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98" r:id="rId5"/>
    <p:sldMasterId id="2147483812" r:id="rId6"/>
  </p:sldMasterIdLst>
  <p:notesMasterIdLst>
    <p:notesMasterId r:id="rId30"/>
  </p:notesMasterIdLst>
  <p:handoutMasterIdLst>
    <p:handoutMasterId r:id="rId31"/>
  </p:handoutMasterIdLst>
  <p:sldIdLst>
    <p:sldId id="311" r:id="rId7"/>
    <p:sldId id="361" r:id="rId8"/>
    <p:sldId id="360" r:id="rId9"/>
    <p:sldId id="367" r:id="rId10"/>
    <p:sldId id="362" r:id="rId11"/>
    <p:sldId id="364" r:id="rId12"/>
    <p:sldId id="363" r:id="rId13"/>
    <p:sldId id="365" r:id="rId14"/>
    <p:sldId id="366" r:id="rId15"/>
    <p:sldId id="369" r:id="rId16"/>
    <p:sldId id="370" r:id="rId17"/>
    <p:sldId id="368" r:id="rId18"/>
    <p:sldId id="371" r:id="rId19"/>
    <p:sldId id="372" r:id="rId20"/>
    <p:sldId id="373" r:id="rId21"/>
    <p:sldId id="374" r:id="rId22"/>
    <p:sldId id="376" r:id="rId23"/>
    <p:sldId id="375" r:id="rId24"/>
    <p:sldId id="379" r:id="rId25"/>
    <p:sldId id="377" r:id="rId26"/>
    <p:sldId id="378" r:id="rId27"/>
    <p:sldId id="352" r:id="rId28"/>
    <p:sldId id="346" r:id="rId29"/>
  </p:sldIdLst>
  <p:sldSz cx="9144000" cy="5143500" type="screen16x9"/>
  <p:notesSz cx="6810375" cy="9942513"/>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2">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124192"/>
    <a:srgbClr val="68717A"/>
    <a:srgbClr val="A8BB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1056" autoAdjust="0"/>
  </p:normalViewPr>
  <p:slideViewPr>
    <p:cSldViewPr snapToGrid="0">
      <p:cViewPr varScale="1">
        <p:scale>
          <a:sx n="74" d="100"/>
          <a:sy n="74" d="100"/>
        </p:scale>
        <p:origin x="1906"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70" y="-120"/>
      </p:cViewPr>
      <p:guideLst>
        <p:guide orient="horz" pos="2880"/>
        <p:guide pos="2160"/>
        <p:guide orient="horz" pos="3132"/>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4/23/2019</a:t>
            </a:fld>
            <a:endParaRPr lang="en-US"/>
          </a:p>
        </p:txBody>
      </p:sp>
      <p:sp>
        <p:nvSpPr>
          <p:cNvPr id="4" name="Footer Placeholder 3"/>
          <p:cNvSpPr>
            <a:spLocks noGrp="1"/>
          </p:cNvSpPr>
          <p:nvPr>
            <p:ph type="ftr" sz="quarter" idx="2"/>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4/23/2019</a:t>
            </a:fld>
            <a:endParaRPr lang="en-US"/>
          </a:p>
        </p:txBody>
      </p:sp>
      <p:sp>
        <p:nvSpPr>
          <p:cNvPr id="4" name="Slide Image Placehold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1038" y="4722694"/>
            <a:ext cx="5448300" cy="4474131"/>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lblue.bandlem.com/2011/11/git-tip-of-week-git-bigjobbi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scm.com/book/en/v2/Git-Internals-Git-Object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val="3180054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Here we introduce</a:t>
            </a:r>
            <a:r>
              <a:rPr lang="en-US" baseline="0" dirty="0"/>
              <a:t> the main concepts used to work with </a:t>
            </a:r>
            <a:r>
              <a:rPr lang="en-US" baseline="0" dirty="0" err="1"/>
              <a:t>Git</a:t>
            </a:r>
            <a:r>
              <a:rPr lang="en-US" baseline="0" dirty="0"/>
              <a:t>:</a:t>
            </a:r>
          </a:p>
          <a:p>
            <a:endParaRPr lang="en-US" baseline="0" dirty="0"/>
          </a:p>
          <a:p>
            <a:pPr marL="228600" indent="-228600">
              <a:buAutoNum type="arabicParenR"/>
            </a:pPr>
            <a:r>
              <a:rPr lang="en-US" baseline="0" dirty="0"/>
              <a:t>Working directory is where we develop a new change</a:t>
            </a:r>
          </a:p>
          <a:p>
            <a:pPr marL="228600" indent="-228600">
              <a:buAutoNum type="arabicParenR"/>
            </a:pPr>
            <a:r>
              <a:rPr lang="en-US" baseline="0" dirty="0"/>
              <a:t>Stating area is among the changes we made, what we want to keep for in the next version (commit)</a:t>
            </a:r>
          </a:p>
          <a:p>
            <a:pPr marL="685800" lvl="1" indent="-228600">
              <a:buAutoNum type="arabicParenR"/>
            </a:pPr>
            <a:r>
              <a:rPr lang="en-US" baseline="0" dirty="0"/>
              <a:t>It means that a developer may work on several changes in the same file or on several files</a:t>
            </a:r>
          </a:p>
          <a:p>
            <a:pPr marL="685800" lvl="1" indent="-228600">
              <a:buAutoNum type="arabicParenR"/>
            </a:pPr>
            <a:r>
              <a:rPr lang="en-US" baseline="0" dirty="0"/>
              <a:t>Some changes, because they are not ready, are not to be committed (probably next time)</a:t>
            </a:r>
          </a:p>
          <a:p>
            <a:pPr marL="685800" lvl="1" indent="-228600">
              <a:buAutoNum type="arabicParenR"/>
            </a:pPr>
            <a:r>
              <a:rPr lang="en-US" baseline="0" dirty="0"/>
              <a:t>Some changes are done, they can be committed </a:t>
            </a:r>
          </a:p>
          <a:p>
            <a:pPr marL="685800" lvl="1" indent="-228600">
              <a:buAutoNum type="arabicParenR"/>
            </a:pPr>
            <a:endParaRPr lang="en-US" baseline="0" dirty="0"/>
          </a:p>
          <a:p>
            <a:pPr marL="228600" indent="-228600">
              <a:buAutoNum type="arabicParenR"/>
            </a:pPr>
            <a:r>
              <a:rPr lang="en-US" baseline="0" dirty="0"/>
              <a:t>Where the commit is stored once created</a:t>
            </a:r>
          </a:p>
          <a:p>
            <a:pPr marL="228600" indent="-228600">
              <a:buNone/>
            </a:pPr>
            <a:r>
              <a:rPr lang="en-US" baseline="0" dirty="0"/>
              <a:t> </a:t>
            </a:r>
          </a:p>
          <a:p>
            <a:pPr marL="228600" indent="-228600">
              <a:buNone/>
            </a:pP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Several interesting</a:t>
            </a:r>
            <a:r>
              <a:rPr lang="en-US" baseline="0" dirty="0"/>
              <a:t> things to understand:</a:t>
            </a:r>
          </a:p>
          <a:p>
            <a:pPr>
              <a:buFont typeface="Arial" pitchFamily="34" charset="0"/>
              <a:buChar char="•"/>
            </a:pPr>
            <a:r>
              <a:rPr lang="en-US" baseline="0" dirty="0"/>
              <a:t> There is only one working directory per version in </a:t>
            </a:r>
            <a:r>
              <a:rPr lang="en-US" baseline="0" dirty="0" err="1"/>
              <a:t>Git</a:t>
            </a:r>
            <a:r>
              <a:rPr lang="en-US" baseline="0" dirty="0"/>
              <a:t>!!! You cannot work checkout simultaneously within the same repository 2 versions!! One version at a time or 2 repo are required. </a:t>
            </a:r>
          </a:p>
          <a:p>
            <a:pPr>
              <a:buFont typeface="Arial" pitchFamily="34" charset="0"/>
              <a:buChar char="•"/>
            </a:pPr>
            <a:r>
              <a:rPr lang="en-US" baseline="0" dirty="0"/>
              <a:t> A change has several states and there is </a:t>
            </a:r>
            <a:r>
              <a:rPr lang="en-US" baseline="0" dirty="0" err="1"/>
              <a:t>Git</a:t>
            </a:r>
            <a:r>
              <a:rPr lang="en-US" baseline="0" dirty="0"/>
              <a:t> command for updating a state </a:t>
            </a:r>
          </a:p>
          <a:p>
            <a:pPr>
              <a:buFont typeface="Arial" pitchFamily="34" charset="0"/>
              <a:buNone/>
            </a:pPr>
            <a:endParaRPr lang="en-US" baseline="0" dirty="0"/>
          </a:p>
          <a:p>
            <a:pPr>
              <a:buFont typeface="Arial" pitchFamily="34" charset="0"/>
              <a:buNone/>
            </a:pPr>
            <a:r>
              <a:rPr lang="en-US" baseline="0" dirty="0"/>
              <a:t>Some explanations of what we find in the folder of a </a:t>
            </a:r>
            <a:r>
              <a:rPr lang="en-US" baseline="0" dirty="0" err="1"/>
              <a:t>Git</a:t>
            </a:r>
            <a:r>
              <a:rPr lang="en-US" baseline="0" dirty="0"/>
              <a:t> repo.</a:t>
            </a:r>
          </a:p>
          <a:p>
            <a:pPr>
              <a:buFont typeface="Arial" pitchFamily="34" charset="0"/>
              <a:buNone/>
            </a:pPr>
            <a:r>
              <a:rPr lang="en-US" baseline="0" dirty="0"/>
              <a:t> </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endParaRPr lang="en-US" dirty="0"/>
          </a:p>
          <a:p>
            <a:r>
              <a:rPr lang="en-US" dirty="0"/>
              <a:t>A detailed explanation of slides 9.</a:t>
            </a:r>
          </a:p>
          <a:p>
            <a:endParaRPr lang="en-US" dirty="0"/>
          </a:p>
          <a:p>
            <a:r>
              <a:rPr lang="en-US" dirty="0"/>
              <a:t>How a </a:t>
            </a:r>
            <a:r>
              <a:rPr lang="en-US" dirty="0" err="1"/>
              <a:t>git</a:t>
            </a:r>
            <a:r>
              <a:rPr lang="en-US" dirty="0"/>
              <a:t> commit is built. </a:t>
            </a:r>
          </a:p>
          <a:p>
            <a:endParaRPr lang="en-US" dirty="0"/>
          </a:p>
          <a:p>
            <a:r>
              <a:rPr lang="en-US" dirty="0"/>
              <a:t>It is not</a:t>
            </a:r>
            <a:r>
              <a:rPr lang="en-US" baseline="0" dirty="0"/>
              <a:t> required for using </a:t>
            </a:r>
            <a:r>
              <a:rPr lang="en-US" baseline="0" dirty="0" err="1"/>
              <a:t>Git</a:t>
            </a:r>
            <a:r>
              <a:rPr lang="en-US" baseline="0" dirty="0"/>
              <a:t>: purely informational to understand the mechanics behind a </a:t>
            </a:r>
            <a:r>
              <a:rPr lang="en-US" baseline="0" dirty="0" err="1"/>
              <a:t>git</a:t>
            </a:r>
            <a:r>
              <a:rPr lang="en-US" baseline="0" dirty="0"/>
              <a:t> repo.</a:t>
            </a:r>
          </a:p>
          <a:p>
            <a:endParaRPr lang="en-US" baseline="0" dirty="0"/>
          </a:p>
          <a:p>
            <a:r>
              <a:rPr lang="en-US" baseline="0" dirty="0"/>
              <a:t>But, for trainees who want to understand more Git, it is a mandatory input.</a:t>
            </a:r>
          </a:p>
          <a:p>
            <a:endParaRPr lang="en-US" baseline="0" dirty="0"/>
          </a:p>
          <a:p>
            <a:r>
              <a:rPr lang="en-US" sz="1200" kern="1200" dirty="0">
                <a:solidFill>
                  <a:schemeClr val="tx1"/>
                </a:solidFill>
                <a:effectLst/>
                <a:latin typeface="+mn-lt"/>
                <a:ea typeface="ヒラギノ角ゴ Pro W3" charset="0"/>
                <a:cs typeface="ヒラギノ角ゴ Pro W3" charset="0"/>
                <a:hlinkClick r:id="rId3"/>
              </a:rPr>
              <a:t>http://alblue.bandlem.com/2011/11/git-tip-of-week-git-bigjobbies.html</a:t>
            </a:r>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hlinkClick r:id="rId4"/>
              </a:rPr>
              <a:t>https://git-scm.com/book/en/v2/Git-Internals-Git-Objects</a:t>
            </a:r>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Git keeps object files in database. It is not keeping content.</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.git/objects </a:t>
            </a:r>
          </a:p>
          <a:p>
            <a:r>
              <a:rPr lang="en-US" sz="1200" kern="1200" dirty="0">
                <a:solidFill>
                  <a:schemeClr val="tx1"/>
                </a:solidFill>
                <a:effectLst/>
                <a:latin typeface="+mn-lt"/>
                <a:ea typeface="ヒラギノ角ゴ Pro W3" charset="0"/>
                <a:cs typeface="ヒラギノ角ゴ Pro W3" charset="0"/>
              </a:rPr>
              <a:t>   =&gt; for a file is kept as content using SHA1 hash.</a:t>
            </a:r>
          </a:p>
          <a:p>
            <a:r>
              <a:rPr lang="en-US" sz="1200" kern="1200" dirty="0">
                <a:solidFill>
                  <a:schemeClr val="tx1"/>
                </a:solidFill>
                <a:effectLst/>
                <a:latin typeface="+mn-lt"/>
                <a:ea typeface="ヒラギノ角ゴ Pro W3" charset="0"/>
                <a:cs typeface="ヒラギノ角ゴ Pro W3" charset="0"/>
              </a:rPr>
              <a:t>        The first 2 letters from hash = subdirectory and the rest represents the content of the file</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Example: </a:t>
            </a:r>
          </a:p>
          <a:p>
            <a:r>
              <a:rPr lang="en-US" sz="1200" kern="1200" dirty="0">
                <a:solidFill>
                  <a:schemeClr val="tx1"/>
                </a:solidFill>
                <a:effectLst/>
                <a:latin typeface="+mn-lt"/>
                <a:ea typeface="ヒラギノ角ゴ Pro W3" charset="0"/>
                <a:cs typeface="ヒラギノ角ゴ Pro W3" charset="0"/>
              </a:rPr>
              <a:t> find .git/objects -type f   =&gt; display all files objects </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 find .git/objects/ -type f | grep "9c/417"</a:t>
            </a:r>
          </a:p>
          <a:p>
            <a:r>
              <a:rPr lang="en-US" sz="1200" kern="1200" dirty="0">
                <a:solidFill>
                  <a:schemeClr val="tx1"/>
                </a:solidFill>
                <a:effectLst/>
                <a:latin typeface="+mn-lt"/>
                <a:ea typeface="ヒラギノ角ゴ Pro W3" charset="0"/>
                <a:cs typeface="ヒラギノ角ゴ Pro W3" charset="0"/>
              </a:rPr>
              <a:t>.git/objects/9c/417edb3b1142b5f3698e0f567e9e05e423577c  =&gt; the hash is : 9c417edb3b1142b5f3698e0f567e9e05e423577c</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#git cat-file -t 9c417edb3b1142b5f3698e0f567e9e05e423577c =&gt; show the </a:t>
            </a:r>
            <a:r>
              <a:rPr lang="en-US" sz="1200" b="1" kern="1200" dirty="0">
                <a:solidFill>
                  <a:schemeClr val="tx1"/>
                </a:solidFill>
                <a:effectLst/>
                <a:latin typeface="+mn-lt"/>
                <a:ea typeface="ヒラギノ角ゴ Pro W3" charset="0"/>
                <a:cs typeface="ヒラギノ角ゴ Pro W3" charset="0"/>
              </a:rPr>
              <a:t>type of object :blob (binary large object), commit or tree</a:t>
            </a:r>
            <a:r>
              <a:rPr lang="en-US" sz="1200" kern="1200" dirty="0">
                <a:solidFill>
                  <a:schemeClr val="tx1"/>
                </a:solidFill>
                <a:effectLst/>
                <a:latin typeface="+mn-lt"/>
                <a:ea typeface="ヒラギノ角ゴ Pro W3" charset="0"/>
                <a:cs typeface="ヒラギノ角ゴ Pro W3" charset="0"/>
              </a:rPr>
              <a:t>    -t = type</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#git cat-file -p 9c417edb3b1142b5f3698e0f567e9e05e423577c =&gt; show the content of the object</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#git rev-list --all --objects   =&gt; list all objects from a repository</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tree = object to store filenames</a:t>
            </a:r>
          </a:p>
          <a:p>
            <a:r>
              <a:rPr lang="en-US" sz="1200" kern="1200" dirty="0">
                <a:solidFill>
                  <a:schemeClr val="tx1"/>
                </a:solidFill>
                <a:effectLst/>
                <a:latin typeface="+mn-lt"/>
                <a:ea typeface="ヒラギノ角ゴ Pro W3" charset="0"/>
                <a:cs typeface="ヒラギノ角ゴ Pro W3" charset="0"/>
              </a:rPr>
              <a:t>In Git, all the content is stored as tree and blob objects. </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#git garbage collector = git </a:t>
            </a:r>
            <a:r>
              <a:rPr lang="en-US" sz="1200" kern="1200" dirty="0" err="1">
                <a:solidFill>
                  <a:schemeClr val="tx1"/>
                </a:solidFill>
                <a:effectLst/>
                <a:latin typeface="+mn-lt"/>
                <a:ea typeface="ヒラギノ角ゴ Pro W3" charset="0"/>
                <a:cs typeface="ヒラギノ角ゴ Pro W3" charset="0"/>
              </a:rPr>
              <a:t>gc</a:t>
            </a:r>
            <a:endParaRPr lang="en-US" sz="1200" kern="1200" dirty="0">
              <a:solidFill>
                <a:schemeClr val="tx1"/>
              </a:solidFill>
              <a:effectLst/>
              <a:latin typeface="+mn-lt"/>
              <a:ea typeface="ヒラギノ角ゴ Pro W3" charset="0"/>
              <a:cs typeface="ヒラギノ角ゴ Pro W3" charset="0"/>
            </a:endParaRPr>
          </a:p>
          <a:p>
            <a:r>
              <a:rPr lang="en-US" sz="1200" kern="1200" dirty="0">
                <a:solidFill>
                  <a:schemeClr val="tx1"/>
                </a:solidFill>
                <a:effectLst/>
                <a:latin typeface="+mn-lt"/>
                <a:ea typeface="ヒラギノ角ゴ Pro W3" charset="0"/>
                <a:cs typeface="ヒラギノ角ゴ Pro W3" charset="0"/>
              </a:rPr>
              <a:t>git </a:t>
            </a:r>
            <a:r>
              <a:rPr lang="en-US" sz="1200" kern="1200" dirty="0" err="1">
                <a:solidFill>
                  <a:schemeClr val="tx1"/>
                </a:solidFill>
                <a:effectLst/>
                <a:latin typeface="+mn-lt"/>
                <a:ea typeface="ヒラギノ角ゴ Pro W3" charset="0"/>
                <a:cs typeface="ヒラギノ角ゴ Pro W3" charset="0"/>
              </a:rPr>
              <a:t>gc</a:t>
            </a:r>
            <a:r>
              <a:rPr lang="en-US" sz="1200" kern="1200" dirty="0">
                <a:solidFill>
                  <a:schemeClr val="tx1"/>
                </a:solidFill>
                <a:effectLst/>
                <a:latin typeface="+mn-lt"/>
                <a:ea typeface="ヒラギノ角ゴ Pro W3" charset="0"/>
                <a:cs typeface="ヒラギノ角ゴ Pro W3" charset="0"/>
              </a:rPr>
              <a:t> can work out what objects are no longer reachable from any reference, and ultimately prune them from the record. </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 </a:t>
            </a:r>
          </a:p>
          <a:p>
            <a:r>
              <a:rPr lang="en-US" sz="1200" kern="1200" dirty="0">
                <a:solidFill>
                  <a:schemeClr val="tx1"/>
                </a:solidFill>
                <a:effectLst/>
                <a:latin typeface="+mn-lt"/>
                <a:ea typeface="ヒラギノ角ゴ Pro W3" charset="0"/>
                <a:cs typeface="ヒラギノ角ゴ Pro W3" charset="0"/>
              </a:rPr>
              <a:t>#git cat-file -p master^{tree}   =&gt; master^{tree} syntax specifies the tree object that is pointed to by the last commit on your master branch</a:t>
            </a:r>
          </a:p>
          <a:p>
            <a:endParaRPr lang="en-US" baseline="0" dirty="0"/>
          </a:p>
          <a:p>
            <a:endParaRPr lang="en-US" baseline="0" dirty="0"/>
          </a:p>
          <a:p>
            <a:r>
              <a:rPr lang="en-US" baseline="0" dirty="0"/>
              <a:t>  </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Here it is highlighted</a:t>
            </a:r>
            <a:r>
              <a:rPr lang="en-US" baseline="0" dirty="0"/>
              <a:t> the implementation of what was illustrated in slide 9.</a:t>
            </a:r>
          </a:p>
          <a:p>
            <a:endParaRPr lang="en-US" baseline="0" dirty="0"/>
          </a:p>
          <a:p>
            <a:r>
              <a:rPr lang="en-US" baseline="0" dirty="0"/>
              <a:t>. Blob maps with a file</a:t>
            </a:r>
          </a:p>
          <a:p>
            <a:r>
              <a:rPr lang="en-US" baseline="0" dirty="0"/>
              <a:t>. A tree with a folder</a:t>
            </a:r>
          </a:p>
          <a:p>
            <a:endParaRPr lang="en-US" baseline="0" dirty="0"/>
          </a:p>
          <a:p>
            <a:r>
              <a:rPr lang="en-US" baseline="0" dirty="0"/>
              <a:t>The most important part is the content of a commit:</a:t>
            </a:r>
          </a:p>
          <a:p>
            <a:endParaRPr lang="en-US" baseline="0" dirty="0"/>
          </a:p>
          <a:p>
            <a:pPr>
              <a:buFontTx/>
              <a:buChar char="-"/>
            </a:pPr>
            <a:r>
              <a:rPr lang="en-US" baseline="0" dirty="0"/>
              <a:t>Author of the change is not necessarily who build the commit: here we have to insist about that difference </a:t>
            </a:r>
          </a:p>
          <a:p>
            <a:pPr>
              <a:buFontTx/>
              <a:buChar char="-"/>
            </a:pPr>
            <a:r>
              <a:rPr lang="en-US" baseline="0" dirty="0"/>
              <a:t>A simple change of the creation time changes the commit!!!</a:t>
            </a:r>
          </a:p>
          <a:p>
            <a:pPr>
              <a:buFontTx/>
              <a:buChar char="-"/>
            </a:pPr>
            <a:r>
              <a:rPr lang="en-US" baseline="0" dirty="0"/>
              <a:t>The fact that the parent commit is given enables to build the history : it is the building block of a </a:t>
            </a:r>
            <a:r>
              <a:rPr lang="en-US" baseline="0" dirty="0" err="1"/>
              <a:t>git</a:t>
            </a:r>
            <a:r>
              <a:rPr lang="en-US" baseline="0" dirty="0"/>
              <a:t> history</a:t>
            </a:r>
          </a:p>
          <a:p>
            <a:pPr>
              <a:buFontTx/>
              <a:buNone/>
            </a:pPr>
            <a:r>
              <a:rPr lang="en-US" baseline="0" dirty="0"/>
              <a:t>   Note: that in case of merge there are 2 parents</a:t>
            </a:r>
          </a:p>
          <a:p>
            <a:pPr>
              <a:buFontTx/>
              <a:buChar char="-"/>
            </a:pPr>
            <a:r>
              <a:rPr lang="en-US" baseline="0" dirty="0"/>
              <a:t>Of course the content itself</a:t>
            </a:r>
          </a:p>
          <a:p>
            <a:pPr>
              <a:buFontTx/>
              <a:buChar char="-"/>
            </a:pPr>
            <a:endParaRPr lang="en-US" baseline="0" dirty="0"/>
          </a:p>
          <a:p>
            <a:pPr>
              <a:buFontTx/>
              <a:buChar char="-"/>
            </a:pPr>
            <a:r>
              <a:rPr lang="en-US" baseline="0" dirty="0"/>
              <a:t> </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The mapping</a:t>
            </a:r>
            <a:r>
              <a:rPr lang="en-US" baseline="0" dirty="0"/>
              <a:t> is illustrated.</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Quick introduction</a:t>
            </a:r>
            <a:r>
              <a:rPr lang="en-US" baseline="0" dirty="0"/>
              <a:t> to Tags and the 3 tag types</a:t>
            </a:r>
          </a:p>
          <a:p>
            <a:endParaRPr lang="en-US" baseline="0" dirty="0"/>
          </a:p>
          <a:p>
            <a:r>
              <a:rPr lang="en-US" baseline="0" dirty="0"/>
              <a:t>We have to insist on the purpose of tag which is exactly the same as under SVN: a parallel with SVN is helpful. </a:t>
            </a:r>
          </a:p>
          <a:p>
            <a:endParaRPr lang="en-US" baseline="0" dirty="0"/>
          </a:p>
          <a:p>
            <a:r>
              <a:rPr lang="en-US" baseline="0" dirty="0"/>
              <a:t>Here is a very quick overview of what is a reference in </a:t>
            </a:r>
            <a:r>
              <a:rPr lang="en-US" baseline="0" dirty="0" err="1"/>
              <a:t>Git</a:t>
            </a:r>
            <a:r>
              <a:rPr lang="en-US" baseline="0" dirty="0"/>
              <a:t>.</a:t>
            </a:r>
          </a:p>
          <a:p>
            <a:endParaRPr lang="en-US" baseline="0" dirty="0"/>
          </a:p>
          <a:p>
            <a:r>
              <a:rPr lang="en-US" baseline="0" dirty="0"/>
              <a:t>HEAD is a reference, FETCH_HEAD is another head reference</a:t>
            </a:r>
          </a:p>
          <a:p>
            <a:endParaRPr lang="en-US" baseline="0" dirty="0"/>
          </a:p>
          <a:p>
            <a:r>
              <a:rPr lang="en-US" baseline="0" dirty="0"/>
              <a:t>A branch is a reference also: this has a consequence because a branch is simply a pointer.</a:t>
            </a:r>
          </a:p>
          <a:p>
            <a:endParaRPr lang="en-US" baseline="0" dirty="0"/>
          </a:p>
          <a:p>
            <a:r>
              <a:rPr lang="en-US" baseline="0" dirty="0"/>
              <a:t>A quick introduction to namespace in order to differentiate between refs/head, refs/tags, refs/notes, refs/remotes/…. </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SHA</a:t>
            </a:r>
            <a:r>
              <a:rPr lang="en-US" baseline="0" dirty="0"/>
              <a:t>-1 is key in </a:t>
            </a:r>
            <a:r>
              <a:rPr lang="en-US" baseline="0" dirty="0" err="1"/>
              <a:t>Git</a:t>
            </a:r>
            <a:r>
              <a:rPr lang="en-US" baseline="0" dirty="0"/>
              <a:t>. </a:t>
            </a:r>
          </a:p>
          <a:p>
            <a:endParaRPr lang="en-US" baseline="0" dirty="0"/>
          </a:p>
          <a:p>
            <a:r>
              <a:rPr lang="en-US" baseline="0" dirty="0"/>
              <a:t>It must be explained clearly : so we need to go into details. </a:t>
            </a:r>
          </a:p>
          <a:p>
            <a:endParaRPr lang="en-US" baseline="0" dirty="0"/>
          </a:p>
          <a:p>
            <a:r>
              <a:rPr lang="en-US" baseline="0" dirty="0"/>
              <a:t>SHA-1 is a unique absolute (global to all repo) reference to a </a:t>
            </a:r>
            <a:r>
              <a:rPr lang="en-US" baseline="0" dirty="0" err="1"/>
              <a:t>Git</a:t>
            </a:r>
            <a:r>
              <a:rPr lang="en-US" baseline="0" dirty="0"/>
              <a:t> Commit. </a:t>
            </a:r>
          </a:p>
          <a:p>
            <a:endParaRPr lang="en-US" baseline="0" dirty="0"/>
          </a:p>
          <a:p>
            <a:r>
              <a:rPr lang="en-US" baseline="0" dirty="0"/>
              <a:t>But also we need to reassure the user that short SHA 1 is easier to use but references are also more easier to use than short sha-1.</a:t>
            </a:r>
          </a:p>
          <a:p>
            <a:endParaRPr lang="en-US" baseline="0" dirty="0"/>
          </a:p>
          <a:p>
            <a:r>
              <a:rPr lang="en-US" baseline="0" dirty="0"/>
              <a:t> </a:t>
            </a: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Stop theoretical </a:t>
            </a:r>
            <a:r>
              <a:rPr lang="en-US" baseline="0" dirty="0"/>
              <a:t>presentation and p</a:t>
            </a:r>
            <a:r>
              <a:rPr lang="en-US" dirty="0"/>
              <a:t>repare the hands on…</a:t>
            </a:r>
          </a:p>
          <a:p>
            <a:endParaRPr lang="en-US"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Mandatory</a:t>
            </a:r>
            <a:r>
              <a:rPr lang="en-US" baseline="0" dirty="0"/>
              <a:t> configurations…</a:t>
            </a:r>
          </a:p>
          <a:p>
            <a:endParaRPr lang="en-US" baseline="0" dirty="0"/>
          </a:p>
          <a:p>
            <a:r>
              <a:rPr lang="en-US" baseline="0" dirty="0"/>
              <a:t>To explain why it is important: to be reminded how the commit is built.</a:t>
            </a:r>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arenR"/>
            </a:pPr>
            <a:r>
              <a:rPr lang="en-US"/>
              <a:t>Greetings</a:t>
            </a:r>
            <a:endParaRPr lang="en-US" dirty="0"/>
          </a:p>
          <a:p>
            <a:pPr marL="228600" indent="-228600">
              <a:buAutoNum type="arabicParenR"/>
            </a:pPr>
            <a:r>
              <a:rPr lang="en-US" dirty="0"/>
              <a:t>Introducing yourself</a:t>
            </a:r>
          </a:p>
          <a:p>
            <a:pPr marL="228600" indent="-228600">
              <a:buAutoNum type="arabicParenR"/>
            </a:pPr>
            <a:r>
              <a:rPr lang="en-US" dirty="0"/>
              <a:t>Round</a:t>
            </a:r>
            <a:r>
              <a:rPr lang="en-US" baseline="0" dirty="0"/>
              <a:t> table – </a:t>
            </a:r>
            <a:r>
              <a:rPr lang="en-US" baseline="0" dirty="0" err="1"/>
              <a:t>Git</a:t>
            </a:r>
            <a:r>
              <a:rPr lang="en-US" baseline="0" dirty="0"/>
              <a:t>/SCM Skills </a:t>
            </a:r>
          </a:p>
          <a:p>
            <a:pPr marL="228600" indent="-228600">
              <a:buAutoNum type="arabicParenR"/>
            </a:pPr>
            <a:r>
              <a:rPr lang="en-US" baseline="0" dirty="0"/>
              <a:t>Presenting the agenda of the training</a:t>
            </a:r>
          </a:p>
          <a:p>
            <a:pPr marL="228600" indent="-228600">
              <a:buAutoNum type="arabicParenR"/>
            </a:pPr>
            <a:r>
              <a:rPr lang="en-US" baseline="0" dirty="0"/>
              <a:t>To agree on the start date, end date and the lunch time</a:t>
            </a:r>
          </a:p>
          <a:p>
            <a:pPr marL="228600" indent="-228600">
              <a:buAutoNum type="arabicParenR"/>
            </a:pPr>
            <a:r>
              <a:rPr lang="en-US" baseline="0" dirty="0"/>
              <a:t>Presenting the training content (table of content)</a:t>
            </a:r>
          </a:p>
          <a:p>
            <a:pPr marL="228600" indent="-228600">
              <a:buAutoNum type="arabicParenR"/>
            </a:pPr>
            <a:endParaRPr lang="en-US" baseline="0" dirty="0"/>
          </a:p>
          <a:p>
            <a:pPr marL="228600" indent="-228600">
              <a:buAutoNum type="arabicParenR"/>
            </a:pPr>
            <a:r>
              <a:rPr lang="en-US" baseline="0" dirty="0"/>
              <a:t>Explain the rationales behind the each item of the table of content</a:t>
            </a:r>
          </a:p>
          <a:p>
            <a:pPr marL="685800" lvl="1" indent="-228600">
              <a:buNone/>
            </a:pPr>
            <a:endParaRPr lang="en-US" baseline="0" dirty="0"/>
          </a:p>
          <a:p>
            <a:pPr marL="228600" indent="-228600">
              <a:buAutoNum type="arabicParenR"/>
            </a:pPr>
            <a:endParaRPr lang="en-US" baseline="0"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Justification: to explain SCM and the purpose of VCS for</a:t>
            </a:r>
            <a:r>
              <a:rPr lang="en-US" baseline="0" dirty="0"/>
              <a:t> the newbie. To show what is the differences also between SCM and VCS. </a:t>
            </a:r>
          </a:p>
          <a:p>
            <a:endParaRPr lang="en-US" baseline="0" dirty="0"/>
          </a:p>
          <a:p>
            <a:r>
              <a:rPr lang="en-US" baseline="0" dirty="0"/>
              <a:t>To remind the context of VCS which is the SCM and gives some references of other configuration managements. </a:t>
            </a:r>
          </a:p>
          <a:p>
            <a:endParaRPr lang="en-US" baseline="0" dirty="0"/>
          </a:p>
          <a:p>
            <a:r>
              <a:rPr lang="en-US" baseline="0" dirty="0"/>
              <a:t>To explain the purpose of VCS and why it is essential </a:t>
            </a:r>
          </a:p>
          <a:p>
            <a:endParaRPr lang="en-US" baseline="0" dirty="0"/>
          </a:p>
          <a:p>
            <a:r>
              <a:rPr lang="en-US" baseline="0" dirty="0"/>
              <a:t>To have a specific on tracking history because it describes how the software has evolved and how has done the evolutions.</a:t>
            </a:r>
          </a:p>
          <a:p>
            <a:endParaRPr lang="en-US" baseline="0" dirty="0"/>
          </a:p>
          <a:p>
            <a:r>
              <a:rPr lang="en-US" baseline="0" dirty="0"/>
              <a:t> </a:t>
            </a:r>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For</a:t>
            </a:r>
            <a:r>
              <a:rPr lang="en-US" baseline="0" dirty="0"/>
              <a:t> newbie, to explain what is a version control system. For that, you can take the example of word document for instance. </a:t>
            </a:r>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The history of </a:t>
            </a:r>
            <a:r>
              <a:rPr lang="en-US" dirty="0" err="1"/>
              <a:t>Git</a:t>
            </a:r>
            <a:r>
              <a:rPr lang="en-US" dirty="0"/>
              <a:t> explains why </a:t>
            </a:r>
            <a:r>
              <a:rPr lang="en-US" dirty="0" err="1"/>
              <a:t>Git</a:t>
            </a:r>
            <a:r>
              <a:rPr lang="en-US" baseline="0" dirty="0"/>
              <a:t> is as it is today. So it is a good way to explain the big features of </a:t>
            </a:r>
            <a:r>
              <a:rPr lang="en-US" baseline="0" dirty="0" err="1"/>
              <a:t>Git</a:t>
            </a:r>
            <a:r>
              <a:rPr lang="en-US" baseline="0" dirty="0"/>
              <a:t>.</a:t>
            </a:r>
          </a:p>
          <a:p>
            <a:endParaRPr lang="en-US" baseline="0" dirty="0"/>
          </a:p>
          <a:p>
            <a:r>
              <a:rPr lang="en-US" baseline="0" dirty="0" err="1"/>
              <a:t>Git</a:t>
            </a:r>
            <a:r>
              <a:rPr lang="en-US" baseline="0" dirty="0"/>
              <a:t> has been developed by </a:t>
            </a:r>
            <a:r>
              <a:rPr lang="en-US" baseline="0" dirty="0" err="1"/>
              <a:t>Linus</a:t>
            </a:r>
            <a:r>
              <a:rPr lang="en-US" baseline="0" dirty="0"/>
              <a:t> </a:t>
            </a:r>
            <a:r>
              <a:rPr lang="en-US" baseline="0" dirty="0" err="1"/>
              <a:t>Torlvads</a:t>
            </a:r>
            <a:r>
              <a:rPr lang="en-US" baseline="0" dirty="0"/>
              <a:t>, which can be used to prove the reliability of </a:t>
            </a:r>
            <a:r>
              <a:rPr lang="en-US" baseline="0" dirty="0" err="1"/>
              <a:t>Git</a:t>
            </a:r>
            <a:r>
              <a:rPr lang="en-US" baseline="0" dirty="0"/>
              <a:t>. </a:t>
            </a:r>
          </a:p>
          <a:p>
            <a:endParaRPr lang="en-US" baseline="0" dirty="0"/>
          </a:p>
          <a:p>
            <a:r>
              <a:rPr lang="en-US" baseline="0" dirty="0" err="1"/>
              <a:t>Git</a:t>
            </a:r>
            <a:r>
              <a:rPr lang="en-US" baseline="0" dirty="0"/>
              <a:t> is not so new and it has already 10 years.</a:t>
            </a:r>
          </a:p>
          <a:p>
            <a:endParaRPr lang="en-US" baseline="0" dirty="0"/>
          </a:p>
          <a:p>
            <a:r>
              <a:rPr lang="en-US" baseline="0" dirty="0"/>
              <a:t>To insist on the major paradigm change between CVCS and DVCS.</a:t>
            </a:r>
          </a:p>
          <a:p>
            <a:endParaRPr lang="en-US" baseline="0" dirty="0"/>
          </a:p>
          <a:p>
            <a:endParaRPr lang="en-US" baseline="0"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a:p>
            <a:r>
              <a:rPr lang="en-US" dirty="0"/>
              <a:t>A</a:t>
            </a:r>
            <a:r>
              <a:rPr lang="en-US" baseline="0" dirty="0"/>
              <a:t> good illustration is better than 1000 words</a:t>
            </a:r>
          </a:p>
          <a:p>
            <a:endParaRPr lang="en-US" baseline="0" dirty="0"/>
          </a:p>
          <a:p>
            <a:r>
              <a:rPr lang="en-US" baseline="0" dirty="0"/>
              <a:t>Of course during the animation, the trainer must give detailed explanations:</a:t>
            </a:r>
          </a:p>
          <a:p>
            <a:pPr marL="228600" indent="-228600">
              <a:buFont typeface="+mj-lt"/>
              <a:buAutoNum type="arabicPeriod"/>
            </a:pPr>
            <a:r>
              <a:rPr lang="en-US" baseline="0" dirty="0"/>
              <a:t>A central server where all the source code is located</a:t>
            </a:r>
          </a:p>
          <a:p>
            <a:pPr marL="228600" indent="-228600">
              <a:buFont typeface="+mj-lt"/>
              <a:buAutoNum type="arabicPeriod"/>
            </a:pPr>
            <a:r>
              <a:rPr lang="en-US" baseline="0" dirty="0"/>
              <a:t>The central server goes down (, which can happen)</a:t>
            </a:r>
          </a:p>
          <a:p>
            <a:pPr marL="228600" indent="-228600">
              <a:buFont typeface="+mj-lt"/>
              <a:buAutoNum type="arabicPeriod"/>
            </a:pPr>
            <a:r>
              <a:rPr lang="en-US" baseline="0" dirty="0"/>
              <a:t>All the designers will be blocked</a:t>
            </a:r>
          </a:p>
          <a:p>
            <a:pPr marL="228600" indent="-228600">
              <a:buFont typeface="+mj-lt"/>
              <a:buNone/>
            </a:pPr>
            <a:r>
              <a:rPr lang="en-US" baseline="0" dirty="0"/>
              <a:t> </a:t>
            </a:r>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Here the topics:</a:t>
            </a:r>
          </a:p>
          <a:p>
            <a:pPr>
              <a:buFontTx/>
              <a:buChar char="-"/>
            </a:pPr>
            <a:r>
              <a:rPr lang="en-US" baseline="0" dirty="0"/>
              <a:t>Responsiveness </a:t>
            </a:r>
          </a:p>
          <a:p>
            <a:pPr>
              <a:buFontTx/>
              <a:buChar char="-"/>
            </a:pPr>
            <a:r>
              <a:rPr lang="en-US" baseline="0" dirty="0"/>
              <a:t>Efficiency</a:t>
            </a:r>
          </a:p>
          <a:p>
            <a:pPr>
              <a:buFontTx/>
              <a:buChar char="-"/>
            </a:pPr>
            <a:r>
              <a:rPr lang="en-US" baseline="0" dirty="0"/>
              <a:t>Redundancy </a:t>
            </a:r>
          </a:p>
          <a:p>
            <a:pPr>
              <a:buFontTx/>
              <a:buChar char="-"/>
            </a:pPr>
            <a:endParaRPr lang="en-US" baseline="0" dirty="0"/>
          </a:p>
          <a:p>
            <a:pPr>
              <a:buFontTx/>
              <a:buNone/>
            </a:pPr>
            <a:r>
              <a:rPr lang="en-US" baseline="0" dirty="0"/>
              <a:t>Hidden topics:</a:t>
            </a:r>
          </a:p>
          <a:p>
            <a:pPr>
              <a:buFontTx/>
              <a:buChar char="-"/>
            </a:pPr>
            <a:r>
              <a:rPr lang="en-US" baseline="0" dirty="0"/>
              <a:t>What does it mean a central repo where all the repo are identical </a:t>
            </a:r>
          </a:p>
          <a:p>
            <a:pPr>
              <a:buFontTx/>
              <a:buChar char="-"/>
            </a:pPr>
            <a:r>
              <a:rPr lang="en-US" baseline="0" dirty="0"/>
              <a:t>Repo owner</a:t>
            </a:r>
          </a:p>
          <a:p>
            <a:pPr>
              <a:buFontTx/>
              <a:buChar char="-"/>
            </a:pPr>
            <a:r>
              <a:rPr lang="en-US" baseline="0" dirty="0"/>
              <a:t>Fork workflow</a:t>
            </a:r>
          </a:p>
          <a:p>
            <a:pPr>
              <a:buFontTx/>
              <a:buChar char="-"/>
            </a:pPr>
            <a:endParaRPr lang="en-US" baseline="0" dirty="0"/>
          </a:p>
          <a:p>
            <a:pPr>
              <a:buFontTx/>
              <a:buChar char="-"/>
            </a:pPr>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First contact, </a:t>
            </a:r>
            <a:r>
              <a:rPr lang="en-US" dirty="0" err="1"/>
              <a:t>Git</a:t>
            </a:r>
            <a:r>
              <a:rPr lang="en-US" baseline="0" dirty="0"/>
              <a:t> CLI</a:t>
            </a:r>
          </a:p>
          <a:p>
            <a:endParaRPr lang="en-US" baseline="0" dirty="0"/>
          </a:p>
          <a:p>
            <a:r>
              <a:rPr lang="en-US" baseline="0" dirty="0" err="1"/>
              <a:t>Git</a:t>
            </a:r>
            <a:r>
              <a:rPr lang="en-US" baseline="0" dirty="0"/>
              <a:t> is a command line interface</a:t>
            </a:r>
          </a:p>
          <a:p>
            <a:endParaRPr lang="en-US" dirty="0"/>
          </a:p>
          <a:p>
            <a:r>
              <a:rPr lang="en-US" dirty="0"/>
              <a:t>Graphical integrations</a:t>
            </a:r>
            <a:r>
              <a:rPr lang="en-US" baseline="0" dirty="0"/>
              <a:t> exists: </a:t>
            </a:r>
            <a:r>
              <a:rPr lang="en-US" baseline="0" dirty="0" err="1"/>
              <a:t>Git</a:t>
            </a:r>
            <a:r>
              <a:rPr lang="en-US" baseline="0" dirty="0"/>
              <a:t> extension, IDE integration, Tortoise </a:t>
            </a:r>
            <a:r>
              <a:rPr lang="en-US" baseline="0" dirty="0" err="1"/>
              <a:t>Git</a:t>
            </a:r>
            <a:r>
              <a:rPr lang="en-US" baseline="0" dirty="0"/>
              <a:t>, …</a:t>
            </a:r>
          </a:p>
          <a:p>
            <a:endParaRPr lang="en-US" baseline="0" dirty="0"/>
          </a:p>
          <a:p>
            <a:endParaRPr lang="en-US" baseline="0"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a:t>Understanding what is a version, named a commit later on</a:t>
            </a:r>
          </a:p>
          <a:p>
            <a:endParaRPr lang="en-US" dirty="0"/>
          </a:p>
          <a:p>
            <a:r>
              <a:rPr lang="en-US" dirty="0"/>
              <a:t>Explain also how a commit is built: only file changed are in the commit, for</a:t>
            </a:r>
            <a:r>
              <a:rPr lang="en-US" baseline="0" dirty="0"/>
              <a:t> unchanged files a pointer is used (dotted lines). Important: the changed file is completely stored in the commit. That explains why the binary are to be avoided. </a:t>
            </a:r>
          </a:p>
          <a:p>
            <a:endParaRPr lang="en-US" baseline="0" dirty="0"/>
          </a:p>
          <a:p>
            <a:r>
              <a:rPr lang="en-US" baseline="0" dirty="0"/>
              <a:t>This definition of a commit is behind the efficiency of </a:t>
            </a:r>
            <a:r>
              <a:rPr lang="en-US" baseline="0" dirty="0" err="1"/>
              <a:t>Git</a:t>
            </a:r>
            <a:r>
              <a:rPr lang="en-US" baseline="0" dirty="0"/>
              <a:t>: rollback is easy, an atomic change is meaningful in </a:t>
            </a:r>
            <a:r>
              <a:rPr lang="en-US" baseline="0" dirty="0" err="1"/>
              <a:t>Git</a:t>
            </a:r>
            <a:r>
              <a:rPr lang="en-US" baseline="0" dirty="0"/>
              <a:t>, makes the merge operation easier </a:t>
            </a:r>
          </a:p>
          <a:p>
            <a:endParaRPr lang="en-US" baseline="0" dirty="0"/>
          </a:p>
          <a:p>
            <a:r>
              <a:rPr lang="en-US" baseline="0" dirty="0"/>
              <a:t>It is also why </a:t>
            </a:r>
            <a:r>
              <a:rPr lang="en-US" baseline="0" dirty="0" err="1"/>
              <a:t>Git</a:t>
            </a:r>
            <a:r>
              <a:rPr lang="en-US" baseline="0" dirty="0"/>
              <a:t> is not efficient with binaries. </a:t>
            </a:r>
          </a:p>
          <a:p>
            <a:endParaRPr lang="en-US" baseline="0" dirty="0"/>
          </a:p>
          <a:p>
            <a:r>
              <a:rPr lang="en-US" baseline="0" dirty="0"/>
              <a:t>It justifies also why linear history is recommended: a tool is built step by step with each step being meaningful.  </a:t>
            </a:r>
          </a:p>
          <a:p>
            <a:r>
              <a:rPr lang="en-US" baseline="0" dirty="0"/>
              <a:t> </a:t>
            </a:r>
          </a:p>
          <a:p>
            <a:endParaRPr lang="en-US" baseline="0" dirty="0"/>
          </a:p>
          <a:p>
            <a:endParaRPr lang="en-US" dirty="0"/>
          </a:p>
          <a:p>
            <a:endParaRPr lang="en-US" dirty="0"/>
          </a:p>
        </p:txBody>
      </p:sp>
      <p:sp>
        <p:nvSpPr>
          <p:cNvPr id="4" name="Espace réservé du numéro de diapositive 3"/>
          <p:cNvSpPr>
            <a:spLocks noGrp="1"/>
          </p:cNvSpPr>
          <p:nvPr>
            <p:ph type="sldNum" sz="quarter" idx="10"/>
          </p:nvPr>
        </p:nvSpPr>
        <p:spPr/>
        <p:txBody>
          <a:bodyPr/>
          <a:lstStyle/>
          <a:p>
            <a:pPr>
              <a:defRPr/>
            </a:pPr>
            <a:fld id="{26C2616F-011D-47B3-A2C1-4E16F11993E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418120" y="279249"/>
            <a:ext cx="8229600" cy="311789"/>
          </a:xfrm>
        </p:spPr>
        <p:txBody>
          <a:bodyPr/>
          <a:lstStyle>
            <a:lvl1pPr>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7" name="Footer Placeholder 6"/>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05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120" y="279249"/>
            <a:ext cx="8229600" cy="311789"/>
          </a:xfrm>
        </p:spPr>
        <p:txBody>
          <a:bodyPr/>
          <a:lstStyle>
            <a:lvl1pPr>
              <a:defRPr/>
            </a:lvl1pPr>
          </a:lstStyle>
          <a:p>
            <a:r>
              <a:rPr lang="en-US" dirty="0"/>
              <a:t>CLICK TO EDIT MASTER TITLE STYLE</a:t>
            </a:r>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atin typeface="+mn-lt"/>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atin typeface="+mn-lt"/>
              </a:defRPr>
            </a:lvl1pPr>
            <a:lvl2pPr marL="0" indent="0">
              <a:spcAft>
                <a:spcPts val="600"/>
              </a:spcAft>
              <a:buNone/>
              <a:defRPr>
                <a:latin typeface="+mn-lt"/>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US" noProof="0" dirty="0">
                <a:solidFill>
                  <a:schemeClr val="bg2"/>
                </a:solidFill>
                <a:cs typeface="Arial" charset="0"/>
              </a:rPr>
              <a:t>&lt;Change information classification in footer&gt;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05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tx2"/>
                </a:solidFill>
                <a:latin typeface="Nokia Pure Headline Extra Bold" panose="020B0904020202020204" pitchFamily="34" charset="0"/>
              </a:defRPr>
            </a:lvl1pPr>
          </a:lstStyle>
          <a:p>
            <a:pPr eaLnBrk="1" hangingPunct="1"/>
            <a:r>
              <a:rPr lang="en-US" dirty="0">
                <a:ea typeface="ヒラギノ角ゴ Pro W3"/>
                <a:cs typeface="ヒラギノ角ゴ Pro W3"/>
              </a:rPr>
              <a:t>HEADLINE IN</a:t>
            </a:r>
            <a:br>
              <a:rPr lang="en-US" dirty="0">
                <a:ea typeface="ヒラギノ角ゴ Pro W3"/>
                <a:cs typeface="ヒラギノ角ゴ Pro W3"/>
              </a:rPr>
            </a:br>
            <a:r>
              <a:rPr lang="en-US" dirty="0">
                <a:ea typeface="ヒラギノ角ゴ Pro W3"/>
                <a:cs typeface="ヒラギノ角ゴ Pro W3"/>
              </a:rPr>
              <a:t>CAPITALS HERE</a:t>
            </a:r>
          </a:p>
        </p:txBody>
      </p:sp>
      <p:sp>
        <p:nvSpPr>
          <p:cNvPr id="6" name="Footer Placeholder 5"/>
          <p:cNvSpPr>
            <a:spLocks noGrp="1"/>
          </p:cNvSpPr>
          <p:nvPr>
            <p:ph type="ftr" sz="quarter" idx="12"/>
          </p:nvPr>
        </p:nvSpPr>
        <p:spPr/>
        <p:txBody>
          <a:bodyPr/>
          <a:lstStyle/>
          <a:p>
            <a:r>
              <a:rPr lang="en-US" noProof="0" dirty="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a:t>Supporting headline in sentence case here</a:t>
            </a:r>
          </a:p>
          <a:p>
            <a:pPr eaLnBrk="1" hangingPunct="1">
              <a:defRPr/>
            </a:pPr>
            <a:r>
              <a:rPr lang="en-US" sz="1800" dirty="0"/>
              <a:t>Author/Presenter</a:t>
            </a:r>
          </a:p>
          <a:p>
            <a:pPr eaLnBrk="1" hangingPunct="1">
              <a:defRPr/>
            </a:pPr>
            <a:r>
              <a:rPr lang="en-GB" sz="1800" dirty="0"/>
              <a:t>DD-MM-YYYY</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288000"/>
            <a:ext cx="8244000" cy="2253600"/>
          </a:xfrm>
        </p:spPr>
        <p:txBody>
          <a:bodyPr/>
          <a:lstStyle>
            <a:lvl1pPr marL="0" indent="0">
              <a:spcAft>
                <a:spcPts val="1200"/>
              </a:spcAft>
              <a:buNone/>
              <a:defRPr sz="4400" baseline="0">
                <a:solidFill>
                  <a:schemeClr val="tx2"/>
                </a:solidFill>
                <a:latin typeface="Nokia Pure Headline Extra Bold" panose="020B0904020202020204" pitchFamily="34" charset="0"/>
              </a:defRPr>
            </a:lvl1pPr>
            <a:lvl2pPr>
              <a:defRPr>
                <a:latin typeface="+mj-lt"/>
              </a:defRPr>
            </a:lvl2pPr>
            <a:lvl3pPr>
              <a:defRPr>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3"/>
          <p:cNvSpPr>
            <a:spLocks noGrp="1"/>
          </p:cNvSpPr>
          <p:nvPr>
            <p:ph type="ftr" sz="quarter" idx="11"/>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1800">
                <a:latin typeface="Nokia Pure Headline Extra Bold" panose="020B0904020202020204" pitchFamily="34" charset="0"/>
              </a:defRPr>
            </a:lvl1pPr>
          </a:lstStyle>
          <a:p>
            <a:r>
              <a:rPr lang="en-US" dirty="0"/>
              <a:t>CLICK TO EDIT MASTER TITLE STYLE</a:t>
            </a:r>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a:t>Click to edit Master text styles</a:t>
            </a:r>
          </a:p>
        </p:txBody>
      </p:sp>
      <p:sp>
        <p:nvSpPr>
          <p:cNvPr id="4" name="Footer Placeholder 3"/>
          <p:cNvSpPr>
            <a:spLocks noGrp="1"/>
          </p:cNvSpPr>
          <p:nvPr>
            <p:ph type="ftr" sz="quarter" idx="14"/>
          </p:nvPr>
        </p:nvSpPr>
        <p:spPr/>
        <p:txBody>
          <a:bodyPr/>
          <a:lstStyle/>
          <a:p>
            <a:r>
              <a:rPr lang="en-US" noProof="0" dirty="0">
                <a:solidFill>
                  <a:schemeClr val="bg1"/>
                </a:solidFill>
                <a:cs typeface="Arial" panose="020B0604020202020204" pitchFamily="34" charset="0"/>
              </a:rPr>
              <a:t>&lt;Change information classification in footer&gt;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US" sz="800" noProof="0" smtClean="0">
                <a:solidFill>
                  <a:schemeClr val="bg2"/>
                </a:solidFill>
                <a:latin typeface="+mn-lt"/>
                <a:cs typeface="Arial" panose="020B0604020202020204" pitchFamily="34" charset="0"/>
              </a:rPr>
              <a:pPr>
                <a:defRPr/>
              </a:pPr>
              <a:t>‹#›</a:t>
            </a:fld>
            <a:endParaRPr lang="en-US" noProof="0" dirty="0">
              <a:solidFill>
                <a:schemeClr val="bg2"/>
              </a:solidFill>
              <a:latin typeface="+mn-lt"/>
              <a:cs typeface="Arial" panose="020B0604020202020204" pitchFamily="34" charset="0"/>
            </a:endParaRPr>
          </a:p>
        </p:txBody>
      </p:sp>
      <p:pic>
        <p:nvPicPr>
          <p:cNvPr id="1050" name="Picture 1"/>
          <p:cNvPicPr>
            <a:picLocks/>
          </p:cNvPicPr>
          <p:nvPr/>
        </p:nvPicPr>
        <p:blipFill>
          <a:blip r:embed="rId6"/>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US" sz="800" noProof="0" dirty="0">
                <a:solidFill>
                  <a:schemeClr val="bg2"/>
                </a:solidFill>
                <a:latin typeface="+mn-lt"/>
                <a:cs typeface="Arial" charset="0"/>
              </a:rPr>
              <a:t>© Nokia 2014</a:t>
            </a: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US" noProof="0" dirty="0">
                <a:solidFill>
                  <a:schemeClr val="bg2"/>
                </a:solidFill>
                <a:cs typeface="Arial"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14" r:id="rId4"/>
  </p:sldLayoutIdLst>
  <p:hf sldNum="0" hdr="0" dt="0"/>
  <p:txStyles>
    <p:titleStyle>
      <a:lvl1pPr algn="l" defTabSz="457200" rtl="0" eaLnBrk="1" fontAlgn="base" hangingPunct="1">
        <a:spcBef>
          <a:spcPct val="0"/>
        </a:spcBef>
        <a:spcAft>
          <a:spcPct val="0"/>
        </a:spcAft>
        <a:defRPr sz="1800" b="0" kern="1200">
          <a:solidFill>
            <a:schemeClr val="tx1"/>
          </a:solidFill>
          <a:latin typeface="Nokia Pure Headline Extra Bold" panose="020B0904020202020204" pitchFamily="34" charset="0"/>
          <a:ea typeface="Nokia Pure Headline Extra Bold" panose="020B09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colors:</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a:solidFill>
                  <a:schemeClr val="bg1"/>
                </a:solidFill>
                <a:latin typeface="+mn-lt"/>
                <a:cs typeface="Arial" charset="0"/>
              </a:rPr>
              <a:t>© Nokia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US" noProof="0" dirty="0">
                <a:solidFill>
                  <a:schemeClr val="bg1"/>
                </a:solidFill>
                <a:cs typeface="Arial" panose="020B0604020202020204" pitchFamily="34" charset="0"/>
              </a:rPr>
              <a:t>&lt;Change information classification in footer&gt;</a:t>
            </a: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5" r:id="rId6"/>
  </p:sldLayoutIdLst>
  <p:hf sldNum="0" hdr="0" dt="0"/>
  <p:txStyles>
    <p:titleStyle>
      <a:lvl1pPr algn="l" defTabSz="457200" rtl="0" eaLnBrk="0" fontAlgn="base" hangingPunct="0">
        <a:spcBef>
          <a:spcPct val="0"/>
        </a:spcBef>
        <a:spcAft>
          <a:spcPct val="0"/>
        </a:spcAft>
        <a:defRPr sz="1800" b="0" kern="1200">
          <a:solidFill>
            <a:schemeClr val="tx2"/>
          </a:solidFill>
          <a:latin typeface="Nokia Pure Headline Extra Bold" panose="020B0904020202020204" pitchFamily="34" charset="0"/>
          <a:ea typeface="Nokia Pure Headline Extra Bold" panose="020B09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563044"/>
            <a:ext cx="8244000" cy="1144262"/>
          </a:xfrm>
        </p:spPr>
        <p:txBody>
          <a:bodyPr/>
          <a:lstStyle/>
          <a:p>
            <a:pPr eaLnBrk="1" hangingPunct="1"/>
            <a:r>
              <a:rPr lang="en-US" dirty="0">
                <a:latin typeface="Nokia Pure Headline Extra Bold" panose="020B0904020202020204" pitchFamily="34" charset="0"/>
                <a:ea typeface="ヒラギノ角ゴ Pro W3"/>
                <a:cs typeface="ヒラギノ角ゴ Pro W3"/>
              </a:rPr>
              <a:t>GIT Basic Training</a:t>
            </a:r>
          </a:p>
        </p:txBody>
      </p:sp>
      <p:sp>
        <p:nvSpPr>
          <p:cNvPr id="8" name="Text Placeholder 7"/>
          <p:cNvSpPr>
            <a:spLocks noGrp="1"/>
          </p:cNvSpPr>
          <p:nvPr>
            <p:ph type="body" sz="quarter" idx="13"/>
          </p:nvPr>
        </p:nvSpPr>
        <p:spPr>
          <a:xfrm>
            <a:off x="422276" y="2659315"/>
            <a:ext cx="8243887" cy="1055836"/>
          </a:xfrm>
        </p:spPr>
        <p:txBody>
          <a:bodyPr/>
          <a:lstStyle/>
          <a:p>
            <a:pPr marL="0" indent="0" eaLnBrk="1" hangingPunct="1">
              <a:buFont typeface="Arial" pitchFamily="34" charset="0"/>
              <a:buNone/>
              <a:defRPr/>
            </a:pPr>
            <a:r>
              <a:rPr lang="en-US" sz="1800" dirty="0"/>
              <a:t>Version Control with GIT</a:t>
            </a:r>
          </a:p>
          <a:p>
            <a:pPr eaLnBrk="1" hangingPunct="1">
              <a:defRPr/>
            </a:pPr>
            <a:r>
              <a:rPr lang="en-US" sz="1800" dirty="0"/>
              <a:t>Ciprian DIMA</a:t>
            </a:r>
          </a:p>
          <a:p>
            <a:pPr eaLnBrk="1" hangingPunct="1">
              <a:defRPr/>
            </a:pPr>
            <a:r>
              <a:rPr lang="en-US" sz="1800" dirty="0"/>
              <a:t>A</a:t>
            </a:r>
            <a:r>
              <a:rPr lang="en-GB" sz="1800" dirty="0" err="1"/>
              <a:t>drian</a:t>
            </a:r>
            <a:r>
              <a:rPr lang="en-GB" sz="1800" dirty="0"/>
              <a:t> MOGOI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GITs Repository</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20291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200" dirty="0">
                <a:solidFill>
                  <a:schemeClr val="tx1"/>
                </a:solidFill>
              </a:rPr>
              <a:t>The GIT repository… in short called “</a:t>
            </a:r>
            <a:r>
              <a:rPr lang="en-US" sz="1200" i="1" dirty="0">
                <a:solidFill>
                  <a:schemeClr val="tx1"/>
                </a:solidFill>
              </a:rPr>
              <a:t>repo</a:t>
            </a:r>
            <a:r>
              <a:rPr lang="en-US" sz="1200" dirty="0">
                <a:solidFill>
                  <a:schemeClr val="tx1"/>
                </a:solidFill>
              </a:rPr>
              <a:t>”</a:t>
            </a:r>
          </a:p>
          <a:p>
            <a:pPr>
              <a:buClr>
                <a:schemeClr val="tx1"/>
              </a:buClr>
            </a:pPr>
            <a:r>
              <a:rPr lang="en-US" sz="1200" dirty="0">
                <a:solidFill>
                  <a:schemeClr val="tx1"/>
                </a:solidFill>
              </a:rPr>
              <a:t>The place to store our data and the history for all changes.</a:t>
            </a:r>
          </a:p>
          <a:p>
            <a:pPr>
              <a:buClr>
                <a:schemeClr val="tx1"/>
              </a:buClr>
            </a:pPr>
            <a:r>
              <a:rPr lang="en-US" sz="1200" dirty="0">
                <a:solidFill>
                  <a:schemeClr val="tx1"/>
                </a:solidFill>
              </a:rPr>
              <a:t>The repo consists of 3 parts:</a:t>
            </a:r>
          </a:p>
          <a:p>
            <a:pPr marL="457200" indent="-228600">
              <a:buClr>
                <a:schemeClr val="tx1"/>
              </a:buClr>
              <a:buFont typeface="+mj-lt"/>
              <a:buAutoNum type="arabicPeriod"/>
            </a:pPr>
            <a:r>
              <a:rPr lang="en-US" sz="1200" dirty="0">
                <a:solidFill>
                  <a:schemeClr val="tx1"/>
                </a:solidFill>
              </a:rPr>
              <a:t>Working directory / the place to do changes</a:t>
            </a:r>
          </a:p>
          <a:p>
            <a:pPr marL="457200" indent="-228600">
              <a:buClr>
                <a:schemeClr val="tx1"/>
              </a:buClr>
              <a:buFont typeface="+mj-lt"/>
              <a:buAutoNum type="arabicPeriod"/>
            </a:pPr>
            <a:r>
              <a:rPr lang="en-US" sz="1200" dirty="0">
                <a:solidFill>
                  <a:schemeClr val="tx1"/>
                </a:solidFill>
              </a:rPr>
              <a:t>Index / the staging area to prepare the commits</a:t>
            </a:r>
          </a:p>
          <a:p>
            <a:pPr marL="457200" indent="-228600">
              <a:buClr>
                <a:schemeClr val="tx1"/>
              </a:buClr>
              <a:buFont typeface="+mj-lt"/>
              <a:buAutoNum type="arabicPeriod"/>
            </a:pPr>
            <a:r>
              <a:rPr lang="en-US" sz="1200" dirty="0">
                <a:solidFill>
                  <a:schemeClr val="tx1"/>
                </a:solidFill>
              </a:rPr>
              <a:t>Database / all versioned data and history of the project</a:t>
            </a:r>
          </a:p>
        </p:txBody>
      </p:sp>
      <p:sp>
        <p:nvSpPr>
          <p:cNvPr id="4" name="Pentagon 3"/>
          <p:cNvSpPr/>
          <p:nvPr/>
        </p:nvSpPr>
        <p:spPr>
          <a:xfrm>
            <a:off x="5029200" y="1379220"/>
            <a:ext cx="1485900" cy="655320"/>
          </a:xfrm>
          <a:prstGeom prst="homePlat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Working</a:t>
            </a:r>
          </a:p>
          <a:p>
            <a:pPr algn="ctr" fontAlgn="auto">
              <a:spcBef>
                <a:spcPts val="0"/>
              </a:spcBef>
              <a:spcAft>
                <a:spcPts val="0"/>
              </a:spcAft>
            </a:pPr>
            <a:r>
              <a:rPr lang="en-US" dirty="0">
                <a:solidFill>
                  <a:schemeClr val="accent4"/>
                </a:solidFill>
              </a:rPr>
              <a:t>directory</a:t>
            </a:r>
          </a:p>
        </p:txBody>
      </p:sp>
      <p:sp>
        <p:nvSpPr>
          <p:cNvPr id="38" name="Pentagon 37"/>
          <p:cNvSpPr/>
          <p:nvPr/>
        </p:nvSpPr>
        <p:spPr>
          <a:xfrm>
            <a:off x="5753100" y="2240280"/>
            <a:ext cx="1485900" cy="655320"/>
          </a:xfrm>
          <a:prstGeom prst="homePlat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Index</a:t>
            </a:r>
          </a:p>
        </p:txBody>
      </p:sp>
      <p:sp>
        <p:nvSpPr>
          <p:cNvPr id="39" name="Pentagon 38"/>
          <p:cNvSpPr/>
          <p:nvPr/>
        </p:nvSpPr>
        <p:spPr>
          <a:xfrm>
            <a:off x="6496050" y="3116580"/>
            <a:ext cx="1485900" cy="655320"/>
          </a:xfrm>
          <a:prstGeom prst="homePlat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Database</a:t>
            </a:r>
          </a:p>
        </p:txBody>
      </p:sp>
      <p:sp>
        <p:nvSpPr>
          <p:cNvPr id="8" name="Bent-Up Arrow 7"/>
          <p:cNvSpPr/>
          <p:nvPr/>
        </p:nvSpPr>
        <p:spPr>
          <a:xfrm rot="5400000">
            <a:off x="5102245" y="2066863"/>
            <a:ext cx="662940" cy="638769"/>
          </a:xfrm>
          <a:prstGeom prst="bentUpArrow">
            <a:avLst/>
          </a:prstGeom>
          <a:solidFill>
            <a:schemeClr val="bg1">
              <a:lumMod val="75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41" name="Bent-Up Arrow 40"/>
          <p:cNvSpPr/>
          <p:nvPr/>
        </p:nvSpPr>
        <p:spPr>
          <a:xfrm rot="5400000">
            <a:off x="5830610" y="2935544"/>
            <a:ext cx="662940" cy="638769"/>
          </a:xfrm>
          <a:prstGeom prst="bentUpArrow">
            <a:avLst/>
          </a:prstGeom>
          <a:solidFill>
            <a:schemeClr val="bg1">
              <a:lumMod val="75000"/>
            </a:schemeClr>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Tree>
    <p:extLst>
      <p:ext uri="{BB962C8B-B14F-4D97-AF65-F5344CB8AC3E}">
        <p14:creationId xmlns:p14="http://schemas.microsoft.com/office/powerpoint/2010/main" val="305537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P spid="39" grpId="0" animBg="1"/>
      <p:bldP spid="8"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File states in GIT</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00450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200" dirty="0">
                <a:solidFill>
                  <a:schemeClr val="tx1"/>
                </a:solidFill>
              </a:rPr>
              <a:t>3 States in GIT for your repo…</a:t>
            </a:r>
          </a:p>
          <a:p>
            <a:pPr marL="228600" indent="-228600">
              <a:buClr>
                <a:schemeClr val="tx1"/>
              </a:buClr>
              <a:buFont typeface="+mj-lt"/>
              <a:buAutoNum type="arabicPeriod"/>
            </a:pPr>
            <a:r>
              <a:rPr lang="en-US" sz="1200" dirty="0">
                <a:solidFill>
                  <a:schemeClr val="tx1"/>
                </a:solidFill>
              </a:rPr>
              <a:t>Modified – the state of a changed/added file.</a:t>
            </a:r>
          </a:p>
          <a:p>
            <a:pPr marL="228600" indent="-228600">
              <a:buClr>
                <a:schemeClr val="tx1"/>
              </a:buClr>
              <a:buFont typeface="+mj-lt"/>
              <a:buAutoNum type="arabicPeriod"/>
            </a:pPr>
            <a:r>
              <a:rPr lang="en-US" sz="1200" dirty="0">
                <a:solidFill>
                  <a:schemeClr val="tx1"/>
                </a:solidFill>
              </a:rPr>
              <a:t>Staged – marked a changed/added file to be taken into the next commit.</a:t>
            </a:r>
          </a:p>
          <a:p>
            <a:pPr marL="228600" indent="-228600">
              <a:buClr>
                <a:schemeClr val="tx1"/>
              </a:buClr>
              <a:buFont typeface="+mj-lt"/>
              <a:buAutoNum type="arabicPeriod"/>
            </a:pPr>
            <a:r>
              <a:rPr lang="en-US" sz="1200" dirty="0">
                <a:solidFill>
                  <a:schemeClr val="tx1"/>
                </a:solidFill>
              </a:rPr>
              <a:t>Committed – the changes have been saved to the local GIT database.</a:t>
            </a:r>
          </a:p>
          <a:p>
            <a:pPr marL="0" indent="0">
              <a:buClr>
                <a:schemeClr val="tx1"/>
              </a:buClr>
              <a:buNone/>
            </a:pPr>
            <a:endParaRPr lang="en-US" sz="1200" dirty="0">
              <a:solidFill>
                <a:schemeClr val="tx1"/>
              </a:solidFill>
            </a:endParaRPr>
          </a:p>
          <a:p>
            <a:pPr>
              <a:buClr>
                <a:schemeClr val="tx1"/>
              </a:buClr>
            </a:pPr>
            <a:r>
              <a:rPr lang="en-US" sz="1200" dirty="0">
                <a:solidFill>
                  <a:schemeClr val="tx1"/>
                </a:solidFill>
              </a:rPr>
              <a:t>The GIT (./.git) directory stores the metadata and the objects within the GIT database.</a:t>
            </a:r>
          </a:p>
          <a:p>
            <a:pPr>
              <a:buClr>
                <a:schemeClr val="tx1"/>
              </a:buClr>
            </a:pPr>
            <a:r>
              <a:rPr lang="en-US" sz="1200" dirty="0">
                <a:solidFill>
                  <a:schemeClr val="tx1"/>
                </a:solidFill>
              </a:rPr>
              <a:t>The Working directory is the single “checkout” of one version of the repo.</a:t>
            </a:r>
          </a:p>
          <a:p>
            <a:pPr>
              <a:buClr>
                <a:schemeClr val="tx1"/>
              </a:buClr>
            </a:pPr>
            <a:r>
              <a:rPr lang="en-US" sz="1200" dirty="0">
                <a:solidFill>
                  <a:schemeClr val="tx1"/>
                </a:solidFill>
              </a:rPr>
              <a:t>The Staging Area (also called Index or Cache) is a file storing information for the next commit.</a:t>
            </a:r>
            <a:endParaRPr lang="en-US" sz="1000" dirty="0">
              <a:solidFill>
                <a:schemeClr val="tx1"/>
              </a:solidFill>
            </a:endParaRPr>
          </a:p>
          <a:p>
            <a:pPr marL="0" indent="0">
              <a:buClr>
                <a:schemeClr val="tx1"/>
              </a:buClr>
              <a:buNone/>
            </a:pPr>
            <a:endParaRPr lang="en-US" sz="1400" dirty="0">
              <a:solidFill>
                <a:schemeClr val="tx1"/>
              </a:solidFill>
            </a:endParaRPr>
          </a:p>
        </p:txBody>
      </p:sp>
      <p:grpSp>
        <p:nvGrpSpPr>
          <p:cNvPr id="18" name="Group 17"/>
          <p:cNvGrpSpPr/>
          <p:nvPr/>
        </p:nvGrpSpPr>
        <p:grpSpPr>
          <a:xfrm>
            <a:off x="4823460" y="1087437"/>
            <a:ext cx="3909060" cy="2387283"/>
            <a:chOff x="4823460" y="1087437"/>
            <a:chExt cx="3909060" cy="2387283"/>
          </a:xfrm>
        </p:grpSpPr>
        <p:sp>
          <p:nvSpPr>
            <p:cNvPr id="2" name="Rectangle 1"/>
            <p:cNvSpPr/>
            <p:nvPr/>
          </p:nvSpPr>
          <p:spPr>
            <a:xfrm>
              <a:off x="4823460" y="1087437"/>
              <a:ext cx="1226820" cy="6270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Working Directory</a:t>
              </a:r>
            </a:p>
          </p:txBody>
        </p:sp>
        <p:sp>
          <p:nvSpPr>
            <p:cNvPr id="12" name="Rectangle 11"/>
            <p:cNvSpPr/>
            <p:nvPr/>
          </p:nvSpPr>
          <p:spPr>
            <a:xfrm>
              <a:off x="6164580" y="1087437"/>
              <a:ext cx="1226820" cy="6270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Staging</a:t>
              </a:r>
            </a:p>
            <a:p>
              <a:pPr algn="ctr" fontAlgn="auto">
                <a:spcBef>
                  <a:spcPts val="0"/>
                </a:spcBef>
                <a:spcAft>
                  <a:spcPts val="0"/>
                </a:spcAft>
              </a:pPr>
              <a:r>
                <a:rPr lang="en-US" dirty="0">
                  <a:solidFill>
                    <a:schemeClr val="accent4"/>
                  </a:solidFill>
                </a:rPr>
                <a:t>Area</a:t>
              </a:r>
            </a:p>
          </p:txBody>
        </p:sp>
        <p:sp>
          <p:nvSpPr>
            <p:cNvPr id="13" name="Rectangle 12"/>
            <p:cNvSpPr/>
            <p:nvPr/>
          </p:nvSpPr>
          <p:spPr>
            <a:xfrm>
              <a:off x="7505700" y="1087437"/>
              <a:ext cx="1226820" cy="62706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a:t>
              </a:r>
              <a:r>
                <a:rPr lang="en-US" dirty="0" err="1">
                  <a:solidFill>
                    <a:schemeClr val="accent4"/>
                  </a:solidFill>
                </a:rPr>
                <a:t>git</a:t>
              </a:r>
              <a:r>
                <a:rPr lang="en-US" dirty="0">
                  <a:solidFill>
                    <a:schemeClr val="accent4"/>
                  </a:solidFill>
                </a:rPr>
                <a:t> Directory</a:t>
              </a:r>
            </a:p>
          </p:txBody>
        </p:sp>
        <p:cxnSp>
          <p:nvCxnSpPr>
            <p:cNvPr id="5" name="Straight Connector 4"/>
            <p:cNvCxnSpPr>
              <a:stCxn id="2" idx="2"/>
            </p:cNvCxnSpPr>
            <p:nvPr/>
          </p:nvCxnSpPr>
          <p:spPr>
            <a:xfrm>
              <a:off x="5436870" y="1714500"/>
              <a:ext cx="0" cy="176022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2"/>
            </p:cNvCxnSpPr>
            <p:nvPr/>
          </p:nvCxnSpPr>
          <p:spPr>
            <a:xfrm>
              <a:off x="6777990" y="1714500"/>
              <a:ext cx="0" cy="176022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3" idx="2"/>
            </p:cNvCxnSpPr>
            <p:nvPr/>
          </p:nvCxnSpPr>
          <p:spPr>
            <a:xfrm>
              <a:off x="8119110" y="1714500"/>
              <a:ext cx="0" cy="176022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grpSp>
      <p:sp>
        <p:nvSpPr>
          <p:cNvPr id="15" name="Left Arrow 14"/>
          <p:cNvSpPr/>
          <p:nvPr/>
        </p:nvSpPr>
        <p:spPr>
          <a:xfrm>
            <a:off x="5432108" y="1805940"/>
            <a:ext cx="2682240" cy="525780"/>
          </a:xfrm>
          <a:prstGeom prst="leftArrow">
            <a:avLst>
              <a:gd name="adj1" fmla="val 50000"/>
              <a:gd name="adj2" fmla="val 65942"/>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Checkout the Project</a:t>
            </a:r>
          </a:p>
        </p:txBody>
      </p:sp>
      <p:sp>
        <p:nvSpPr>
          <p:cNvPr id="16" name="Right Arrow 15"/>
          <p:cNvSpPr/>
          <p:nvPr/>
        </p:nvSpPr>
        <p:spPr>
          <a:xfrm>
            <a:off x="5444490" y="2388476"/>
            <a:ext cx="1341120" cy="508164"/>
          </a:xfrm>
          <a:prstGeom prst="rightArrow">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Stage Fix</a:t>
            </a:r>
          </a:p>
        </p:txBody>
      </p:sp>
      <p:sp>
        <p:nvSpPr>
          <p:cNvPr id="27" name="Right Arrow 26"/>
          <p:cNvSpPr/>
          <p:nvPr/>
        </p:nvSpPr>
        <p:spPr>
          <a:xfrm>
            <a:off x="6781800" y="2900056"/>
            <a:ext cx="1341120" cy="508164"/>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dirty="0">
                <a:solidFill>
                  <a:schemeClr val="accent4"/>
                </a:solidFill>
              </a:rPr>
              <a:t>Commit</a:t>
            </a:r>
          </a:p>
        </p:txBody>
      </p:sp>
    </p:spTree>
    <p:extLst>
      <p:ext uri="{BB962C8B-B14F-4D97-AF65-F5344CB8AC3E}">
        <p14:creationId xmlns:p14="http://schemas.microsoft.com/office/powerpoint/2010/main" val="219828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GITs internal objects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File deltas in GIT? – No!</a:t>
            </a:r>
          </a:p>
          <a:p>
            <a:pPr>
              <a:buClr>
                <a:schemeClr val="tx1"/>
              </a:buClr>
            </a:pPr>
            <a:r>
              <a:rPr lang="en-US" sz="1200" dirty="0">
                <a:solidFill>
                  <a:schemeClr val="tx1"/>
                </a:solidFill>
              </a:rPr>
              <a:t>GIT does not work with deltas of files like other VC Systems.</a:t>
            </a:r>
          </a:p>
          <a:p>
            <a:pPr>
              <a:buClr>
                <a:schemeClr val="tx1"/>
              </a:buClr>
            </a:pPr>
            <a:r>
              <a:rPr lang="en-US" sz="1200" dirty="0">
                <a:solidFill>
                  <a:schemeClr val="tx1"/>
                </a:solidFill>
              </a:rPr>
              <a:t>It stores the information “as it is” in its Database.</a:t>
            </a:r>
          </a:p>
          <a:p>
            <a:pPr>
              <a:buClr>
                <a:schemeClr val="tx1"/>
              </a:buClr>
            </a:pPr>
            <a:r>
              <a:rPr lang="en-US" sz="1200" dirty="0">
                <a:solidFill>
                  <a:schemeClr val="tx1"/>
                </a:solidFill>
              </a:rPr>
              <a:t>Any state can therefore be recovered easily even if pervious “snapshots” may have been removed.</a:t>
            </a:r>
          </a:p>
          <a:p>
            <a:pPr>
              <a:buClr>
                <a:schemeClr val="tx1"/>
              </a:buClr>
            </a:pPr>
            <a:r>
              <a:rPr lang="en-US" sz="1200" dirty="0">
                <a:solidFill>
                  <a:schemeClr val="tx1"/>
                </a:solidFill>
              </a:rPr>
              <a:t>GIT doesn’t remove versions.</a:t>
            </a:r>
          </a:p>
          <a:p>
            <a:pPr>
              <a:buClr>
                <a:schemeClr val="tx1"/>
              </a:buClr>
            </a:pPr>
            <a:r>
              <a:rPr lang="en-US" sz="1200" dirty="0">
                <a:solidFill>
                  <a:schemeClr val="tx1"/>
                </a:solidFill>
              </a:rPr>
              <a:t>*GIT doesn’t “rewrite history”…</a:t>
            </a:r>
          </a:p>
          <a:p>
            <a:pPr>
              <a:buClr>
                <a:schemeClr val="tx1"/>
              </a:buClr>
            </a:pPr>
            <a:r>
              <a:rPr lang="en-US" sz="1200" dirty="0">
                <a:solidFill>
                  <a:schemeClr val="tx1"/>
                </a:solidFill>
              </a:rPr>
              <a:t>The GIT Object Database stores 4 different objects:</a:t>
            </a:r>
          </a:p>
          <a:p>
            <a:pPr marL="685800" indent="-228600">
              <a:buClr>
                <a:schemeClr val="tx1"/>
              </a:buClr>
              <a:buFont typeface="+mj-lt"/>
              <a:buAutoNum type="arabicPeriod"/>
            </a:pPr>
            <a:r>
              <a:rPr lang="en-US" sz="1200" dirty="0">
                <a:solidFill>
                  <a:schemeClr val="tx1"/>
                </a:solidFill>
              </a:rPr>
              <a:t>Blob</a:t>
            </a:r>
          </a:p>
          <a:p>
            <a:pPr marL="685800" indent="-228600">
              <a:buClr>
                <a:schemeClr val="tx1"/>
              </a:buClr>
              <a:buFont typeface="+mj-lt"/>
              <a:buAutoNum type="arabicPeriod"/>
            </a:pPr>
            <a:r>
              <a:rPr lang="en-US" sz="1200" dirty="0">
                <a:solidFill>
                  <a:schemeClr val="tx1"/>
                </a:solidFill>
              </a:rPr>
              <a:t>Tree</a:t>
            </a:r>
          </a:p>
          <a:p>
            <a:pPr marL="685800" indent="-228600">
              <a:buClr>
                <a:schemeClr val="tx1"/>
              </a:buClr>
              <a:buFont typeface="+mj-lt"/>
              <a:buAutoNum type="arabicPeriod"/>
            </a:pPr>
            <a:r>
              <a:rPr lang="en-US" sz="1200" dirty="0">
                <a:solidFill>
                  <a:schemeClr val="tx1"/>
                </a:solidFill>
              </a:rPr>
              <a:t>Commit</a:t>
            </a:r>
          </a:p>
          <a:p>
            <a:pPr marL="685800" indent="-228600">
              <a:buClr>
                <a:schemeClr val="tx1"/>
              </a:buClr>
              <a:buFont typeface="+mj-lt"/>
              <a:buAutoNum type="arabicPeriod"/>
            </a:pPr>
            <a:r>
              <a:rPr lang="en-US" sz="1200" dirty="0">
                <a:solidFill>
                  <a:schemeClr val="tx1"/>
                </a:solidFill>
              </a:rPr>
              <a:t>Tag</a:t>
            </a:r>
          </a:p>
          <a:p>
            <a:pPr marL="0" indent="0">
              <a:buClr>
                <a:schemeClr val="tx1"/>
              </a:buClr>
              <a:buNone/>
            </a:pPr>
            <a:endParaRPr lang="en-US" sz="1400" dirty="0">
              <a:solidFill>
                <a:schemeClr val="tx1"/>
              </a:solidFill>
            </a:endParaRPr>
          </a:p>
        </p:txBody>
      </p:sp>
      <p:sp>
        <p:nvSpPr>
          <p:cNvPr id="7" name="Text Placeholder 4"/>
          <p:cNvSpPr txBox="1">
            <a:spLocks/>
          </p:cNvSpPr>
          <p:nvPr/>
        </p:nvSpPr>
        <p:spPr>
          <a:xfrm>
            <a:off x="423863" y="4414736"/>
            <a:ext cx="4032250" cy="340321"/>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000" i="1" dirty="0">
                <a:solidFill>
                  <a:schemeClr val="tx1"/>
                </a:solidFill>
              </a:rPr>
              <a:t>* More about rewriting history later</a:t>
            </a:r>
          </a:p>
        </p:txBody>
      </p:sp>
      <p:sp>
        <p:nvSpPr>
          <p:cNvPr id="2" name="Oval 1"/>
          <p:cNvSpPr/>
          <p:nvPr/>
        </p:nvSpPr>
        <p:spPr>
          <a:xfrm>
            <a:off x="5433060" y="3711058"/>
            <a:ext cx="952500" cy="703678"/>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Blob</a:t>
            </a:r>
          </a:p>
        </p:txBody>
      </p:sp>
      <p:sp>
        <p:nvSpPr>
          <p:cNvPr id="9" name="Oval 8"/>
          <p:cNvSpPr/>
          <p:nvPr/>
        </p:nvSpPr>
        <p:spPr>
          <a:xfrm>
            <a:off x="5433060" y="2694842"/>
            <a:ext cx="952500" cy="70367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Tree</a:t>
            </a:r>
          </a:p>
        </p:txBody>
      </p:sp>
      <p:sp>
        <p:nvSpPr>
          <p:cNvPr id="10" name="Oval 9"/>
          <p:cNvSpPr/>
          <p:nvPr/>
        </p:nvSpPr>
        <p:spPr>
          <a:xfrm>
            <a:off x="5172075" y="1680511"/>
            <a:ext cx="1474470" cy="703678"/>
          </a:xfrm>
          <a:prstGeom prst="ellips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Commit</a:t>
            </a:r>
          </a:p>
        </p:txBody>
      </p:sp>
      <p:sp>
        <p:nvSpPr>
          <p:cNvPr id="11" name="Oval 10"/>
          <p:cNvSpPr/>
          <p:nvPr/>
        </p:nvSpPr>
        <p:spPr>
          <a:xfrm>
            <a:off x="6962140" y="1183202"/>
            <a:ext cx="952500" cy="70367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Tag</a:t>
            </a:r>
          </a:p>
        </p:txBody>
      </p:sp>
      <p:cxnSp>
        <p:nvCxnSpPr>
          <p:cNvPr id="4" name="Straight Arrow Connector 3"/>
          <p:cNvCxnSpPr>
            <a:stCxn id="11" idx="2"/>
            <a:endCxn id="10" idx="7"/>
          </p:cNvCxnSpPr>
          <p:nvPr/>
        </p:nvCxnSpPr>
        <p:spPr>
          <a:xfrm flipH="1">
            <a:off x="6430614" y="1535041"/>
            <a:ext cx="531526" cy="24852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10" idx="4"/>
            <a:endCxn id="9" idx="0"/>
          </p:cNvCxnSpPr>
          <p:nvPr/>
        </p:nvCxnSpPr>
        <p:spPr>
          <a:xfrm>
            <a:off x="5909310" y="2384189"/>
            <a:ext cx="0" cy="31065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4"/>
            <a:endCxn id="2" idx="0"/>
          </p:cNvCxnSpPr>
          <p:nvPr/>
        </p:nvCxnSpPr>
        <p:spPr>
          <a:xfrm>
            <a:off x="5909310" y="3398520"/>
            <a:ext cx="0" cy="312538"/>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1"/>
            <a:endCxn id="9" idx="3"/>
          </p:cNvCxnSpPr>
          <p:nvPr/>
        </p:nvCxnSpPr>
        <p:spPr>
          <a:xfrm rot="16200000" flipH="1">
            <a:off x="5323762" y="3046681"/>
            <a:ext cx="497576" cy="12700"/>
          </a:xfrm>
          <a:prstGeom prst="bentConnector5">
            <a:avLst>
              <a:gd name="adj1" fmla="val -29353"/>
              <a:gd name="adj2" fmla="val -4351654"/>
              <a:gd name="adj3" fmla="val 13318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991" name="Elbow Connector 41990"/>
          <p:cNvCxnSpPr>
            <a:stCxn id="10" idx="1"/>
            <a:endCxn id="10" idx="3"/>
          </p:cNvCxnSpPr>
          <p:nvPr/>
        </p:nvCxnSpPr>
        <p:spPr>
          <a:xfrm rot="16200000" flipH="1">
            <a:off x="5139218" y="2032350"/>
            <a:ext cx="497576" cy="12700"/>
          </a:xfrm>
          <a:prstGeom prst="bentConnector5">
            <a:avLst>
              <a:gd name="adj1" fmla="val -26800"/>
              <a:gd name="adj2" fmla="val -3899756"/>
              <a:gd name="adj3" fmla="val 140838"/>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0088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Blob, Tree and commit</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62354"/>
            <a:ext cx="2631757" cy="2229486"/>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A GIT Commit includes the following:</a:t>
            </a:r>
          </a:p>
          <a:p>
            <a:pPr>
              <a:buClr>
                <a:schemeClr val="tx1"/>
              </a:buClr>
              <a:buFont typeface="Arial" panose="020B0604020202020204" pitchFamily="34" charset="0"/>
              <a:buChar char="•"/>
            </a:pPr>
            <a:r>
              <a:rPr lang="en-US" sz="1200" dirty="0">
                <a:solidFill>
                  <a:schemeClr val="tx1"/>
                </a:solidFill>
              </a:rPr>
              <a:t>Timestamp</a:t>
            </a:r>
          </a:p>
          <a:p>
            <a:pPr>
              <a:buClr>
                <a:schemeClr val="tx1"/>
              </a:buClr>
              <a:buFont typeface="Arial" panose="020B0604020202020204" pitchFamily="34" charset="0"/>
              <a:buChar char="•"/>
            </a:pPr>
            <a:r>
              <a:rPr lang="en-US" sz="1200" dirty="0">
                <a:solidFill>
                  <a:schemeClr val="tx1"/>
                </a:solidFill>
              </a:rPr>
              <a:t>Author</a:t>
            </a:r>
          </a:p>
          <a:p>
            <a:pPr>
              <a:buClr>
                <a:schemeClr val="tx1"/>
              </a:buClr>
              <a:buFont typeface="Arial" panose="020B0604020202020204" pitchFamily="34" charset="0"/>
              <a:buChar char="•"/>
            </a:pPr>
            <a:r>
              <a:rPr lang="en-US" sz="1200" dirty="0">
                <a:solidFill>
                  <a:schemeClr val="tx1"/>
                </a:solidFill>
              </a:rPr>
              <a:t>Committer</a:t>
            </a:r>
          </a:p>
          <a:p>
            <a:pPr>
              <a:buClr>
                <a:schemeClr val="tx1"/>
              </a:buClr>
              <a:buFont typeface="Arial" panose="020B0604020202020204" pitchFamily="34" charset="0"/>
              <a:buChar char="•"/>
            </a:pPr>
            <a:r>
              <a:rPr lang="en-US" sz="1200" dirty="0">
                <a:solidFill>
                  <a:schemeClr val="tx1"/>
                </a:solidFill>
              </a:rPr>
              <a:t>Log Message</a:t>
            </a:r>
          </a:p>
          <a:p>
            <a:pPr>
              <a:buClr>
                <a:schemeClr val="tx1"/>
              </a:buClr>
              <a:buFont typeface="Arial" panose="020B0604020202020204" pitchFamily="34" charset="0"/>
              <a:buChar char="•"/>
            </a:pPr>
            <a:r>
              <a:rPr lang="en-US" sz="1200" dirty="0">
                <a:solidFill>
                  <a:schemeClr val="tx1"/>
                </a:solidFill>
              </a:rPr>
              <a:t>Identities of previous Commit(s)</a:t>
            </a:r>
          </a:p>
          <a:p>
            <a:pPr>
              <a:buClr>
                <a:schemeClr val="tx1"/>
              </a:buClr>
              <a:buFont typeface="Arial" panose="020B0604020202020204" pitchFamily="34" charset="0"/>
              <a:buChar char="•"/>
            </a:pPr>
            <a:r>
              <a:rPr lang="en-US" sz="1200" dirty="0">
                <a:solidFill>
                  <a:schemeClr val="tx1"/>
                </a:solidFill>
              </a:rPr>
              <a:t>Snapshot of a directory tree</a:t>
            </a:r>
          </a:p>
          <a:p>
            <a:pPr marL="0" indent="0">
              <a:buClr>
                <a:schemeClr val="tx1"/>
              </a:buClr>
              <a:buNone/>
            </a:pPr>
            <a:endParaRPr lang="en-US" sz="1000" dirty="0">
              <a:solidFill>
                <a:schemeClr val="tx1"/>
              </a:solidFill>
            </a:endParaRPr>
          </a:p>
          <a:p>
            <a:pPr marL="0" indent="0">
              <a:buClr>
                <a:schemeClr val="tx1"/>
              </a:buClr>
              <a:buNone/>
            </a:pPr>
            <a:endParaRPr lang="en-US" sz="1000" dirty="0">
              <a:solidFill>
                <a:schemeClr val="tx1"/>
              </a:solidFill>
            </a:endParaRPr>
          </a:p>
        </p:txBody>
      </p:sp>
      <p:sp>
        <p:nvSpPr>
          <p:cNvPr id="16" name="Text Placeholder 4"/>
          <p:cNvSpPr txBox="1">
            <a:spLocks/>
          </p:cNvSpPr>
          <p:nvPr/>
        </p:nvSpPr>
        <p:spPr>
          <a:xfrm>
            <a:off x="576263" y="1079817"/>
            <a:ext cx="4032250" cy="312642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A Blob object in GIT:</a:t>
            </a:r>
          </a:p>
          <a:p>
            <a:pPr>
              <a:buClr>
                <a:schemeClr val="tx1"/>
              </a:buClr>
              <a:buFont typeface="Arial" panose="020B0604020202020204" pitchFamily="34" charset="0"/>
              <a:buChar char="•"/>
            </a:pPr>
            <a:r>
              <a:rPr lang="en-US" sz="1200" dirty="0">
                <a:solidFill>
                  <a:schemeClr val="tx1"/>
                </a:solidFill>
              </a:rPr>
              <a:t>Stores the compressed content of a file.</a:t>
            </a:r>
          </a:p>
          <a:p>
            <a:pPr>
              <a:buClr>
                <a:schemeClr val="tx1"/>
              </a:buClr>
              <a:buFont typeface="Arial" panose="020B0604020202020204" pitchFamily="34" charset="0"/>
              <a:buChar char="•"/>
            </a:pPr>
            <a:r>
              <a:rPr lang="en-US" sz="1200" dirty="0">
                <a:solidFill>
                  <a:schemeClr val="tx1"/>
                </a:solidFill>
              </a:rPr>
              <a:t>A Blob by itself has no meaning.</a:t>
            </a:r>
          </a:p>
          <a:p>
            <a:pPr>
              <a:buClr>
                <a:schemeClr val="tx1"/>
              </a:buClr>
              <a:buFont typeface="Arial" panose="020B0604020202020204" pitchFamily="34" charset="0"/>
              <a:buChar char="•"/>
            </a:pPr>
            <a:r>
              <a:rPr lang="en-US" sz="1200" dirty="0">
                <a:solidFill>
                  <a:schemeClr val="tx1"/>
                </a:solidFill>
              </a:rPr>
              <a:t>Blobs need references to originating files or any other object.</a:t>
            </a:r>
          </a:p>
          <a:p>
            <a:pPr>
              <a:buClr>
                <a:schemeClr val="tx1"/>
              </a:buClr>
              <a:buFont typeface="Arial" panose="020B0604020202020204" pitchFamily="34" charset="0"/>
              <a:buChar char="•"/>
            </a:pPr>
            <a:endParaRPr lang="en-US" sz="1000" dirty="0">
              <a:solidFill>
                <a:schemeClr val="tx1"/>
              </a:solidFill>
            </a:endParaRPr>
          </a:p>
          <a:p>
            <a:pPr marL="0" indent="0">
              <a:buClr>
                <a:schemeClr val="tx1"/>
              </a:buClr>
              <a:buNone/>
            </a:pPr>
            <a:r>
              <a:rPr lang="en-US" sz="1400" dirty="0">
                <a:solidFill>
                  <a:schemeClr val="tx1"/>
                </a:solidFill>
              </a:rPr>
              <a:t>The Tree object in GIT:</a:t>
            </a:r>
          </a:p>
          <a:p>
            <a:pPr>
              <a:buClr>
                <a:schemeClr val="tx1"/>
              </a:buClr>
            </a:pPr>
            <a:r>
              <a:rPr lang="en-US" sz="1200" dirty="0">
                <a:solidFill>
                  <a:schemeClr val="tx1"/>
                </a:solidFill>
              </a:rPr>
              <a:t>A Tree is comparable to a “directory”  within a file system.</a:t>
            </a:r>
          </a:p>
          <a:p>
            <a:pPr>
              <a:buClr>
                <a:schemeClr val="tx1"/>
              </a:buClr>
            </a:pPr>
            <a:r>
              <a:rPr lang="en-US" sz="1200" dirty="0">
                <a:solidFill>
                  <a:schemeClr val="tx1"/>
                </a:solidFill>
              </a:rPr>
              <a:t>It contains a list of Blobs and possibly a list of other Tree objects.</a:t>
            </a:r>
          </a:p>
          <a:p>
            <a:pPr>
              <a:buClr>
                <a:schemeClr val="tx1"/>
              </a:buClr>
            </a:pPr>
            <a:r>
              <a:rPr lang="en-US" sz="1200" dirty="0">
                <a:solidFill>
                  <a:schemeClr val="tx1"/>
                </a:solidFill>
              </a:rPr>
              <a:t>Trees are pointers recording containing Blobs or Subtrees.</a:t>
            </a:r>
          </a:p>
          <a:p>
            <a:pPr>
              <a:buClr>
                <a:schemeClr val="tx1"/>
              </a:buClr>
              <a:buFont typeface="Arial" panose="020B0604020202020204" pitchFamily="34" charset="0"/>
              <a:buChar char="•"/>
            </a:pPr>
            <a:endParaRPr lang="en-US" sz="1000" dirty="0">
              <a:solidFill>
                <a:schemeClr val="tx1"/>
              </a:solidFill>
            </a:endParaRPr>
          </a:p>
          <a:p>
            <a:pPr marL="0" indent="0">
              <a:buClr>
                <a:schemeClr val="tx1"/>
              </a:buClr>
              <a:buNone/>
            </a:pPr>
            <a:endParaRPr lang="en-US" sz="1400" dirty="0">
              <a:solidFill>
                <a:schemeClr val="tx1"/>
              </a:solidFill>
            </a:endParaRPr>
          </a:p>
        </p:txBody>
      </p:sp>
      <p:sp>
        <p:nvSpPr>
          <p:cNvPr id="2" name="Oval 1"/>
          <p:cNvSpPr/>
          <p:nvPr/>
        </p:nvSpPr>
        <p:spPr>
          <a:xfrm>
            <a:off x="7953057" y="1079817"/>
            <a:ext cx="558483" cy="55848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accent4"/>
                </a:solidFill>
              </a:rPr>
              <a:t>C0</a:t>
            </a:r>
          </a:p>
        </p:txBody>
      </p:sp>
      <p:sp>
        <p:nvSpPr>
          <p:cNvPr id="8" name="Oval 7"/>
          <p:cNvSpPr/>
          <p:nvPr/>
        </p:nvSpPr>
        <p:spPr>
          <a:xfrm>
            <a:off x="7953057" y="2007233"/>
            <a:ext cx="558483" cy="55848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accent4"/>
                </a:solidFill>
              </a:rPr>
              <a:t>C1</a:t>
            </a:r>
          </a:p>
        </p:txBody>
      </p:sp>
      <p:cxnSp>
        <p:nvCxnSpPr>
          <p:cNvPr id="4" name="Straight Arrow Connector 3"/>
          <p:cNvCxnSpPr>
            <a:stCxn id="8" idx="0"/>
            <a:endCxn id="2" idx="4"/>
          </p:cNvCxnSpPr>
          <p:nvPr/>
        </p:nvCxnSpPr>
        <p:spPr>
          <a:xfrm flipV="1">
            <a:off x="8232299" y="1638300"/>
            <a:ext cx="0" cy="368933"/>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7953057" y="2923856"/>
            <a:ext cx="558483" cy="558483"/>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200" dirty="0">
                <a:solidFill>
                  <a:schemeClr val="accent4"/>
                </a:solidFill>
              </a:rPr>
              <a:t>C2</a:t>
            </a:r>
          </a:p>
        </p:txBody>
      </p:sp>
      <p:cxnSp>
        <p:nvCxnSpPr>
          <p:cNvPr id="7" name="Straight Arrow Connector 6"/>
          <p:cNvCxnSpPr>
            <a:stCxn id="9" idx="0"/>
            <a:endCxn id="8" idx="4"/>
          </p:cNvCxnSpPr>
          <p:nvPr/>
        </p:nvCxnSpPr>
        <p:spPr>
          <a:xfrm flipV="1">
            <a:off x="8232299" y="2565716"/>
            <a:ext cx="0" cy="35814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8840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GIT Objects in relation</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1943100" y="1362730"/>
            <a:ext cx="678180" cy="941938"/>
            <a:chOff x="1802130" y="936010"/>
            <a:chExt cx="678180" cy="941938"/>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130" y="1199768"/>
              <a:ext cx="678180" cy="678180"/>
            </a:xfrm>
            <a:prstGeom prst="rect">
              <a:avLst/>
            </a:prstGeom>
          </p:spPr>
        </p:pic>
        <p:sp>
          <p:nvSpPr>
            <p:cNvPr id="3" name="TextBox 2"/>
            <p:cNvSpPr txBox="1"/>
            <p:nvPr/>
          </p:nvSpPr>
          <p:spPr>
            <a:xfrm>
              <a:off x="1825268" y="936010"/>
              <a:ext cx="631904" cy="369332"/>
            </a:xfrm>
            <a:prstGeom prst="rect">
              <a:avLst/>
            </a:prstGeom>
            <a:noFill/>
          </p:spPr>
          <p:txBody>
            <a:bodyPr wrap="none" rtlCol="0">
              <a:spAutoFit/>
            </a:bodyPr>
            <a:lstStyle/>
            <a:p>
              <a:r>
                <a:rPr lang="en-US" dirty="0">
                  <a:latin typeface="+mn-lt"/>
                </a:rPr>
                <a:t>root</a:t>
              </a:r>
            </a:p>
          </p:txBody>
        </p:sp>
      </p:grpSp>
      <p:grpSp>
        <p:nvGrpSpPr>
          <p:cNvPr id="6" name="Group 5"/>
          <p:cNvGrpSpPr/>
          <p:nvPr/>
        </p:nvGrpSpPr>
        <p:grpSpPr>
          <a:xfrm>
            <a:off x="864870" y="2178938"/>
            <a:ext cx="678947" cy="939726"/>
            <a:chOff x="777240" y="1752218"/>
            <a:chExt cx="678947" cy="939726"/>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 y="2013764"/>
              <a:ext cx="678180" cy="678180"/>
            </a:xfrm>
            <a:prstGeom prst="rect">
              <a:avLst/>
            </a:prstGeom>
          </p:spPr>
        </p:pic>
        <p:sp>
          <p:nvSpPr>
            <p:cNvPr id="12" name="TextBox 11"/>
            <p:cNvSpPr txBox="1"/>
            <p:nvPr/>
          </p:nvSpPr>
          <p:spPr>
            <a:xfrm>
              <a:off x="777796" y="1752218"/>
              <a:ext cx="678391" cy="369332"/>
            </a:xfrm>
            <a:prstGeom prst="rect">
              <a:avLst/>
            </a:prstGeom>
            <a:noFill/>
          </p:spPr>
          <p:txBody>
            <a:bodyPr wrap="none" rtlCol="0">
              <a:spAutoFit/>
            </a:bodyPr>
            <a:lstStyle/>
            <a:p>
              <a:r>
                <a:rPr lang="en-US" dirty="0">
                  <a:latin typeface="+mn-lt"/>
                </a:rPr>
                <a:t>docs</a:t>
              </a:r>
            </a:p>
          </p:txBody>
        </p:sp>
      </p:grpSp>
      <p:grpSp>
        <p:nvGrpSpPr>
          <p:cNvPr id="5" name="Group 4"/>
          <p:cNvGrpSpPr/>
          <p:nvPr/>
        </p:nvGrpSpPr>
        <p:grpSpPr>
          <a:xfrm>
            <a:off x="2960370" y="2170212"/>
            <a:ext cx="678180" cy="948452"/>
            <a:chOff x="2766060" y="1743492"/>
            <a:chExt cx="678180" cy="948452"/>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060" y="2013764"/>
              <a:ext cx="678180" cy="678180"/>
            </a:xfrm>
            <a:prstGeom prst="rect">
              <a:avLst/>
            </a:prstGeom>
          </p:spPr>
        </p:pic>
        <p:sp>
          <p:nvSpPr>
            <p:cNvPr id="13" name="TextBox 12"/>
            <p:cNvSpPr txBox="1"/>
            <p:nvPr/>
          </p:nvSpPr>
          <p:spPr>
            <a:xfrm>
              <a:off x="2812336" y="1743492"/>
              <a:ext cx="498855" cy="369332"/>
            </a:xfrm>
            <a:prstGeom prst="rect">
              <a:avLst/>
            </a:prstGeom>
            <a:noFill/>
          </p:spPr>
          <p:txBody>
            <a:bodyPr wrap="none" rtlCol="0">
              <a:spAutoFit/>
            </a:bodyPr>
            <a:lstStyle/>
            <a:p>
              <a:r>
                <a:rPr lang="en-US" dirty="0" err="1">
                  <a:latin typeface="+mn-lt"/>
                </a:rPr>
                <a:t>src</a:t>
              </a:r>
              <a:endParaRPr lang="en-US" dirty="0">
                <a:latin typeface="+mn-lt"/>
              </a:endParaRPr>
            </a:p>
          </p:txBody>
        </p:sp>
      </p:grpSp>
      <p:cxnSp>
        <p:nvCxnSpPr>
          <p:cNvPr id="8" name="Straight Arrow Connector 7"/>
          <p:cNvCxnSpPr>
            <a:stCxn id="2" idx="1"/>
            <a:endCxn id="12" idx="3"/>
          </p:cNvCxnSpPr>
          <p:nvPr/>
        </p:nvCxnSpPr>
        <p:spPr>
          <a:xfrm flipH="1">
            <a:off x="1543817" y="1965578"/>
            <a:ext cx="399283" cy="39802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 idx="3"/>
            <a:endCxn id="13" idx="1"/>
          </p:cNvCxnSpPr>
          <p:nvPr/>
        </p:nvCxnSpPr>
        <p:spPr>
          <a:xfrm>
            <a:off x="2621280" y="1965578"/>
            <a:ext cx="385366" cy="38930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9778" y="3490259"/>
            <a:ext cx="742649" cy="74264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8008" y="3490259"/>
            <a:ext cx="742649" cy="742649"/>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919" y="3489155"/>
            <a:ext cx="925403" cy="836295"/>
          </a:xfrm>
          <a:prstGeom prst="rect">
            <a:avLst/>
          </a:prstGeom>
        </p:spPr>
      </p:pic>
      <p:cxnSp>
        <p:nvCxnSpPr>
          <p:cNvPr id="26" name="Straight Arrow Connector 25"/>
          <p:cNvCxnSpPr>
            <a:stCxn id="9" idx="2"/>
            <a:endCxn id="19" idx="0"/>
          </p:cNvCxnSpPr>
          <p:nvPr/>
        </p:nvCxnSpPr>
        <p:spPr>
          <a:xfrm>
            <a:off x="1203960" y="3118664"/>
            <a:ext cx="661" cy="37049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0" idx="2"/>
            <a:endCxn id="18" idx="0"/>
          </p:cNvCxnSpPr>
          <p:nvPr/>
        </p:nvCxnSpPr>
        <p:spPr>
          <a:xfrm flipH="1">
            <a:off x="2791103" y="3118664"/>
            <a:ext cx="508357" cy="37159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 idx="2"/>
            <a:endCxn id="25" idx="0"/>
          </p:cNvCxnSpPr>
          <p:nvPr/>
        </p:nvCxnSpPr>
        <p:spPr>
          <a:xfrm>
            <a:off x="3299460" y="3118664"/>
            <a:ext cx="569873" cy="371595"/>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5926455" y="735252"/>
            <a:ext cx="1474470" cy="703678"/>
          </a:xfrm>
          <a:prstGeom prst="ellipse">
            <a:avLst/>
          </a:prstGeom>
          <a:solidFill>
            <a:schemeClr val="tx1">
              <a:lumMod val="60000"/>
              <a:lumOff val="40000"/>
              <a:alpha val="99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Commit</a:t>
            </a:r>
          </a:p>
        </p:txBody>
      </p:sp>
      <p:grpSp>
        <p:nvGrpSpPr>
          <p:cNvPr id="33" name="Group 32"/>
          <p:cNvGrpSpPr/>
          <p:nvPr/>
        </p:nvGrpSpPr>
        <p:grpSpPr>
          <a:xfrm>
            <a:off x="5624116" y="1623596"/>
            <a:ext cx="1515824" cy="703678"/>
            <a:chOff x="5624116" y="1623596"/>
            <a:chExt cx="1515824" cy="703678"/>
          </a:xfrm>
        </p:grpSpPr>
        <p:sp>
          <p:nvSpPr>
            <p:cNvPr id="36" name="Oval 35"/>
            <p:cNvSpPr/>
            <p:nvPr/>
          </p:nvSpPr>
          <p:spPr>
            <a:xfrm>
              <a:off x="6187440" y="1623596"/>
              <a:ext cx="952500" cy="70367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Tree</a:t>
              </a:r>
            </a:p>
          </p:txBody>
        </p:sp>
        <p:sp>
          <p:nvSpPr>
            <p:cNvPr id="42" name="TextBox 41"/>
            <p:cNvSpPr txBox="1"/>
            <p:nvPr/>
          </p:nvSpPr>
          <p:spPr>
            <a:xfrm>
              <a:off x="5624116" y="1790769"/>
              <a:ext cx="631904" cy="369332"/>
            </a:xfrm>
            <a:prstGeom prst="rect">
              <a:avLst/>
            </a:prstGeom>
            <a:noFill/>
          </p:spPr>
          <p:txBody>
            <a:bodyPr wrap="none" rtlCol="0">
              <a:spAutoFit/>
            </a:bodyPr>
            <a:lstStyle/>
            <a:p>
              <a:r>
                <a:rPr lang="en-US" dirty="0">
                  <a:latin typeface="+mn-lt"/>
                </a:rPr>
                <a:t>root</a:t>
              </a:r>
            </a:p>
          </p:txBody>
        </p:sp>
      </p:grpSp>
      <p:grpSp>
        <p:nvGrpSpPr>
          <p:cNvPr id="34" name="Group 33"/>
          <p:cNvGrpSpPr/>
          <p:nvPr/>
        </p:nvGrpSpPr>
        <p:grpSpPr>
          <a:xfrm>
            <a:off x="4507786" y="2467452"/>
            <a:ext cx="1565354" cy="703678"/>
            <a:chOff x="4507786" y="2467452"/>
            <a:chExt cx="1565354" cy="703678"/>
          </a:xfrm>
        </p:grpSpPr>
        <p:sp>
          <p:nvSpPr>
            <p:cNvPr id="37" name="Oval 36"/>
            <p:cNvSpPr/>
            <p:nvPr/>
          </p:nvSpPr>
          <p:spPr>
            <a:xfrm>
              <a:off x="5120640" y="2467452"/>
              <a:ext cx="952500" cy="70367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Tree</a:t>
              </a:r>
            </a:p>
          </p:txBody>
        </p:sp>
        <p:sp>
          <p:nvSpPr>
            <p:cNvPr id="43" name="TextBox 42"/>
            <p:cNvSpPr txBox="1"/>
            <p:nvPr/>
          </p:nvSpPr>
          <p:spPr>
            <a:xfrm>
              <a:off x="4507786" y="2576964"/>
              <a:ext cx="678391" cy="369332"/>
            </a:xfrm>
            <a:prstGeom prst="rect">
              <a:avLst/>
            </a:prstGeom>
            <a:noFill/>
          </p:spPr>
          <p:txBody>
            <a:bodyPr wrap="none" rtlCol="0" anchor="ctr">
              <a:spAutoFit/>
            </a:bodyPr>
            <a:lstStyle/>
            <a:p>
              <a:r>
                <a:rPr lang="en-US" dirty="0">
                  <a:latin typeface="+mn-lt"/>
                </a:rPr>
                <a:t>docs</a:t>
              </a:r>
            </a:p>
          </p:txBody>
        </p:sp>
      </p:grpSp>
      <p:grpSp>
        <p:nvGrpSpPr>
          <p:cNvPr id="45" name="Group 44"/>
          <p:cNvGrpSpPr/>
          <p:nvPr/>
        </p:nvGrpSpPr>
        <p:grpSpPr>
          <a:xfrm>
            <a:off x="6770625" y="2491186"/>
            <a:ext cx="1451355" cy="703678"/>
            <a:chOff x="6770625" y="2491186"/>
            <a:chExt cx="1451355" cy="703678"/>
          </a:xfrm>
        </p:grpSpPr>
        <p:sp>
          <p:nvSpPr>
            <p:cNvPr id="38" name="Oval 37"/>
            <p:cNvSpPr/>
            <p:nvPr/>
          </p:nvSpPr>
          <p:spPr>
            <a:xfrm>
              <a:off x="7269480" y="2491186"/>
              <a:ext cx="952500" cy="70367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Tree</a:t>
              </a:r>
            </a:p>
          </p:txBody>
        </p:sp>
        <p:sp>
          <p:nvSpPr>
            <p:cNvPr id="44" name="TextBox 43"/>
            <p:cNvSpPr txBox="1"/>
            <p:nvPr/>
          </p:nvSpPr>
          <p:spPr>
            <a:xfrm>
              <a:off x="6770625" y="2578750"/>
              <a:ext cx="498855" cy="369332"/>
            </a:xfrm>
            <a:prstGeom prst="rect">
              <a:avLst/>
            </a:prstGeom>
            <a:noFill/>
          </p:spPr>
          <p:txBody>
            <a:bodyPr wrap="none" rtlCol="0" anchor="ctr">
              <a:spAutoFit/>
            </a:bodyPr>
            <a:lstStyle/>
            <a:p>
              <a:r>
                <a:rPr lang="en-US" dirty="0" err="1">
                  <a:latin typeface="+mn-lt"/>
                </a:rPr>
                <a:t>src</a:t>
              </a:r>
              <a:endParaRPr lang="en-US" dirty="0">
                <a:latin typeface="+mn-lt"/>
              </a:endParaRPr>
            </a:p>
          </p:txBody>
        </p:sp>
      </p:grpSp>
      <p:sp>
        <p:nvSpPr>
          <p:cNvPr id="32" name="TextBox 31"/>
          <p:cNvSpPr txBox="1"/>
          <p:nvPr/>
        </p:nvSpPr>
        <p:spPr>
          <a:xfrm flipH="1">
            <a:off x="602741" y="4260678"/>
            <a:ext cx="1202438" cy="276999"/>
          </a:xfrm>
          <a:prstGeom prst="rect">
            <a:avLst/>
          </a:prstGeom>
          <a:noFill/>
        </p:spPr>
        <p:txBody>
          <a:bodyPr wrap="square" rtlCol="0">
            <a:spAutoFit/>
          </a:bodyPr>
          <a:lstStyle/>
          <a:p>
            <a:r>
              <a:rPr lang="en-US" sz="1200" dirty="0">
                <a:latin typeface="+mn-lt"/>
              </a:rPr>
              <a:t>docs/README</a:t>
            </a:r>
          </a:p>
        </p:txBody>
      </p:sp>
      <p:sp>
        <p:nvSpPr>
          <p:cNvPr id="46" name="TextBox 45"/>
          <p:cNvSpPr txBox="1"/>
          <p:nvPr/>
        </p:nvSpPr>
        <p:spPr>
          <a:xfrm flipH="1">
            <a:off x="2273703" y="4249250"/>
            <a:ext cx="1066190" cy="276999"/>
          </a:xfrm>
          <a:prstGeom prst="rect">
            <a:avLst/>
          </a:prstGeom>
          <a:noFill/>
        </p:spPr>
        <p:txBody>
          <a:bodyPr wrap="square" rtlCol="0">
            <a:spAutoFit/>
          </a:bodyPr>
          <a:lstStyle/>
          <a:p>
            <a:r>
              <a:rPr lang="en-US" sz="1200" dirty="0" err="1">
                <a:latin typeface="+mn-lt"/>
              </a:rPr>
              <a:t>src</a:t>
            </a:r>
            <a:r>
              <a:rPr lang="en-US" sz="1200" dirty="0">
                <a:latin typeface="+mn-lt"/>
              </a:rPr>
              <a:t>/foo.cpp</a:t>
            </a:r>
          </a:p>
        </p:txBody>
      </p:sp>
      <p:sp>
        <p:nvSpPr>
          <p:cNvPr id="47" name="TextBox 46"/>
          <p:cNvSpPr txBox="1"/>
          <p:nvPr/>
        </p:nvSpPr>
        <p:spPr>
          <a:xfrm flipH="1">
            <a:off x="3414521" y="4245196"/>
            <a:ext cx="989839" cy="276999"/>
          </a:xfrm>
          <a:prstGeom prst="rect">
            <a:avLst/>
          </a:prstGeom>
          <a:noFill/>
        </p:spPr>
        <p:txBody>
          <a:bodyPr wrap="square" rtlCol="0">
            <a:spAutoFit/>
          </a:bodyPr>
          <a:lstStyle/>
          <a:p>
            <a:r>
              <a:rPr lang="en-US" sz="1200" dirty="0" err="1">
                <a:latin typeface="+mn-lt"/>
              </a:rPr>
              <a:t>src</a:t>
            </a:r>
            <a:r>
              <a:rPr lang="en-US" sz="1200" dirty="0">
                <a:latin typeface="+mn-lt"/>
              </a:rPr>
              <a:t>/bar.cpp</a:t>
            </a:r>
          </a:p>
        </p:txBody>
      </p:sp>
      <p:grpSp>
        <p:nvGrpSpPr>
          <p:cNvPr id="53" name="Group 52"/>
          <p:cNvGrpSpPr/>
          <p:nvPr/>
        </p:nvGrpSpPr>
        <p:grpSpPr>
          <a:xfrm>
            <a:off x="4995671" y="3499852"/>
            <a:ext cx="1202438" cy="975695"/>
            <a:chOff x="4995671" y="3499852"/>
            <a:chExt cx="1202438" cy="975695"/>
          </a:xfrm>
        </p:grpSpPr>
        <p:sp>
          <p:nvSpPr>
            <p:cNvPr id="39" name="Oval 38"/>
            <p:cNvSpPr/>
            <p:nvPr/>
          </p:nvSpPr>
          <p:spPr>
            <a:xfrm>
              <a:off x="5120640" y="3499852"/>
              <a:ext cx="952500" cy="703678"/>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Blob</a:t>
              </a:r>
            </a:p>
          </p:txBody>
        </p:sp>
        <p:sp>
          <p:nvSpPr>
            <p:cNvPr id="48" name="TextBox 47"/>
            <p:cNvSpPr txBox="1"/>
            <p:nvPr/>
          </p:nvSpPr>
          <p:spPr>
            <a:xfrm flipH="1">
              <a:off x="4995671" y="4198548"/>
              <a:ext cx="1202438" cy="276999"/>
            </a:xfrm>
            <a:prstGeom prst="rect">
              <a:avLst/>
            </a:prstGeom>
            <a:noFill/>
          </p:spPr>
          <p:txBody>
            <a:bodyPr wrap="square" rtlCol="0">
              <a:spAutoFit/>
            </a:bodyPr>
            <a:lstStyle/>
            <a:p>
              <a:r>
                <a:rPr lang="en-US" sz="1200" dirty="0">
                  <a:latin typeface="+mn-lt"/>
                </a:rPr>
                <a:t>docs/README</a:t>
              </a:r>
            </a:p>
          </p:txBody>
        </p:sp>
      </p:grpSp>
      <p:grpSp>
        <p:nvGrpSpPr>
          <p:cNvPr id="52" name="Group 51"/>
          <p:cNvGrpSpPr/>
          <p:nvPr/>
        </p:nvGrpSpPr>
        <p:grpSpPr>
          <a:xfrm>
            <a:off x="6606845" y="3505200"/>
            <a:ext cx="1066190" cy="975329"/>
            <a:chOff x="6606845" y="3505200"/>
            <a:chExt cx="1066190" cy="975329"/>
          </a:xfrm>
        </p:grpSpPr>
        <p:sp>
          <p:nvSpPr>
            <p:cNvPr id="40" name="Oval 39"/>
            <p:cNvSpPr/>
            <p:nvPr/>
          </p:nvSpPr>
          <p:spPr>
            <a:xfrm>
              <a:off x="6663690" y="3505200"/>
              <a:ext cx="952500" cy="703678"/>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Blob</a:t>
              </a:r>
            </a:p>
          </p:txBody>
        </p:sp>
        <p:sp>
          <p:nvSpPr>
            <p:cNvPr id="49" name="TextBox 48"/>
            <p:cNvSpPr txBox="1"/>
            <p:nvPr/>
          </p:nvSpPr>
          <p:spPr>
            <a:xfrm flipH="1">
              <a:off x="6606845" y="4203530"/>
              <a:ext cx="1066190" cy="276999"/>
            </a:xfrm>
            <a:prstGeom prst="rect">
              <a:avLst/>
            </a:prstGeom>
            <a:noFill/>
          </p:spPr>
          <p:txBody>
            <a:bodyPr wrap="square" rtlCol="0">
              <a:spAutoFit/>
            </a:bodyPr>
            <a:lstStyle/>
            <a:p>
              <a:r>
                <a:rPr lang="en-US" sz="1200" dirty="0" err="1">
                  <a:latin typeface="+mn-lt"/>
                </a:rPr>
                <a:t>src</a:t>
              </a:r>
              <a:r>
                <a:rPr lang="en-US" sz="1200" dirty="0">
                  <a:latin typeface="+mn-lt"/>
                </a:rPr>
                <a:t>/foo.cpp</a:t>
              </a:r>
            </a:p>
          </p:txBody>
        </p:sp>
      </p:grpSp>
      <p:grpSp>
        <p:nvGrpSpPr>
          <p:cNvPr id="51" name="Group 50"/>
          <p:cNvGrpSpPr/>
          <p:nvPr/>
        </p:nvGrpSpPr>
        <p:grpSpPr>
          <a:xfrm>
            <a:off x="7831169" y="3499852"/>
            <a:ext cx="989839" cy="975695"/>
            <a:chOff x="7831169" y="3499852"/>
            <a:chExt cx="989839" cy="975695"/>
          </a:xfrm>
        </p:grpSpPr>
        <p:sp>
          <p:nvSpPr>
            <p:cNvPr id="41" name="Oval 40"/>
            <p:cNvSpPr/>
            <p:nvPr/>
          </p:nvSpPr>
          <p:spPr>
            <a:xfrm>
              <a:off x="7849839" y="3499852"/>
              <a:ext cx="952500" cy="703678"/>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dirty="0">
                  <a:solidFill>
                    <a:schemeClr val="accent4"/>
                  </a:solidFill>
                </a:rPr>
                <a:t>Blob</a:t>
              </a:r>
            </a:p>
          </p:txBody>
        </p:sp>
        <p:sp>
          <p:nvSpPr>
            <p:cNvPr id="50" name="TextBox 49"/>
            <p:cNvSpPr txBox="1"/>
            <p:nvPr/>
          </p:nvSpPr>
          <p:spPr>
            <a:xfrm flipH="1">
              <a:off x="7831169" y="4198548"/>
              <a:ext cx="989839" cy="276999"/>
            </a:xfrm>
            <a:prstGeom prst="rect">
              <a:avLst/>
            </a:prstGeom>
            <a:noFill/>
          </p:spPr>
          <p:txBody>
            <a:bodyPr wrap="square" rtlCol="0">
              <a:spAutoFit/>
            </a:bodyPr>
            <a:lstStyle/>
            <a:p>
              <a:r>
                <a:rPr lang="en-US" sz="1200" dirty="0" err="1">
                  <a:latin typeface="+mn-lt"/>
                </a:rPr>
                <a:t>src</a:t>
              </a:r>
              <a:r>
                <a:rPr lang="en-US" sz="1200" dirty="0">
                  <a:latin typeface="+mn-lt"/>
                </a:rPr>
                <a:t>/bar.cpp</a:t>
              </a:r>
            </a:p>
          </p:txBody>
        </p:sp>
      </p:grpSp>
      <p:cxnSp>
        <p:nvCxnSpPr>
          <p:cNvPr id="55" name="Straight Arrow Connector 54"/>
          <p:cNvCxnSpPr>
            <a:stCxn id="35" idx="4"/>
            <a:endCxn id="36" idx="0"/>
          </p:cNvCxnSpPr>
          <p:nvPr/>
        </p:nvCxnSpPr>
        <p:spPr>
          <a:xfrm>
            <a:off x="6663690" y="1438930"/>
            <a:ext cx="0" cy="184666"/>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6" idx="3"/>
            <a:endCxn id="37" idx="7"/>
          </p:cNvCxnSpPr>
          <p:nvPr/>
        </p:nvCxnSpPr>
        <p:spPr>
          <a:xfrm flipH="1">
            <a:off x="5933650" y="2224223"/>
            <a:ext cx="393280" cy="346280"/>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6" idx="5"/>
            <a:endCxn id="38" idx="1"/>
          </p:cNvCxnSpPr>
          <p:nvPr/>
        </p:nvCxnSpPr>
        <p:spPr>
          <a:xfrm>
            <a:off x="7000450" y="2224223"/>
            <a:ext cx="408520" cy="37001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37" idx="4"/>
            <a:endCxn id="39" idx="0"/>
          </p:cNvCxnSpPr>
          <p:nvPr/>
        </p:nvCxnSpPr>
        <p:spPr>
          <a:xfrm>
            <a:off x="5596890" y="3171130"/>
            <a:ext cx="0" cy="32872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38" idx="3"/>
            <a:endCxn id="40" idx="0"/>
          </p:cNvCxnSpPr>
          <p:nvPr/>
        </p:nvCxnSpPr>
        <p:spPr>
          <a:xfrm flipH="1">
            <a:off x="7139940" y="3091813"/>
            <a:ext cx="269030" cy="41338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985" name="Straight Arrow Connector 41984"/>
          <p:cNvCxnSpPr>
            <a:stCxn id="38" idx="5"/>
            <a:endCxn id="41" idx="0"/>
          </p:cNvCxnSpPr>
          <p:nvPr/>
        </p:nvCxnSpPr>
        <p:spPr>
          <a:xfrm>
            <a:off x="8082490" y="3091813"/>
            <a:ext cx="243599" cy="408039"/>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14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fill="hold"/>
                                        <p:tgtEl>
                                          <p:spTgt spid="47"/>
                                        </p:tgtEl>
                                        <p:attrNameLst>
                                          <p:attrName>ppt_x</p:attrName>
                                        </p:attrNameLst>
                                      </p:cBhvr>
                                      <p:tavLst>
                                        <p:tav tm="0">
                                          <p:val>
                                            <p:strVal val="#ppt_x"/>
                                          </p:val>
                                        </p:tav>
                                        <p:tav tm="100000">
                                          <p:val>
                                            <p:strVal val="#ppt_x"/>
                                          </p:val>
                                        </p:tav>
                                      </p:tavLst>
                                    </p:anim>
                                    <p:anim calcmode="lin" valueType="num">
                                      <p:cBhvr additive="base">
                                        <p:cTn id="6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additive="base">
                                        <p:cTn id="65" dur="500" fill="hold"/>
                                        <p:tgtEl>
                                          <p:spTgt spid="35"/>
                                        </p:tgtEl>
                                        <p:attrNameLst>
                                          <p:attrName>ppt_x</p:attrName>
                                        </p:attrNameLst>
                                      </p:cBhvr>
                                      <p:tavLst>
                                        <p:tav tm="0">
                                          <p:val>
                                            <p:strVal val="#ppt_x"/>
                                          </p:val>
                                        </p:tav>
                                        <p:tav tm="100000">
                                          <p:val>
                                            <p:strVal val="#ppt_x"/>
                                          </p:val>
                                        </p:tav>
                                      </p:tavLst>
                                    </p:anim>
                                    <p:anim calcmode="lin" valueType="num">
                                      <p:cBhvr additive="base">
                                        <p:cTn id="66" dur="500" fill="hold"/>
                                        <p:tgtEl>
                                          <p:spTgt spid="3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ppt_x"/>
                                          </p:val>
                                        </p:tav>
                                        <p:tav tm="100000">
                                          <p:val>
                                            <p:strVal val="#ppt_x"/>
                                          </p:val>
                                        </p:tav>
                                      </p:tavLst>
                                    </p:anim>
                                    <p:anim calcmode="lin" valueType="num">
                                      <p:cBhvr additive="base">
                                        <p:cTn id="74" dur="500" fill="hold"/>
                                        <p:tgtEl>
                                          <p:spTgt spid="4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fill="hold"/>
                                        <p:tgtEl>
                                          <p:spTgt spid="53"/>
                                        </p:tgtEl>
                                        <p:attrNameLst>
                                          <p:attrName>ppt_x</p:attrName>
                                        </p:attrNameLst>
                                      </p:cBhvr>
                                      <p:tavLst>
                                        <p:tav tm="0">
                                          <p:val>
                                            <p:strVal val="#ppt_x"/>
                                          </p:val>
                                        </p:tav>
                                        <p:tav tm="100000">
                                          <p:val>
                                            <p:strVal val="#ppt_x"/>
                                          </p:val>
                                        </p:tav>
                                      </p:tavLst>
                                    </p:anim>
                                    <p:anim calcmode="lin" valueType="num">
                                      <p:cBhvr additive="base">
                                        <p:cTn id="78" dur="500" fill="hold"/>
                                        <p:tgtEl>
                                          <p:spTgt spid="5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additive="base">
                                        <p:cTn id="81" dur="500" fill="hold"/>
                                        <p:tgtEl>
                                          <p:spTgt spid="52"/>
                                        </p:tgtEl>
                                        <p:attrNameLst>
                                          <p:attrName>ppt_x</p:attrName>
                                        </p:attrNameLst>
                                      </p:cBhvr>
                                      <p:tavLst>
                                        <p:tav tm="0">
                                          <p:val>
                                            <p:strVal val="#ppt_x"/>
                                          </p:val>
                                        </p:tav>
                                        <p:tav tm="100000">
                                          <p:val>
                                            <p:strVal val="#ppt_x"/>
                                          </p:val>
                                        </p:tav>
                                      </p:tavLst>
                                    </p:anim>
                                    <p:anim calcmode="lin" valueType="num">
                                      <p:cBhvr additive="base">
                                        <p:cTn id="82" dur="500" fill="hold"/>
                                        <p:tgtEl>
                                          <p:spTgt spid="52"/>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additive="base">
                                        <p:cTn id="85" dur="500" fill="hold"/>
                                        <p:tgtEl>
                                          <p:spTgt spid="51"/>
                                        </p:tgtEl>
                                        <p:attrNameLst>
                                          <p:attrName>ppt_x</p:attrName>
                                        </p:attrNameLst>
                                      </p:cBhvr>
                                      <p:tavLst>
                                        <p:tav tm="0">
                                          <p:val>
                                            <p:strVal val="#ppt_x"/>
                                          </p:val>
                                        </p:tav>
                                        <p:tav tm="100000">
                                          <p:val>
                                            <p:strVal val="#ppt_x"/>
                                          </p:val>
                                        </p:tav>
                                      </p:tavLst>
                                    </p:anim>
                                    <p:anim calcmode="lin" valueType="num">
                                      <p:cBhvr additive="base">
                                        <p:cTn id="86" dur="500" fill="hold"/>
                                        <p:tgtEl>
                                          <p:spTgt spid="51"/>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 calcmode="lin" valueType="num">
                                      <p:cBhvr additive="base">
                                        <p:cTn id="89" dur="500" fill="hold"/>
                                        <p:tgtEl>
                                          <p:spTgt spid="55"/>
                                        </p:tgtEl>
                                        <p:attrNameLst>
                                          <p:attrName>ppt_x</p:attrName>
                                        </p:attrNameLst>
                                      </p:cBhvr>
                                      <p:tavLst>
                                        <p:tav tm="0">
                                          <p:val>
                                            <p:strVal val="#ppt_x"/>
                                          </p:val>
                                        </p:tav>
                                        <p:tav tm="100000">
                                          <p:val>
                                            <p:strVal val="#ppt_x"/>
                                          </p:val>
                                        </p:tav>
                                      </p:tavLst>
                                    </p:anim>
                                    <p:anim calcmode="lin" valueType="num">
                                      <p:cBhvr additive="base">
                                        <p:cTn id="90" dur="500" fill="hold"/>
                                        <p:tgtEl>
                                          <p:spTgt spid="5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 calcmode="lin" valueType="num">
                                      <p:cBhvr additive="base">
                                        <p:cTn id="93" dur="500" fill="hold"/>
                                        <p:tgtEl>
                                          <p:spTgt spid="57"/>
                                        </p:tgtEl>
                                        <p:attrNameLst>
                                          <p:attrName>ppt_x</p:attrName>
                                        </p:attrNameLst>
                                      </p:cBhvr>
                                      <p:tavLst>
                                        <p:tav tm="0">
                                          <p:val>
                                            <p:strVal val="#ppt_x"/>
                                          </p:val>
                                        </p:tav>
                                        <p:tav tm="100000">
                                          <p:val>
                                            <p:strVal val="#ppt_x"/>
                                          </p:val>
                                        </p:tav>
                                      </p:tavLst>
                                    </p:anim>
                                    <p:anim calcmode="lin" valueType="num">
                                      <p:cBhvr additive="base">
                                        <p:cTn id="94" dur="500" fill="hold"/>
                                        <p:tgtEl>
                                          <p:spTgt spid="57"/>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 calcmode="lin" valueType="num">
                                      <p:cBhvr additive="base">
                                        <p:cTn id="97" dur="500" fill="hold"/>
                                        <p:tgtEl>
                                          <p:spTgt spid="59"/>
                                        </p:tgtEl>
                                        <p:attrNameLst>
                                          <p:attrName>ppt_x</p:attrName>
                                        </p:attrNameLst>
                                      </p:cBhvr>
                                      <p:tavLst>
                                        <p:tav tm="0">
                                          <p:val>
                                            <p:strVal val="#ppt_x"/>
                                          </p:val>
                                        </p:tav>
                                        <p:tav tm="100000">
                                          <p:val>
                                            <p:strVal val="#ppt_x"/>
                                          </p:val>
                                        </p:tav>
                                      </p:tavLst>
                                    </p:anim>
                                    <p:anim calcmode="lin" valueType="num">
                                      <p:cBhvr additive="base">
                                        <p:cTn id="98" dur="500" fill="hold"/>
                                        <p:tgtEl>
                                          <p:spTgt spid="59"/>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61"/>
                                        </p:tgtEl>
                                        <p:attrNameLst>
                                          <p:attrName>style.visibility</p:attrName>
                                        </p:attrNameLst>
                                      </p:cBhvr>
                                      <p:to>
                                        <p:strVal val="visible"/>
                                      </p:to>
                                    </p:set>
                                    <p:anim calcmode="lin" valueType="num">
                                      <p:cBhvr additive="base">
                                        <p:cTn id="101" dur="500" fill="hold"/>
                                        <p:tgtEl>
                                          <p:spTgt spid="61"/>
                                        </p:tgtEl>
                                        <p:attrNameLst>
                                          <p:attrName>ppt_x</p:attrName>
                                        </p:attrNameLst>
                                      </p:cBhvr>
                                      <p:tavLst>
                                        <p:tav tm="0">
                                          <p:val>
                                            <p:strVal val="#ppt_x"/>
                                          </p:val>
                                        </p:tav>
                                        <p:tav tm="100000">
                                          <p:val>
                                            <p:strVal val="#ppt_x"/>
                                          </p:val>
                                        </p:tav>
                                      </p:tavLst>
                                    </p:anim>
                                    <p:anim calcmode="lin" valueType="num">
                                      <p:cBhvr additive="base">
                                        <p:cTn id="102" dur="500" fill="hold"/>
                                        <p:tgtEl>
                                          <p:spTgt spid="61"/>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63"/>
                                        </p:tgtEl>
                                        <p:attrNameLst>
                                          <p:attrName>style.visibility</p:attrName>
                                        </p:attrNameLst>
                                      </p:cBhvr>
                                      <p:to>
                                        <p:strVal val="visible"/>
                                      </p:to>
                                    </p:set>
                                    <p:anim calcmode="lin" valueType="num">
                                      <p:cBhvr additive="base">
                                        <p:cTn id="105" dur="500" fill="hold"/>
                                        <p:tgtEl>
                                          <p:spTgt spid="63"/>
                                        </p:tgtEl>
                                        <p:attrNameLst>
                                          <p:attrName>ppt_x</p:attrName>
                                        </p:attrNameLst>
                                      </p:cBhvr>
                                      <p:tavLst>
                                        <p:tav tm="0">
                                          <p:val>
                                            <p:strVal val="#ppt_x"/>
                                          </p:val>
                                        </p:tav>
                                        <p:tav tm="100000">
                                          <p:val>
                                            <p:strVal val="#ppt_x"/>
                                          </p:val>
                                        </p:tav>
                                      </p:tavLst>
                                    </p:anim>
                                    <p:anim calcmode="lin" valueType="num">
                                      <p:cBhvr additive="base">
                                        <p:cTn id="106" dur="500" fill="hold"/>
                                        <p:tgtEl>
                                          <p:spTgt spid="6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1985"/>
                                        </p:tgtEl>
                                        <p:attrNameLst>
                                          <p:attrName>style.visibility</p:attrName>
                                        </p:attrNameLst>
                                      </p:cBhvr>
                                      <p:to>
                                        <p:strVal val="visible"/>
                                      </p:to>
                                    </p:set>
                                    <p:anim calcmode="lin" valueType="num">
                                      <p:cBhvr additive="base">
                                        <p:cTn id="109" dur="500" fill="hold"/>
                                        <p:tgtEl>
                                          <p:spTgt spid="41985"/>
                                        </p:tgtEl>
                                        <p:attrNameLst>
                                          <p:attrName>ppt_x</p:attrName>
                                        </p:attrNameLst>
                                      </p:cBhvr>
                                      <p:tavLst>
                                        <p:tav tm="0">
                                          <p:val>
                                            <p:strVal val="#ppt_x"/>
                                          </p:val>
                                        </p:tav>
                                        <p:tav tm="100000">
                                          <p:val>
                                            <p:strVal val="#ppt_x"/>
                                          </p:val>
                                        </p:tav>
                                      </p:tavLst>
                                    </p:anim>
                                    <p:anim calcmode="lin" valueType="num">
                                      <p:cBhvr additive="base">
                                        <p:cTn id="110" dur="500" fill="hold"/>
                                        <p:tgtEl>
                                          <p:spTgt spid="41985"/>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additive="base">
                                        <p:cTn id="113" dur="500" fill="hold"/>
                                        <p:tgtEl>
                                          <p:spTgt spid="34"/>
                                        </p:tgtEl>
                                        <p:attrNameLst>
                                          <p:attrName>ppt_x</p:attrName>
                                        </p:attrNameLst>
                                      </p:cBhvr>
                                      <p:tavLst>
                                        <p:tav tm="0">
                                          <p:val>
                                            <p:strVal val="#ppt_x"/>
                                          </p:val>
                                        </p:tav>
                                        <p:tav tm="100000">
                                          <p:val>
                                            <p:strVal val="#ppt_x"/>
                                          </p:val>
                                        </p:tav>
                                      </p:tavLst>
                                    </p:anim>
                                    <p:anim calcmode="lin" valueType="num">
                                      <p:cBhvr additive="base">
                                        <p:cTn id="1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Tags and References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62354"/>
            <a:ext cx="4032250" cy="115506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200" dirty="0">
                <a:solidFill>
                  <a:schemeClr val="tx1"/>
                </a:solidFill>
              </a:rPr>
              <a:t>A REF is an indirect way of referring to a Commit. Considering a Ref like a user-friendly alias for a Commit hash. This is GIT’s internal mechanism of representing branches and tags.</a:t>
            </a:r>
          </a:p>
          <a:p>
            <a:pPr marL="0" indent="0">
              <a:buClr>
                <a:schemeClr val="tx1"/>
              </a:buClr>
              <a:buNone/>
            </a:pPr>
            <a:r>
              <a:rPr lang="en-US" sz="1200" dirty="0">
                <a:solidFill>
                  <a:schemeClr val="tx1"/>
                </a:solidFill>
              </a:rPr>
              <a:t>Refs are stored as normal text files in the </a:t>
            </a:r>
            <a:r>
              <a:rPr lang="en-US" sz="1200" dirty="0">
                <a:solidFill>
                  <a:schemeClr val="accent6">
                    <a:lumMod val="25000"/>
                  </a:schemeClr>
                </a:solidFill>
                <a:latin typeface="Courier New" panose="02070309020205020404" pitchFamily="49" charset="0"/>
                <a:cs typeface="Courier New" panose="02070309020205020404" pitchFamily="49" charset="0"/>
              </a:rPr>
              <a:t>.</a:t>
            </a:r>
            <a:r>
              <a:rPr lang="en-US" sz="1200" dirty="0" err="1">
                <a:solidFill>
                  <a:schemeClr val="accent6">
                    <a:lumMod val="25000"/>
                  </a:schemeClr>
                </a:solidFill>
                <a:latin typeface="Courier New" panose="02070309020205020404" pitchFamily="49" charset="0"/>
                <a:cs typeface="Courier New" panose="02070309020205020404" pitchFamily="49" charset="0"/>
              </a:rPr>
              <a:t>git</a:t>
            </a:r>
            <a:r>
              <a:rPr lang="en-US" sz="1200" dirty="0">
                <a:solidFill>
                  <a:schemeClr val="accent6">
                    <a:lumMod val="25000"/>
                  </a:schemeClr>
                </a:solidFill>
                <a:latin typeface="Courier New" panose="02070309020205020404" pitchFamily="49" charset="0"/>
                <a:cs typeface="Courier New" panose="02070309020205020404" pitchFamily="49" charset="0"/>
              </a:rPr>
              <a:t>/refs</a:t>
            </a:r>
            <a:r>
              <a:rPr lang="en-US" sz="1200" dirty="0">
                <a:solidFill>
                  <a:schemeClr val="tx1"/>
                </a:solidFill>
              </a:rPr>
              <a:t> directory. </a:t>
            </a:r>
          </a:p>
          <a:p>
            <a:pPr marL="0" indent="0">
              <a:buClr>
                <a:schemeClr val="tx1"/>
              </a:buClr>
              <a:buNone/>
            </a:pPr>
            <a:r>
              <a:rPr lang="en-US" sz="1200" dirty="0">
                <a:solidFill>
                  <a:schemeClr val="accent6">
                    <a:lumMod val="25000"/>
                  </a:schemeClr>
                </a:solidFill>
                <a:latin typeface="Courier New" panose="02070309020205020404" pitchFamily="49" charset="0"/>
                <a:cs typeface="Courier New" panose="02070309020205020404" pitchFamily="49" charset="0"/>
              </a:rPr>
              <a:t>HEAD </a:t>
            </a:r>
            <a:r>
              <a:rPr lang="en-US" sz="1200" dirty="0">
                <a:solidFill>
                  <a:schemeClr val="tx1"/>
                </a:solidFill>
              </a:rPr>
              <a:t>is a Reference for example. It points to the current location which is checked-out, e.g. a Branch.</a:t>
            </a:r>
          </a:p>
        </p:txBody>
      </p:sp>
      <p:sp>
        <p:nvSpPr>
          <p:cNvPr id="16" name="Text Placeholder 4"/>
          <p:cNvSpPr txBox="1">
            <a:spLocks/>
          </p:cNvSpPr>
          <p:nvPr/>
        </p:nvSpPr>
        <p:spPr>
          <a:xfrm>
            <a:off x="576263" y="1079817"/>
            <a:ext cx="4032250" cy="31340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Metadata of Tags in GIT on Commits</a:t>
            </a:r>
          </a:p>
          <a:p>
            <a:pPr>
              <a:buClr>
                <a:schemeClr val="tx1"/>
              </a:buClr>
            </a:pPr>
            <a:r>
              <a:rPr lang="en-US" sz="1200" dirty="0">
                <a:solidFill>
                  <a:schemeClr val="tx1"/>
                </a:solidFill>
              </a:rPr>
              <a:t>The Tag name</a:t>
            </a:r>
          </a:p>
          <a:p>
            <a:pPr>
              <a:buClr>
                <a:schemeClr val="tx1"/>
              </a:buClr>
            </a:pPr>
            <a:r>
              <a:rPr lang="en-US" sz="1200" dirty="0">
                <a:solidFill>
                  <a:schemeClr val="tx1"/>
                </a:solidFill>
              </a:rPr>
              <a:t>The person which tagged</a:t>
            </a:r>
          </a:p>
          <a:p>
            <a:pPr>
              <a:buClr>
                <a:schemeClr val="tx1"/>
              </a:buClr>
            </a:pPr>
            <a:r>
              <a:rPr lang="en-US" sz="1200" dirty="0">
                <a:solidFill>
                  <a:schemeClr val="tx1"/>
                </a:solidFill>
              </a:rPr>
              <a:t>The Tag description</a:t>
            </a:r>
          </a:p>
          <a:p>
            <a:pPr marL="0" indent="0">
              <a:buClr>
                <a:schemeClr val="tx1"/>
              </a:buClr>
              <a:buNone/>
            </a:pPr>
            <a:r>
              <a:rPr lang="en-US" sz="1200" dirty="0">
                <a:solidFill>
                  <a:schemeClr val="tx1"/>
                </a:solidFill>
              </a:rPr>
              <a:t>Tags are used as containers  to reference a Commit.</a:t>
            </a:r>
          </a:p>
          <a:p>
            <a:pPr marL="0" indent="0">
              <a:buClr>
                <a:schemeClr val="tx1"/>
              </a:buClr>
              <a:buNone/>
            </a:pPr>
            <a:r>
              <a:rPr lang="en-US" sz="1200" dirty="0">
                <a:solidFill>
                  <a:schemeClr val="tx1"/>
                </a:solidFill>
              </a:rPr>
              <a:t>Common use of a Tag is to reference Release data with a more meaningful description than a Commit SHA-1</a:t>
            </a:r>
          </a:p>
          <a:p>
            <a:pPr marL="0" indent="0">
              <a:buClr>
                <a:schemeClr val="tx1"/>
              </a:buClr>
              <a:buNone/>
            </a:pPr>
            <a:endParaRPr lang="en-US" sz="1000" dirty="0">
              <a:solidFill>
                <a:schemeClr val="tx1"/>
              </a:solidFill>
            </a:endParaRPr>
          </a:p>
          <a:p>
            <a:pPr marL="0" indent="0">
              <a:buClr>
                <a:schemeClr val="tx1"/>
              </a:buClr>
              <a:buNone/>
            </a:pPr>
            <a:r>
              <a:rPr lang="en-US" sz="1200" dirty="0">
                <a:solidFill>
                  <a:schemeClr val="tx1"/>
                </a:solidFill>
              </a:rPr>
              <a:t>3 kind of Tags exist:</a:t>
            </a:r>
          </a:p>
          <a:p>
            <a:pPr marL="228600" indent="-228600">
              <a:buClr>
                <a:schemeClr val="tx1"/>
              </a:buClr>
              <a:buFont typeface="+mj-lt"/>
              <a:buAutoNum type="arabicPeriod"/>
            </a:pPr>
            <a:r>
              <a:rPr lang="en-US" sz="1200" dirty="0">
                <a:solidFill>
                  <a:schemeClr val="tx1"/>
                </a:solidFill>
              </a:rPr>
              <a:t>Annotated Tags</a:t>
            </a:r>
          </a:p>
          <a:p>
            <a:pPr marL="228600" indent="-228600">
              <a:buClr>
                <a:schemeClr val="tx1"/>
              </a:buClr>
              <a:buFont typeface="+mj-lt"/>
              <a:buAutoNum type="arabicPeriod"/>
            </a:pPr>
            <a:r>
              <a:rPr lang="en-US" sz="1200" dirty="0">
                <a:solidFill>
                  <a:schemeClr val="tx1"/>
                </a:solidFill>
              </a:rPr>
              <a:t>Signed Tags</a:t>
            </a:r>
          </a:p>
          <a:p>
            <a:pPr marL="228600" indent="-228600">
              <a:buClr>
                <a:schemeClr val="tx1"/>
              </a:buClr>
              <a:buFont typeface="+mj-lt"/>
              <a:buAutoNum type="arabicPeriod"/>
            </a:pPr>
            <a:r>
              <a:rPr lang="en-US" sz="1200" dirty="0">
                <a:solidFill>
                  <a:schemeClr val="tx1"/>
                </a:solidFill>
              </a:rPr>
              <a:t>Lightweight Tags</a:t>
            </a:r>
          </a:p>
          <a:p>
            <a:pPr marL="0" indent="0">
              <a:buClr>
                <a:schemeClr val="tx1"/>
              </a:buClr>
              <a:buNone/>
            </a:pPr>
            <a:endParaRPr lang="en-US" sz="1000" dirty="0">
              <a:solidFill>
                <a:schemeClr val="tx1"/>
              </a:solidFill>
            </a:endParaRPr>
          </a:p>
          <a:p>
            <a:pPr>
              <a:buClr>
                <a:schemeClr val="tx1"/>
              </a:buClr>
              <a:buFont typeface="Arial" panose="020B0604020202020204" pitchFamily="34" charset="0"/>
              <a:buChar char="•"/>
            </a:pPr>
            <a:endParaRPr lang="en-US" sz="1000" dirty="0">
              <a:solidFill>
                <a:schemeClr val="tx1"/>
              </a:solidFill>
            </a:endParaRPr>
          </a:p>
          <a:p>
            <a:pPr marL="0" indent="0">
              <a:buClr>
                <a:schemeClr val="tx1"/>
              </a:buClr>
              <a:buNone/>
            </a:pPr>
            <a:endParaRPr lang="en-US" sz="1400" dirty="0">
              <a:solidFill>
                <a:schemeClr val="tx1"/>
              </a:solidFill>
            </a:endParaRPr>
          </a:p>
        </p:txBody>
      </p:sp>
      <p:grpSp>
        <p:nvGrpSpPr>
          <p:cNvPr id="17" name="Group 16"/>
          <p:cNvGrpSpPr/>
          <p:nvPr/>
        </p:nvGrpSpPr>
        <p:grpSpPr>
          <a:xfrm>
            <a:off x="2344099" y="3363692"/>
            <a:ext cx="2202180" cy="938336"/>
            <a:chOff x="1186815" y="3012002"/>
            <a:chExt cx="2742565" cy="1200987"/>
          </a:xfrm>
        </p:grpSpPr>
        <p:sp>
          <p:nvSpPr>
            <p:cNvPr id="7" name="Oval 6"/>
            <p:cNvSpPr/>
            <p:nvPr/>
          </p:nvSpPr>
          <p:spPr>
            <a:xfrm>
              <a:off x="1186815" y="3509311"/>
              <a:ext cx="1474470" cy="703678"/>
            </a:xfrm>
            <a:prstGeom prst="ellips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400" dirty="0">
                  <a:solidFill>
                    <a:schemeClr val="accent4"/>
                  </a:solidFill>
                </a:rPr>
                <a:t>Commit</a:t>
              </a:r>
              <a:endParaRPr lang="en-US" sz="1200" dirty="0">
                <a:solidFill>
                  <a:schemeClr val="accent4"/>
                </a:solidFill>
              </a:endParaRPr>
            </a:p>
          </p:txBody>
        </p:sp>
        <p:sp>
          <p:nvSpPr>
            <p:cNvPr id="8" name="Oval 7"/>
            <p:cNvSpPr/>
            <p:nvPr/>
          </p:nvSpPr>
          <p:spPr>
            <a:xfrm>
              <a:off x="2976880" y="3012002"/>
              <a:ext cx="952500" cy="70367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400" dirty="0">
                  <a:solidFill>
                    <a:schemeClr val="accent4"/>
                  </a:solidFill>
                </a:rPr>
                <a:t>Tag</a:t>
              </a:r>
              <a:endParaRPr lang="en-US" sz="1200" dirty="0">
                <a:solidFill>
                  <a:schemeClr val="accent4"/>
                </a:solidFill>
              </a:endParaRPr>
            </a:p>
          </p:txBody>
        </p:sp>
        <p:cxnSp>
          <p:nvCxnSpPr>
            <p:cNvPr id="9" name="Straight Arrow Connector 8"/>
            <p:cNvCxnSpPr>
              <a:stCxn id="8" idx="2"/>
              <a:endCxn id="7" idx="7"/>
            </p:cNvCxnSpPr>
            <p:nvPr/>
          </p:nvCxnSpPr>
          <p:spPr>
            <a:xfrm flipH="1">
              <a:off x="2445354" y="3363841"/>
              <a:ext cx="531526" cy="248521"/>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6236494" y="2872740"/>
            <a:ext cx="1261427" cy="1546618"/>
            <a:chOff x="6238558" y="2637040"/>
            <a:chExt cx="1474470" cy="1782318"/>
          </a:xfrm>
        </p:grpSpPr>
        <p:sp>
          <p:nvSpPr>
            <p:cNvPr id="10" name="Oval 9"/>
            <p:cNvSpPr/>
            <p:nvPr/>
          </p:nvSpPr>
          <p:spPr>
            <a:xfrm>
              <a:off x="6238558" y="3715680"/>
              <a:ext cx="1474470" cy="703678"/>
            </a:xfrm>
            <a:prstGeom prst="ellipse">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400" dirty="0">
                  <a:solidFill>
                    <a:schemeClr val="accent4"/>
                  </a:solidFill>
                </a:rPr>
                <a:t>Commit</a:t>
              </a:r>
              <a:endParaRPr lang="en-US" dirty="0">
                <a:solidFill>
                  <a:schemeClr val="accent4"/>
                </a:solidFill>
              </a:endParaRPr>
            </a:p>
          </p:txBody>
        </p:sp>
        <p:cxnSp>
          <p:nvCxnSpPr>
            <p:cNvPr id="12" name="Straight Arrow Connector 11"/>
            <p:cNvCxnSpPr>
              <a:stCxn id="5" idx="1"/>
              <a:endCxn id="10" idx="0"/>
            </p:cNvCxnSpPr>
            <p:nvPr/>
          </p:nvCxnSpPr>
          <p:spPr>
            <a:xfrm>
              <a:off x="6975793" y="3195248"/>
              <a:ext cx="0" cy="52043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Snip Same Side Corner Rectangle 4"/>
            <p:cNvSpPr/>
            <p:nvPr/>
          </p:nvSpPr>
          <p:spPr>
            <a:xfrm>
              <a:off x="6238558" y="2637040"/>
              <a:ext cx="1474470" cy="558208"/>
            </a:xfrm>
            <a:prstGeom prst="snip2Same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r>
                <a:rPr lang="en-US" sz="1400" dirty="0">
                  <a:solidFill>
                    <a:schemeClr val="accent4"/>
                  </a:solidFill>
                </a:rPr>
                <a:t>Reference</a:t>
              </a:r>
              <a:endParaRPr lang="en-US" dirty="0">
                <a:solidFill>
                  <a:schemeClr val="accent4"/>
                </a:solidFill>
              </a:endParaRPr>
            </a:p>
          </p:txBody>
        </p:sp>
      </p:grpSp>
    </p:spTree>
    <p:extLst>
      <p:ext uri="{BB962C8B-B14F-4D97-AF65-F5344CB8AC3E}">
        <p14:creationId xmlns:p14="http://schemas.microsoft.com/office/powerpoint/2010/main" val="25580997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The Checksum SHA-1</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62354"/>
            <a:ext cx="4032250" cy="3151506"/>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200" dirty="0">
                <a:solidFill>
                  <a:schemeClr val="tx1"/>
                </a:solidFill>
              </a:rPr>
              <a:t>How does a SHA-1 of a Commit look like?</a:t>
            </a:r>
          </a:p>
          <a:p>
            <a:pPr>
              <a:buClr>
                <a:schemeClr val="tx1"/>
              </a:buClr>
            </a:pPr>
            <a:r>
              <a:rPr lang="en-US" sz="1000" dirty="0">
                <a:solidFill>
                  <a:schemeClr val="tx1"/>
                </a:solidFill>
              </a:rPr>
              <a:t>Long:</a:t>
            </a:r>
          </a:p>
          <a:p>
            <a:pPr>
              <a:buClr>
                <a:schemeClr val="tx1"/>
              </a:buClr>
            </a:pPr>
            <a:endParaRPr lang="en-US" sz="1000" dirty="0">
              <a:solidFill>
                <a:schemeClr val="tx1"/>
              </a:solidFill>
            </a:endParaRPr>
          </a:p>
          <a:p>
            <a:pPr>
              <a:buClr>
                <a:schemeClr val="tx1"/>
              </a:buClr>
            </a:pPr>
            <a:endParaRPr lang="en-US" sz="1000" dirty="0">
              <a:solidFill>
                <a:schemeClr val="tx1"/>
              </a:solidFill>
            </a:endParaRPr>
          </a:p>
          <a:p>
            <a:pPr>
              <a:buClr>
                <a:schemeClr val="tx1"/>
              </a:buClr>
            </a:pPr>
            <a:r>
              <a:rPr lang="en-US" sz="1000" dirty="0">
                <a:solidFill>
                  <a:schemeClr val="tx1"/>
                </a:solidFill>
              </a:rPr>
              <a:t>Short:</a:t>
            </a:r>
          </a:p>
          <a:p>
            <a:pPr>
              <a:buClr>
                <a:schemeClr val="tx1"/>
              </a:buClr>
            </a:pPr>
            <a:endParaRPr lang="en-US" sz="1000" dirty="0">
              <a:solidFill>
                <a:schemeClr val="tx1"/>
              </a:solidFill>
            </a:endParaRPr>
          </a:p>
          <a:p>
            <a:pPr marL="0" indent="0">
              <a:buClr>
                <a:schemeClr val="tx1"/>
              </a:buClr>
              <a:buNone/>
            </a:pPr>
            <a:r>
              <a:rPr lang="en-US" sz="1200" dirty="0">
                <a:solidFill>
                  <a:schemeClr val="tx1"/>
                </a:solidFill>
              </a:rPr>
              <a:t>Both outputs use the command </a:t>
            </a:r>
            <a:br>
              <a:rPr lang="en-US" sz="1200" dirty="0">
                <a:solidFill>
                  <a:schemeClr val="tx1"/>
                </a:solidFill>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git</a:t>
            </a:r>
            <a:r>
              <a:rPr lang="en-US" sz="1200" dirty="0">
                <a:latin typeface="Courier New" panose="02070309020205020404" pitchFamily="49" charset="0"/>
                <a:cs typeface="Courier New" panose="02070309020205020404" pitchFamily="49" charset="0"/>
              </a:rPr>
              <a:t> log </a:t>
            </a:r>
          </a:p>
          <a:p>
            <a:pPr marL="0" indent="0">
              <a:buClr>
                <a:schemeClr val="tx1"/>
              </a:buClr>
              <a:buNone/>
            </a:pPr>
            <a:r>
              <a:rPr lang="en-US" sz="1200" dirty="0">
                <a:solidFill>
                  <a:schemeClr val="tx1"/>
                </a:solidFill>
              </a:rPr>
              <a:t>A user can retrieve the short output by adding</a:t>
            </a:r>
            <a:br>
              <a:rPr lang="en-US" sz="1200" dirty="0">
                <a:solidFill>
                  <a:schemeClr val="tx1"/>
                </a:solidFill>
              </a:rPr>
            </a:br>
            <a:r>
              <a:rPr lang="en-US" sz="1200" dirty="0">
                <a:solidFill>
                  <a:schemeClr val="tx1"/>
                </a:solidFill>
              </a:rPr>
              <a:t> --</a:t>
            </a:r>
            <a:r>
              <a:rPr lang="en-US" sz="1200" dirty="0" err="1">
                <a:solidFill>
                  <a:schemeClr val="tx1"/>
                </a:solidFill>
              </a:rPr>
              <a:t>oneline</a:t>
            </a:r>
            <a:r>
              <a:rPr lang="en-US" sz="1200" dirty="0">
                <a:solidFill>
                  <a:schemeClr val="tx1"/>
                </a:solidFill>
              </a:rPr>
              <a:t> switch</a:t>
            </a:r>
            <a:br>
              <a:rPr lang="en-US" sz="1200" dirty="0">
                <a:solidFill>
                  <a:schemeClr val="tx1"/>
                </a:solidFill>
              </a:rPr>
            </a:br>
            <a:r>
              <a:rPr lang="en-US" sz="1200" dirty="0">
                <a:latin typeface="Courier New" panose="02070309020205020404" pitchFamily="49" charset="0"/>
                <a:cs typeface="Courier New" panose="02070309020205020404" pitchFamily="49" charset="0"/>
              </a:rPr>
              <a:t>$ git log --</a:t>
            </a:r>
            <a:r>
              <a:rPr lang="en-US" sz="1200" dirty="0" err="1">
                <a:latin typeface="Courier New" panose="02070309020205020404" pitchFamily="49" charset="0"/>
                <a:cs typeface="Courier New" panose="02070309020205020404" pitchFamily="49" charset="0"/>
              </a:rPr>
              <a:t>oneline</a:t>
            </a:r>
            <a:endParaRPr lang="en-US" sz="1200" dirty="0">
              <a:latin typeface="Courier New" panose="02070309020205020404" pitchFamily="49" charset="0"/>
              <a:cs typeface="Courier New" panose="02070309020205020404" pitchFamily="49" charset="0"/>
            </a:endParaRPr>
          </a:p>
          <a:p>
            <a:pPr marL="0" indent="0">
              <a:buClr>
                <a:schemeClr val="tx1"/>
              </a:buClr>
              <a:buNone/>
            </a:pPr>
            <a:r>
              <a:rPr lang="en-US" sz="1200" dirty="0">
                <a:solidFill>
                  <a:schemeClr val="tx1"/>
                </a:solidFill>
              </a:rPr>
              <a:t>Mostly short SHA-1’s are used when issuing GIT commands. Remembering the entire 40 digit string would be impractical.</a:t>
            </a:r>
          </a:p>
        </p:txBody>
      </p:sp>
      <p:sp>
        <p:nvSpPr>
          <p:cNvPr id="16" name="Text Placeholder 4"/>
          <p:cNvSpPr txBox="1">
            <a:spLocks/>
          </p:cNvSpPr>
          <p:nvPr/>
        </p:nvSpPr>
        <p:spPr>
          <a:xfrm>
            <a:off x="576263" y="1079817"/>
            <a:ext cx="4032250" cy="331390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A file during Commit gets a checksum. The checksum is created depending on the content of the file. </a:t>
            </a:r>
          </a:p>
          <a:p>
            <a:pPr>
              <a:buClr>
                <a:schemeClr val="tx1"/>
              </a:buClr>
            </a:pPr>
            <a:r>
              <a:rPr lang="en-US" sz="1200" dirty="0">
                <a:solidFill>
                  <a:schemeClr val="tx1"/>
                </a:solidFill>
              </a:rPr>
              <a:t>The algorithm takes care of the storing as well as retrieving the content. If the checksum fails, the content is corrupted, therefore quickly detected and can be recovered.</a:t>
            </a:r>
          </a:p>
          <a:p>
            <a:pPr>
              <a:buClr>
                <a:schemeClr val="tx1"/>
              </a:buClr>
            </a:pPr>
            <a:r>
              <a:rPr lang="en-US" sz="1200" dirty="0">
                <a:solidFill>
                  <a:schemeClr val="tx1"/>
                </a:solidFill>
              </a:rPr>
              <a:t>Also entire directory structures, including files, are getting stored with a SHA-1 checksum on Commit.</a:t>
            </a:r>
          </a:p>
          <a:p>
            <a:pPr>
              <a:buClr>
                <a:schemeClr val="tx1"/>
              </a:buClr>
            </a:pPr>
            <a:r>
              <a:rPr lang="en-US" sz="1200" dirty="0">
                <a:solidFill>
                  <a:schemeClr val="tx1"/>
                </a:solidFill>
              </a:rPr>
              <a:t>The SHA-1 is a 40 character string build with hexadecimal characters.</a:t>
            </a:r>
          </a:p>
          <a:p>
            <a:pPr>
              <a:buClr>
                <a:schemeClr val="tx1"/>
              </a:buClr>
            </a:pPr>
            <a:r>
              <a:rPr lang="en-US" sz="1200" dirty="0">
                <a:solidFill>
                  <a:schemeClr val="tx1"/>
                </a:solidFill>
              </a:rPr>
              <a:t>Possibilities of a Commit having the same SHA-1? Answer: </a:t>
            </a:r>
            <a:r>
              <a:rPr lang="en-US" sz="1600" dirty="0">
                <a:solidFill>
                  <a:schemeClr val="tx1"/>
                </a:solidFill>
              </a:rPr>
              <a:t>10</a:t>
            </a:r>
            <a:r>
              <a:rPr lang="en-US" sz="1600" baseline="30000" dirty="0">
                <a:solidFill>
                  <a:schemeClr val="tx1"/>
                </a:solidFill>
              </a:rPr>
              <a:t>48 </a:t>
            </a:r>
            <a:r>
              <a:rPr lang="en-US" sz="1200" dirty="0">
                <a:solidFill>
                  <a:schemeClr val="tx1"/>
                </a:solidFill>
              </a:rPr>
              <a:t>or in words one Octillion .</a:t>
            </a:r>
            <a:endParaRPr lang="en-US" sz="1200" baseline="30000" dirty="0">
              <a:solidFill>
                <a:schemeClr val="tx1"/>
              </a:solidFill>
            </a:endParaRPr>
          </a:p>
          <a:p>
            <a:pPr>
              <a:buClr>
                <a:schemeClr val="tx1"/>
              </a:buClr>
            </a:pPr>
            <a:r>
              <a:rPr lang="en-US" sz="1200" dirty="0">
                <a:solidFill>
                  <a:schemeClr val="tx1"/>
                </a:solidFill>
              </a:rPr>
              <a:t>Please note that GIT uses SHA-1 for performance reasons, not for security.</a:t>
            </a:r>
          </a:p>
          <a:p>
            <a:pPr marL="0" indent="0">
              <a:buClr>
                <a:schemeClr val="tx1"/>
              </a:buClr>
              <a:buNone/>
            </a:pPr>
            <a:endParaRPr lang="en-US" sz="1000" dirty="0">
              <a:solidFill>
                <a:schemeClr val="tx1"/>
              </a:solidFill>
            </a:endParaRPr>
          </a:p>
          <a:p>
            <a:pPr marL="0" indent="0">
              <a:buClr>
                <a:schemeClr val="tx1"/>
              </a:buClr>
              <a:buNone/>
            </a:pPr>
            <a:endParaRPr lang="en-US" sz="1000" dirty="0">
              <a:solidFill>
                <a:schemeClr val="tx1"/>
              </a:solidFill>
            </a:endParaRPr>
          </a:p>
          <a:p>
            <a:pPr>
              <a:buClr>
                <a:schemeClr val="tx1"/>
              </a:buClr>
              <a:buFont typeface="Arial" panose="020B0604020202020204" pitchFamily="34" charset="0"/>
              <a:buChar char="•"/>
            </a:pPr>
            <a:endParaRPr lang="en-US" sz="1000" dirty="0">
              <a:solidFill>
                <a:schemeClr val="tx1"/>
              </a:solidFill>
            </a:endParaRPr>
          </a:p>
          <a:p>
            <a:pPr marL="0" indent="0">
              <a:buClr>
                <a:schemeClr val="tx1"/>
              </a:buClr>
              <a:buNone/>
            </a:pPr>
            <a:endParaRPr lang="en-US" sz="14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960" y="1522907"/>
            <a:ext cx="3706495" cy="499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960" y="2211766"/>
            <a:ext cx="3706495" cy="129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79888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Setting up the local environment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Linux and Windows installation</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62354"/>
            <a:ext cx="4032250" cy="114744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buFont typeface="+mj-lt"/>
              <a:buAutoNum type="arabicPeriod" startAt="2"/>
            </a:pPr>
            <a:r>
              <a:rPr lang="en-US" sz="1400" dirty="0">
                <a:solidFill>
                  <a:schemeClr val="tx1"/>
                </a:solidFill>
              </a:rPr>
              <a:t>On Windows</a:t>
            </a:r>
          </a:p>
          <a:p>
            <a:pPr>
              <a:buClr>
                <a:schemeClr val="tx1"/>
              </a:buClr>
            </a:pPr>
            <a:r>
              <a:rPr lang="en-US" sz="1200" dirty="0">
                <a:solidFill>
                  <a:schemeClr val="tx1"/>
                </a:solidFill>
              </a:rPr>
              <a:t>A good place to look for a Windows release is </a:t>
            </a:r>
            <a:r>
              <a:rPr lang="en-US" sz="1200" dirty="0">
                <a:solidFill>
                  <a:schemeClr val="tx1"/>
                </a:solidFill>
                <a:hlinkClick r:id="rId3"/>
              </a:rPr>
              <a:t>https://git-scm.com/download/win</a:t>
            </a:r>
            <a:endParaRPr lang="en-US" sz="1200" dirty="0">
              <a:solidFill>
                <a:schemeClr val="tx1"/>
              </a:solidFill>
            </a:endParaRPr>
          </a:p>
          <a:p>
            <a:pPr>
              <a:buClr>
                <a:schemeClr val="tx1"/>
              </a:buClr>
            </a:pPr>
            <a:r>
              <a:rPr lang="en-US" sz="1200" dirty="0">
                <a:solidFill>
                  <a:schemeClr val="tx1"/>
                </a:solidFill>
              </a:rPr>
              <a:t>A download of the latest Setup-Package will be started.</a:t>
            </a:r>
          </a:p>
          <a:p>
            <a:pPr>
              <a:buClr>
                <a:schemeClr val="tx1"/>
              </a:buClr>
            </a:pPr>
            <a:r>
              <a:rPr lang="en-US" sz="1200" dirty="0">
                <a:solidFill>
                  <a:schemeClr val="tx1"/>
                </a:solidFill>
              </a:rPr>
              <a:t>Follow the setup instructions &amp; complete the installation.</a:t>
            </a:r>
          </a:p>
          <a:p>
            <a:pPr marL="0" indent="0">
              <a:buClr>
                <a:schemeClr val="tx1"/>
              </a:buClr>
              <a:buNone/>
            </a:pPr>
            <a:endParaRPr lang="en-US" sz="1000" dirty="0">
              <a:solidFill>
                <a:schemeClr val="tx1"/>
              </a:solidFill>
            </a:endParaRPr>
          </a:p>
        </p:txBody>
      </p:sp>
      <p:sp>
        <p:nvSpPr>
          <p:cNvPr id="16" name="Text Placeholder 4"/>
          <p:cNvSpPr txBox="1">
            <a:spLocks/>
          </p:cNvSpPr>
          <p:nvPr/>
        </p:nvSpPr>
        <p:spPr>
          <a:xfrm>
            <a:off x="576263" y="1079817"/>
            <a:ext cx="4032250" cy="209772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buFont typeface="+mj-lt"/>
              <a:buAutoNum type="arabicPeriod"/>
            </a:pPr>
            <a:r>
              <a:rPr lang="en-US" sz="1400" dirty="0">
                <a:solidFill>
                  <a:schemeClr val="tx1"/>
                </a:solidFill>
              </a:rPr>
              <a:t>On Linux</a:t>
            </a:r>
          </a:p>
          <a:p>
            <a:pPr>
              <a:buClr>
                <a:schemeClr val="tx1"/>
              </a:buClr>
            </a:pPr>
            <a:r>
              <a:rPr lang="en-US" sz="1200" dirty="0">
                <a:solidFill>
                  <a:schemeClr val="tx1"/>
                </a:solidFill>
              </a:rPr>
              <a:t>In the MN R&amp;D environment MTS Team has installed GIT into WISDOM BFS.</a:t>
            </a:r>
          </a:p>
          <a:p>
            <a:pPr marL="0" indent="0">
              <a:buClr>
                <a:schemeClr val="tx1"/>
              </a:buClr>
              <a:buNone/>
            </a:pPr>
            <a:endParaRPr lang="en-US" sz="1000" dirty="0">
              <a:solidFill>
                <a:schemeClr val="tx1"/>
              </a:solidFill>
            </a:endParaRPr>
          </a:p>
          <a:p>
            <a:pPr marL="0" indent="0">
              <a:buClr>
                <a:schemeClr val="tx1"/>
              </a:buClr>
              <a:buNone/>
            </a:pPr>
            <a:endParaRPr lang="en-US" sz="1000" dirty="0">
              <a:solidFill>
                <a:schemeClr val="tx1"/>
              </a:solidFill>
            </a:endParaRPr>
          </a:p>
          <a:p>
            <a:pPr marL="0" indent="0">
              <a:buClr>
                <a:schemeClr val="tx1"/>
              </a:buClr>
              <a:buNone/>
            </a:pPr>
            <a:endParaRPr lang="en-US" sz="1000" dirty="0">
              <a:solidFill>
                <a:schemeClr val="tx1"/>
              </a:solidFill>
            </a:endParaRPr>
          </a:p>
          <a:p>
            <a:pPr marL="0" indent="0">
              <a:buClr>
                <a:schemeClr val="tx1"/>
              </a:buClr>
              <a:buNone/>
            </a:pPr>
            <a:endParaRPr lang="en-US" sz="1000" dirty="0">
              <a:solidFill>
                <a:schemeClr val="tx1"/>
              </a:solidFill>
            </a:endParaRPr>
          </a:p>
          <a:p>
            <a:pPr>
              <a:buClr>
                <a:schemeClr val="tx1"/>
              </a:buClr>
            </a:pPr>
            <a:r>
              <a:rPr lang="en-US" sz="1200" dirty="0">
                <a:solidFill>
                  <a:schemeClr val="tx1"/>
                </a:solidFill>
              </a:rPr>
              <a:t>If you have no version selected us the WISDOM command:</a:t>
            </a:r>
          </a:p>
          <a:p>
            <a:pPr>
              <a:buClr>
                <a:schemeClr val="tx1"/>
              </a:buClr>
              <a:buNone/>
            </a:pPr>
            <a:r>
              <a:rPr lang="en-US" sz="1200" dirty="0">
                <a:solidFill>
                  <a:schemeClr val="tx1"/>
                </a:solidFill>
              </a:rPr>
              <a:t>	</a:t>
            </a:r>
            <a:r>
              <a:rPr lang="en-US" sz="1200" dirty="0" err="1">
                <a:solidFill>
                  <a:srgbClr val="000000"/>
                </a:solidFill>
                <a:latin typeface="Courier New" panose="02070309020205020404" pitchFamily="49" charset="0"/>
                <a:cs typeface="Courier New" panose="02070309020205020404" pitchFamily="49" charset="0"/>
              </a:rPr>
              <a:t>tm_chgenv</a:t>
            </a:r>
            <a:r>
              <a:rPr lang="en-US" sz="1200" dirty="0">
                <a:solidFill>
                  <a:srgbClr val="000000"/>
                </a:solidFill>
                <a:latin typeface="Courier New" panose="02070309020205020404" pitchFamily="49" charset="0"/>
                <a:cs typeface="Courier New" panose="02070309020205020404" pitchFamily="49" charset="0"/>
              </a:rPr>
              <a:t> –add git-2.7.3</a:t>
            </a:r>
            <a:endParaRPr lang="en-US" sz="1200" dirty="0">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69" y="1857375"/>
            <a:ext cx="3896677" cy="765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435" y="1788959"/>
            <a:ext cx="3574225" cy="2772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248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Setting up the local environment</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62354"/>
            <a:ext cx="4032250" cy="114744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buFont typeface="+mj-lt"/>
              <a:buAutoNum type="arabicPeriod" startAt="2"/>
            </a:pPr>
            <a:r>
              <a:rPr lang="en-US" sz="1400" dirty="0">
                <a:solidFill>
                  <a:schemeClr val="tx1"/>
                </a:solidFill>
              </a:rPr>
              <a:t>On Windows</a:t>
            </a:r>
          </a:p>
          <a:p>
            <a:pPr>
              <a:buClr>
                <a:schemeClr val="tx1"/>
              </a:buClr>
            </a:pPr>
            <a:r>
              <a:rPr lang="en-US" sz="1200" dirty="0">
                <a:solidFill>
                  <a:schemeClr val="tx1"/>
                </a:solidFill>
              </a:rPr>
              <a:t>GIT Bash can be used the same way as in LINUX</a:t>
            </a:r>
          </a:p>
          <a:p>
            <a:pPr>
              <a:buClr>
                <a:schemeClr val="tx1"/>
              </a:buClr>
            </a:pPr>
            <a:r>
              <a:rPr lang="en-US" sz="1200" dirty="0">
                <a:solidFill>
                  <a:schemeClr val="tx1"/>
                </a:solidFill>
              </a:rPr>
              <a:t>The GIT GUI provides in the menu (</a:t>
            </a:r>
            <a:r>
              <a:rPr lang="en-US" sz="1200" dirty="0" err="1">
                <a:solidFill>
                  <a:schemeClr val="tx1"/>
                </a:solidFill>
              </a:rPr>
              <a:t>Edit</a:t>
            </a:r>
            <a:r>
              <a:rPr lang="en-US" sz="1200" dirty="0" err="1">
                <a:solidFill>
                  <a:schemeClr val="tx1"/>
                </a:solidFill>
                <a:sym typeface="Wingdings" panose="05000000000000000000" pitchFamily="2" charset="2"/>
              </a:rPr>
              <a:t>Settings</a:t>
            </a:r>
            <a:r>
              <a:rPr lang="en-US" sz="1200" dirty="0">
                <a:solidFill>
                  <a:schemeClr val="tx1"/>
                </a:solidFill>
                <a:sym typeface="Wingdings" panose="05000000000000000000" pitchFamily="2" charset="2"/>
              </a:rPr>
              <a:t>) a graphical interface to setup the configuration</a:t>
            </a:r>
          </a:p>
          <a:p>
            <a:pPr>
              <a:buClr>
                <a:schemeClr val="tx1"/>
              </a:buClr>
            </a:pPr>
            <a:endParaRPr lang="en-US" sz="1000" dirty="0">
              <a:solidFill>
                <a:schemeClr val="tx1"/>
              </a:solidFill>
            </a:endParaRPr>
          </a:p>
          <a:p>
            <a:pPr marL="0" indent="0">
              <a:buClr>
                <a:schemeClr val="tx1"/>
              </a:buClr>
              <a:buNone/>
            </a:pPr>
            <a:endParaRPr lang="en-US" sz="1000" dirty="0">
              <a:solidFill>
                <a:schemeClr val="tx1"/>
              </a:solidFill>
            </a:endParaRPr>
          </a:p>
        </p:txBody>
      </p:sp>
      <p:sp>
        <p:nvSpPr>
          <p:cNvPr id="16" name="Text Placeholder 4"/>
          <p:cNvSpPr txBox="1">
            <a:spLocks/>
          </p:cNvSpPr>
          <p:nvPr/>
        </p:nvSpPr>
        <p:spPr>
          <a:xfrm>
            <a:off x="576263" y="1079817"/>
            <a:ext cx="4032250" cy="331390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buFont typeface="+mj-lt"/>
              <a:buAutoNum type="arabicPeriod"/>
            </a:pPr>
            <a:r>
              <a:rPr lang="en-US" sz="1400" dirty="0">
                <a:solidFill>
                  <a:schemeClr val="tx1"/>
                </a:solidFill>
              </a:rPr>
              <a:t>On LINUX</a:t>
            </a:r>
          </a:p>
          <a:p>
            <a:pPr>
              <a:buClr>
                <a:schemeClr val="tx1"/>
              </a:buClr>
            </a:pPr>
            <a:r>
              <a:rPr lang="en-US" sz="1200" dirty="0">
                <a:solidFill>
                  <a:schemeClr val="tx1"/>
                </a:solidFill>
              </a:rPr>
              <a:t>From command line “</a:t>
            </a:r>
            <a:r>
              <a:rPr lang="en-US" sz="1200" dirty="0" err="1">
                <a:solidFill>
                  <a:schemeClr val="tx1"/>
                </a:solidFill>
              </a:rPr>
              <a:t>git</a:t>
            </a:r>
            <a:r>
              <a:rPr lang="en-US" sz="1200" dirty="0">
                <a:solidFill>
                  <a:schemeClr val="tx1"/>
                </a:solidFill>
              </a:rPr>
              <a:t> </a:t>
            </a:r>
            <a:r>
              <a:rPr lang="en-US" sz="1200" dirty="0" err="1">
                <a:solidFill>
                  <a:schemeClr val="tx1"/>
                </a:solidFill>
              </a:rPr>
              <a:t>config</a:t>
            </a:r>
            <a:r>
              <a:rPr lang="en-US" sz="1200" dirty="0">
                <a:solidFill>
                  <a:schemeClr val="tx1"/>
                </a:solidFill>
              </a:rPr>
              <a:t>” is used in order to alter/setup the user settings.</a:t>
            </a:r>
            <a:endParaRPr lang="en-US" sz="1200" dirty="0"/>
          </a:p>
          <a:p>
            <a:pPr marL="228600" indent="0">
              <a:buNone/>
            </a:pPr>
            <a:r>
              <a:rPr lang="en-US" sz="1200" dirty="0" err="1">
                <a:solidFill>
                  <a:srgbClr val="000000"/>
                </a:solidFill>
                <a:latin typeface="Courier New" panose="02070309020205020404" pitchFamily="49" charset="0"/>
                <a:cs typeface="Courier New" panose="02070309020205020404" pitchFamily="49" charset="0"/>
              </a:rPr>
              <a:t>git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config</a:t>
            </a:r>
            <a:r>
              <a:rPr lang="en-US" sz="1200" dirty="0">
                <a:solidFill>
                  <a:srgbClr val="000000"/>
                </a:solidFill>
                <a:latin typeface="Courier New" panose="02070309020205020404" pitchFamily="49" charset="0"/>
                <a:cs typeface="Courier New" panose="02070309020205020404" pitchFamily="49" charset="0"/>
              </a:rPr>
              <a:t>--global user.name "your name“</a:t>
            </a:r>
          </a:p>
          <a:p>
            <a:pPr marL="228600" indent="0">
              <a:buNone/>
            </a:pPr>
            <a:r>
              <a:rPr lang="en-US" sz="1200" dirty="0" err="1">
                <a:solidFill>
                  <a:srgbClr val="000000"/>
                </a:solidFill>
                <a:latin typeface="Courier New" panose="02070309020205020404" pitchFamily="49" charset="0"/>
                <a:cs typeface="Courier New" panose="02070309020205020404" pitchFamily="49" charset="0"/>
              </a:rPr>
              <a:t>git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config</a:t>
            </a:r>
            <a:r>
              <a:rPr lang="en-US" sz="1200" dirty="0">
                <a:solidFill>
                  <a:srgbClr val="000000"/>
                </a:solidFill>
                <a:latin typeface="Courier New" panose="02070309020205020404" pitchFamily="49" charset="0"/>
                <a:cs typeface="Courier New" panose="02070309020205020404" pitchFamily="49" charset="0"/>
              </a:rPr>
              <a:t>--global user.emailyour@email.com</a:t>
            </a:r>
          </a:p>
          <a:p>
            <a:pPr marL="228600" indent="0">
              <a:buNone/>
            </a:pPr>
            <a:r>
              <a:rPr lang="en-US" sz="1200" dirty="0" err="1">
                <a:solidFill>
                  <a:srgbClr val="000000"/>
                </a:solidFill>
                <a:latin typeface="Courier New" panose="02070309020205020404" pitchFamily="49" charset="0"/>
                <a:cs typeface="Courier New" panose="02070309020205020404" pitchFamily="49" charset="0"/>
              </a:rPr>
              <a:t>git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config</a:t>
            </a:r>
            <a:r>
              <a:rPr lang="en-US" sz="1200" dirty="0">
                <a:solidFill>
                  <a:srgbClr val="000000"/>
                </a:solidFill>
                <a:latin typeface="Courier New" panose="02070309020205020404" pitchFamily="49" charset="0"/>
                <a:cs typeface="Courier New" panose="02070309020205020404" pitchFamily="49" charset="0"/>
              </a:rPr>
              <a:t>--global </a:t>
            </a:r>
            <a:r>
              <a:rPr lang="en-US" sz="1200" dirty="0" err="1">
                <a:solidFill>
                  <a:srgbClr val="000000"/>
                </a:solidFill>
                <a:latin typeface="Courier New" panose="02070309020205020404" pitchFamily="49" charset="0"/>
                <a:cs typeface="Courier New" panose="02070309020205020404" pitchFamily="49" charset="0"/>
              </a:rPr>
              <a:t>core.editor“path</a:t>
            </a:r>
            <a:r>
              <a:rPr lang="en-US" sz="1200" dirty="0">
                <a:solidFill>
                  <a:srgbClr val="000000"/>
                </a:solidFill>
                <a:latin typeface="Courier New" panose="02070309020205020404" pitchFamily="49" charset="0"/>
                <a:cs typeface="Courier New" panose="02070309020205020404" pitchFamily="49" charset="0"/>
              </a:rPr>
              <a:t>/to/editor”</a:t>
            </a:r>
          </a:p>
          <a:p>
            <a:pPr>
              <a:buClr>
                <a:schemeClr val="tx1"/>
              </a:buClr>
            </a:pPr>
            <a:r>
              <a:rPr lang="en-US" sz="1200" dirty="0">
                <a:solidFill>
                  <a:schemeClr val="tx1"/>
                </a:solidFill>
              </a:rPr>
              <a:t>Above commands are used to alter the global settings. Removing global switch will alter your settings for a single repository.</a:t>
            </a:r>
          </a:p>
          <a:p>
            <a:pPr>
              <a:buClr>
                <a:schemeClr val="tx1"/>
              </a:buClr>
            </a:pPr>
            <a:r>
              <a:rPr lang="en-US" sz="1200" dirty="0">
                <a:solidFill>
                  <a:schemeClr val="tx1"/>
                </a:solidFill>
              </a:rPr>
              <a:t>The information is stored in a text file in the user home directory “</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gitconfig</a:t>
            </a:r>
            <a:r>
              <a:rPr lang="en-US" sz="1200" dirty="0">
                <a:solidFill>
                  <a:schemeClr val="tx1"/>
                </a:solidFill>
              </a:rPr>
              <a:t>”</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chemeClr val="tx1"/>
                </a:solidFill>
              </a:rPr>
              <a:t>which can be also manually altered.</a:t>
            </a:r>
          </a:p>
          <a:p>
            <a:pPr marL="0" indent="0">
              <a:buClr>
                <a:schemeClr val="tx1"/>
              </a:buClr>
              <a:buNone/>
            </a:pPr>
            <a:endParaRPr lang="en-US" sz="10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083" y="1383900"/>
            <a:ext cx="3668077" cy="3009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2367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390900" y="2392679"/>
            <a:ext cx="2118360" cy="461665"/>
          </a:xfrm>
          <a:prstGeom prst="rect">
            <a:avLst/>
          </a:prstGeom>
          <a:noFill/>
        </p:spPr>
        <p:txBody>
          <a:bodyPr wrap="square" rtlCol="0">
            <a:spAutoFit/>
          </a:bodyPr>
          <a:lstStyle/>
          <a:p>
            <a:r>
              <a:rPr lang="en-US" sz="2400" b="1" dirty="0">
                <a:solidFill>
                  <a:schemeClr val="bg1"/>
                </a:solidFill>
                <a:latin typeface="+mn-lt"/>
              </a:rPr>
              <a:t>Hands on GIT</a:t>
            </a:r>
          </a:p>
        </p:txBody>
      </p:sp>
    </p:spTree>
    <p:extLst>
      <p:ext uri="{BB962C8B-B14F-4D97-AF65-F5344CB8AC3E}">
        <p14:creationId xmlns:p14="http://schemas.microsoft.com/office/powerpoint/2010/main" val="15946460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nodeType="afterEffect">
                                  <p:stCondLst>
                                    <p:cond delay="50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this training…</a:t>
            </a:r>
          </a:p>
        </p:txBody>
      </p:sp>
      <p:sp>
        <p:nvSpPr>
          <p:cNvPr id="5" name="Text Placeholder 4"/>
          <p:cNvSpPr>
            <a:spLocks noGrp="1"/>
          </p:cNvSpPr>
          <p:nvPr>
            <p:ph type="body" sz="quarter" idx="16"/>
          </p:nvPr>
        </p:nvSpPr>
        <p:spPr>
          <a:xfrm>
            <a:off x="423863" y="1087438"/>
            <a:ext cx="4032250" cy="2730182"/>
          </a:xfrm>
        </p:spPr>
        <p:txBody>
          <a:bodyPr/>
          <a:lstStyle/>
          <a:p>
            <a:pPr>
              <a:buClr>
                <a:schemeClr val="tx1"/>
              </a:buClr>
            </a:pPr>
            <a:r>
              <a:rPr lang="en-US" sz="1400" dirty="0">
                <a:solidFill>
                  <a:schemeClr val="tx1"/>
                </a:solidFill>
                <a:latin typeface="Nokia Pure Headline Extra Bold" panose="020B0904040602060303" pitchFamily="34" charset="0"/>
              </a:rPr>
              <a:t>Theory…</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SCM &amp; Version Control</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Basics of Version Control</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What is GIT?</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Decentralized Version Control System?</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Getting started – GIT Basics!</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Setting up the local environment</a:t>
            </a:r>
          </a:p>
          <a:p>
            <a:pPr marL="801688" lvl="1" indent="-342900">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On LINUX</a:t>
            </a:r>
          </a:p>
          <a:p>
            <a:pPr marL="801688" lvl="1" indent="-342900">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On Windows</a:t>
            </a:r>
          </a:p>
          <a:p>
            <a:pPr marL="801688" lvl="1" indent="-342900">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The initial setup</a:t>
            </a:r>
          </a:p>
          <a:p>
            <a:pPr marL="342900" indent="-342900">
              <a:buClr>
                <a:schemeClr val="tx1"/>
              </a:buClr>
              <a:buAutoNum type="arabicPeriod"/>
            </a:pPr>
            <a:endParaRPr lang="en-US" sz="1400" dirty="0">
              <a:solidFill>
                <a:schemeClr val="tx1"/>
              </a:solidFill>
            </a:endParaRPr>
          </a:p>
          <a:p>
            <a:pPr marL="342900" indent="-342900">
              <a:buClr>
                <a:schemeClr val="tx1"/>
              </a:buClr>
              <a:buAutoNum type="arabicPeriod"/>
            </a:pPr>
            <a:endParaRPr lang="en-US" sz="1400" dirty="0"/>
          </a:p>
          <a:p>
            <a:endParaRPr lang="en-US" dirty="0"/>
          </a:p>
        </p:txBody>
      </p:sp>
      <p:sp>
        <p:nvSpPr>
          <p:cNvPr id="7" name="Text Placeholder 6"/>
          <p:cNvSpPr>
            <a:spLocks noGrp="1"/>
          </p:cNvSpPr>
          <p:nvPr>
            <p:ph type="body" sz="quarter" idx="17"/>
          </p:nvPr>
        </p:nvSpPr>
        <p:spPr/>
        <p:txBody>
          <a:bodyPr/>
          <a:lstStyle/>
          <a:p>
            <a:pPr marL="177800" indent="-177800">
              <a:buClr>
                <a:schemeClr val="tx1"/>
              </a:buClr>
            </a:pPr>
            <a:r>
              <a:rPr lang="en-US" sz="1400" dirty="0">
                <a:solidFill>
                  <a:schemeClr val="tx1"/>
                </a:solidFill>
                <a:latin typeface="Nokia Pure Headline Extra Bold" panose="020B0904040602060303" pitchFamily="34" charset="0"/>
              </a:rPr>
              <a:t>Hands on GIT!</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Create your own repository</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Setup your local environment</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Create a change</a:t>
            </a:r>
          </a:p>
          <a:p>
            <a:pPr marL="342900" indent="-342900">
              <a:buClr>
                <a:schemeClr val="tx1"/>
              </a:buClr>
              <a:buFont typeface="Arial" panose="020B0604020202020204" pitchFamily="34" charset="0"/>
              <a:buChar char="•"/>
            </a:pPr>
            <a:r>
              <a:rPr lang="en-US" sz="1400" dirty="0">
                <a:solidFill>
                  <a:schemeClr val="tx1"/>
                </a:solidFill>
                <a:latin typeface="Nokia Pure Headline Extra Bold" panose="020B0904040602060303" pitchFamily="34" charset="0"/>
              </a:rPr>
              <a:t>GIT help</a:t>
            </a:r>
          </a:p>
          <a:p>
            <a:pPr marL="177800" indent="-177800">
              <a:buClr>
                <a:schemeClr val="tx1"/>
              </a:buClr>
            </a:pPr>
            <a:endParaRPr lang="en-US" sz="1000" dirty="0"/>
          </a:p>
        </p:txBody>
      </p:sp>
      <p:cxnSp>
        <p:nvCxnSpPr>
          <p:cNvPr id="9" name="Straight Connector 8"/>
          <p:cNvCxnSpPr/>
          <p:nvPr/>
        </p:nvCxnSpPr>
        <p:spPr>
          <a:xfrm>
            <a:off x="80513" y="4399472"/>
            <a:ext cx="8936966" cy="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Hands on GIT!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Create a change</a:t>
            </a:r>
            <a:endParaRPr lang="en-GB" sz="1800" i="1" dirty="0">
              <a:ea typeface="ヒラギノ角ゴ Pro W3"/>
              <a:cs typeface="ヒラギノ角ゴ Pro W3"/>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34096"/>
            <a:ext cx="4032250" cy="34007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buFont typeface="+mj-lt"/>
              <a:buAutoNum type="arabicPeriod" startAt="6"/>
            </a:pPr>
            <a:r>
              <a:rPr lang="en-US" sz="1000" dirty="0">
                <a:solidFill>
                  <a:schemeClr val="tx1"/>
                </a:solidFill>
              </a:rPr>
              <a:t>After creation the user should see:</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~/training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ls –</a:t>
            </a:r>
            <a:r>
              <a:rPr lang="en-US" sz="800" dirty="0" err="1">
                <a:solidFill>
                  <a:srgbClr val="000000"/>
                </a:solidFill>
                <a:latin typeface="Courier New" panose="02070309020205020404" pitchFamily="49" charset="0"/>
                <a:cs typeface="Courier New" panose="02070309020205020404" pitchFamily="49" charset="0"/>
              </a:rPr>
              <a:t>alh</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total 20K</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drwxr</a:t>
            </a: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xr</a:t>
            </a:r>
            <a:r>
              <a:rPr lang="en-US" sz="800" dirty="0">
                <a:solidFill>
                  <a:srgbClr val="000000"/>
                </a:solidFill>
                <a:latin typeface="Courier New" panose="02070309020205020404" pitchFamily="49" charset="0"/>
                <a:cs typeface="Courier New" panose="02070309020205020404" pitchFamily="49" charset="0"/>
              </a:rPr>
              <a:t>-x 1 </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 1049089 0 Mar 17 08:08 ./</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drwxr</a:t>
            </a: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xr</a:t>
            </a:r>
            <a:r>
              <a:rPr lang="en-US" sz="800" dirty="0">
                <a:solidFill>
                  <a:srgbClr val="000000"/>
                </a:solidFill>
                <a:latin typeface="Courier New" panose="02070309020205020404" pitchFamily="49" charset="0"/>
                <a:cs typeface="Courier New" panose="02070309020205020404" pitchFamily="49" charset="0"/>
              </a:rPr>
              <a:t>-x 1 </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 1049089 0 Mar 17 08:06 ../</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drwxr</a:t>
            </a:r>
            <a:r>
              <a:rPr lang="en-US" sz="800" dirty="0">
                <a:solidFill>
                  <a:srgbClr val="000000"/>
                </a:solidFill>
                <a:latin typeface="Courier New" panose="02070309020205020404" pitchFamily="49" charset="0"/>
                <a:cs typeface="Courier New" panose="02070309020205020404" pitchFamily="49" charset="0"/>
              </a:rPr>
              <a:t>-</a:t>
            </a:r>
            <a:r>
              <a:rPr lang="en-US" sz="800" dirty="0" err="1">
                <a:solidFill>
                  <a:srgbClr val="000000"/>
                </a:solidFill>
                <a:latin typeface="Courier New" panose="02070309020205020404" pitchFamily="49" charset="0"/>
                <a:cs typeface="Courier New" panose="02070309020205020404" pitchFamily="49" charset="0"/>
              </a:rPr>
              <a:t>xr</a:t>
            </a:r>
            <a:r>
              <a:rPr lang="en-US" sz="800" dirty="0">
                <a:solidFill>
                  <a:srgbClr val="000000"/>
                </a:solidFill>
                <a:latin typeface="Courier New" panose="02070309020205020404" pitchFamily="49" charset="0"/>
                <a:cs typeface="Courier New" panose="02070309020205020404" pitchFamily="49" charset="0"/>
              </a:rPr>
              <a:t>-x 1 </a:t>
            </a:r>
            <a:r>
              <a:rPr lang="en-US" sz="800" dirty="0" err="1">
                <a:solidFill>
                  <a:srgbClr val="000000"/>
                </a:solidFill>
                <a:latin typeface="Courier New" panose="02070309020205020404" pitchFamily="49" charset="0"/>
                <a:cs typeface="Courier New" panose="02070309020205020404" pitchFamily="49" charset="0"/>
              </a:rPr>
              <a:t>sgeschwi</a:t>
            </a:r>
            <a:r>
              <a:rPr lang="en-US" sz="800" dirty="0">
                <a:solidFill>
                  <a:srgbClr val="000000"/>
                </a:solidFill>
                <a:latin typeface="Courier New" panose="02070309020205020404" pitchFamily="49" charset="0"/>
                <a:cs typeface="Courier New" panose="02070309020205020404" pitchFamily="49" charset="0"/>
              </a:rPr>
              <a:t> 1049089 0 Mar 17 08:08 </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~/training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cd </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a:t>
            </a:r>
          </a:p>
          <a:p>
            <a:pPr marL="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~/training/</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chemeClr val="accent3">
                    <a:lumMod val="75000"/>
                  </a:schemeClr>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p>
          <a:p>
            <a:pPr marL="228600" indent="-228600">
              <a:buFont typeface="+mj-lt"/>
              <a:buAutoNum type="arabicPeriod" startAt="7"/>
            </a:pPr>
            <a:r>
              <a:rPr lang="en-US" sz="1000" dirty="0">
                <a:solidFill>
                  <a:schemeClr val="tx1"/>
                </a:solidFill>
              </a:rPr>
              <a:t>Creating a new file is simple; using the preferred text-editor and saving the file in the “</a:t>
            </a:r>
            <a:r>
              <a:rPr lang="en-US" sz="1000" dirty="0">
                <a:solidFill>
                  <a:srgbClr val="000000"/>
                </a:solidFill>
                <a:latin typeface="Courier New" panose="02070309020205020404" pitchFamily="49" charset="0"/>
                <a:cs typeface="Courier New" panose="02070309020205020404" pitchFamily="49" charset="0"/>
              </a:rPr>
              <a:t>training/</a:t>
            </a:r>
            <a:r>
              <a:rPr lang="en-US" sz="1000" dirty="0" err="1">
                <a:solidFill>
                  <a:srgbClr val="000000"/>
                </a:solidFill>
                <a:latin typeface="Courier New" panose="02070309020205020404" pitchFamily="49" charset="0"/>
                <a:cs typeface="Courier New" panose="02070309020205020404" pitchFamily="49" charset="0"/>
              </a:rPr>
              <a:t>localrepo</a:t>
            </a:r>
            <a:r>
              <a:rPr lang="en-US" sz="1000" dirty="0">
                <a:solidFill>
                  <a:schemeClr val="tx1"/>
                </a:solidFill>
              </a:rPr>
              <a:t>” folder.</a:t>
            </a:r>
          </a:p>
          <a:p>
            <a:pPr marL="228600" indent="-228600">
              <a:buFont typeface="+mj-lt"/>
              <a:buAutoNum type="arabicPeriod" startAt="7"/>
            </a:pPr>
            <a:r>
              <a:rPr lang="en-US" sz="1000" dirty="0">
                <a:solidFill>
                  <a:schemeClr val="tx1"/>
                </a:solidFill>
              </a:rPr>
              <a:t>Using “</a:t>
            </a:r>
            <a:r>
              <a:rPr lang="en-US" sz="1000" dirty="0" err="1">
                <a:solidFill>
                  <a:srgbClr val="000000"/>
                </a:solidFill>
                <a:latin typeface="Courier New" panose="02070309020205020404" pitchFamily="49" charset="0"/>
                <a:cs typeface="Courier New" panose="02070309020205020404" pitchFamily="49" charset="0"/>
              </a:rPr>
              <a:t>git</a:t>
            </a:r>
            <a:r>
              <a:rPr lang="en-US" sz="1000" dirty="0">
                <a:solidFill>
                  <a:srgbClr val="000000"/>
                </a:solidFill>
                <a:latin typeface="Courier New" panose="02070309020205020404" pitchFamily="49" charset="0"/>
                <a:cs typeface="Courier New" panose="02070309020205020404" pitchFamily="49" charset="0"/>
              </a:rPr>
              <a:t> status</a:t>
            </a:r>
            <a:r>
              <a:rPr lang="en-US" sz="1000" dirty="0">
                <a:solidFill>
                  <a:schemeClr val="tx1"/>
                </a:solidFill>
              </a:rPr>
              <a:t>” command to check on the repository, GIT will explain that an untracked file is created. Use next “</a:t>
            </a:r>
            <a:r>
              <a:rPr lang="en-US" sz="1000" dirty="0" err="1">
                <a:solidFill>
                  <a:srgbClr val="000000"/>
                </a:solidFill>
                <a:latin typeface="Courier New" panose="02070309020205020404" pitchFamily="49" charset="0"/>
                <a:cs typeface="Courier New" panose="02070309020205020404" pitchFamily="49" charset="0"/>
              </a:rPr>
              <a:t>git</a:t>
            </a:r>
            <a:r>
              <a:rPr lang="en-US" sz="1000" dirty="0">
                <a:solidFill>
                  <a:srgbClr val="000000"/>
                </a:solidFill>
                <a:latin typeface="Courier New" panose="02070309020205020404" pitchFamily="49" charset="0"/>
                <a:cs typeface="Courier New" panose="02070309020205020404" pitchFamily="49" charset="0"/>
              </a:rPr>
              <a:t> add &lt;filename&gt;</a:t>
            </a:r>
            <a:r>
              <a:rPr lang="en-US" sz="1000" dirty="0">
                <a:solidFill>
                  <a:schemeClr val="tx1"/>
                </a:solidFill>
              </a:rPr>
              <a:t>”.</a:t>
            </a:r>
          </a:p>
          <a:p>
            <a:pPr marL="228600" indent="-228600">
              <a:buFont typeface="+mj-lt"/>
              <a:buAutoNum type="arabicPeriod" startAt="7"/>
            </a:pPr>
            <a:r>
              <a:rPr lang="en-US" sz="1000" dirty="0">
                <a:solidFill>
                  <a:schemeClr val="tx1"/>
                </a:solidFill>
              </a:rPr>
              <a:t>Again executing “</a:t>
            </a:r>
            <a:r>
              <a:rPr lang="en-US" sz="1000" dirty="0" err="1">
                <a:solidFill>
                  <a:srgbClr val="000000"/>
                </a:solidFill>
                <a:latin typeface="Courier New" panose="02070309020205020404" pitchFamily="49" charset="0"/>
                <a:cs typeface="Courier New" panose="02070309020205020404" pitchFamily="49" charset="0"/>
              </a:rPr>
              <a:t>git</a:t>
            </a:r>
            <a:r>
              <a:rPr lang="en-US" sz="1000" dirty="0">
                <a:solidFill>
                  <a:srgbClr val="000000"/>
                </a:solidFill>
                <a:latin typeface="Courier New" panose="02070309020205020404" pitchFamily="49" charset="0"/>
                <a:cs typeface="Courier New" panose="02070309020205020404" pitchFamily="49" charset="0"/>
              </a:rPr>
              <a:t> status</a:t>
            </a:r>
            <a:r>
              <a:rPr lang="en-US" sz="1000" dirty="0">
                <a:solidFill>
                  <a:schemeClr val="tx1"/>
                </a:solidFill>
              </a:rPr>
              <a:t>” shows now that the file is prepared for the next commit. Executing “</a:t>
            </a:r>
            <a:r>
              <a:rPr lang="en-US" sz="1000" dirty="0" err="1">
                <a:solidFill>
                  <a:srgbClr val="000000"/>
                </a:solidFill>
                <a:latin typeface="Courier New" panose="02070309020205020404" pitchFamily="49" charset="0"/>
                <a:cs typeface="Courier New" panose="02070309020205020404" pitchFamily="49" charset="0"/>
              </a:rPr>
              <a:t>git</a:t>
            </a:r>
            <a:r>
              <a:rPr lang="en-US" sz="1000" dirty="0">
                <a:solidFill>
                  <a:srgbClr val="000000"/>
                </a:solidFill>
                <a:latin typeface="Courier New" panose="02070309020205020404" pitchFamily="49" charset="0"/>
                <a:cs typeface="Courier New" panose="02070309020205020404" pitchFamily="49" charset="0"/>
              </a:rPr>
              <a:t> commit</a:t>
            </a:r>
            <a:r>
              <a:rPr lang="en-US" sz="1000" dirty="0">
                <a:solidFill>
                  <a:schemeClr val="tx1"/>
                </a:solidFill>
              </a:rPr>
              <a:t>” to finally add the new file.</a:t>
            </a:r>
          </a:p>
          <a:p>
            <a:pPr marL="228600" indent="-228600">
              <a:buFont typeface="+mj-lt"/>
              <a:buAutoNum type="arabicPeriod" startAt="7"/>
            </a:pPr>
            <a:r>
              <a:rPr lang="en-US" sz="1000" dirty="0">
                <a:solidFill>
                  <a:schemeClr val="tx1"/>
                </a:solidFill>
              </a:rPr>
              <a:t>Executing once more “</a:t>
            </a:r>
            <a:r>
              <a:rPr lang="en-US" sz="1000" dirty="0" err="1">
                <a:solidFill>
                  <a:srgbClr val="000000"/>
                </a:solidFill>
                <a:latin typeface="Courier New" panose="02070309020205020404" pitchFamily="49" charset="0"/>
                <a:cs typeface="Courier New" panose="02070309020205020404" pitchFamily="49" charset="0"/>
              </a:rPr>
              <a:t>git</a:t>
            </a:r>
            <a:r>
              <a:rPr lang="en-US" sz="1000" dirty="0">
                <a:solidFill>
                  <a:srgbClr val="000000"/>
                </a:solidFill>
                <a:latin typeface="Courier New" panose="02070309020205020404" pitchFamily="49" charset="0"/>
                <a:cs typeface="Courier New" panose="02070309020205020404" pitchFamily="49" charset="0"/>
              </a:rPr>
              <a:t> status</a:t>
            </a:r>
            <a:r>
              <a:rPr lang="en-US" sz="1000" dirty="0">
                <a:solidFill>
                  <a:schemeClr val="tx1"/>
                </a:solidFill>
              </a:rPr>
              <a:t>” will show “</a:t>
            </a:r>
            <a:r>
              <a:rPr lang="en-US" sz="1000" dirty="0">
                <a:solidFill>
                  <a:srgbClr val="000000"/>
                </a:solidFill>
                <a:latin typeface="Courier New" panose="02070309020205020404" pitchFamily="49" charset="0"/>
                <a:cs typeface="Courier New" panose="02070309020205020404" pitchFamily="49" charset="0"/>
              </a:rPr>
              <a:t>nothing to commit</a:t>
            </a:r>
            <a:r>
              <a:rPr lang="en-US" sz="1000" dirty="0">
                <a:solidFill>
                  <a:schemeClr val="tx1"/>
                </a:solidFill>
              </a:rPr>
              <a:t>”</a:t>
            </a:r>
          </a:p>
        </p:txBody>
      </p:sp>
      <p:sp>
        <p:nvSpPr>
          <p:cNvPr id="16" name="Text Placeholder 4"/>
          <p:cNvSpPr txBox="1">
            <a:spLocks/>
          </p:cNvSpPr>
          <p:nvPr/>
        </p:nvSpPr>
        <p:spPr>
          <a:xfrm>
            <a:off x="576262" y="1034096"/>
            <a:ext cx="3995737" cy="331390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Clr>
                <a:schemeClr val="tx1"/>
              </a:buClr>
              <a:buFont typeface="+mj-lt"/>
              <a:buAutoNum type="arabicPeriod"/>
            </a:pPr>
            <a:r>
              <a:rPr lang="en-US" sz="1000" dirty="0">
                <a:solidFill>
                  <a:schemeClr val="tx1"/>
                </a:solidFill>
              </a:rPr>
              <a:t>For this exercise make sure that GIT is installed on the Windows machine.</a:t>
            </a:r>
          </a:p>
          <a:p>
            <a:pPr marL="228600" indent="-228600">
              <a:buClr>
                <a:schemeClr val="tx1"/>
              </a:buClr>
              <a:buFont typeface="+mj-lt"/>
              <a:buAutoNum type="arabicPeriod"/>
            </a:pPr>
            <a:r>
              <a:rPr lang="en-US" sz="1000" dirty="0">
                <a:solidFill>
                  <a:schemeClr val="tx1"/>
                </a:solidFill>
              </a:rPr>
              <a:t>Configure the username and email address with </a:t>
            </a:r>
            <a:r>
              <a:rPr lang="en-US" sz="1000" dirty="0" err="1">
                <a:solidFill>
                  <a:schemeClr val="tx1"/>
                </a:solidFill>
              </a:rPr>
              <a:t>git</a:t>
            </a:r>
            <a:r>
              <a:rPr lang="en-US" sz="1000" dirty="0">
                <a:solidFill>
                  <a:schemeClr val="tx1"/>
                </a:solidFill>
              </a:rPr>
              <a:t> </a:t>
            </a:r>
            <a:r>
              <a:rPr lang="en-US" sz="1000" dirty="0" err="1">
                <a:solidFill>
                  <a:schemeClr val="tx1"/>
                </a:solidFill>
              </a:rPr>
              <a:t>config</a:t>
            </a:r>
            <a:endParaRPr lang="en-US" sz="1000" dirty="0">
              <a:solidFill>
                <a:schemeClr val="tx1"/>
              </a:solidFill>
            </a:endParaRPr>
          </a:p>
          <a:p>
            <a:pPr marL="228600" indent="0">
              <a:buNone/>
            </a:pPr>
            <a:r>
              <a:rPr lang="en-US" sz="800" dirty="0">
                <a:solidFill>
                  <a:srgbClr val="000000"/>
                </a:solidFill>
                <a:latin typeface="Courier New" panose="02070309020205020404" pitchFamily="49" charset="0"/>
                <a:cs typeface="Courier New" panose="02070309020205020404" pitchFamily="49" charset="0"/>
              </a:rPr>
              <a:t>git </a:t>
            </a:r>
            <a:r>
              <a:rPr lang="en-US" sz="800" dirty="0" err="1">
                <a:solidFill>
                  <a:srgbClr val="000000"/>
                </a:solidFill>
                <a:latin typeface="Courier New" panose="02070309020205020404" pitchFamily="49" charset="0"/>
                <a:cs typeface="Courier New" panose="02070309020205020404" pitchFamily="49" charset="0"/>
              </a:rPr>
              <a:t>config</a:t>
            </a:r>
            <a:r>
              <a:rPr lang="en-US" sz="800" dirty="0">
                <a:solidFill>
                  <a:srgbClr val="000000"/>
                </a:solidFill>
                <a:latin typeface="Courier New" panose="02070309020205020404" pitchFamily="49" charset="0"/>
                <a:cs typeface="Courier New" panose="02070309020205020404" pitchFamily="49" charset="0"/>
              </a:rPr>
              <a:t> --global user.name "your name“</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git </a:t>
            </a:r>
            <a:r>
              <a:rPr lang="en-US" sz="800" dirty="0" err="1">
                <a:solidFill>
                  <a:srgbClr val="000000"/>
                </a:solidFill>
                <a:latin typeface="Courier New" panose="02070309020205020404" pitchFamily="49" charset="0"/>
                <a:cs typeface="Courier New" panose="02070309020205020404" pitchFamily="49" charset="0"/>
              </a:rPr>
              <a:t>config</a:t>
            </a:r>
            <a:r>
              <a:rPr lang="en-US" sz="800" dirty="0">
                <a:solidFill>
                  <a:srgbClr val="000000"/>
                </a:solidFill>
                <a:latin typeface="Courier New" panose="02070309020205020404" pitchFamily="49" charset="0"/>
                <a:cs typeface="Courier New" panose="02070309020205020404" pitchFamily="49" charset="0"/>
              </a:rPr>
              <a:t> --global </a:t>
            </a:r>
            <a:r>
              <a:rPr lang="en-US" sz="800" dirty="0" err="1">
                <a:solidFill>
                  <a:srgbClr val="000000"/>
                </a:solidFill>
                <a:latin typeface="Courier New" panose="02070309020205020404" pitchFamily="49" charset="0"/>
                <a:cs typeface="Courier New" panose="02070309020205020404" pitchFamily="49" charset="0"/>
              </a:rPr>
              <a:t>user.email</a:t>
            </a:r>
            <a:r>
              <a:rPr lang="en-US" sz="800" dirty="0">
                <a:solidFill>
                  <a:srgbClr val="000000"/>
                </a:solidFill>
                <a:latin typeface="Courier New" panose="02070309020205020404" pitchFamily="49" charset="0"/>
                <a:cs typeface="Courier New" panose="02070309020205020404" pitchFamily="49" charset="0"/>
              </a:rPr>
              <a:t> “your@email.com”</a:t>
            </a:r>
          </a:p>
          <a:p>
            <a:pPr marL="228600" indent="-228600">
              <a:buClr>
                <a:schemeClr val="tx1"/>
              </a:buClr>
              <a:buFont typeface="+mj-lt"/>
              <a:buAutoNum type="arabicPeriod" startAt="3"/>
            </a:pPr>
            <a:r>
              <a:rPr lang="en-US" sz="1000" dirty="0">
                <a:solidFill>
                  <a:schemeClr val="tx1"/>
                </a:solidFill>
              </a:rPr>
              <a:t>Start the GIT Bash command line tool from the Start menu.</a:t>
            </a:r>
          </a:p>
          <a:p>
            <a:pPr marL="228600" indent="-228600">
              <a:buClr>
                <a:schemeClr val="tx1"/>
              </a:buClr>
              <a:buFont typeface="+mj-lt"/>
              <a:buAutoNum type="arabicPeriod" startAt="3"/>
            </a:pPr>
            <a:r>
              <a:rPr lang="en-US" sz="1000" dirty="0">
                <a:solidFill>
                  <a:schemeClr val="tx1"/>
                </a:solidFill>
              </a:rPr>
              <a:t>Choose a path to store the Repository for this training:</a:t>
            </a:r>
          </a:p>
          <a:p>
            <a:pPr marL="228600" indent="0">
              <a:buNone/>
            </a:pP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B050"/>
                </a:solidFill>
                <a:latin typeface="Courier New" panose="02070309020205020404" pitchFamily="49" charset="0"/>
                <a:cs typeface="Courier New" panose="02070309020205020404" pitchFamily="49" charset="0"/>
              </a:rPr>
              <a:t> ~</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pwd</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/c/Users/</a:t>
            </a:r>
            <a:r>
              <a:rPr lang="en-US" sz="800" dirty="0" err="1">
                <a:solidFill>
                  <a:srgbClr val="000000"/>
                </a:solidFill>
                <a:latin typeface="Courier New" panose="02070309020205020404" pitchFamily="49" charset="0"/>
                <a:cs typeface="Courier New" panose="02070309020205020404" pitchFamily="49" charset="0"/>
              </a:rPr>
              <a:t>sgeschwi</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B050"/>
                </a:solidFill>
                <a:latin typeface="Courier New" panose="02070309020205020404" pitchFamily="49" charset="0"/>
                <a:cs typeface="Courier New" panose="02070309020205020404" pitchFamily="49" charset="0"/>
              </a:rPr>
              <a:t> ~</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mkdir</a:t>
            </a:r>
            <a:r>
              <a:rPr lang="en-US" sz="800" dirty="0">
                <a:solidFill>
                  <a:srgbClr val="000000"/>
                </a:solidFill>
                <a:latin typeface="Courier New" panose="02070309020205020404" pitchFamily="49" charset="0"/>
                <a:cs typeface="Courier New" panose="02070309020205020404" pitchFamily="49" charset="0"/>
              </a:rPr>
              <a:t> training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B050"/>
                </a:solidFill>
                <a:latin typeface="Courier New" panose="02070309020205020404" pitchFamily="49" charset="0"/>
                <a:cs typeface="Courier New" panose="02070309020205020404" pitchFamily="49" charset="0"/>
              </a:rPr>
              <a:t>sgeschwi@FRVILN0XSGESCHW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B050"/>
                </a:solidFill>
                <a:latin typeface="Courier New" panose="02070309020205020404" pitchFamily="49" charset="0"/>
                <a:cs typeface="Courier New" panose="02070309020205020404" pitchFamily="49" charset="0"/>
              </a:rPr>
              <a:t> ~</a:t>
            </a:r>
            <a:br>
              <a:rPr lang="en-US" sz="800" dirty="0">
                <a:solidFill>
                  <a:srgbClr val="00B05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cd training</a:t>
            </a:r>
            <a:endParaRPr lang="en-US" sz="1000" dirty="0">
              <a:solidFill>
                <a:schemeClr val="tx1"/>
              </a:solidFill>
            </a:endParaRPr>
          </a:p>
          <a:p>
            <a:pPr marL="228600" indent="-228600">
              <a:buClr>
                <a:schemeClr val="tx1"/>
              </a:buClr>
              <a:buFont typeface="+mj-lt"/>
              <a:buAutoNum type="arabicPeriod" startAt="5"/>
            </a:pPr>
            <a:r>
              <a:rPr lang="en-US" sz="1000" dirty="0">
                <a:solidFill>
                  <a:schemeClr val="tx1"/>
                </a:solidFill>
              </a:rPr>
              <a:t>Within the directory use the “</a:t>
            </a:r>
            <a:r>
              <a:rPr lang="en-US" sz="1000" dirty="0" err="1">
                <a:solidFill>
                  <a:srgbClr val="000000"/>
                </a:solidFill>
                <a:latin typeface="Courier New" panose="02070309020205020404" pitchFamily="49" charset="0"/>
                <a:cs typeface="Courier New" panose="02070309020205020404" pitchFamily="49" charset="0"/>
              </a:rPr>
              <a:t>git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init</a:t>
            </a:r>
            <a:r>
              <a:rPr lang="en-US" sz="1000" dirty="0">
                <a:solidFill>
                  <a:srgbClr val="000000"/>
                </a:solidFill>
                <a:latin typeface="Courier New" panose="02070309020205020404" pitchFamily="49" charset="0"/>
                <a:cs typeface="Courier New" panose="02070309020205020404" pitchFamily="49" charset="0"/>
              </a:rPr>
              <a:t> &lt;name&gt;</a:t>
            </a:r>
            <a:r>
              <a:rPr lang="en-US" sz="1000" dirty="0">
                <a:solidFill>
                  <a:schemeClr val="tx1"/>
                </a:solidFill>
              </a:rPr>
              <a:t>” command to create a new Repository:</a:t>
            </a:r>
          </a:p>
          <a:p>
            <a:pPr marL="2286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~/training</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init</a:t>
            </a: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localrepo</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Initialized empty </a:t>
            </a: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repository in C:/Users/sgeschwi/training/localrepo/.git/</a:t>
            </a:r>
          </a:p>
        </p:txBody>
      </p:sp>
    </p:spTree>
    <p:extLst>
      <p:ext uri="{BB962C8B-B14F-4D97-AF65-F5344CB8AC3E}">
        <p14:creationId xmlns:p14="http://schemas.microsoft.com/office/powerpoint/2010/main" val="24957828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Hands on GIT!</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GIT Help</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851083" y="1079817"/>
            <a:ext cx="4032250" cy="3265806"/>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Pushing the envelop!</a:t>
            </a:r>
          </a:p>
          <a:p>
            <a:pPr>
              <a:buClr>
                <a:schemeClr val="tx1"/>
              </a:buClr>
            </a:pPr>
            <a:r>
              <a:rPr lang="en-US" sz="1000">
                <a:solidFill>
                  <a:schemeClr val="tx1"/>
                </a:solidFill>
              </a:rPr>
              <a:t>All too </a:t>
            </a:r>
            <a:r>
              <a:rPr lang="en-US" sz="1000" dirty="0">
                <a:solidFill>
                  <a:schemeClr val="tx1"/>
                </a:solidFill>
              </a:rPr>
              <a:t>easy so far? Send the trainer an email and explain what the MASTER in this case means:</a:t>
            </a:r>
          </a:p>
          <a:p>
            <a:pPr marL="0" indent="0">
              <a:buClr>
                <a:schemeClr val="tx1"/>
              </a:buClr>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~/training/</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 </a:t>
            </a:r>
            <a:r>
              <a:rPr lang="en-US" sz="800" b="1" dirty="0">
                <a:solidFill>
                  <a:srgbClr val="000000"/>
                </a:solidFill>
                <a:latin typeface="Courier New" panose="02070309020205020404" pitchFamily="49" charset="0"/>
                <a:cs typeface="Courier New" panose="02070309020205020404" pitchFamily="49" charset="0"/>
              </a:rPr>
              <a:t>(</a:t>
            </a:r>
            <a:r>
              <a:rPr lang="en-US" sz="800" b="1" dirty="0">
                <a:solidFill>
                  <a:schemeClr val="accent3">
                    <a:lumMod val="75000"/>
                  </a:schemeClr>
                </a:solidFill>
                <a:latin typeface="Courier New" panose="02070309020205020404" pitchFamily="49" charset="0"/>
                <a:cs typeface="Courier New" panose="02070309020205020404" pitchFamily="49" charset="0"/>
              </a:rPr>
              <a:t>master</a:t>
            </a:r>
            <a:r>
              <a:rPr lang="en-US" sz="800" b="1"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endParaRPr lang="en-US" sz="800" dirty="0">
              <a:solidFill>
                <a:schemeClr val="tx1"/>
              </a:solidFill>
            </a:endParaRPr>
          </a:p>
        </p:txBody>
      </p:sp>
      <p:sp>
        <p:nvSpPr>
          <p:cNvPr id="16" name="Text Placeholder 4"/>
          <p:cNvSpPr txBox="1">
            <a:spLocks/>
          </p:cNvSpPr>
          <p:nvPr/>
        </p:nvSpPr>
        <p:spPr>
          <a:xfrm>
            <a:off x="576263" y="1079817"/>
            <a:ext cx="3995737" cy="342360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In the first days users will need some help with the usage and may be looking for certain command explanation.</a:t>
            </a:r>
          </a:p>
          <a:p>
            <a:r>
              <a:rPr lang="en-US" sz="1200" dirty="0">
                <a:solidFill>
                  <a:schemeClr val="tx1"/>
                </a:solidFill>
              </a:rPr>
              <a:t>The internet is a good place to start investigations and look for answers.</a:t>
            </a:r>
          </a:p>
          <a:p>
            <a:r>
              <a:rPr lang="en-US" sz="1200" dirty="0">
                <a:solidFill>
                  <a:schemeClr val="tx1"/>
                </a:solidFill>
              </a:rPr>
              <a:t>But hey, we said earlier: “</a:t>
            </a:r>
            <a:r>
              <a:rPr lang="en-US" sz="1200" i="1" dirty="0">
                <a:solidFill>
                  <a:schemeClr val="tx1"/>
                </a:solidFill>
              </a:rPr>
              <a:t>GIT is a distributed VC Tool. What if I am not online currently?</a:t>
            </a:r>
            <a:r>
              <a:rPr lang="en-US" sz="1200" dirty="0">
                <a:solidFill>
                  <a:schemeClr val="tx1"/>
                </a:solidFill>
              </a:rPr>
              <a:t>”</a:t>
            </a:r>
          </a:p>
          <a:p>
            <a:r>
              <a:rPr lang="en-US" sz="1200" dirty="0">
                <a:solidFill>
                  <a:schemeClr val="tx1"/>
                </a:solidFill>
              </a:rPr>
              <a:t>Users can make use of the command line by typing:</a:t>
            </a:r>
          </a:p>
          <a:p>
            <a:pPr marL="228600" indent="0">
              <a:buNone/>
            </a:pPr>
            <a:r>
              <a:rPr lang="en-US" sz="800" dirty="0">
                <a:solidFill>
                  <a:srgbClr val="00B050"/>
                </a:solidFill>
                <a:latin typeface="Courier New" panose="02070309020205020404" pitchFamily="49" charset="0"/>
                <a:cs typeface="Courier New" panose="02070309020205020404" pitchFamily="49" charset="0"/>
              </a:rPr>
              <a:t>sgeschwi@FRVILN0XSGESCHW</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rgbClr val="7030A0"/>
                </a:solidFill>
                <a:latin typeface="Courier New" panose="02070309020205020404" pitchFamily="49" charset="0"/>
                <a:cs typeface="Courier New" panose="02070309020205020404" pitchFamily="49" charset="0"/>
              </a:rPr>
              <a:t>MINGW64</a:t>
            </a:r>
            <a:r>
              <a:rPr lang="en-US" sz="800" dirty="0">
                <a:solidFill>
                  <a:srgbClr val="000000"/>
                </a:solidFill>
                <a:latin typeface="Courier New" panose="02070309020205020404" pitchFamily="49" charset="0"/>
                <a:cs typeface="Courier New" panose="02070309020205020404" pitchFamily="49" charset="0"/>
              </a:rPr>
              <a:t> ~/training/</a:t>
            </a:r>
            <a:r>
              <a:rPr lang="en-US" sz="800" dirty="0" err="1">
                <a:solidFill>
                  <a:srgbClr val="000000"/>
                </a:solidFill>
                <a:latin typeface="Courier New" panose="02070309020205020404" pitchFamily="49" charset="0"/>
                <a:cs typeface="Courier New" panose="02070309020205020404" pitchFamily="49" charset="0"/>
              </a:rPr>
              <a:t>localrepo</a:t>
            </a:r>
            <a:r>
              <a:rPr lang="en-US" sz="800" dirty="0">
                <a:solidFill>
                  <a:srgbClr val="000000"/>
                </a:solidFill>
                <a:latin typeface="Courier New" panose="02070309020205020404" pitchFamily="49" charset="0"/>
                <a:cs typeface="Courier New" panose="02070309020205020404" pitchFamily="49" charset="0"/>
              </a:rPr>
              <a:t> (</a:t>
            </a:r>
            <a:r>
              <a:rPr lang="en-US" sz="800" dirty="0">
                <a:solidFill>
                  <a:schemeClr val="accent3">
                    <a:lumMod val="75000"/>
                  </a:schemeClr>
                </a:solidFill>
                <a:latin typeface="Courier New" panose="02070309020205020404" pitchFamily="49" charset="0"/>
                <a:cs typeface="Courier New" panose="02070309020205020404" pitchFamily="49" charset="0"/>
              </a:rPr>
              <a:t>master</a:t>
            </a:r>
            <a:r>
              <a:rPr lang="en-US" sz="800" dirty="0">
                <a:solidFill>
                  <a:srgbClr val="000000"/>
                </a:solidFill>
                <a:latin typeface="Courier New" panose="02070309020205020404" pitchFamily="49" charset="0"/>
                <a:cs typeface="Courier New" panose="02070309020205020404" pitchFamily="49" charset="0"/>
              </a:rPr>
              <a:t>)</a:t>
            </a:r>
            <a:br>
              <a:rPr lang="en-US" sz="800" dirty="0">
                <a:solidFill>
                  <a:srgbClr val="000000"/>
                </a:solidFill>
                <a:latin typeface="Courier New" panose="02070309020205020404" pitchFamily="49" charset="0"/>
                <a:cs typeface="Courier New" panose="02070309020205020404" pitchFamily="49" charset="0"/>
              </a:rPr>
            </a:br>
            <a:r>
              <a:rPr lang="en-US" sz="800" dirty="0">
                <a:solidFill>
                  <a:srgbClr val="000000"/>
                </a:solidFill>
                <a:latin typeface="Courier New" panose="02070309020205020404" pitchFamily="49" charset="0"/>
                <a:cs typeface="Courier New" panose="02070309020205020404" pitchFamily="49" charset="0"/>
              </a:rPr>
              <a:t>$ </a:t>
            </a: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help</a:t>
            </a:r>
          </a:p>
          <a:p>
            <a:r>
              <a:rPr lang="en-US" sz="1200" dirty="0">
                <a:solidFill>
                  <a:schemeClr val="tx1"/>
                </a:solidFill>
              </a:rPr>
              <a:t>Look at the commands we have been using earlier by typing:</a:t>
            </a:r>
          </a:p>
          <a:p>
            <a:pPr marL="228600" indent="0">
              <a:buNone/>
            </a:pP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help add</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help commit</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help status</a:t>
            </a:r>
            <a:br>
              <a:rPr lang="en-US" sz="800" dirty="0">
                <a:solidFill>
                  <a:srgbClr val="000000"/>
                </a:solidFill>
                <a:latin typeface="Courier New" panose="02070309020205020404" pitchFamily="49" charset="0"/>
                <a:cs typeface="Courier New" panose="02070309020205020404" pitchFamily="49" charset="0"/>
              </a:rPr>
            </a:br>
            <a:r>
              <a:rPr lang="en-US" sz="800" dirty="0" err="1">
                <a:solidFill>
                  <a:srgbClr val="000000"/>
                </a:solidFill>
                <a:latin typeface="Courier New" panose="02070309020205020404" pitchFamily="49" charset="0"/>
                <a:cs typeface="Courier New" panose="02070309020205020404" pitchFamily="49" charset="0"/>
              </a:rPr>
              <a:t>git</a:t>
            </a:r>
            <a:r>
              <a:rPr lang="en-US" sz="800" dirty="0">
                <a:solidFill>
                  <a:srgbClr val="000000"/>
                </a:solidFill>
                <a:latin typeface="Courier New" panose="02070309020205020404" pitchFamily="49" charset="0"/>
                <a:cs typeface="Courier New" panose="02070309020205020404" pitchFamily="49" charset="0"/>
              </a:rPr>
              <a:t> help log</a:t>
            </a:r>
          </a:p>
        </p:txBody>
      </p:sp>
      <p:sp>
        <p:nvSpPr>
          <p:cNvPr id="2" name="Up Arrow 1"/>
          <p:cNvSpPr/>
          <p:nvPr/>
        </p:nvSpPr>
        <p:spPr>
          <a:xfrm rot="1744408">
            <a:off x="7749773" y="1852017"/>
            <a:ext cx="762000" cy="1125364"/>
          </a:xfrm>
          <a:prstGeom prst="up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3" name="TextBox 2"/>
          <p:cNvSpPr txBox="1"/>
          <p:nvPr/>
        </p:nvSpPr>
        <p:spPr>
          <a:xfrm>
            <a:off x="7008534" y="2971800"/>
            <a:ext cx="1676400" cy="369332"/>
          </a:xfrm>
          <a:prstGeom prst="rect">
            <a:avLst/>
          </a:prstGeom>
          <a:noFill/>
        </p:spPr>
        <p:txBody>
          <a:bodyPr wrap="square" rtlCol="0">
            <a:spAutoFit/>
          </a:bodyPr>
          <a:lstStyle/>
          <a:p>
            <a:r>
              <a:rPr lang="en-US" dirty="0">
                <a:latin typeface="+mn-lt"/>
              </a:rPr>
              <a:t>What is that?</a:t>
            </a:r>
          </a:p>
        </p:txBody>
      </p:sp>
    </p:spTree>
    <p:extLst>
      <p:ext uri="{BB962C8B-B14F-4D97-AF65-F5344CB8AC3E}">
        <p14:creationId xmlns:p14="http://schemas.microsoft.com/office/powerpoint/2010/main" val="2219379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dirty="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dirty="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a:solidFill>
                  <a:schemeClr val="bg2"/>
                </a:solidFill>
                <a:latin typeface="+mn-lt"/>
                <a:cs typeface="Arial" panose="020B0604020202020204" pitchFamily="34" charset="0"/>
              </a:rPr>
              <a:t>The contents of this document are proprietary and confidential property of Nokia. This document is provided subject to confidentiality obligations of the applicable agreement(s).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Such Feedback may be used in Nokia products and related specifications</a:t>
            </a:r>
          </a:p>
          <a:p>
            <a:pPr>
              <a:defRPr/>
            </a:pPr>
            <a:r>
              <a:rPr lang="en-US" sz="800" dirty="0">
                <a:solidFill>
                  <a:schemeClr val="bg2"/>
                </a:solidFill>
                <a:latin typeface="+mn-lt"/>
                <a:cs typeface="Arial" panose="020B0604020202020204" pitchFamily="34" charset="0"/>
              </a:rPr>
              <a:t>or other documentation. Accordingly, if the user</a:t>
            </a:r>
          </a:p>
          <a:p>
            <a:pPr>
              <a:defRPr/>
            </a:pPr>
            <a:r>
              <a:rPr lang="en-US" sz="800" dirty="0">
                <a:solidFill>
                  <a:schemeClr val="bg2"/>
                </a:solidFill>
                <a:latin typeface="+mn-lt"/>
                <a:cs typeface="Arial" panose="020B0604020202020204" pitchFamily="34" charset="0"/>
              </a:rPr>
              <a:t>of this document gives Nokia Feedback on the contents of this document, Nokia may freely use, disclose, reproduce, license, distribute and</a:t>
            </a:r>
          </a:p>
          <a:p>
            <a:pPr>
              <a:defRPr/>
            </a:pPr>
            <a:r>
              <a:rPr lang="en-US" sz="800" dirty="0">
                <a:solidFill>
                  <a:schemeClr val="bg2"/>
                </a:solidFill>
                <a:latin typeface="+mn-lt"/>
                <a:cs typeface="Arial" panose="020B0604020202020204" pitchFamily="34" charset="0"/>
              </a:rPr>
              <a:t>otherwise commercialize the feedback in any</a:t>
            </a:r>
          </a:p>
          <a:p>
            <a:pPr>
              <a:defRPr/>
            </a:pPr>
            <a:r>
              <a:rPr lang="en-US" sz="800" dirty="0">
                <a:solidFill>
                  <a:schemeClr val="bg2"/>
                </a:solidFill>
                <a:latin typeface="+mn-lt"/>
                <a:cs typeface="Arial" panose="020B0604020202020204" pitchFamily="34" charset="0"/>
              </a:rPr>
              <a:t>Nokia product, technology, service, specification</a:t>
            </a:r>
          </a:p>
          <a:p>
            <a:pPr>
              <a:defRPr/>
            </a:pPr>
            <a:r>
              <a:rPr lang="en-US" sz="800" dirty="0">
                <a:solidFill>
                  <a:schemeClr val="bg2"/>
                </a:solidFill>
                <a:latin typeface="+mn-lt"/>
                <a:cs typeface="Arial" panose="020B0604020202020204" pitchFamily="34" charset="0"/>
              </a:rPr>
              <a:t>or other documentation.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This document and the product(s) it describes</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are protected by copyright according to the</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applicable laws. </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Nokia is a registered trademark of Nokia Corporation. Other product and company names mentioned</a:t>
            </a:r>
            <a:br>
              <a:rPr lang="en-US" sz="800" dirty="0">
                <a:solidFill>
                  <a:schemeClr val="bg2"/>
                </a:solidFill>
                <a:latin typeface="+mn-lt"/>
                <a:cs typeface="Arial" panose="020B0604020202020204" pitchFamily="34" charset="0"/>
              </a:rPr>
            </a:br>
            <a:r>
              <a:rPr lang="en-US" sz="800" dirty="0">
                <a:solidFill>
                  <a:schemeClr val="bg2"/>
                </a:solidFill>
                <a:latin typeface="+mn-lt"/>
                <a:cs typeface="Arial" panose="020B0604020202020204" pitchFamily="34" charset="0"/>
              </a:rPr>
              <a:t>herein may be trademarks or trade names of their respective owners.</a:t>
            </a:r>
          </a:p>
          <a:p>
            <a:pPr>
              <a:defRPr/>
            </a:pPr>
            <a:endParaRPr lang="en-US" sz="800" dirty="0">
              <a:solidFill>
                <a:schemeClr val="bg2"/>
              </a:solidFill>
              <a:latin typeface="+mn-lt"/>
              <a:cs typeface="Arial" panose="020B0604020202020204" pitchFamily="34" charset="0"/>
            </a:endParaRPr>
          </a:p>
          <a:p>
            <a:pPr>
              <a:defRPr/>
            </a:pPr>
            <a:r>
              <a:rPr lang="en-US" sz="800" dirty="0">
                <a:solidFill>
                  <a:schemeClr val="bg2"/>
                </a:solidFill>
                <a:latin typeface="+mn-lt"/>
                <a:cs typeface="Arial" panose="020B0604020202020204" pitchFamily="34" charset="0"/>
              </a:rPr>
              <a:t>© Nokia 2014</a:t>
            </a: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a:solidFill>
                  <a:schemeClr val="bg2"/>
                </a:solidFill>
                <a:cs typeface="Arial" charset="0"/>
              </a:rPr>
              <a:t>&lt;Change information classification in footer&gt;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sz="1800" dirty="0">
                <a:ea typeface="ヒラギノ角ゴ Pro W3"/>
                <a:cs typeface="Arial" charset="0"/>
              </a:rPr>
              <a:t>SCM &amp; Version Control</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What is Version Control and SCM?</a:t>
            </a:r>
          </a:p>
        </p:txBody>
      </p:sp>
      <p:sp>
        <p:nvSpPr>
          <p:cNvPr id="29" name="TextBox 28"/>
          <p:cNvSpPr txBox="1"/>
          <p:nvPr/>
        </p:nvSpPr>
        <p:spPr>
          <a:xfrm>
            <a:off x="4948657" y="948794"/>
            <a:ext cx="3735956" cy="1461939"/>
          </a:xfrm>
          <a:prstGeom prst="rect">
            <a:avLst/>
          </a:prstGeom>
          <a:noFill/>
        </p:spPr>
        <p:txBody>
          <a:bodyPr wrap="square" rtlCol="0">
            <a:spAutoFit/>
          </a:bodyPr>
          <a:lstStyle/>
          <a:p>
            <a:r>
              <a:rPr lang="en-US" sz="1000" b="1" dirty="0">
                <a:solidFill>
                  <a:schemeClr val="bg2"/>
                </a:solidFill>
                <a:latin typeface="+mn-lt"/>
              </a:rPr>
              <a:t>Why is Version Control essential for Software development?</a:t>
            </a:r>
          </a:p>
          <a:p>
            <a:endParaRPr lang="en-US" sz="1000" b="1" dirty="0">
              <a:solidFill>
                <a:schemeClr val="bg2"/>
              </a:solidFill>
              <a:latin typeface="+mn-lt"/>
              <a:cs typeface="Arial" panose="020B0604020202020204" pitchFamily="34" charset="0"/>
            </a:endParaRP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Evolution of files in a controlled way</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Backup and Restore</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Sharing the changes</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Track changes</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Branching and Merging</a:t>
            </a:r>
          </a:p>
          <a:p>
            <a:pPr marL="171450" indent="-171450">
              <a:buFont typeface="Arial" panose="020B0604020202020204" pitchFamily="34" charset="0"/>
              <a:buChar char="•"/>
            </a:pPr>
            <a:r>
              <a:rPr lang="en-US" sz="1000" b="1" dirty="0">
                <a:solidFill>
                  <a:schemeClr val="bg2"/>
                </a:solidFill>
                <a:latin typeface="+mn-lt"/>
                <a:cs typeface="Arial" panose="020B0604020202020204" pitchFamily="34" charset="0"/>
              </a:rPr>
              <a:t>Tracking History</a:t>
            </a:r>
          </a:p>
          <a:p>
            <a:pPr marL="171450" indent="-171450">
              <a:buFont typeface="Arial" panose="020B0604020202020204" pitchFamily="34" charset="0"/>
              <a:buChar char="•"/>
            </a:pPr>
            <a:endParaRPr lang="en-US" sz="900" dirty="0">
              <a:solidFill>
                <a:schemeClr val="bg2"/>
              </a:solidFill>
              <a:latin typeface="+mn-lt"/>
              <a:cs typeface="Arial" panose="020B0604020202020204" pitchFamily="34" charset="0"/>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293592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SCM - acronym for Software Configuration Management – to control the evolution of software systems</a:t>
            </a:r>
          </a:p>
          <a:p>
            <a:pPr>
              <a:buClr>
                <a:schemeClr val="tx1"/>
              </a:buClr>
            </a:pPr>
            <a:r>
              <a:rPr lang="en-US" sz="1200" dirty="0">
                <a:solidFill>
                  <a:schemeClr val="tx1"/>
                </a:solidFill>
              </a:rPr>
              <a:t>Defined in IEEE it highlights operational aspects of CM (Configuration Management):</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Configuration identification</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Configuration control</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Status accounting</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Audit and Review</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Environment management</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Process management</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Build management</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Access control</a:t>
            </a:r>
            <a:endParaRPr lang="en-US" sz="1400" dirty="0">
              <a:solidFill>
                <a:schemeClr val="tx1"/>
              </a:solidFill>
              <a:latin typeface="Nokia Pure Headline Extra Bold" panose="020B09040406020603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935" y="2072640"/>
            <a:ext cx="2599447" cy="253746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croej.com/wp-content/uploads/2015/05/gi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895" y="17526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1986" name="Title 7"/>
          <p:cNvSpPr>
            <a:spLocks noGrp="1"/>
          </p:cNvSpPr>
          <p:nvPr>
            <p:ph type="title"/>
          </p:nvPr>
        </p:nvSpPr>
        <p:spPr/>
        <p:txBody>
          <a:bodyPr/>
          <a:lstStyle/>
          <a:p>
            <a:pPr eaLnBrk="1" hangingPunct="1"/>
            <a:r>
              <a:rPr lang="en-US" dirty="0">
                <a:ea typeface="ヒラギノ角ゴ Pro W3"/>
                <a:cs typeface="Arial" charset="0"/>
              </a:rPr>
              <a:t>Basics of Version Control</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Why do we need Version Control?</a:t>
            </a:r>
          </a:p>
        </p:txBody>
      </p:sp>
      <p:sp>
        <p:nvSpPr>
          <p:cNvPr id="29" name="TextBox 28"/>
          <p:cNvSpPr txBox="1"/>
          <p:nvPr/>
        </p:nvSpPr>
        <p:spPr>
          <a:xfrm>
            <a:off x="4948657" y="948794"/>
            <a:ext cx="3735956" cy="553998"/>
          </a:xfrm>
          <a:prstGeom prst="rect">
            <a:avLst/>
          </a:prstGeom>
          <a:noFill/>
        </p:spPr>
        <p:txBody>
          <a:bodyPr wrap="square" rtlCol="0">
            <a:spAutoFit/>
          </a:bodyPr>
          <a:lstStyle/>
          <a:p>
            <a:r>
              <a:rPr lang="en-US" sz="1000" b="1" dirty="0">
                <a:solidFill>
                  <a:schemeClr val="bg2"/>
                </a:solidFill>
                <a:latin typeface="+mn-lt"/>
              </a:rPr>
              <a:t>GIT is not a Software Configuration Management Software!</a:t>
            </a:r>
          </a:p>
          <a:p>
            <a:r>
              <a:rPr lang="en-US" sz="1000" b="1" dirty="0">
                <a:solidFill>
                  <a:schemeClr val="bg2"/>
                </a:solidFill>
                <a:latin typeface="+mn-lt"/>
                <a:cs typeface="Arial" panose="020B0604020202020204" pitchFamily="34" charset="0"/>
              </a:rPr>
              <a:t>GIT is a widely used source code management system also called distributed revision control system.</a:t>
            </a:r>
            <a:endParaRPr lang="en-US" sz="900" dirty="0">
              <a:solidFill>
                <a:schemeClr val="bg2"/>
              </a:solidFill>
              <a:latin typeface="+mn-lt"/>
              <a:cs typeface="Arial" panose="020B0604020202020204" pitchFamily="34" charset="0"/>
            </a:endParaRP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1555121"/>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Keeping copies of files and altering has downsides like:</a:t>
            </a:r>
          </a:p>
          <a:p>
            <a:pPr lvl="1">
              <a:buClr>
                <a:schemeClr val="tx1"/>
              </a:buClr>
              <a:buFont typeface="Arial" panose="020B0604020202020204" pitchFamily="34" charset="0"/>
              <a:buChar char="•"/>
            </a:pPr>
            <a:r>
              <a:rPr lang="en-US" sz="1200" dirty="0">
                <a:solidFill>
                  <a:schemeClr val="tx1"/>
                </a:solidFill>
                <a:latin typeface="Nokia Pure Headline Extra Bold" panose="020B0904040602060303" pitchFamily="34" charset="0"/>
              </a:rPr>
              <a:t>Organization of files</a:t>
            </a:r>
          </a:p>
          <a:p>
            <a:pPr lvl="1">
              <a:buClr>
                <a:schemeClr val="tx1"/>
              </a:buClr>
              <a:buFont typeface="Arial" panose="020B0604020202020204" pitchFamily="34" charset="0"/>
              <a:buChar char="•"/>
            </a:pPr>
            <a:r>
              <a:rPr lang="en-US" sz="1200" dirty="0">
                <a:solidFill>
                  <a:schemeClr val="tx1"/>
                </a:solidFill>
                <a:latin typeface="Nokia Pure Headline Extra Bold" panose="020B0904040602060303" pitchFamily="34" charset="0"/>
              </a:rPr>
              <a:t>Roll back to older versions</a:t>
            </a:r>
          </a:p>
          <a:p>
            <a:pPr lvl="1">
              <a:buClr>
                <a:schemeClr val="tx1"/>
              </a:buClr>
              <a:buFont typeface="Arial" panose="020B0604020202020204" pitchFamily="34" charset="0"/>
              <a:buChar char="•"/>
            </a:pPr>
            <a:r>
              <a:rPr lang="en-US" sz="1200" dirty="0">
                <a:solidFill>
                  <a:schemeClr val="tx1"/>
                </a:solidFill>
                <a:latin typeface="Nokia Pure Headline Extra Bold" panose="020B0904040602060303" pitchFamily="34" charset="0"/>
              </a:rPr>
              <a:t>Who did I receive this version</a:t>
            </a:r>
          </a:p>
          <a:p>
            <a:pPr lvl="1">
              <a:buClr>
                <a:schemeClr val="tx1"/>
              </a:buClr>
              <a:buFont typeface="Arial" panose="020B0604020202020204" pitchFamily="34" charset="0"/>
              <a:buChar char="•"/>
            </a:pPr>
            <a:r>
              <a:rPr lang="en-US" sz="1200" dirty="0">
                <a:solidFill>
                  <a:schemeClr val="tx1"/>
                </a:solidFill>
                <a:latin typeface="Nokia Pure Headline Extra Bold" panose="020B0904040602060303" pitchFamily="34" charset="0"/>
              </a:rPr>
              <a:t>Why has this change been done</a:t>
            </a:r>
          </a:p>
        </p:txBody>
      </p:sp>
    </p:spTree>
    <p:extLst>
      <p:ext uri="{BB962C8B-B14F-4D97-AF65-F5344CB8AC3E}">
        <p14:creationId xmlns:p14="http://schemas.microsoft.com/office/powerpoint/2010/main" val="20426486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rueducoq.fr/wp-content/uploads/lin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270" y="2872541"/>
            <a:ext cx="1482351" cy="15327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1986" name="Title 7"/>
          <p:cNvSpPr>
            <a:spLocks noGrp="1"/>
          </p:cNvSpPr>
          <p:nvPr>
            <p:ph type="title"/>
          </p:nvPr>
        </p:nvSpPr>
        <p:spPr/>
        <p:txBody>
          <a:bodyPr/>
          <a:lstStyle/>
          <a:p>
            <a:pPr eaLnBrk="1" hangingPunct="1"/>
            <a:r>
              <a:rPr lang="en-US" sz="1800" dirty="0">
                <a:ea typeface="ヒラギノ角ゴ Pro W3"/>
                <a:cs typeface="Arial" charset="0"/>
              </a:rPr>
              <a:t>GIT</a:t>
            </a: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A short history…</a:t>
            </a:r>
          </a:p>
        </p:txBody>
      </p:sp>
      <p:sp>
        <p:nvSpPr>
          <p:cNvPr id="29" name="TextBox 28"/>
          <p:cNvSpPr txBox="1"/>
          <p:nvPr/>
        </p:nvSpPr>
        <p:spPr>
          <a:xfrm>
            <a:off x="5125468" y="1087437"/>
            <a:ext cx="3735956" cy="1785104"/>
          </a:xfrm>
          <a:prstGeom prst="rect">
            <a:avLst/>
          </a:prstGeom>
          <a:noFill/>
        </p:spPr>
        <p:txBody>
          <a:bodyPr wrap="square" rtlCol="0">
            <a:spAutoFit/>
          </a:bodyPr>
          <a:lstStyle/>
          <a:p>
            <a:r>
              <a:rPr lang="en-US" sz="1000" b="1" dirty="0">
                <a:solidFill>
                  <a:schemeClr val="bg2"/>
                </a:solidFill>
                <a:latin typeface="+mn-lt"/>
              </a:rPr>
              <a:t>A major difference: DVCS to CVCS</a:t>
            </a:r>
          </a:p>
          <a:p>
            <a:endParaRPr lang="en-US" sz="1000" b="1" dirty="0">
              <a:solidFill>
                <a:schemeClr val="bg2"/>
              </a:solidFill>
              <a:latin typeface="+mn-lt"/>
            </a:endParaRPr>
          </a:p>
          <a:p>
            <a:r>
              <a:rPr lang="en-US" sz="1000" b="1" dirty="0">
                <a:solidFill>
                  <a:schemeClr val="bg2"/>
                </a:solidFill>
                <a:latin typeface="+mn-lt"/>
              </a:rPr>
              <a:t>A CVCS is a centralized Database for the VC System in use. All collaboration must go through the central storage. Single point of failure and bottleneck when the network performance from Client to Server is weak.</a:t>
            </a:r>
          </a:p>
          <a:p>
            <a:endParaRPr lang="en-US" sz="1000" b="1" dirty="0">
              <a:solidFill>
                <a:schemeClr val="bg2"/>
              </a:solidFill>
              <a:latin typeface="+mn-lt"/>
            </a:endParaRPr>
          </a:p>
          <a:p>
            <a:r>
              <a:rPr lang="en-US" sz="1000" b="1" dirty="0">
                <a:solidFill>
                  <a:schemeClr val="bg2"/>
                </a:solidFill>
                <a:latin typeface="+mn-lt"/>
              </a:rPr>
              <a:t>DVCS is a decentralized Database which is received by each developer. All history and versions are locally available. Removes the Server as the single point of failure as well as the network as a possible bottleneck.</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From 1991 till 2002 no VC tool was used to develop the Linux Kernel.</a:t>
            </a:r>
          </a:p>
          <a:p>
            <a:pPr>
              <a:buClr>
                <a:schemeClr val="tx1"/>
              </a:buClr>
            </a:pPr>
            <a:r>
              <a:rPr lang="en-US" sz="1200" dirty="0">
                <a:solidFill>
                  <a:schemeClr val="tx1"/>
                </a:solidFill>
              </a:rPr>
              <a:t>In 2002 Linus Torvalds and the Linux community worked with </a:t>
            </a:r>
            <a:r>
              <a:rPr lang="en-US" sz="1200" dirty="0" err="1">
                <a:solidFill>
                  <a:schemeClr val="tx1"/>
                </a:solidFill>
              </a:rPr>
              <a:t>BitKeeper</a:t>
            </a:r>
            <a:r>
              <a:rPr lang="en-US" sz="1200" dirty="0">
                <a:solidFill>
                  <a:schemeClr val="tx1"/>
                </a:solidFill>
              </a:rPr>
              <a:t> VC.</a:t>
            </a:r>
          </a:p>
          <a:p>
            <a:pPr>
              <a:buClr>
                <a:schemeClr val="tx1"/>
              </a:buClr>
            </a:pPr>
            <a:r>
              <a:rPr lang="en-US" sz="1200" dirty="0">
                <a:solidFill>
                  <a:schemeClr val="tx1"/>
                </a:solidFill>
              </a:rPr>
              <a:t>In 2005 </a:t>
            </a:r>
            <a:r>
              <a:rPr lang="en-US" sz="1200" dirty="0" err="1">
                <a:solidFill>
                  <a:schemeClr val="tx1"/>
                </a:solidFill>
              </a:rPr>
              <a:t>BitKeepers</a:t>
            </a:r>
            <a:r>
              <a:rPr lang="en-US" sz="1200" dirty="0">
                <a:solidFill>
                  <a:schemeClr val="tx1"/>
                </a:solidFill>
              </a:rPr>
              <a:t> free-of-charge status was revoked; a new tool was needed.</a:t>
            </a:r>
          </a:p>
          <a:p>
            <a:pPr>
              <a:buClr>
                <a:schemeClr val="tx1"/>
              </a:buClr>
            </a:pPr>
            <a:r>
              <a:rPr lang="en-US" sz="1200" dirty="0">
                <a:solidFill>
                  <a:schemeClr val="tx1"/>
                </a:solidFill>
              </a:rPr>
              <a:t>Linus starts working on his own VC Tool and calls it GIT – a decentralized Version Control Tool.</a:t>
            </a:r>
          </a:p>
          <a:p>
            <a:pPr>
              <a:buClr>
                <a:schemeClr val="tx1"/>
              </a:buClr>
            </a:pPr>
            <a:r>
              <a:rPr lang="en-US" sz="1200" dirty="0">
                <a:solidFill>
                  <a:schemeClr val="tx1"/>
                </a:solidFill>
              </a:rPr>
              <a:t>The requirements:</a:t>
            </a:r>
            <a:endParaRPr lang="en-US" sz="1400" dirty="0">
              <a:solidFill>
                <a:schemeClr val="tx1"/>
              </a:solidFill>
            </a:endParaRP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Speed</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Simple design</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Strong support for non-linear development</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Fully distributed</a:t>
            </a:r>
          </a:p>
          <a:p>
            <a:pPr lvl="1">
              <a:buClr>
                <a:schemeClr val="tx1"/>
              </a:buClr>
              <a:buFont typeface="Arial" panose="020B0604020202020204" pitchFamily="34" charset="0"/>
              <a:buChar char="•"/>
            </a:pPr>
            <a:r>
              <a:rPr lang="en-US" sz="1000" dirty="0">
                <a:solidFill>
                  <a:schemeClr val="tx1"/>
                </a:solidFill>
                <a:latin typeface="Nokia Pure Headline Extra Bold" panose="020B0904040602060303" pitchFamily="34" charset="0"/>
              </a:rPr>
              <a:t>Able to handle large projects</a:t>
            </a:r>
            <a:endParaRPr lang="en-US" sz="1400" dirty="0">
              <a:latin typeface="Nokia Pure Headline Extra Bold" panose="020B0904040602060303" pitchFamily="34" charset="0"/>
            </a:endParaRPr>
          </a:p>
        </p:txBody>
      </p:sp>
    </p:spTree>
    <p:extLst>
      <p:ext uri="{BB962C8B-B14F-4D97-AF65-F5344CB8AC3E}">
        <p14:creationId xmlns:p14="http://schemas.microsoft.com/office/powerpoint/2010/main" val="21688914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Decentralized Version Control System</a:t>
            </a:r>
            <a:br>
              <a:rPr lang="en-GB" dirty="0">
                <a:ea typeface="ヒラギノ角ゴ Pro W3"/>
                <a:cs typeface="ヒラギノ角ゴ Pro W3"/>
              </a:rPr>
            </a:b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DVCS vs. CVCS</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33062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Centralized Version Control System</a:t>
            </a:r>
            <a:endParaRPr lang="en-US" sz="1000" dirty="0">
              <a:solidFill>
                <a:schemeClr val="tx1"/>
              </a:solidFill>
            </a:endParaRPr>
          </a:p>
          <a:p>
            <a:pPr marL="0" indent="0">
              <a:buClr>
                <a:schemeClr val="tx1"/>
              </a:buClr>
              <a:buNone/>
            </a:pPr>
            <a:endParaRPr lang="en-US" sz="1400" dirty="0">
              <a:solidFill>
                <a:schemeClr val="tx1"/>
              </a:solidFill>
            </a:endParaRPr>
          </a:p>
        </p:txBody>
      </p:sp>
      <p:sp>
        <p:nvSpPr>
          <p:cNvPr id="8" name="Text Placeholder 4"/>
          <p:cNvSpPr txBox="1">
            <a:spLocks/>
          </p:cNvSpPr>
          <p:nvPr/>
        </p:nvSpPr>
        <p:spPr>
          <a:xfrm>
            <a:off x="4668203" y="1087436"/>
            <a:ext cx="4032250" cy="33062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Decentralized Version Control System</a:t>
            </a:r>
            <a:endParaRPr lang="en-US" sz="1000" dirty="0">
              <a:solidFill>
                <a:schemeClr val="tx1"/>
              </a:solidFill>
            </a:endParaRPr>
          </a:p>
        </p:txBody>
      </p:sp>
      <p:grpSp>
        <p:nvGrpSpPr>
          <p:cNvPr id="6" name="Group 5"/>
          <p:cNvGrpSpPr/>
          <p:nvPr/>
        </p:nvGrpSpPr>
        <p:grpSpPr>
          <a:xfrm>
            <a:off x="482700" y="1553311"/>
            <a:ext cx="3559709" cy="2828189"/>
            <a:chOff x="482700" y="1553311"/>
            <a:chExt cx="3559709" cy="2828189"/>
          </a:xfrm>
        </p:grpSpPr>
        <p:pic>
          <p:nvPicPr>
            <p:cNvPr id="2049" name="Picture 1"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00" y="1553311"/>
              <a:ext cx="702209" cy="702209"/>
            </a:xfrm>
            <a:prstGeom prst="rect">
              <a:avLst/>
            </a:prstGeom>
            <a:noFill/>
            <a:ln>
              <a:noFill/>
            </a:ln>
          </p:spPr>
        </p:pic>
        <p:pic>
          <p:nvPicPr>
            <p:cNvPr id="10" name="Picture 1"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00" y="1553311"/>
              <a:ext cx="702209" cy="7022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00" y="3679291"/>
              <a:ext cx="702209" cy="7022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99" y="3679291"/>
              <a:ext cx="702209" cy="702209"/>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C:\Users\sgeschwi\Downloads\1457703357_vector_66_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102" y="2463207"/>
            <a:ext cx="979864" cy="97986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257300" y="1767839"/>
            <a:ext cx="2019299" cy="2423163"/>
            <a:chOff x="1257300" y="1767839"/>
            <a:chExt cx="2019299" cy="2423163"/>
          </a:xfrm>
        </p:grpSpPr>
        <p:sp>
          <p:nvSpPr>
            <p:cNvPr id="5" name="Left-Up Arrow 4"/>
            <p:cNvSpPr/>
            <p:nvPr/>
          </p:nvSpPr>
          <p:spPr>
            <a:xfrm>
              <a:off x="1295400" y="3619500"/>
              <a:ext cx="868680" cy="571500"/>
            </a:xfrm>
            <a:prstGeom prst="leftUp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25" name="Left-Up Arrow 24"/>
            <p:cNvSpPr/>
            <p:nvPr/>
          </p:nvSpPr>
          <p:spPr>
            <a:xfrm rot="5400000">
              <a:off x="2527642" y="3449665"/>
              <a:ext cx="572085" cy="910590"/>
            </a:xfrm>
            <a:prstGeom prst="leftUp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26" name="Left-Up Arrow 25"/>
            <p:cNvSpPr/>
            <p:nvPr/>
          </p:nvSpPr>
          <p:spPr>
            <a:xfrm rot="10800000">
              <a:off x="2366009" y="1767840"/>
              <a:ext cx="910590" cy="591870"/>
            </a:xfrm>
            <a:prstGeom prst="leftUp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27" name="Left-Up Arrow 26"/>
            <p:cNvSpPr/>
            <p:nvPr/>
          </p:nvSpPr>
          <p:spPr>
            <a:xfrm rot="16200000">
              <a:off x="1417201" y="1607938"/>
              <a:ext cx="591871" cy="911673"/>
            </a:xfrm>
            <a:prstGeom prst="leftUp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grpSp>
      <p:grpSp>
        <p:nvGrpSpPr>
          <p:cNvPr id="16" name="Group 15"/>
          <p:cNvGrpSpPr/>
          <p:nvPr/>
        </p:nvGrpSpPr>
        <p:grpSpPr>
          <a:xfrm>
            <a:off x="4868007" y="1553312"/>
            <a:ext cx="3957575" cy="2835810"/>
            <a:chOff x="4868007" y="1553312"/>
            <a:chExt cx="3957575" cy="2835810"/>
          </a:xfrm>
        </p:grpSpPr>
        <p:grpSp>
          <p:nvGrpSpPr>
            <p:cNvPr id="9" name="Group 8"/>
            <p:cNvGrpSpPr/>
            <p:nvPr/>
          </p:nvGrpSpPr>
          <p:grpSpPr>
            <a:xfrm>
              <a:off x="4868007" y="1553312"/>
              <a:ext cx="1124687" cy="702208"/>
              <a:chOff x="4868007" y="1553312"/>
              <a:chExt cx="1124687" cy="702208"/>
            </a:xfrm>
          </p:grpSpPr>
          <p:pic>
            <p:nvPicPr>
              <p:cNvPr id="2051" name="Picture 3"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007" y="1553312"/>
                <a:ext cx="702208" cy="7022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geschwi\Downloads\1457703357_vector_66_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215" y="1767839"/>
                <a:ext cx="422479" cy="422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7708515" y="1553312"/>
              <a:ext cx="1117067" cy="702208"/>
              <a:chOff x="7708515" y="1553312"/>
              <a:chExt cx="1117067" cy="702208"/>
            </a:xfrm>
          </p:grpSpPr>
          <p:pic>
            <p:nvPicPr>
              <p:cNvPr id="30" name="Picture 3"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515" y="1553312"/>
                <a:ext cx="702208" cy="70220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sgeschwi\Downloads\1457703357_vector_66_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3103" y="1772081"/>
                <a:ext cx="422479" cy="422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4868007" y="3686914"/>
              <a:ext cx="1114941" cy="702208"/>
              <a:chOff x="4868007" y="3686914"/>
              <a:chExt cx="1114941" cy="702208"/>
            </a:xfrm>
          </p:grpSpPr>
          <p:pic>
            <p:nvPicPr>
              <p:cNvPr id="33" name="Picture 3"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007" y="3686914"/>
                <a:ext cx="702208" cy="70220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C:\Users\sgeschwi\Downloads\1457703357_vector_66_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0469" y="3916248"/>
                <a:ext cx="422479" cy="4224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7700895" y="3679291"/>
              <a:ext cx="1124686" cy="702208"/>
              <a:chOff x="7700895" y="3679291"/>
              <a:chExt cx="1124686" cy="702208"/>
            </a:xfrm>
          </p:grpSpPr>
          <p:pic>
            <p:nvPicPr>
              <p:cNvPr id="32" name="Picture 3" descr="C:\Users\sgeschwi\Downloads\1457703205_vector_66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0895" y="3679291"/>
                <a:ext cx="702208" cy="70220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sgeschwi\Downloads\1457703357_vector_66_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3102" y="3956000"/>
                <a:ext cx="422479" cy="42247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053" name="Group 2052"/>
          <p:cNvGrpSpPr/>
          <p:nvPr/>
        </p:nvGrpSpPr>
        <p:grpSpPr>
          <a:xfrm>
            <a:off x="5219111" y="1767840"/>
            <a:ext cx="3003567" cy="2472041"/>
            <a:chOff x="5219111" y="1767840"/>
            <a:chExt cx="3003567" cy="2472041"/>
          </a:xfrm>
        </p:grpSpPr>
        <p:sp>
          <p:nvSpPr>
            <p:cNvPr id="28" name="Left-Right Arrow 27"/>
            <p:cNvSpPr/>
            <p:nvPr/>
          </p:nvSpPr>
          <p:spPr>
            <a:xfrm>
              <a:off x="6149340" y="1767840"/>
              <a:ext cx="1432560" cy="295934"/>
            </a:xfrm>
            <a:prstGeom prst="lef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43" name="Left-Right Arrow 42"/>
            <p:cNvSpPr/>
            <p:nvPr/>
          </p:nvSpPr>
          <p:spPr>
            <a:xfrm>
              <a:off x="6149340" y="3943947"/>
              <a:ext cx="1432560" cy="295934"/>
            </a:xfrm>
            <a:prstGeom prst="lef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2048" name="Up-Down Arrow 2047"/>
            <p:cNvSpPr/>
            <p:nvPr/>
          </p:nvSpPr>
          <p:spPr>
            <a:xfrm>
              <a:off x="5219111" y="2359711"/>
              <a:ext cx="341358" cy="1259206"/>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45" name="Up-Down Arrow 44"/>
            <p:cNvSpPr/>
            <p:nvPr/>
          </p:nvSpPr>
          <p:spPr>
            <a:xfrm>
              <a:off x="7881320" y="2324468"/>
              <a:ext cx="341358" cy="1259206"/>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46" name="Up-Down Arrow 45"/>
            <p:cNvSpPr/>
            <p:nvPr/>
          </p:nvSpPr>
          <p:spPr>
            <a:xfrm rot="18929812">
              <a:off x="6598585" y="1971283"/>
              <a:ext cx="341358" cy="208705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sp>
          <p:nvSpPr>
            <p:cNvPr id="47" name="Up-Down Arrow 46"/>
            <p:cNvSpPr/>
            <p:nvPr/>
          </p:nvSpPr>
          <p:spPr>
            <a:xfrm rot="2812275">
              <a:off x="6659564" y="1971282"/>
              <a:ext cx="341358" cy="2087059"/>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a:solidFill>
                  <a:schemeClr val="accent4"/>
                </a:solidFill>
              </a:endParaRPr>
            </a:p>
          </p:txBody>
        </p:sp>
      </p:grpSp>
      <p:pic>
        <p:nvPicPr>
          <p:cNvPr id="4098" name="Picture 2" descr="http://free-icon-download.com/modules/PDdownloads/images/screenshots/free-image-download-blank-not_allowed-sig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340" y="2315130"/>
            <a:ext cx="1349557" cy="13495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82700" y="1520456"/>
            <a:ext cx="3592564" cy="2877471"/>
            <a:chOff x="482700" y="1520456"/>
            <a:chExt cx="3592564" cy="2877471"/>
          </a:xfrm>
        </p:grpSpPr>
        <p:pic>
          <p:nvPicPr>
            <p:cNvPr id="41" name="Picture 2" descr="http://free-icon-download.com/modules/PDdownloads/images/screenshots/free-image-download-blank-not_allowed-sig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200" y="1520456"/>
              <a:ext cx="735064" cy="7350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free-icon-download.com/modules/PDdownloads/images/screenshots/free-image-download-blank-not_allowed-sig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200" y="3646436"/>
              <a:ext cx="735064" cy="73506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free-icon-download.com/modules/PDdownloads/images/screenshots/free-image-download-blank-not_allowed-sig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00" y="3662863"/>
              <a:ext cx="735064" cy="7350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free-icon-download.com/modules/PDdownloads/images/screenshots/free-image-download-blank-not_allowed-sig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00" y="1520456"/>
              <a:ext cx="735064" cy="7350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4594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500"/>
                            </p:stCondLst>
                            <p:childTnLst>
                              <p:par>
                                <p:cTn id="23" presetID="26" presetClass="emph" presetSubtype="0" fill="hold" nodeType="afterEffect">
                                  <p:stCondLst>
                                    <p:cond delay="1000"/>
                                  </p:st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2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2053"/>
                                        </p:tgtEl>
                                        <p:attrNameLst>
                                          <p:attrName>style.visibility</p:attrName>
                                        </p:attrNameLst>
                                      </p:cBhvr>
                                      <p:to>
                                        <p:strVal val="visible"/>
                                      </p:to>
                                    </p:set>
                                    <p:animEffect transition="in" filter="wheel(4)">
                                      <p:cBhvr>
                                        <p:cTn id="35" dur="2000"/>
                                        <p:tgtEl>
                                          <p:spTgt spid="2053"/>
                                        </p:tgtEl>
                                      </p:cBhvr>
                                    </p:animEffect>
                                  </p:childTnLst>
                                </p:cTn>
                              </p:par>
                            </p:childTnLst>
                          </p:cTn>
                        </p:par>
                        <p:par>
                          <p:cTn id="36" fill="hold">
                            <p:stCondLst>
                              <p:cond delay="2000"/>
                            </p:stCondLst>
                            <p:childTnLst>
                              <p:par>
                                <p:cTn id="37" presetID="26" presetClass="emph" presetSubtype="0" fill="hold" nodeType="afterEffect">
                                  <p:stCondLst>
                                    <p:cond delay="1000"/>
                                  </p:stCondLst>
                                  <p:childTnLst>
                                    <p:animEffect transition="out" filter="fade">
                                      <p:cBhvr>
                                        <p:cTn id="38" dur="500" tmFilter="0, 0; .2, .5; .8, .5; 1, 0"/>
                                        <p:tgtEl>
                                          <p:spTgt spid="2053"/>
                                        </p:tgtEl>
                                      </p:cBhvr>
                                    </p:animEffect>
                                    <p:animScale>
                                      <p:cBhvr>
                                        <p:cTn id="39" dur="250" autoRev="1" fill="hold"/>
                                        <p:tgtEl>
                                          <p:spTgt spid="2053"/>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09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heel(1)">
                                      <p:cBhvr>
                                        <p:cTn id="4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Decentralized Version Control System</a:t>
            </a:r>
            <a:br>
              <a:rPr lang="en-GB" dirty="0">
                <a:ea typeface="ヒラギノ角ゴ Pro W3"/>
                <a:cs typeface="ヒラギノ角ゴ Pro W3"/>
              </a:rPr>
            </a:b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Advantage and Disadvantage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189198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Advantage</a:t>
            </a:r>
          </a:p>
          <a:p>
            <a:pPr>
              <a:buClr>
                <a:schemeClr val="tx1"/>
              </a:buClr>
            </a:pPr>
            <a:r>
              <a:rPr lang="en-US" sz="1200" dirty="0">
                <a:solidFill>
                  <a:schemeClr val="tx1"/>
                </a:solidFill>
              </a:rPr>
              <a:t>Designers can work independent from server infrastructure on the local database.</a:t>
            </a:r>
          </a:p>
          <a:p>
            <a:pPr>
              <a:buClr>
                <a:schemeClr val="tx1"/>
              </a:buClr>
            </a:pPr>
            <a:r>
              <a:rPr lang="en-US" sz="1200" dirty="0">
                <a:solidFill>
                  <a:schemeClr val="tx1"/>
                </a:solidFill>
              </a:rPr>
              <a:t>Allowing easy draft coding, changes without impacting others.</a:t>
            </a:r>
          </a:p>
          <a:p>
            <a:pPr>
              <a:buClr>
                <a:schemeClr val="tx1"/>
              </a:buClr>
            </a:pPr>
            <a:r>
              <a:rPr lang="en-US" sz="1200" dirty="0">
                <a:solidFill>
                  <a:schemeClr val="tx1"/>
                </a:solidFill>
              </a:rPr>
              <a:t>No single point of failure.</a:t>
            </a:r>
          </a:p>
          <a:p>
            <a:pPr>
              <a:buClr>
                <a:schemeClr val="tx1"/>
              </a:buClr>
            </a:pPr>
            <a:r>
              <a:rPr lang="en-US" sz="1200" dirty="0">
                <a:solidFill>
                  <a:schemeClr val="tx1"/>
                </a:solidFill>
              </a:rPr>
              <a:t>Very fast communication between Client and database.</a:t>
            </a:r>
            <a:endParaRPr lang="en-US" sz="1000" dirty="0">
              <a:solidFill>
                <a:schemeClr val="tx1"/>
              </a:solidFill>
            </a:endParaRPr>
          </a:p>
          <a:p>
            <a:pPr marL="0" indent="0">
              <a:buClr>
                <a:schemeClr val="tx1"/>
              </a:buClr>
              <a:buNone/>
            </a:pPr>
            <a:endParaRPr lang="en-US" sz="1400" dirty="0">
              <a:solidFill>
                <a:schemeClr val="tx1"/>
              </a:solidFill>
            </a:endParaRPr>
          </a:p>
        </p:txBody>
      </p:sp>
      <p:sp>
        <p:nvSpPr>
          <p:cNvPr id="8" name="Text Placeholder 4"/>
          <p:cNvSpPr txBox="1">
            <a:spLocks/>
          </p:cNvSpPr>
          <p:nvPr/>
        </p:nvSpPr>
        <p:spPr>
          <a:xfrm>
            <a:off x="4668203" y="1087437"/>
            <a:ext cx="4032250" cy="179292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Disadvantage</a:t>
            </a:r>
          </a:p>
          <a:p>
            <a:pPr>
              <a:buClr>
                <a:schemeClr val="tx1"/>
              </a:buClr>
            </a:pPr>
            <a:r>
              <a:rPr lang="en-US" sz="1200" dirty="0">
                <a:solidFill>
                  <a:schemeClr val="tx1"/>
                </a:solidFill>
              </a:rPr>
              <a:t>Lack of control.</a:t>
            </a:r>
          </a:p>
          <a:p>
            <a:pPr>
              <a:buClr>
                <a:schemeClr val="tx1"/>
              </a:buClr>
            </a:pPr>
            <a:r>
              <a:rPr lang="en-US" sz="1200" dirty="0">
                <a:solidFill>
                  <a:schemeClr val="tx1"/>
                </a:solidFill>
              </a:rPr>
              <a:t>Initial pull for large repositories can be slow, but there are ways to narrow down what GIT is pulling.</a:t>
            </a:r>
          </a:p>
          <a:p>
            <a:pPr>
              <a:buClr>
                <a:schemeClr val="tx1"/>
              </a:buClr>
            </a:pPr>
            <a:r>
              <a:rPr lang="en-US" sz="1200" dirty="0">
                <a:solidFill>
                  <a:schemeClr val="tx1"/>
                </a:solidFill>
              </a:rPr>
              <a:t>No Backup of the local Database.</a:t>
            </a:r>
          </a:p>
          <a:p>
            <a:pPr>
              <a:buClr>
                <a:schemeClr val="tx1"/>
              </a:buClr>
            </a:pPr>
            <a:r>
              <a:rPr lang="en-US" sz="1200" dirty="0">
                <a:solidFill>
                  <a:schemeClr val="tx1"/>
                </a:solidFill>
              </a:rPr>
              <a:t>Exchange of information between local Databases must be coordinated – workflow definition.</a:t>
            </a:r>
          </a:p>
        </p:txBody>
      </p:sp>
    </p:spTree>
    <p:extLst>
      <p:ext uri="{BB962C8B-B14F-4D97-AF65-F5344CB8AC3E}">
        <p14:creationId xmlns:p14="http://schemas.microsoft.com/office/powerpoint/2010/main" val="11076085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553" y="1823880"/>
            <a:ext cx="2628900" cy="2181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Command Line &amp; GUI</a:t>
            </a:r>
          </a:p>
        </p:txBody>
      </p:sp>
      <p:cxnSp>
        <p:nvCxnSpPr>
          <p:cNvPr id="31" name="Straight Connector 30"/>
          <p:cNvCxnSpPr/>
          <p:nvPr/>
        </p:nvCxnSpPr>
        <p:spPr>
          <a:xfrm>
            <a:off x="4572000" y="891396"/>
            <a:ext cx="0" cy="3040524"/>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927417"/>
            <a:ext cx="4032250" cy="14728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GIT is a command line tool developed for Linux Kernel designers originally.</a:t>
            </a:r>
          </a:p>
          <a:p>
            <a:pPr>
              <a:buClr>
                <a:schemeClr val="tx1"/>
              </a:buClr>
            </a:pPr>
            <a:r>
              <a:rPr lang="en-US" sz="1200" dirty="0">
                <a:solidFill>
                  <a:schemeClr val="tx1"/>
                </a:solidFill>
              </a:rPr>
              <a:t>It is easy to use and to understand.</a:t>
            </a:r>
          </a:p>
        </p:txBody>
      </p:sp>
      <p:sp>
        <p:nvSpPr>
          <p:cNvPr id="8" name="Text Placeholder 4"/>
          <p:cNvSpPr txBox="1">
            <a:spLocks/>
          </p:cNvSpPr>
          <p:nvPr/>
        </p:nvSpPr>
        <p:spPr>
          <a:xfrm>
            <a:off x="4668203" y="927417"/>
            <a:ext cx="4032250" cy="1472884"/>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tx1"/>
              </a:buClr>
            </a:pPr>
            <a:r>
              <a:rPr lang="en-US" sz="1200" dirty="0">
                <a:solidFill>
                  <a:schemeClr val="tx1"/>
                </a:solidFill>
              </a:rPr>
              <a:t>For Windows-Users GIT provides a graphical interface</a:t>
            </a:r>
          </a:p>
          <a:p>
            <a:pPr>
              <a:buClr>
                <a:schemeClr val="tx1"/>
              </a:buClr>
            </a:pPr>
            <a:r>
              <a:rPr lang="en-US" sz="1200" dirty="0">
                <a:solidFill>
                  <a:schemeClr val="tx1"/>
                </a:solidFill>
              </a:rPr>
              <a:t>The Windows GUI though does not provide as many command options as the command line.</a:t>
            </a:r>
          </a:p>
        </p:txBody>
      </p:sp>
      <p:sp>
        <p:nvSpPr>
          <p:cNvPr id="9" name="Text Placeholder 4"/>
          <p:cNvSpPr txBox="1">
            <a:spLocks/>
          </p:cNvSpPr>
          <p:nvPr/>
        </p:nvSpPr>
        <p:spPr>
          <a:xfrm>
            <a:off x="548005" y="3992879"/>
            <a:ext cx="8047990" cy="505145"/>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200" dirty="0">
                <a:solidFill>
                  <a:schemeClr val="tx1"/>
                </a:solidFill>
              </a:rPr>
              <a:t>Communication supports Client-Server if configured in the environment, although most of the day to day user operations are done local on the user host.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3" y="1823880"/>
            <a:ext cx="3873605" cy="1719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80415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r>
              <a:rPr lang="en-GB" dirty="0">
                <a:ea typeface="ヒラギノ角ゴ Pro W3"/>
                <a:cs typeface="ヒラギノ角ゴ Pro W3"/>
              </a:rPr>
              <a:t>Getting started – GIT Basics! </a:t>
            </a:r>
            <a:endParaRPr lang="en-US" sz="1800" dirty="0">
              <a:ea typeface="ヒラギノ角ゴ Pro W3"/>
              <a:cs typeface="Arial" charset="0"/>
            </a:endParaRPr>
          </a:p>
        </p:txBody>
      </p:sp>
      <p:sp>
        <p:nvSpPr>
          <p:cNvPr id="41987" name="Content Placeholder 2"/>
          <p:cNvSpPr>
            <a:spLocks noGrp="1"/>
          </p:cNvSpPr>
          <p:nvPr>
            <p:ph sz="quarter" idx="13"/>
          </p:nvPr>
        </p:nvSpPr>
        <p:spPr/>
        <p:txBody>
          <a:bodyPr/>
          <a:lstStyle/>
          <a:p>
            <a:pPr eaLnBrk="1" hangingPunct="1">
              <a:buFont typeface="Arial" charset="0"/>
              <a:buNone/>
            </a:pPr>
            <a:r>
              <a:rPr lang="en-GB" sz="1800" dirty="0">
                <a:ea typeface="ヒラギノ角ゴ Pro W3"/>
                <a:cs typeface="ヒラギノ角ゴ Pro W3"/>
              </a:rPr>
              <a:t>The GIT Database</a:t>
            </a:r>
          </a:p>
        </p:txBody>
      </p:sp>
      <p:cxnSp>
        <p:nvCxnSpPr>
          <p:cNvPr id="31" name="Straight Connector 30"/>
          <p:cNvCxnSpPr/>
          <p:nvPr/>
        </p:nvCxnSpPr>
        <p:spPr>
          <a:xfrm>
            <a:off x="4572000" y="891396"/>
            <a:ext cx="0" cy="3502325"/>
          </a:xfrm>
          <a:prstGeom prst="line">
            <a:avLst/>
          </a:prstGeom>
          <a:ln w="3175"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1" name="Text Placeholder 4"/>
          <p:cNvSpPr txBox="1">
            <a:spLocks/>
          </p:cNvSpPr>
          <p:nvPr/>
        </p:nvSpPr>
        <p:spPr>
          <a:xfrm>
            <a:off x="423863" y="1087437"/>
            <a:ext cx="4032250" cy="2524443"/>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Nokia Pure Headline Extra Bold" panose="020B0904020202020204" pitchFamily="34" charset="0"/>
                <a:ea typeface="Nokia Pure Headline Extra Bold" panose="020B0904020202020204" pitchFamily="34" charset="0"/>
                <a:cs typeface="Nokia Pure Headline Extra Bold" panose="020B0904020202020204" pitchFamily="34"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chemeClr val="tx1"/>
              </a:buClr>
              <a:buNone/>
            </a:pPr>
            <a:r>
              <a:rPr lang="en-US" sz="1400" dirty="0">
                <a:solidFill>
                  <a:schemeClr val="tx1"/>
                </a:solidFill>
              </a:rPr>
              <a:t>How GIT stores data is different from other VC Systems</a:t>
            </a:r>
          </a:p>
          <a:p>
            <a:pPr>
              <a:buClr>
                <a:schemeClr val="tx1"/>
              </a:buClr>
            </a:pPr>
            <a:r>
              <a:rPr lang="en-US" sz="1200" dirty="0">
                <a:solidFill>
                  <a:schemeClr val="tx1"/>
                </a:solidFill>
              </a:rPr>
              <a:t>GIT stores “</a:t>
            </a:r>
            <a:r>
              <a:rPr lang="en-US" sz="1200" i="1" dirty="0">
                <a:solidFill>
                  <a:schemeClr val="tx1"/>
                </a:solidFill>
              </a:rPr>
              <a:t>snapshots</a:t>
            </a:r>
            <a:r>
              <a:rPr lang="en-US" sz="1200" dirty="0">
                <a:solidFill>
                  <a:schemeClr val="tx1"/>
                </a:solidFill>
              </a:rPr>
              <a:t>” of the file system instead of single versions of elements under version control.</a:t>
            </a:r>
          </a:p>
          <a:p>
            <a:pPr>
              <a:buClr>
                <a:schemeClr val="tx1"/>
              </a:buClr>
            </a:pPr>
            <a:r>
              <a:rPr lang="en-US" sz="1200" dirty="0">
                <a:solidFill>
                  <a:schemeClr val="tx1"/>
                </a:solidFill>
              </a:rPr>
              <a:t>GIT operates mostly only on your local system – erasing possible bottlenecks (network or server) during the work.</a:t>
            </a:r>
          </a:p>
          <a:p>
            <a:pPr>
              <a:buClr>
                <a:schemeClr val="tx1"/>
              </a:buClr>
            </a:pPr>
            <a:r>
              <a:rPr lang="en-US" sz="1200" dirty="0">
                <a:solidFill>
                  <a:schemeClr val="tx1"/>
                </a:solidFill>
              </a:rPr>
              <a:t>GIT provides integrity with checksums (SHA-1 hash).</a:t>
            </a:r>
          </a:p>
          <a:p>
            <a:pPr>
              <a:buClr>
                <a:schemeClr val="tx1"/>
              </a:buClr>
            </a:pPr>
            <a:r>
              <a:rPr lang="en-US" sz="1200" dirty="0">
                <a:solidFill>
                  <a:schemeClr val="tx1"/>
                </a:solidFill>
              </a:rPr>
              <a:t>GIT generally only adds data to the repository</a:t>
            </a:r>
          </a:p>
        </p:txBody>
      </p:sp>
      <p:grpSp>
        <p:nvGrpSpPr>
          <p:cNvPr id="6" name="Group 5"/>
          <p:cNvGrpSpPr/>
          <p:nvPr/>
        </p:nvGrpSpPr>
        <p:grpSpPr>
          <a:xfrm>
            <a:off x="4686300" y="1585817"/>
            <a:ext cx="762000" cy="1782223"/>
            <a:chOff x="4671060" y="1159097"/>
            <a:chExt cx="762000" cy="1782223"/>
          </a:xfrm>
        </p:grpSpPr>
        <p:cxnSp>
          <p:nvCxnSpPr>
            <p:cNvPr id="5" name="Straight Connector 4"/>
            <p:cNvCxnSpPr>
              <a:stCxn id="2" idx="2"/>
              <a:endCxn id="14" idx="2"/>
            </p:cNvCxnSpPr>
            <p:nvPr/>
          </p:nvCxnSpPr>
          <p:spPr>
            <a:xfrm flipH="1">
              <a:off x="5040630" y="1470660"/>
              <a:ext cx="11430" cy="14706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Flowchart: Alternate Process 1"/>
            <p:cNvSpPr/>
            <p:nvPr/>
          </p:nvSpPr>
          <p:spPr>
            <a:xfrm>
              <a:off x="4671060" y="1159097"/>
              <a:ext cx="762000" cy="311563"/>
            </a:xfrm>
            <a:prstGeom prst="flowChartAlternateProcess">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Version 1</a:t>
              </a:r>
            </a:p>
          </p:txBody>
        </p:sp>
        <p:sp>
          <p:nvSpPr>
            <p:cNvPr id="3" name="Flowchart: Alternate Process 2"/>
            <p:cNvSpPr/>
            <p:nvPr/>
          </p:nvSpPr>
          <p:spPr>
            <a:xfrm>
              <a:off x="4724400" y="166878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File A</a:t>
              </a:r>
            </a:p>
          </p:txBody>
        </p:sp>
        <p:sp>
          <p:nvSpPr>
            <p:cNvPr id="13" name="Flowchart: Alternate Process 12"/>
            <p:cNvSpPr/>
            <p:nvPr/>
          </p:nvSpPr>
          <p:spPr>
            <a:xfrm>
              <a:off x="4724400" y="215646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File B</a:t>
              </a:r>
            </a:p>
          </p:txBody>
        </p:sp>
        <p:sp>
          <p:nvSpPr>
            <p:cNvPr id="14" name="Flowchart: Alternate Process 13"/>
            <p:cNvSpPr/>
            <p:nvPr/>
          </p:nvSpPr>
          <p:spPr>
            <a:xfrm>
              <a:off x="4724400" y="264414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File C</a:t>
              </a:r>
            </a:p>
          </p:txBody>
        </p:sp>
      </p:grpSp>
      <p:grpSp>
        <p:nvGrpSpPr>
          <p:cNvPr id="7" name="Group 6"/>
          <p:cNvGrpSpPr/>
          <p:nvPr/>
        </p:nvGrpSpPr>
        <p:grpSpPr>
          <a:xfrm>
            <a:off x="5509260" y="1585817"/>
            <a:ext cx="762000" cy="1782223"/>
            <a:chOff x="5494020" y="1159097"/>
            <a:chExt cx="762000" cy="1782223"/>
          </a:xfrm>
        </p:grpSpPr>
        <p:cxnSp>
          <p:nvCxnSpPr>
            <p:cNvPr id="20" name="Straight Connector 19"/>
            <p:cNvCxnSpPr/>
            <p:nvPr/>
          </p:nvCxnSpPr>
          <p:spPr>
            <a:xfrm flipH="1">
              <a:off x="5852160" y="1470660"/>
              <a:ext cx="11430" cy="14706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Flowchart: Alternate Process 8"/>
            <p:cNvSpPr/>
            <p:nvPr/>
          </p:nvSpPr>
          <p:spPr>
            <a:xfrm>
              <a:off x="5494020" y="1159097"/>
              <a:ext cx="762000" cy="311563"/>
            </a:xfrm>
            <a:prstGeom prst="flowChartAlternateProcess">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Version 2</a:t>
              </a:r>
            </a:p>
          </p:txBody>
        </p:sp>
        <p:sp>
          <p:nvSpPr>
            <p:cNvPr id="17" name="Flowchart: Alternate Process 16"/>
            <p:cNvSpPr/>
            <p:nvPr/>
          </p:nvSpPr>
          <p:spPr>
            <a:xfrm>
              <a:off x="5558790" y="166497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A1</a:t>
              </a:r>
            </a:p>
          </p:txBody>
        </p:sp>
        <p:sp>
          <p:nvSpPr>
            <p:cNvPr id="18" name="Flowchart: Alternate Process 17"/>
            <p:cNvSpPr/>
            <p:nvPr/>
          </p:nvSpPr>
          <p:spPr>
            <a:xfrm>
              <a:off x="5558790" y="2152650"/>
              <a:ext cx="632460" cy="297180"/>
            </a:xfrm>
            <a:prstGeom prst="flowChartAlternateProcess">
              <a:avLst/>
            </a:prstGeom>
            <a:ln>
              <a:prstDash val="dash"/>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B</a:t>
              </a:r>
            </a:p>
          </p:txBody>
        </p:sp>
        <p:sp>
          <p:nvSpPr>
            <p:cNvPr id="19" name="Flowchart: Alternate Process 18"/>
            <p:cNvSpPr/>
            <p:nvPr/>
          </p:nvSpPr>
          <p:spPr>
            <a:xfrm>
              <a:off x="5558790" y="264033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C1</a:t>
              </a:r>
            </a:p>
          </p:txBody>
        </p:sp>
      </p:grpSp>
      <p:grpSp>
        <p:nvGrpSpPr>
          <p:cNvPr id="35" name="Group 34"/>
          <p:cNvGrpSpPr/>
          <p:nvPr/>
        </p:nvGrpSpPr>
        <p:grpSpPr>
          <a:xfrm>
            <a:off x="6332220" y="1585817"/>
            <a:ext cx="762000" cy="1786033"/>
            <a:chOff x="6316980" y="1159097"/>
            <a:chExt cx="762000" cy="1786033"/>
          </a:xfrm>
        </p:grpSpPr>
        <p:sp>
          <p:nvSpPr>
            <p:cNvPr id="10" name="Flowchart: Alternate Process 9"/>
            <p:cNvSpPr/>
            <p:nvPr/>
          </p:nvSpPr>
          <p:spPr>
            <a:xfrm>
              <a:off x="6316980" y="1159097"/>
              <a:ext cx="762000" cy="311563"/>
            </a:xfrm>
            <a:prstGeom prst="flowChartAlternateProcess">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Version 3</a:t>
              </a:r>
            </a:p>
          </p:txBody>
        </p:sp>
        <p:cxnSp>
          <p:nvCxnSpPr>
            <p:cNvPr id="22" name="Straight Connector 21"/>
            <p:cNvCxnSpPr/>
            <p:nvPr/>
          </p:nvCxnSpPr>
          <p:spPr>
            <a:xfrm flipH="1">
              <a:off x="6675120" y="1474470"/>
              <a:ext cx="11430" cy="14706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3" name="Flowchart: Alternate Process 22"/>
            <p:cNvSpPr/>
            <p:nvPr/>
          </p:nvSpPr>
          <p:spPr>
            <a:xfrm>
              <a:off x="6381750" y="1668780"/>
              <a:ext cx="632460" cy="297180"/>
            </a:xfrm>
            <a:prstGeom prst="flowChartAlternateProcess">
              <a:avLst/>
            </a:prstGeom>
            <a:ln>
              <a:prstDash val="dash"/>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A1</a:t>
              </a:r>
            </a:p>
          </p:txBody>
        </p:sp>
        <p:sp>
          <p:nvSpPr>
            <p:cNvPr id="24" name="Flowchart: Alternate Process 23"/>
            <p:cNvSpPr/>
            <p:nvPr/>
          </p:nvSpPr>
          <p:spPr>
            <a:xfrm>
              <a:off x="6381750" y="2156460"/>
              <a:ext cx="632460" cy="297180"/>
            </a:xfrm>
            <a:prstGeom prst="flowChartAlternateProcess">
              <a:avLst/>
            </a:prstGeom>
            <a:ln>
              <a:prstDash val="dash"/>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B</a:t>
              </a:r>
            </a:p>
          </p:txBody>
        </p:sp>
        <p:sp>
          <p:nvSpPr>
            <p:cNvPr id="25" name="Flowchart: Alternate Process 24"/>
            <p:cNvSpPr/>
            <p:nvPr/>
          </p:nvSpPr>
          <p:spPr>
            <a:xfrm>
              <a:off x="6381750" y="264414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C2</a:t>
              </a:r>
            </a:p>
          </p:txBody>
        </p:sp>
      </p:grpSp>
      <p:grpSp>
        <p:nvGrpSpPr>
          <p:cNvPr id="15" name="Group 14"/>
          <p:cNvGrpSpPr/>
          <p:nvPr/>
        </p:nvGrpSpPr>
        <p:grpSpPr>
          <a:xfrm>
            <a:off x="7155180" y="1585817"/>
            <a:ext cx="762000" cy="1778413"/>
            <a:chOff x="7139940" y="1159097"/>
            <a:chExt cx="762000" cy="1778413"/>
          </a:xfrm>
        </p:grpSpPr>
        <p:cxnSp>
          <p:nvCxnSpPr>
            <p:cNvPr id="29" name="Straight Connector 28"/>
            <p:cNvCxnSpPr/>
            <p:nvPr/>
          </p:nvCxnSpPr>
          <p:spPr>
            <a:xfrm flipH="1">
              <a:off x="7505700" y="1466850"/>
              <a:ext cx="11430" cy="14706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1" name="Flowchart: Alternate Process 10"/>
            <p:cNvSpPr/>
            <p:nvPr/>
          </p:nvSpPr>
          <p:spPr>
            <a:xfrm>
              <a:off x="7139940" y="1159097"/>
              <a:ext cx="762000" cy="311563"/>
            </a:xfrm>
            <a:prstGeom prst="flowChartAlternateProcess">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Version 4</a:t>
              </a:r>
            </a:p>
          </p:txBody>
        </p:sp>
        <p:sp>
          <p:nvSpPr>
            <p:cNvPr id="26" name="Flowchart: Alternate Process 25"/>
            <p:cNvSpPr/>
            <p:nvPr/>
          </p:nvSpPr>
          <p:spPr>
            <a:xfrm>
              <a:off x="7204710" y="166497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A2</a:t>
              </a:r>
            </a:p>
          </p:txBody>
        </p:sp>
        <p:sp>
          <p:nvSpPr>
            <p:cNvPr id="27" name="Flowchart: Alternate Process 26"/>
            <p:cNvSpPr/>
            <p:nvPr/>
          </p:nvSpPr>
          <p:spPr>
            <a:xfrm>
              <a:off x="7204710" y="215265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B1</a:t>
              </a:r>
            </a:p>
          </p:txBody>
        </p:sp>
        <p:sp>
          <p:nvSpPr>
            <p:cNvPr id="28" name="Flowchart: Alternate Process 27"/>
            <p:cNvSpPr/>
            <p:nvPr/>
          </p:nvSpPr>
          <p:spPr>
            <a:xfrm>
              <a:off x="7204710" y="2640330"/>
              <a:ext cx="632460" cy="297180"/>
            </a:xfrm>
            <a:prstGeom prst="flowChartAlternateProcess">
              <a:avLst/>
            </a:prstGeom>
            <a:ln>
              <a:prstDash val="dash"/>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C2</a:t>
              </a:r>
            </a:p>
          </p:txBody>
        </p:sp>
      </p:grpSp>
      <p:grpSp>
        <p:nvGrpSpPr>
          <p:cNvPr id="16" name="Group 15"/>
          <p:cNvGrpSpPr/>
          <p:nvPr/>
        </p:nvGrpSpPr>
        <p:grpSpPr>
          <a:xfrm>
            <a:off x="7978140" y="1585817"/>
            <a:ext cx="762000" cy="1782223"/>
            <a:chOff x="7962900" y="1159097"/>
            <a:chExt cx="762000" cy="1782223"/>
          </a:xfrm>
        </p:grpSpPr>
        <p:cxnSp>
          <p:nvCxnSpPr>
            <p:cNvPr id="34" name="Straight Connector 33"/>
            <p:cNvCxnSpPr/>
            <p:nvPr/>
          </p:nvCxnSpPr>
          <p:spPr>
            <a:xfrm flipH="1">
              <a:off x="8332470" y="1466850"/>
              <a:ext cx="11430" cy="1470660"/>
            </a:xfrm>
            <a:prstGeom prst="line">
              <a:avLst/>
            </a:prstGeom>
            <a:ln w="190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2" name="Flowchart: Alternate Process 11"/>
            <p:cNvSpPr/>
            <p:nvPr/>
          </p:nvSpPr>
          <p:spPr>
            <a:xfrm>
              <a:off x="7962900" y="1159097"/>
              <a:ext cx="762000" cy="311563"/>
            </a:xfrm>
            <a:prstGeom prst="flowChartAlternateProcess">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000" dirty="0">
                  <a:solidFill>
                    <a:schemeClr val="accent4"/>
                  </a:solidFill>
                </a:rPr>
                <a:t>Version 5</a:t>
              </a:r>
            </a:p>
          </p:txBody>
        </p:sp>
        <p:sp>
          <p:nvSpPr>
            <p:cNvPr id="30" name="Flowchart: Alternate Process 29"/>
            <p:cNvSpPr/>
            <p:nvPr/>
          </p:nvSpPr>
          <p:spPr>
            <a:xfrm>
              <a:off x="8027670" y="1672590"/>
              <a:ext cx="632460" cy="297180"/>
            </a:xfrm>
            <a:prstGeom prst="flowChartAlternateProcess">
              <a:avLst/>
            </a:prstGeom>
            <a:ln>
              <a:prstDash val="dash"/>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A2</a:t>
              </a:r>
            </a:p>
          </p:txBody>
        </p:sp>
        <p:sp>
          <p:nvSpPr>
            <p:cNvPr id="32" name="Flowchart: Alternate Process 31"/>
            <p:cNvSpPr/>
            <p:nvPr/>
          </p:nvSpPr>
          <p:spPr>
            <a:xfrm>
              <a:off x="8027670" y="215265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B2</a:t>
              </a:r>
            </a:p>
          </p:txBody>
        </p:sp>
        <p:sp>
          <p:nvSpPr>
            <p:cNvPr id="33" name="Flowchart: Alternate Process 32"/>
            <p:cNvSpPr/>
            <p:nvPr/>
          </p:nvSpPr>
          <p:spPr>
            <a:xfrm>
              <a:off x="8027670" y="2644140"/>
              <a:ext cx="632460" cy="29718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fontAlgn="auto">
                <a:spcBef>
                  <a:spcPts val="0"/>
                </a:spcBef>
                <a:spcAft>
                  <a:spcPts val="0"/>
                </a:spcAft>
              </a:pPr>
              <a:r>
                <a:rPr lang="en-US" sz="1200" dirty="0">
                  <a:solidFill>
                    <a:schemeClr val="accent4"/>
                  </a:solidFill>
                </a:rPr>
                <a:t>C3</a:t>
              </a:r>
            </a:p>
          </p:txBody>
        </p:sp>
      </p:grpSp>
      <p:sp>
        <p:nvSpPr>
          <p:cNvPr id="36" name="Striped Right Arrow 35"/>
          <p:cNvSpPr/>
          <p:nvPr/>
        </p:nvSpPr>
        <p:spPr>
          <a:xfrm>
            <a:off x="4686300" y="1021080"/>
            <a:ext cx="4053840" cy="480059"/>
          </a:xfrm>
          <a:prstGeom prst="striped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ctr" anchorCtr="0"/>
          <a:lstStyle/>
          <a:p>
            <a:pPr algn="ctr" fontAlgn="auto">
              <a:spcBef>
                <a:spcPts val="0"/>
              </a:spcBef>
              <a:spcAft>
                <a:spcPts val="0"/>
              </a:spcAft>
            </a:pPr>
            <a:r>
              <a:rPr lang="en-US" sz="1400" dirty="0">
                <a:solidFill>
                  <a:schemeClr val="tx1"/>
                </a:solidFill>
              </a:rPr>
              <a:t>Changes over time…</a:t>
            </a:r>
          </a:p>
        </p:txBody>
      </p:sp>
    </p:spTree>
    <p:extLst>
      <p:ext uri="{BB962C8B-B14F-4D97-AF65-F5344CB8AC3E}">
        <p14:creationId xmlns:p14="http://schemas.microsoft.com/office/powerpoint/2010/main" val="2962581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heme/theme1.xml><?xml version="1.0" encoding="utf-8"?>
<a:theme xmlns:a="http://schemas.openxmlformats.org/drawingml/2006/main" name="CORP_PPT_Temp_Nokia_Pure_Macro_Free_v52">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CORP_PPT_Temp_Nokia_Pure_Macro_Free_v51" id="{DA366335-D351-4DA3-82B1-CB62B403FDE2}" vid="{1244CC2A-2F00-4E3D-AA83-BA07978E9A35}"/>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a:majorFont>
        <a:latin typeface="Nokia Pure Headline Light"/>
        <a:ea typeface=""/>
        <a:cs typeface=""/>
      </a:majorFont>
      <a:minorFont>
        <a:latin typeface="Nokia Pure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name="CORP_PPT_Temp_Nokia_Pure_Macro_Free_v51" id="{DA366335-D351-4DA3-82B1-CB62B403FDE2}" vid="{312AFE55-0E55-415C-A20E-05B1634CF49F}"/>
    </a:ext>
  </a:extLst>
</a:theme>
</file>

<file path=ppt/theme/theme3.xml><?xml version="1.0" encoding="utf-8"?>
<a:theme xmlns:a="http://schemas.openxmlformats.org/drawingml/2006/main" name="Final Slide">
  <a:themeElements>
    <a:clrScheme name="Custom 18">
      <a:dk1>
        <a:srgbClr val="124191"/>
      </a:dk1>
      <a:lt1>
        <a:srgbClr val="FFFFFF"/>
      </a:lt1>
      <a:dk2>
        <a:srgbClr val="FFFFFF"/>
      </a:dk2>
      <a:lt2>
        <a:srgbClr val="687170"/>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_PPT_Temp_Nokia_Pure_Macro_Free_v51" id="{DA366335-D351-4DA3-82B1-CB62B403FDE2}" vid="{6656A078-C6C4-4B97-806A-41729A83058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66C615A06354FAD6CDF011304FB96" ma:contentTypeVersion="0" ma:contentTypeDescription="Create a new document." ma:contentTypeScope="" ma:versionID="c5b0259ae885991ae64c5c4b2a2f5b0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D980D7-0CE4-4099-AC7E-9A019BE74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0532649-B463-4262-A7DC-D805E1B866BB}">
  <ds:schemaRefs>
    <ds:schemaRef ds:uri="http://schemas.microsoft.com/office/2006/documentManagement/types"/>
    <ds:schemaRef ds:uri="http://purl.org/dc/dcmitype/"/>
    <ds:schemaRef ds:uri="http://purl.org/dc/term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92EF876-6B61-4820-A493-873B77D050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CORP_PPT_Temp_Nokia_Pure_Macro_Free_v52</Template>
  <TotalTime>0</TotalTime>
  <Words>3193</Words>
  <Application>Microsoft Office PowerPoint</Application>
  <PresentationFormat>On-screen Show (16:9)</PresentationFormat>
  <Paragraphs>513</Paragraphs>
  <Slides>23</Slides>
  <Notes>19</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Arial</vt:lpstr>
      <vt:lpstr>Calibri</vt:lpstr>
      <vt:lpstr>Courier New</vt:lpstr>
      <vt:lpstr>Lucida Grande</vt:lpstr>
      <vt:lpstr>Nokia Pure Headline Extra Bold</vt:lpstr>
      <vt:lpstr>Nokia Pure Headline Light</vt:lpstr>
      <vt:lpstr>Nokia Pure Text</vt:lpstr>
      <vt:lpstr>Wingdings</vt:lpstr>
      <vt:lpstr>ヒラギノ角ゴ Pro W3</vt:lpstr>
      <vt:lpstr>CORP_PPT_Temp_Nokia_Pure_Macro_Free_v52</vt:lpstr>
      <vt:lpstr>Nokia Master Blue Background</vt:lpstr>
      <vt:lpstr>Final Slide</vt:lpstr>
      <vt:lpstr>PowerPoint Presentation</vt:lpstr>
      <vt:lpstr>Content of this training…</vt:lpstr>
      <vt:lpstr>SCM &amp; Version Control</vt:lpstr>
      <vt:lpstr>Basics of Version Control</vt:lpstr>
      <vt:lpstr>GIT</vt:lpstr>
      <vt:lpstr>Decentralized Version Control System </vt:lpstr>
      <vt:lpstr>Decentralized Version Control System </vt:lpstr>
      <vt:lpstr>Getting started – GIT Basics! </vt:lpstr>
      <vt:lpstr>Getting started – GIT Basics! </vt:lpstr>
      <vt:lpstr>Getting started – GIT Basics! </vt:lpstr>
      <vt:lpstr>Getting started – GIT Basics! </vt:lpstr>
      <vt:lpstr>Getting started – GIT Basics! </vt:lpstr>
      <vt:lpstr>Getting started – GIT Basics! </vt:lpstr>
      <vt:lpstr>Getting started – GIT Basics! </vt:lpstr>
      <vt:lpstr>Getting started – GIT Basics! </vt:lpstr>
      <vt:lpstr>Getting started – GIT Basics! </vt:lpstr>
      <vt:lpstr>Setting up the local environment</vt:lpstr>
      <vt:lpstr>Getting started – GIT Basics! </vt:lpstr>
      <vt:lpstr>PowerPoint Presentation</vt:lpstr>
      <vt:lpstr>Hands on GIT!</vt:lpstr>
      <vt:lpstr>Hands on GIT!</vt:lpstr>
      <vt:lpstr>PowerPoint Presentation</vt:lpstr>
      <vt:lpstr>COPYRIGHT AND CONFIDENTIALITY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2016-03-11T06:06:49Z</dcterms:created>
  <dcterms:modified xsi:type="dcterms:W3CDTF">2019-04-23T10:03:23Z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0x0101004F266C615A06354FAD6CDF011304FB96</vt:lpwstr>
  </property>
  <property fmtid="{D5CDD505-2E9C-101B-9397-08002B2CF9AE}" pid="3" name="_NewReviewCycle">
    <vt:lpwstr/>
  </property>
</Properties>
</file>