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98" r:id="rId5"/>
    <p:sldMasterId id="2147483812" r:id="rId6"/>
  </p:sldMasterIdLst>
  <p:notesMasterIdLst>
    <p:notesMasterId r:id="rId30"/>
  </p:notesMasterIdLst>
  <p:handoutMasterIdLst>
    <p:handoutMasterId r:id="rId31"/>
  </p:handoutMasterIdLst>
  <p:sldIdLst>
    <p:sldId id="311" r:id="rId7"/>
    <p:sldId id="361" r:id="rId8"/>
    <p:sldId id="381" r:id="rId9"/>
    <p:sldId id="383" r:id="rId10"/>
    <p:sldId id="382" r:id="rId11"/>
    <p:sldId id="384" r:id="rId12"/>
    <p:sldId id="385" r:id="rId13"/>
    <p:sldId id="387" r:id="rId14"/>
    <p:sldId id="388" r:id="rId15"/>
    <p:sldId id="386" r:id="rId16"/>
    <p:sldId id="390" r:id="rId17"/>
    <p:sldId id="389" r:id="rId18"/>
    <p:sldId id="391" r:id="rId19"/>
    <p:sldId id="392" r:id="rId20"/>
    <p:sldId id="393" r:id="rId21"/>
    <p:sldId id="395" r:id="rId22"/>
    <p:sldId id="396" r:id="rId23"/>
    <p:sldId id="394" r:id="rId24"/>
    <p:sldId id="379" r:id="rId25"/>
    <p:sldId id="377" r:id="rId26"/>
    <p:sldId id="378" r:id="rId27"/>
    <p:sldId id="352" r:id="rId28"/>
    <p:sldId id="346" r:id="rId29"/>
  </p:sldIdLst>
  <p:sldSz cx="9144000" cy="5143500" type="screen16x9"/>
  <p:notesSz cx="6810375" cy="9942513"/>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00"/>
    <a:srgbClr val="FFFF00"/>
    <a:srgbClr val="124192"/>
    <a:srgbClr val="68717A"/>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72924" autoAdjust="0"/>
  </p:normalViewPr>
  <p:slideViewPr>
    <p:cSldViewPr snapToGrid="0">
      <p:cViewPr varScale="1">
        <p:scale>
          <a:sx n="107" d="100"/>
          <a:sy n="107" d="100"/>
        </p:scale>
        <p:origin x="1974" y="-1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 orient="horz" pos="3132"/>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4/22/2019</a:t>
            </a:fld>
            <a:endParaRPr lang="en-US"/>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4/22/2019</a:t>
            </a:fld>
            <a:endParaRPr lang="en-US"/>
          </a:p>
        </p:txBody>
      </p:sp>
      <p:sp>
        <p:nvSpPr>
          <p:cNvPr id="4" name="Slide Image Placehold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1038" y="4722694"/>
            <a:ext cx="5448300" cy="4474131"/>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Finally</a:t>
            </a:r>
            <a:r>
              <a:rPr lang="en-US" baseline="0" dirty="0"/>
              <a:t> committing. </a:t>
            </a:r>
          </a:p>
          <a:p>
            <a:endParaRPr lang="en-US" baseline="0" dirty="0"/>
          </a:p>
          <a:p>
            <a:r>
              <a:rPr lang="en-US" baseline="0" dirty="0"/>
              <a:t>Here the main point is to explain the commit message. It is also the time to recommend writing good commit message:</a:t>
            </a:r>
          </a:p>
          <a:p>
            <a:endParaRPr lang="en-US" baseline="0" dirty="0"/>
          </a:p>
          <a:p>
            <a:r>
              <a:rPr lang="en-US" baseline="0" dirty="0"/>
              <a:t>&lt;Header&gt; summary</a:t>
            </a:r>
          </a:p>
          <a:p>
            <a:endParaRPr lang="en-US" baseline="0" dirty="0"/>
          </a:p>
          <a:p>
            <a:r>
              <a:rPr lang="en-US" baseline="0" dirty="0"/>
              <a:t>&lt;Body&gt; detail description of the change</a:t>
            </a:r>
          </a:p>
          <a:p>
            <a:endParaRPr lang="en-US" baseline="0" dirty="0"/>
          </a:p>
          <a:p>
            <a:r>
              <a:rPr lang="en-US" baseline="0" dirty="0"/>
              <a:t>It is time to introduce: </a:t>
            </a:r>
            <a:r>
              <a:rPr lang="en-US" baseline="0" dirty="0" err="1"/>
              <a:t>git</a:t>
            </a:r>
            <a:r>
              <a:rPr lang="en-US" baseline="0" dirty="0"/>
              <a:t> log -1</a:t>
            </a:r>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A quickest</a:t>
            </a:r>
            <a:r>
              <a:rPr lang="en-US" baseline="0" dirty="0"/>
              <a:t> way: if only changes (no new files), </a:t>
            </a:r>
            <a:r>
              <a:rPr lang="en-US" baseline="0" dirty="0" err="1"/>
              <a:t>git</a:t>
            </a:r>
            <a:r>
              <a:rPr lang="en-US" baseline="0" dirty="0"/>
              <a:t> commit --all is the command to use</a:t>
            </a:r>
          </a:p>
          <a:p>
            <a:endParaRPr lang="en-US" baseline="0" dirty="0"/>
          </a:p>
          <a:p>
            <a:r>
              <a:rPr lang="en-US" baseline="0" dirty="0"/>
              <a:t>Here the developer should be reminded to use the command wisely. </a:t>
            </a:r>
          </a:p>
          <a:p>
            <a:endParaRPr lang="en-US" baseline="0" dirty="0"/>
          </a:p>
          <a:p>
            <a:r>
              <a:rPr lang="en-US" baseline="0" dirty="0"/>
              <a:t>Recommended workflow for using that command is to make separate and independent changes: do not mix changes if this command is used. </a:t>
            </a:r>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Topic:</a:t>
            </a:r>
            <a:r>
              <a:rPr lang="en-US" baseline="0" dirty="0"/>
              <a:t> </a:t>
            </a:r>
            <a:r>
              <a:rPr lang="en-US" dirty="0"/>
              <a:t>Refactoring …</a:t>
            </a:r>
          </a:p>
          <a:p>
            <a:endParaRPr lang="en-US" dirty="0"/>
          </a:p>
          <a:p>
            <a:r>
              <a:rPr lang="en-US" dirty="0"/>
              <a:t>Removing</a:t>
            </a:r>
            <a:r>
              <a:rPr lang="en-US" baseline="0" dirty="0"/>
              <a:t> a file in 2 steps or 1 step</a:t>
            </a:r>
          </a:p>
          <a:p>
            <a:endParaRPr lang="en-US" baseline="0" dirty="0"/>
          </a:p>
          <a:p>
            <a:r>
              <a:rPr lang="en-US" baseline="0" dirty="0"/>
              <a:t>Don’t forget that committing is required to make a new version with the file removed!!!</a:t>
            </a:r>
          </a:p>
          <a:p>
            <a:endParaRPr lang="en-US" baseline="0" dirty="0"/>
          </a:p>
          <a:p>
            <a:endParaRPr lang="en-US" baseline="0" dirty="0"/>
          </a:p>
          <a:p>
            <a:endParaRPr lang="en-US" baseline="0" dirty="0"/>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Here it is important to remind that</a:t>
            </a:r>
            <a:r>
              <a:rPr lang="en-US" baseline="0" dirty="0"/>
              <a:t> we worked with the staging area so they several cases for rm.</a:t>
            </a:r>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Topic: Refactoring</a:t>
            </a:r>
          </a:p>
          <a:p>
            <a:endParaRPr lang="en-US" dirty="0"/>
          </a:p>
          <a:p>
            <a:r>
              <a:rPr lang="en-US" dirty="0"/>
              <a:t>Moving</a:t>
            </a:r>
            <a:r>
              <a:rPr lang="en-US" baseline="0" dirty="0"/>
              <a:t> files. </a:t>
            </a:r>
          </a:p>
          <a:p>
            <a:endParaRPr lang="en-US" baseline="0" dirty="0"/>
          </a:p>
          <a:p>
            <a:r>
              <a:rPr lang="en-US" dirty="0"/>
              <a:t>Same</a:t>
            </a:r>
            <a:r>
              <a:rPr lang="en-US" baseline="0" dirty="0"/>
              <a:t> reminder: a commit is required to version the change</a:t>
            </a:r>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We</a:t>
            </a:r>
            <a:r>
              <a:rPr lang="en-US" baseline="0" dirty="0"/>
              <a:t> see how to rework a change at different location:</a:t>
            </a:r>
          </a:p>
          <a:p>
            <a:pPr>
              <a:buFontTx/>
              <a:buChar char="-"/>
            </a:pPr>
            <a:r>
              <a:rPr lang="en-US" baseline="0" dirty="0"/>
              <a:t>Database: a change already committed. Here </a:t>
            </a:r>
            <a:r>
              <a:rPr lang="en-US" baseline="0" dirty="0" err="1"/>
              <a:t>git</a:t>
            </a:r>
            <a:r>
              <a:rPr lang="en-US" baseline="0" dirty="0"/>
              <a:t> commit –amend is to be used.  </a:t>
            </a:r>
          </a:p>
          <a:p>
            <a:pPr>
              <a:buFontTx/>
              <a:buChar char="-"/>
            </a:pPr>
            <a:r>
              <a:rPr lang="en-US" baseline="0" dirty="0"/>
              <a:t>Staging area: </a:t>
            </a:r>
            <a:r>
              <a:rPr lang="en-US" baseline="0" dirty="0" err="1"/>
              <a:t>git</a:t>
            </a:r>
            <a:r>
              <a:rPr lang="en-US" baseline="0" dirty="0"/>
              <a:t> reset HEAD &lt;filename&gt;we </a:t>
            </a:r>
            <a:r>
              <a:rPr lang="en-US" baseline="0" dirty="0" err="1"/>
              <a:t>remvoe</a:t>
            </a:r>
            <a:r>
              <a:rPr lang="en-US" baseline="0" dirty="0"/>
              <a:t> the file from the staging area</a:t>
            </a:r>
          </a:p>
          <a:p>
            <a:pPr>
              <a:buFontTx/>
              <a:buChar char="-"/>
            </a:pPr>
            <a:endParaRPr lang="en-US" baseline="0" dirty="0"/>
          </a:p>
          <a:p>
            <a:pPr marL="0" marR="0" indent="0" algn="l" defTabSz="457200" rtl="0" eaLnBrk="0" fontAlgn="base" latinLnBrk="0" hangingPunct="0">
              <a:lnSpc>
                <a:spcPct val="100000"/>
              </a:lnSpc>
              <a:spcBef>
                <a:spcPct val="30000"/>
              </a:spcBef>
              <a:spcAft>
                <a:spcPct val="0"/>
              </a:spcAft>
              <a:buClrTx/>
              <a:buSzTx/>
              <a:buFontTx/>
              <a:buChar char="-"/>
              <a:tabLst/>
              <a:defRPr/>
            </a:pPr>
            <a:r>
              <a:rPr lang="en-US" baseline="0" dirty="0"/>
              <a:t>Working directory:  see next slide</a:t>
            </a:r>
          </a:p>
          <a:p>
            <a:pPr marL="0" marR="0" indent="0" algn="l" defTabSz="457200" rtl="0" eaLnBrk="0" fontAlgn="base" latinLnBrk="0" hangingPunct="0">
              <a:lnSpc>
                <a:spcPct val="100000"/>
              </a:lnSpc>
              <a:spcBef>
                <a:spcPct val="30000"/>
              </a:spcBef>
              <a:spcAft>
                <a:spcPct val="0"/>
              </a:spcAft>
              <a:buClrTx/>
              <a:buSzTx/>
              <a:buFontTx/>
              <a:buChar char="-"/>
              <a:tabLst/>
              <a:defRPr/>
            </a:pPr>
            <a:endParaRPr lang="en-US" baseline="0" dirty="0"/>
          </a:p>
          <a:p>
            <a:pPr>
              <a:buFontTx/>
              <a:buChar char="-"/>
            </a:pPr>
            <a:endParaRPr lang="en-US" baseline="0"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err="1"/>
              <a:t>git</a:t>
            </a:r>
            <a:r>
              <a:rPr lang="en-US" dirty="0"/>
              <a:t> checkout </a:t>
            </a:r>
            <a:r>
              <a:rPr lang="en-US" baseline="0" dirty="0"/>
              <a:t> -- </a:t>
            </a:r>
            <a:r>
              <a:rPr lang="en-US" dirty="0"/>
              <a:t> &lt;file name&gt; undo a change done in the working directory</a:t>
            </a:r>
          </a:p>
          <a:p>
            <a:endParaRPr lang="en-US"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Cloning a remote repository</a:t>
            </a:r>
          </a:p>
          <a:p>
            <a:endParaRPr lang="en-US" dirty="0"/>
          </a:p>
          <a:p>
            <a:r>
              <a:rPr lang="en-US" dirty="0"/>
              <a:t>Configuration</a:t>
            </a:r>
            <a:r>
              <a:rPr lang="en-US" baseline="0" dirty="0"/>
              <a:t> is done in the clone, when a change is to be pushed, to push all the changes to repository from where we clone =&gt; we create a relationship between the remote and the local repo. </a:t>
            </a:r>
          </a:p>
          <a:p>
            <a:endParaRPr lang="en-US" baseline="0" dirty="0"/>
          </a:p>
          <a:p>
            <a:r>
              <a:rPr lang="en-US" baseline="0" dirty="0" err="1"/>
              <a:t>ssh</a:t>
            </a:r>
            <a:r>
              <a:rPr lang="en-US" baseline="0" dirty="0"/>
              <a:t> protocol is to be used.</a:t>
            </a:r>
          </a:p>
          <a:p>
            <a:endParaRPr lang="en-US" baseline="0" dirty="0"/>
          </a:p>
          <a:p>
            <a:endParaRPr lang="en-US" baseline="0" dirty="0"/>
          </a:p>
          <a:p>
            <a:r>
              <a:rPr lang="en-US" baseline="0" dirty="0"/>
              <a:t> </a:t>
            </a:r>
            <a:r>
              <a:rPr lang="en-US" dirty="0"/>
              <a:t> </a:t>
            </a:r>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20</a:t>
            </a:fld>
            <a:endParaRPr lang="en-US"/>
          </a:p>
        </p:txBody>
      </p:sp>
    </p:spTree>
    <p:extLst>
      <p:ext uri="{BB962C8B-B14F-4D97-AF65-F5344CB8AC3E}">
        <p14:creationId xmlns:p14="http://schemas.microsoft.com/office/powerpoint/2010/main" val="2643587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Doing a change progressively by covering all the cases</a:t>
            </a:r>
          </a:p>
          <a:p>
            <a:endParaRPr lang="en-US" dirty="0"/>
          </a:p>
          <a:p>
            <a:endParaRPr lang="en-US"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Case adding a new file,</a:t>
            </a:r>
            <a:r>
              <a:rPr lang="en-US" baseline="0" dirty="0"/>
              <a:t> here what is important is that a new file is not staged by default and a specific </a:t>
            </a:r>
            <a:r>
              <a:rPr lang="en-US" baseline="0" dirty="0" err="1"/>
              <a:t>git</a:t>
            </a:r>
            <a:r>
              <a:rPr lang="en-US" baseline="0" dirty="0"/>
              <a:t> command to be issued (</a:t>
            </a:r>
            <a:r>
              <a:rPr lang="en-US" baseline="0" dirty="0" err="1"/>
              <a:t>git</a:t>
            </a:r>
            <a:r>
              <a:rPr lang="en-US" baseline="0" dirty="0"/>
              <a:t> add)</a:t>
            </a:r>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It is illustrated now.</a:t>
            </a:r>
            <a:r>
              <a:rPr lang="en-US" baseline="0" dirty="0"/>
              <a:t> To be remarked, the color of the file when it is staged (green).</a:t>
            </a:r>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Now</a:t>
            </a:r>
            <a:r>
              <a:rPr lang="en-US" baseline="0" dirty="0"/>
              <a:t> the case of modified file.</a:t>
            </a:r>
          </a:p>
          <a:p>
            <a:endParaRPr lang="en-US" baseline="0" dirty="0"/>
          </a:p>
          <a:p>
            <a:r>
              <a:rPr lang="en-US" baseline="0" dirty="0" err="1"/>
              <a:t>Git</a:t>
            </a:r>
            <a:r>
              <a:rPr lang="en-US" baseline="0" dirty="0"/>
              <a:t> status separate clearly what will be part of the commit (staged) and what is not yet part of the commit.</a:t>
            </a:r>
          </a:p>
          <a:p>
            <a:endParaRPr lang="en-US" baseline="0" dirty="0"/>
          </a:p>
          <a:p>
            <a:r>
              <a:rPr lang="en-US" baseline="0" dirty="0"/>
              <a:t>Because it is not so easy, </a:t>
            </a:r>
            <a:r>
              <a:rPr lang="en-US" baseline="0" dirty="0" err="1"/>
              <a:t>git</a:t>
            </a:r>
            <a:r>
              <a:rPr lang="en-US" baseline="0" dirty="0"/>
              <a:t> gives a lot of help information that must be covered one by one.</a:t>
            </a:r>
          </a:p>
          <a:p>
            <a:r>
              <a:rPr lang="en-US" baseline="0" dirty="0"/>
              <a:t> </a:t>
            </a: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Highlight: </a:t>
            </a:r>
            <a:r>
              <a:rPr lang="en-US" dirty="0" err="1"/>
              <a:t>git</a:t>
            </a:r>
            <a:r>
              <a:rPr lang="en-US" dirty="0"/>
              <a:t> status is a key command for making a commit.</a:t>
            </a:r>
          </a:p>
          <a:p>
            <a:endParaRPr lang="en-US"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Here is the case of partially staged</a:t>
            </a:r>
            <a:r>
              <a:rPr lang="en-US" baseline="0" dirty="0"/>
              <a:t> changes.</a:t>
            </a:r>
          </a:p>
          <a:p>
            <a:endParaRPr lang="en-US" baseline="0" dirty="0"/>
          </a:p>
          <a:p>
            <a:r>
              <a:rPr lang="en-US" baseline="0" dirty="0"/>
              <a:t>Recommendation: it is a complex case, as a default workflow, it is not recommended to commit only part of file. </a:t>
            </a:r>
          </a:p>
          <a:p>
            <a:endParaRPr lang="en-US" dirty="0"/>
          </a:p>
          <a:p>
            <a:r>
              <a:rPr lang="en-US" dirty="0"/>
              <a:t>It</a:t>
            </a:r>
            <a:r>
              <a:rPr lang="en-US" baseline="0" dirty="0"/>
              <a:t> helps to understand that the staging area is built from start to finish by the developer: it can be coarsely built or with a lots of details. </a:t>
            </a:r>
          </a:p>
          <a:p>
            <a:endParaRPr lang="en-US" baseline="0" dirty="0"/>
          </a:p>
          <a:p>
            <a:r>
              <a:rPr lang="en-US" baseline="0" dirty="0"/>
              <a:t>It is also useful to remind what was changed.</a:t>
            </a:r>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Other diff command, useful to remind what was changed</a:t>
            </a:r>
            <a:r>
              <a:rPr lang="en-US" baseline="0" dirty="0"/>
              <a:t> and staged.</a:t>
            </a:r>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We</a:t>
            </a:r>
            <a:r>
              <a:rPr lang="en-US" baseline="0" dirty="0"/>
              <a:t> can identify a list of file that will never be committed. </a:t>
            </a:r>
          </a:p>
          <a:p>
            <a:endParaRPr lang="en-US" baseline="0" dirty="0"/>
          </a:p>
          <a:p>
            <a:r>
              <a:rPr lang="en-US" baseline="0" dirty="0"/>
              <a:t>.</a:t>
            </a:r>
            <a:r>
              <a:rPr lang="en-US" baseline="0" dirty="0" err="1"/>
              <a:t>gitignore</a:t>
            </a:r>
            <a:r>
              <a:rPr lang="en-US" baseline="0" dirty="0"/>
              <a:t> is a project level file. </a:t>
            </a:r>
          </a:p>
          <a:p>
            <a:endParaRPr lang="en-US" baseline="0" dirty="0"/>
          </a:p>
          <a:p>
            <a:r>
              <a:rPr lang="en-US" baseline="0" dirty="0"/>
              <a:t>Normally a designer should not write or modify that file. </a:t>
            </a:r>
          </a:p>
          <a:p>
            <a:endParaRPr lang="en-US" baseline="0" dirty="0"/>
          </a:p>
          <a:p>
            <a:r>
              <a:rPr lang="en-US" baseline="0" dirty="0"/>
              <a:t>The main purpose is to remove all the binaries or </a:t>
            </a:r>
            <a:r>
              <a:rPr lang="en-US" baseline="0" dirty="0" err="1"/>
              <a:t>tmp</a:t>
            </a:r>
            <a:r>
              <a:rPr lang="en-US" baseline="0" dirty="0"/>
              <a:t> files from being committed. </a:t>
            </a: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418120" y="279249"/>
            <a:ext cx="8229600" cy="311789"/>
          </a:xfrm>
        </p:spPr>
        <p:txBody>
          <a:bodyPr/>
          <a:lstStyle>
            <a:lvl1pPr>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7" name="Footer Placeholder 6"/>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05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120" y="279249"/>
            <a:ext cx="8229600" cy="311789"/>
          </a:xfrm>
        </p:spPr>
        <p:txBody>
          <a:bodyPr/>
          <a:lstStyle>
            <a:lvl1pPr>
              <a:defRPr/>
            </a:lvl1pPr>
          </a:lstStyle>
          <a:p>
            <a:r>
              <a:rPr lang="en-US" dirty="0"/>
              <a:t>CLICK TO EDIT MASTER TITLE STYLE</a:t>
            </a:r>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atin typeface="+mn-lt"/>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atin typeface="+mn-lt"/>
              </a:defRPr>
            </a:lvl1pPr>
            <a:lvl2pPr marL="0" indent="0">
              <a:spcAft>
                <a:spcPts val="600"/>
              </a:spcAft>
              <a:buNone/>
              <a:defRPr>
                <a:latin typeface="+mn-lt"/>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05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tx2"/>
                </a:solidFill>
                <a:latin typeface="Nokia Pure Headline Extra Bold" panose="020B0904020202020204" pitchFamily="34" charset="0"/>
              </a:defRPr>
            </a:lvl1pPr>
          </a:lstStyle>
          <a:p>
            <a:pPr eaLnBrk="1" hangingPunct="1"/>
            <a:r>
              <a:rPr lang="en-US" dirty="0">
                <a:ea typeface="ヒラギノ角ゴ Pro W3"/>
                <a:cs typeface="ヒラギノ角ゴ Pro W3"/>
              </a:rPr>
              <a:t>HEADLINE IN</a:t>
            </a:r>
            <a:br>
              <a:rPr lang="en-US" dirty="0">
                <a:ea typeface="ヒラギノ角ゴ Pro W3"/>
                <a:cs typeface="ヒラギノ角ゴ Pro W3"/>
              </a:rPr>
            </a:br>
            <a:r>
              <a:rPr lang="en-US" dirty="0">
                <a:ea typeface="ヒラギノ角ゴ Pro W3"/>
                <a:cs typeface="ヒラギノ角ゴ Pro W3"/>
              </a:rPr>
              <a:t>CAPITALS HERE</a:t>
            </a:r>
          </a:p>
        </p:txBody>
      </p:sp>
      <p:sp>
        <p:nvSpPr>
          <p:cNvPr id="6" name="Footer Placeholder 5"/>
          <p:cNvSpPr>
            <a:spLocks noGrp="1"/>
          </p:cNvSpPr>
          <p:nvPr>
            <p:ph type="ftr" sz="quarter" idx="12"/>
          </p:nvPr>
        </p:nvSpPr>
        <p:spPr/>
        <p:txBody>
          <a:bodyPr/>
          <a:lstStyle/>
          <a:p>
            <a:r>
              <a:rPr lang="en-US" noProof="0" dirty="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a:t>Supporting headline in sentence case here</a:t>
            </a:r>
          </a:p>
          <a:p>
            <a:pPr eaLnBrk="1" hangingPunct="1">
              <a:defRPr/>
            </a:pPr>
            <a:r>
              <a:rPr lang="en-US" sz="1800" dirty="0"/>
              <a:t>Author/Presenter</a:t>
            </a:r>
          </a:p>
          <a:p>
            <a:pPr eaLnBrk="1" hangingPunct="1">
              <a:defRPr/>
            </a:pPr>
            <a:r>
              <a:rPr lang="en-GB" sz="1800" dirty="0"/>
              <a:t>DD-MM-YYYY</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288000"/>
            <a:ext cx="8244000" cy="2253600"/>
          </a:xfrm>
        </p:spPr>
        <p:txBody>
          <a:bodyPr/>
          <a:lstStyle>
            <a:lvl1pPr marL="0" indent="0">
              <a:spcAft>
                <a:spcPts val="1200"/>
              </a:spcAft>
              <a:buNone/>
              <a:defRPr sz="4400" baseline="0">
                <a:solidFill>
                  <a:schemeClr val="tx2"/>
                </a:solidFill>
                <a:latin typeface="Nokia Pure Headline Extra Bold" panose="020B0904020202020204" pitchFamily="34" charset="0"/>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3"/>
          <p:cNvSpPr>
            <a:spLocks noGrp="1"/>
          </p:cNvSpPr>
          <p:nvPr>
            <p:ph type="ftr" sz="quarter" idx="11"/>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1800">
                <a:latin typeface="Nokia Pure Headline Extra Bold" panose="020B0904020202020204" pitchFamily="34" charset="0"/>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a:t>Click to edit Master text styles</a:t>
            </a:r>
          </a:p>
        </p:txBody>
      </p:sp>
      <p:sp>
        <p:nvSpPr>
          <p:cNvPr id="4" name="Footer Placeholder 3"/>
          <p:cNvSpPr>
            <a:spLocks noGrp="1"/>
          </p:cNvSpPr>
          <p:nvPr>
            <p:ph type="ftr" sz="quarter" idx="14"/>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US" sz="800" noProof="0" smtClean="0">
                <a:solidFill>
                  <a:schemeClr val="bg2"/>
                </a:solidFill>
                <a:latin typeface="+mn-lt"/>
                <a:cs typeface="Arial" panose="020B0604020202020204" pitchFamily="34" charset="0"/>
              </a:rPr>
              <a:pPr>
                <a:defRPr/>
              </a:pPr>
              <a:t>‹#›</a:t>
            </a:fld>
            <a:endParaRPr lang="en-US" noProof="0" dirty="0">
              <a:solidFill>
                <a:schemeClr val="bg2"/>
              </a:solidFill>
              <a:latin typeface="+mn-lt"/>
              <a:cs typeface="Arial" panose="020B0604020202020204" pitchFamily="34" charset="0"/>
            </a:endParaRPr>
          </a:p>
        </p:txBody>
      </p:sp>
      <p:pic>
        <p:nvPicPr>
          <p:cNvPr id="1050" name="Picture 1"/>
          <p:cNvPicPr>
            <a:picLocks/>
          </p:cNvPicPr>
          <p:nvPr/>
        </p:nvPicPr>
        <p:blipFill>
          <a:blip r:embed="rId6"/>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US" sz="800" noProof="0" dirty="0">
                <a:solidFill>
                  <a:schemeClr val="bg2"/>
                </a:solidFill>
                <a:latin typeface="+mn-lt"/>
                <a:cs typeface="Arial" charset="0"/>
              </a:rPr>
              <a:t>© Nokia 2014</a:t>
            </a: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US" noProof="0" dirty="0">
                <a:solidFill>
                  <a:schemeClr val="bg2"/>
                </a:solidFill>
                <a:cs typeface="Arial"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14" r:id="rId4"/>
  </p:sldLayoutIdLst>
  <p:hf sldNum="0" hdr="0" dt="0"/>
  <p:txStyles>
    <p:titleStyle>
      <a:lvl1pPr algn="l" defTabSz="457200" rtl="0" eaLnBrk="1" fontAlgn="base" hangingPunct="1">
        <a:spcBef>
          <a:spcPct val="0"/>
        </a:spcBef>
        <a:spcAft>
          <a:spcPct val="0"/>
        </a:spcAft>
        <a:defRPr sz="1800" b="0" kern="1200">
          <a:solidFill>
            <a:schemeClr val="tx1"/>
          </a:solidFill>
          <a:latin typeface="Nokia Pure Headline Extra Bold" panose="020B0904020202020204" pitchFamily="34" charset="0"/>
          <a:ea typeface="Nokia Pure Headline Extra Bold" panose="020B09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a:solidFill>
                  <a:schemeClr val="bg1"/>
                </a:solidFill>
                <a:latin typeface="+mn-lt"/>
                <a:cs typeface="Arial" charset="0"/>
              </a:rPr>
              <a:t>© Nokia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US" noProof="0" dirty="0">
                <a:solidFill>
                  <a:schemeClr val="bg1"/>
                </a:solidFill>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5" r:id="rId6"/>
  </p:sldLayoutIdLst>
  <p:hf sldNum="0" hdr="0" dt="0"/>
  <p:txStyles>
    <p:titleStyle>
      <a:lvl1pPr algn="l" defTabSz="457200" rtl="0" eaLnBrk="0" fontAlgn="base" hangingPunct="0">
        <a:spcBef>
          <a:spcPct val="0"/>
        </a:spcBef>
        <a:spcAft>
          <a:spcPct val="0"/>
        </a:spcAft>
        <a:defRPr sz="1800" b="0" kern="1200">
          <a:solidFill>
            <a:schemeClr val="tx2"/>
          </a:solidFill>
          <a:latin typeface="Nokia Pure Headline Extra Bold" panose="020B0904020202020204" pitchFamily="34" charset="0"/>
          <a:ea typeface="Nokia Pure Headline Extra Bold" panose="020B09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r711uapp094.vpc.alcatel-lucent.com:8443/gerri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p:txBody>
          <a:bodyPr/>
          <a:lstStyle/>
          <a:p>
            <a:pPr eaLnBrk="1" hangingPunct="1"/>
            <a:r>
              <a:rPr lang="en-US" dirty="0">
                <a:latin typeface="Nokia Pure Headline Extra Bold" panose="020B0904020202020204" pitchFamily="34" charset="0"/>
                <a:ea typeface="ヒラギノ角ゴ Pro W3"/>
                <a:cs typeface="ヒラギノ角ゴ Pro W3"/>
              </a:rPr>
              <a:t>GIT tracking</a:t>
            </a:r>
          </a:p>
        </p:txBody>
      </p:sp>
      <p:sp>
        <p:nvSpPr>
          <p:cNvPr id="8" name="Text Placeholder 7"/>
          <p:cNvSpPr>
            <a:spLocks noGrp="1"/>
          </p:cNvSpPr>
          <p:nvPr>
            <p:ph type="body" sz="quarter" idx="13"/>
          </p:nvPr>
        </p:nvSpPr>
        <p:spPr/>
        <p:txBody>
          <a:bodyPr/>
          <a:lstStyle/>
          <a:p>
            <a:pPr marL="0" indent="0" eaLnBrk="1" hangingPunct="1">
              <a:buFont typeface="Arial" pitchFamily="34" charset="0"/>
              <a:buNone/>
              <a:defRPr/>
            </a:pPr>
            <a:r>
              <a:rPr lang="en-US" sz="1800" dirty="0"/>
              <a:t>Version Control with GIT</a:t>
            </a:r>
          </a:p>
          <a:p>
            <a:pPr eaLnBrk="1" hangingPunct="1">
              <a:defRPr/>
            </a:pPr>
            <a:r>
              <a:rPr lang="en-US" sz="1800" dirty="0"/>
              <a:t>Ciprian DIMA</a:t>
            </a:r>
          </a:p>
          <a:p>
            <a:pPr eaLnBrk="1" hangingPunct="1">
              <a:defRPr/>
            </a:pPr>
            <a:r>
              <a:rPr lang="en-US" sz="1800" dirty="0"/>
              <a:t>A</a:t>
            </a:r>
            <a:r>
              <a:rPr lang="en-GB" sz="1800" dirty="0" err="1"/>
              <a:t>drian</a:t>
            </a:r>
            <a:r>
              <a:rPr lang="en-GB" sz="1800" dirty="0"/>
              <a:t> MOGOI</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Ignoring files!</a:t>
            </a:r>
          </a:p>
        </p:txBody>
      </p:sp>
      <p:sp>
        <p:nvSpPr>
          <p:cNvPr id="29" name="TextBox 28"/>
          <p:cNvSpPr txBox="1"/>
          <p:nvPr/>
        </p:nvSpPr>
        <p:spPr>
          <a:xfrm>
            <a:off x="4701540" y="948794"/>
            <a:ext cx="4373880" cy="3754874"/>
          </a:xfrm>
          <a:prstGeom prst="rect">
            <a:avLst/>
          </a:prstGeom>
          <a:noFill/>
        </p:spPr>
        <p:txBody>
          <a:bodyPr wrap="square" rtlCol="0">
            <a:spAutoFit/>
          </a:bodyPr>
          <a:lstStyle/>
          <a:p>
            <a:r>
              <a:rPr lang="en-US" sz="1200" b="1" dirty="0">
                <a:solidFill>
                  <a:schemeClr val="accent6">
                    <a:lumMod val="50000"/>
                  </a:schemeClr>
                </a:solidFill>
                <a:latin typeface="+mn-lt"/>
              </a:rPr>
              <a:t>The rules for the patterns you can put in the .</a:t>
            </a:r>
            <a:r>
              <a:rPr lang="en-US" sz="1200" b="1" dirty="0" err="1">
                <a:solidFill>
                  <a:schemeClr val="accent6">
                    <a:lumMod val="50000"/>
                  </a:schemeClr>
                </a:solidFill>
                <a:latin typeface="+mn-lt"/>
              </a:rPr>
              <a:t>gitignore</a:t>
            </a:r>
            <a:r>
              <a:rPr lang="en-US" sz="1200" b="1" dirty="0">
                <a:solidFill>
                  <a:schemeClr val="accent6">
                    <a:lumMod val="50000"/>
                  </a:schemeClr>
                </a:solidFill>
                <a:latin typeface="+mn-lt"/>
              </a:rPr>
              <a:t> file are as follow:</a:t>
            </a:r>
          </a:p>
          <a:p>
            <a:pPr marL="171450" indent="-171450">
              <a:buFont typeface="Arial" panose="020B0604020202020204" pitchFamily="34" charset="0"/>
              <a:buChar char="•"/>
            </a:pPr>
            <a:r>
              <a:rPr lang="en-US" sz="1200" dirty="0">
                <a:solidFill>
                  <a:schemeClr val="accent6">
                    <a:lumMod val="50000"/>
                  </a:schemeClr>
                </a:solidFill>
                <a:latin typeface="+mn-lt"/>
              </a:rPr>
              <a:t>Blank lines or lines starting with # are ignored.</a:t>
            </a:r>
          </a:p>
          <a:p>
            <a:pPr marL="171450" indent="-171450">
              <a:buFont typeface="Arial" panose="020B0604020202020204" pitchFamily="34" charset="0"/>
              <a:buChar char="•"/>
            </a:pPr>
            <a:r>
              <a:rPr lang="en-US" sz="1200" dirty="0">
                <a:solidFill>
                  <a:schemeClr val="accent6">
                    <a:lumMod val="50000"/>
                  </a:schemeClr>
                </a:solidFill>
                <a:latin typeface="+mn-lt"/>
              </a:rPr>
              <a:t>Standard glob patterns work.</a:t>
            </a:r>
          </a:p>
          <a:p>
            <a:pPr marL="171450" indent="-171450">
              <a:buFont typeface="Arial" panose="020B0604020202020204" pitchFamily="34" charset="0"/>
              <a:buChar char="•"/>
            </a:pPr>
            <a:r>
              <a:rPr lang="en-US" sz="1200" dirty="0">
                <a:solidFill>
                  <a:schemeClr val="accent6">
                    <a:lumMod val="50000"/>
                  </a:schemeClr>
                </a:solidFill>
                <a:latin typeface="+mn-lt"/>
              </a:rPr>
              <a:t>One can start patterns with a forward slash (/) to avoid recursivity.</a:t>
            </a:r>
          </a:p>
          <a:p>
            <a:pPr marL="171450" indent="-171450">
              <a:buFont typeface="Arial" panose="020B0604020202020204" pitchFamily="34" charset="0"/>
              <a:buChar char="•"/>
            </a:pPr>
            <a:r>
              <a:rPr lang="en-US" sz="1200" dirty="0">
                <a:solidFill>
                  <a:schemeClr val="accent6">
                    <a:lumMod val="50000"/>
                  </a:schemeClr>
                </a:solidFill>
                <a:latin typeface="+mn-lt"/>
              </a:rPr>
              <a:t>One can end patterns with a forward slash (/) to specify a directory.</a:t>
            </a:r>
          </a:p>
          <a:p>
            <a:pPr marL="171450" indent="-171450">
              <a:buFont typeface="Arial" panose="020B0604020202020204" pitchFamily="34" charset="0"/>
              <a:buChar char="•"/>
            </a:pPr>
            <a:r>
              <a:rPr lang="en-US" sz="1200" dirty="0">
                <a:solidFill>
                  <a:schemeClr val="accent6">
                    <a:lumMod val="50000"/>
                  </a:schemeClr>
                </a:solidFill>
                <a:latin typeface="+mn-lt"/>
              </a:rPr>
              <a:t>One can negate a pattern by starting it with an exclamation point (!).</a:t>
            </a:r>
          </a:p>
          <a:p>
            <a:endParaRPr lang="en-US" sz="1000" dirty="0">
              <a:solidFill>
                <a:schemeClr val="accent6">
                  <a:lumMod val="50000"/>
                </a:schemeClr>
              </a:solidFill>
              <a:latin typeface="+mn-lt"/>
            </a:endParaRPr>
          </a:p>
          <a:p>
            <a:r>
              <a:rPr lang="en-US" sz="1200" dirty="0">
                <a:solidFill>
                  <a:schemeClr val="accent6">
                    <a:lumMod val="50000"/>
                  </a:schemeClr>
                </a:solidFill>
                <a:latin typeface="+mn-lt"/>
              </a:rPr>
              <a:t>Examples for entries in .</a:t>
            </a:r>
            <a:r>
              <a:rPr lang="en-US" sz="1200" dirty="0" err="1">
                <a:solidFill>
                  <a:schemeClr val="accent6">
                    <a:lumMod val="50000"/>
                  </a:schemeClr>
                </a:solidFill>
                <a:latin typeface="+mn-lt"/>
              </a:rPr>
              <a:t>gitignore</a:t>
            </a:r>
            <a:r>
              <a:rPr lang="en-US" sz="1200" dirty="0">
                <a:solidFill>
                  <a:schemeClr val="accent6">
                    <a:lumMod val="50000"/>
                  </a:schemeClr>
                </a:solidFill>
                <a:latin typeface="+mn-lt"/>
              </a:rPr>
              <a:t>:</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no .a files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*.a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but do track </a:t>
            </a:r>
            <a:r>
              <a:rPr lang="en-US" sz="800" dirty="0" err="1">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lib.a</a:t>
            </a:r>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even though you're ignoring .a files above</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a:t>
            </a:r>
            <a:r>
              <a:rPr lang="en-US" sz="800" dirty="0" err="1">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lib.a</a:t>
            </a:r>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only ignore the TODO file in the current directory, not subdir/TODO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/TODO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ignore all files in the build/ directory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build/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ignore doc/notes.txt, but not doc/server/arch.txt</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doc/*.txt</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 ignore all .pdf files in the doc/ directory </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doc/**/*.pdf</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2635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In some cases a user may need a file in the repository which will never be committed and must be ignored by GIT.</a:t>
            </a:r>
          </a:p>
          <a:p>
            <a:pPr>
              <a:buClr>
                <a:schemeClr val="tx1"/>
              </a:buClr>
            </a:pPr>
            <a:r>
              <a:rPr lang="en-US" sz="1400" dirty="0">
                <a:solidFill>
                  <a:schemeClr val="tx1"/>
                </a:solidFill>
              </a:rPr>
              <a:t>The user can create a file called “.</a:t>
            </a:r>
            <a:r>
              <a:rPr lang="en-US" sz="1400" dirty="0" err="1">
                <a:solidFill>
                  <a:schemeClr val="tx1"/>
                </a:solidFill>
              </a:rPr>
              <a:t>gitignore</a:t>
            </a:r>
            <a:r>
              <a:rPr lang="en-US" sz="1400" dirty="0">
                <a:solidFill>
                  <a:schemeClr val="tx1"/>
                </a:solidFill>
              </a:rPr>
              <a:t>” within the repository.</a:t>
            </a:r>
          </a:p>
          <a:p>
            <a:pPr>
              <a:buClr>
                <a:schemeClr val="tx1"/>
              </a:buClr>
            </a:pPr>
            <a:r>
              <a:rPr lang="en-US" sz="1400" dirty="0">
                <a:solidFill>
                  <a:schemeClr val="tx1"/>
                </a:solidFill>
              </a:rPr>
              <a:t>This file can be appended with any pattern which should be ignored.</a:t>
            </a:r>
          </a:p>
          <a:p>
            <a:pPr>
              <a:buClr>
                <a:schemeClr val="tx1"/>
              </a:buClr>
            </a:pPr>
            <a:r>
              <a:rPr lang="en-US" sz="1400" dirty="0">
                <a:solidFill>
                  <a:schemeClr val="tx1"/>
                </a:solidFill>
              </a:rPr>
              <a:t>An example shown below tells GIT to ignore files with the ending “.a” and “.o” as well as files ending with “~”:</a:t>
            </a:r>
            <a:br>
              <a:rPr lang="en-US" sz="1400" dirty="0">
                <a:solidFill>
                  <a:schemeClr val="tx1"/>
                </a:solidFill>
              </a:rPr>
            </a:br>
            <a:r>
              <a:rPr lang="en-US" sz="800" dirty="0">
                <a:solidFill>
                  <a:srgbClr val="000000"/>
                </a:solidFill>
                <a:latin typeface="Courier New" panose="02070309020205020404" pitchFamily="49" charset="0"/>
                <a:cs typeface="Courier New" panose="02070309020205020404" pitchFamily="49" charset="0"/>
              </a:rPr>
              <a:t>$ cat .</a:t>
            </a:r>
            <a:r>
              <a:rPr lang="en-US" sz="800" dirty="0" err="1">
                <a:solidFill>
                  <a:srgbClr val="000000"/>
                </a:solidFill>
                <a:latin typeface="Courier New" panose="02070309020205020404" pitchFamily="49" charset="0"/>
                <a:cs typeface="Courier New" panose="02070309020205020404" pitchFamily="49" charset="0"/>
              </a:rPr>
              <a:t>gitignore</a:t>
            </a:r>
            <a:r>
              <a:rPr lang="en-US" sz="800" dirty="0">
                <a:solidFill>
                  <a:srgbClr val="000000"/>
                </a:solidFill>
                <a:latin typeface="Courier New" panose="02070309020205020404" pitchFamily="49" charset="0"/>
                <a:cs typeface="Courier New" panose="02070309020205020404" pitchFamily="49" charset="0"/>
              </a:rPr>
              <a:t>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a:t>
            </a:r>
            <a:r>
              <a:rPr lang="en-US" sz="800" dirty="0" err="1">
                <a:solidFill>
                  <a:srgbClr val="000000"/>
                </a:solidFill>
                <a:latin typeface="Courier New" panose="02070309020205020404" pitchFamily="49" charset="0"/>
                <a:cs typeface="Courier New" panose="02070309020205020404" pitchFamily="49" charset="0"/>
              </a:rPr>
              <a:t>oa</a:t>
            </a:r>
            <a:r>
              <a:rPr lang="en-US" sz="800" dirty="0">
                <a:solidFill>
                  <a:srgbClr val="000000"/>
                </a:solidFill>
                <a:latin typeface="Courier New" panose="02070309020205020404" pitchFamily="49" charset="0"/>
                <a:cs typeface="Courier New" panose="02070309020205020404" pitchFamily="49" charset="0"/>
              </a:rPr>
              <a:t>]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a:t>
            </a:r>
          </a:p>
          <a:p>
            <a:pPr>
              <a:buClr>
                <a:schemeClr val="tx1"/>
              </a:buClr>
            </a:pPr>
            <a:r>
              <a:rPr lang="en-US" sz="1400" dirty="0">
                <a:solidFill>
                  <a:schemeClr val="tx1"/>
                </a:solidFill>
              </a:rPr>
              <a:t>Many temp files end with the tilde character.</a:t>
            </a:r>
          </a:p>
        </p:txBody>
      </p:sp>
    </p:spTree>
    <p:extLst>
      <p:ext uri="{BB962C8B-B14F-4D97-AF65-F5344CB8AC3E}">
        <p14:creationId xmlns:p14="http://schemas.microsoft.com/office/powerpoint/2010/main" val="63857233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Committing the changes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After the staging of all files has been done, its time to commit the changes.</a:t>
            </a:r>
          </a:p>
          <a:p>
            <a:pPr marL="114300" indent="0">
              <a:buNone/>
            </a:pPr>
            <a:r>
              <a:rPr lang="en-US" sz="1000" dirty="0">
                <a:solidFill>
                  <a:srgbClr val="000000"/>
                </a:solidFill>
                <a:latin typeface="Courier New" panose="02070309020205020404" pitchFamily="49" charset="0"/>
                <a:cs typeface="Courier New" panose="02070309020205020404" pitchFamily="49" charset="0"/>
              </a:rPr>
              <a:t>$ git commit</a:t>
            </a:r>
          </a:p>
          <a:p>
            <a:r>
              <a:rPr lang="en-US" sz="1400" dirty="0">
                <a:solidFill>
                  <a:schemeClr val="tx1"/>
                </a:solidFill>
              </a:rPr>
              <a:t>As already done, above command will start the default editor:</a:t>
            </a:r>
          </a:p>
          <a:p>
            <a:pPr marL="114300" indent="0">
              <a:buNone/>
            </a:pP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this is a new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 Please enter the commit message for your changes. Lines starting</a:t>
            </a:r>
            <a:br>
              <a:rPr lang="en-US" sz="800" dirty="0">
                <a:solidFill>
                  <a:srgbClr val="00B0F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 with '#' will be ignored, and an empty message aborts the commit.</a:t>
            </a:r>
            <a:br>
              <a:rPr lang="en-US" sz="800" dirty="0">
                <a:solidFill>
                  <a:srgbClr val="00B0F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 On branch </a:t>
            </a:r>
            <a:r>
              <a:rPr lang="en-US" sz="800" dirty="0">
                <a:solidFill>
                  <a:srgbClr val="FF0000"/>
                </a:solidFill>
                <a:latin typeface="Courier New" panose="02070309020205020404" pitchFamily="49" charset="0"/>
                <a:cs typeface="Courier New" panose="02070309020205020404" pitchFamily="49" charset="0"/>
              </a:rPr>
              <a:t>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 Your branch is up-to-date with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FF0000"/>
                </a:solidFill>
                <a:latin typeface="Courier New" panose="02070309020205020404" pitchFamily="49" charset="0"/>
                <a:cs typeface="Courier New" panose="02070309020205020404" pitchFamily="49" charset="0"/>
              </a:rPr>
              <a:t>origin/master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a:t>
            </a:r>
            <a:br>
              <a:rPr lang="en-US" sz="800" dirty="0">
                <a:solidFill>
                  <a:srgbClr val="00B0F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chemeClr val="tx1"/>
                </a:solidFill>
                <a:latin typeface="Courier New" panose="02070309020205020404" pitchFamily="49" charset="0"/>
                <a:cs typeface="Courier New" panose="02070309020205020404" pitchFamily="49" charset="0"/>
              </a:rPr>
              <a:t>Changes to be committed:</a:t>
            </a:r>
            <a:br>
              <a:rPr lang="en-US" sz="800" dirty="0">
                <a:solidFill>
                  <a:schemeClr val="tx1"/>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new file:   </a:t>
            </a:r>
            <a:r>
              <a:rPr lang="en-US" sz="800" dirty="0">
                <a:solidFill>
                  <a:srgbClr val="FF00FF"/>
                </a:solidFill>
                <a:latin typeface="Courier New" panose="02070309020205020404" pitchFamily="49" charset="0"/>
                <a:cs typeface="Courier New" panose="02070309020205020404" pitchFamily="49" charset="0"/>
              </a:rPr>
              <a:t>README.txt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modified:</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FF00FF"/>
                </a:solidFill>
                <a:latin typeface="Courier New" panose="02070309020205020404" pitchFamily="49" charset="0"/>
                <a:cs typeface="Courier New" panose="02070309020205020404" pitchFamily="49" charset="0"/>
              </a:rPr>
              <a:t>sgeschwi.c</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a:t>
            </a:r>
            <a:endParaRPr lang="en-US" sz="1400" dirty="0">
              <a:solidFill>
                <a:srgbClr val="00B0F0"/>
              </a:solidFill>
            </a:endParaRPr>
          </a:p>
          <a:p>
            <a:pPr>
              <a:buClr>
                <a:schemeClr val="tx1"/>
              </a:buClr>
            </a:pPr>
            <a:r>
              <a:rPr lang="en-US" sz="1400" dirty="0">
                <a:solidFill>
                  <a:schemeClr val="tx1"/>
                </a:solidFill>
              </a:rPr>
              <a:t>The default editor can also be changed with git </a:t>
            </a:r>
            <a:r>
              <a:rPr lang="en-US" sz="1400" dirty="0" err="1">
                <a:solidFill>
                  <a:schemeClr val="tx1"/>
                </a:solidFill>
              </a:rPr>
              <a:t>config</a:t>
            </a:r>
            <a:r>
              <a:rPr lang="en-US" sz="1400" dirty="0">
                <a:solidFill>
                  <a:schemeClr val="tx1"/>
                </a:solidFill>
              </a:rPr>
              <a:t> --global </a:t>
            </a:r>
            <a:r>
              <a:rPr lang="en-US" sz="1400" dirty="0" err="1">
                <a:solidFill>
                  <a:schemeClr val="tx1"/>
                </a:solidFill>
              </a:rPr>
              <a:t>core.editor</a:t>
            </a:r>
            <a:endParaRPr lang="en-US" sz="1400" dirty="0">
              <a:solidFill>
                <a:schemeClr val="tx1"/>
              </a:solidFill>
            </a:endParaRPr>
          </a:p>
        </p:txBody>
      </p:sp>
      <p:sp>
        <p:nvSpPr>
          <p:cNvPr id="8" name="Text Placeholder 4"/>
          <p:cNvSpPr txBox="1">
            <a:spLocks/>
          </p:cNvSpPr>
          <p:nvPr/>
        </p:nvSpPr>
        <p:spPr>
          <a:xfrm>
            <a:off x="46910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When the file is saved and editor closed a new message will appear, showing the SHA1</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[master 12c4260] this is a new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2 files changed, 2 insertions(+)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create mode 100644 README.txt</a:t>
            </a:r>
            <a:endParaRPr lang="en-US" sz="1400" dirty="0">
              <a:solidFill>
                <a:schemeClr val="tx1"/>
              </a:solidFill>
            </a:endParaRPr>
          </a:p>
          <a:p>
            <a:pPr>
              <a:buClr>
                <a:schemeClr val="tx1"/>
              </a:buClr>
            </a:pPr>
            <a:r>
              <a:rPr lang="en-US" sz="1400" dirty="0">
                <a:solidFill>
                  <a:schemeClr val="tx1"/>
                </a:solidFill>
              </a:rPr>
              <a:t>This can also be confirmed by using git status again:</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ahead of 'origin/master' by 1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push" to publish your local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nothing to commit, working directory clean</a:t>
            </a:r>
          </a:p>
          <a:p>
            <a:pPr>
              <a:buClr>
                <a:schemeClr val="tx1"/>
              </a:buClr>
            </a:pPr>
            <a:r>
              <a:rPr lang="en-US" sz="1400" dirty="0">
                <a:solidFill>
                  <a:schemeClr val="tx1"/>
                </a:solidFill>
              </a:rPr>
              <a:t>Compared to previous output GIT states now that the branch is ahead by 1 commit.</a:t>
            </a:r>
          </a:p>
        </p:txBody>
      </p:sp>
    </p:spTree>
    <p:extLst>
      <p:ext uri="{BB962C8B-B14F-4D97-AF65-F5344CB8AC3E}">
        <p14:creationId xmlns:p14="http://schemas.microsoft.com/office/powerpoint/2010/main" val="414255812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Commit without staging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When only quick changes are needed, that requires no staging (single quick fixes e.g.) one can skip the staging area and commit directly.</a:t>
            </a:r>
          </a:p>
          <a:p>
            <a:pPr>
              <a:buClr>
                <a:schemeClr val="tx1"/>
              </a:buClr>
            </a:pPr>
            <a:r>
              <a:rPr lang="en-US" sz="1400" dirty="0">
                <a:solidFill>
                  <a:schemeClr val="tx1"/>
                </a:solidFill>
              </a:rPr>
              <a:t>In the next example one change on the README file gets directly committed with a single command:</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commit -a -m "new single commit without </a:t>
            </a:r>
            <a:r>
              <a:rPr lang="en-US" sz="800" dirty="0" err="1">
                <a:solidFill>
                  <a:srgbClr val="000000"/>
                </a:solidFill>
                <a:latin typeface="Courier New" panose="02070309020205020404" pitchFamily="49" charset="0"/>
                <a:cs typeface="Courier New" panose="02070309020205020404" pitchFamily="49" charset="0"/>
              </a:rPr>
              <a:t>stageing</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[master b0fe35e] new single commit without </a:t>
            </a:r>
            <a:r>
              <a:rPr lang="en-US" sz="800" dirty="0" err="1">
                <a:solidFill>
                  <a:srgbClr val="000000"/>
                </a:solidFill>
                <a:latin typeface="Courier New" panose="02070309020205020404" pitchFamily="49" charset="0"/>
                <a:cs typeface="Courier New" panose="02070309020205020404" pitchFamily="49" charset="0"/>
              </a:rPr>
              <a:t>stageing</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1 file changed, 1 insertion(+)</a:t>
            </a:r>
          </a:p>
          <a:p>
            <a:pPr>
              <a:buClr>
                <a:schemeClr val="tx1"/>
              </a:buClr>
            </a:pPr>
            <a:r>
              <a:rPr lang="en-US" sz="1400" dirty="0">
                <a:solidFill>
                  <a:schemeClr val="tx1"/>
                </a:solidFill>
              </a:rPr>
              <a:t>This command is to be used with caution in order to make sure that unwanted changes are not committed.</a:t>
            </a:r>
          </a:p>
        </p:txBody>
      </p:sp>
      <p:sp>
        <p:nvSpPr>
          <p:cNvPr id="9" name="TextBox 8"/>
          <p:cNvSpPr txBox="1"/>
          <p:nvPr/>
        </p:nvSpPr>
        <p:spPr>
          <a:xfrm>
            <a:off x="4948657" y="948794"/>
            <a:ext cx="3735956" cy="830997"/>
          </a:xfrm>
          <a:prstGeom prst="rect">
            <a:avLst/>
          </a:prstGeom>
          <a:noFill/>
        </p:spPr>
        <p:txBody>
          <a:bodyPr wrap="square" rtlCol="0">
            <a:spAutoFit/>
          </a:bodyPr>
          <a:lstStyle/>
          <a:p>
            <a:r>
              <a:rPr lang="en-US" sz="1200" b="1" dirty="0">
                <a:solidFill>
                  <a:schemeClr val="bg2"/>
                </a:solidFill>
                <a:latin typeface="+mn-lt"/>
              </a:rPr>
              <a:t>Please note: </a:t>
            </a:r>
          </a:p>
          <a:p>
            <a:r>
              <a:rPr lang="en-US" sz="1200" dirty="0">
                <a:solidFill>
                  <a:schemeClr val="bg2"/>
                </a:solidFill>
                <a:latin typeface="+mn-lt"/>
              </a:rPr>
              <a:t>An untracked file (newly added into the repo but not committed) will not be included into this fast commit!</a:t>
            </a:r>
          </a:p>
        </p:txBody>
      </p:sp>
      <p:sp>
        <p:nvSpPr>
          <p:cNvPr id="10" name="Rectangle 9"/>
          <p:cNvSpPr/>
          <p:nvPr/>
        </p:nvSpPr>
        <p:spPr>
          <a:xfrm>
            <a:off x="6717575" y="2318647"/>
            <a:ext cx="929231" cy="4082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modified</a:t>
            </a:r>
          </a:p>
        </p:txBody>
      </p:sp>
      <p:sp>
        <p:nvSpPr>
          <p:cNvPr id="11" name="Rectangle 10"/>
          <p:cNvSpPr/>
          <p:nvPr/>
        </p:nvSpPr>
        <p:spPr>
          <a:xfrm>
            <a:off x="5716090" y="2317569"/>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unmodified</a:t>
            </a:r>
          </a:p>
        </p:txBody>
      </p:sp>
      <p:sp>
        <p:nvSpPr>
          <p:cNvPr id="12" name="Rectangle 11"/>
          <p:cNvSpPr/>
          <p:nvPr/>
        </p:nvSpPr>
        <p:spPr>
          <a:xfrm>
            <a:off x="7753486" y="2318647"/>
            <a:ext cx="931127" cy="4071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staged</a:t>
            </a:r>
          </a:p>
        </p:txBody>
      </p:sp>
      <p:cxnSp>
        <p:nvCxnSpPr>
          <p:cNvPr id="13" name="Straight Connector 12"/>
          <p:cNvCxnSpPr/>
          <p:nvPr/>
        </p:nvCxnSpPr>
        <p:spPr>
          <a:xfrm>
            <a:off x="6172270" y="2726874"/>
            <a:ext cx="4264"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0" idx="2"/>
          </p:cNvCxnSpPr>
          <p:nvPr/>
        </p:nvCxnSpPr>
        <p:spPr>
          <a:xfrm>
            <a:off x="7182191" y="2726874"/>
            <a:ext cx="3361"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2" idx="2"/>
          </p:cNvCxnSpPr>
          <p:nvPr/>
        </p:nvCxnSpPr>
        <p:spPr>
          <a:xfrm>
            <a:off x="8219050" y="2725796"/>
            <a:ext cx="0" cy="164046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722767" y="2318647"/>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untracked</a:t>
            </a:r>
          </a:p>
        </p:txBody>
      </p:sp>
      <p:cxnSp>
        <p:nvCxnSpPr>
          <p:cNvPr id="17" name="Straight Connector 16"/>
          <p:cNvCxnSpPr/>
          <p:nvPr/>
        </p:nvCxnSpPr>
        <p:spPr>
          <a:xfrm>
            <a:off x="5170714" y="2724719"/>
            <a:ext cx="0" cy="1641541"/>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956181" y="2972206"/>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File1</a:t>
            </a:r>
          </a:p>
        </p:txBody>
      </p:sp>
      <p:sp>
        <p:nvSpPr>
          <p:cNvPr id="19" name="Oval 18"/>
          <p:cNvSpPr/>
          <p:nvPr/>
        </p:nvSpPr>
        <p:spPr>
          <a:xfrm>
            <a:off x="4948657" y="3359751"/>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File2</a:t>
            </a:r>
          </a:p>
        </p:txBody>
      </p:sp>
      <p:pic>
        <p:nvPicPr>
          <p:cNvPr id="20" name="Picture 2" descr="http://free-icon-download.com/modules/PDdownloads/images/screenshots/free-image-download-blank-not_allowed-sig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182" y="3179035"/>
            <a:ext cx="735064" cy="73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309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par>
                          <p:cTn id="11" fill="hold">
                            <p:stCondLst>
                              <p:cond delay="500"/>
                            </p:stCondLst>
                            <p:childTnLst>
                              <p:par>
                                <p:cTn id="12" presetID="26" presetClass="emph" presetSubtype="0" fill="hold" grpId="0" nodeType="afterEffect">
                                  <p:stCondLst>
                                    <p:cond delay="500"/>
                                  </p:stCondLst>
                                  <p:childTnLst>
                                    <p:animEffect transition="out" filter="fade">
                                      <p:cBhvr>
                                        <p:cTn id="13" dur="500" tmFilter="0, 0; .2, .5; .8, .5; 1, 0"/>
                                        <p:tgtEl>
                                          <p:spTgt spid="18"/>
                                        </p:tgtEl>
                                      </p:cBhvr>
                                    </p:animEffect>
                                    <p:animScale>
                                      <p:cBhvr>
                                        <p:cTn id="14" dur="250" autoRev="1" fill="hold"/>
                                        <p:tgtEl>
                                          <p:spTgt spid="18"/>
                                        </p:tgtEl>
                                      </p:cBhvr>
                                      <p:by x="105000" y="105000"/>
                                    </p:animScale>
                                  </p:childTnLst>
                                </p:cTn>
                              </p:par>
                              <p:par>
                                <p:cTn id="15" presetID="26" presetClass="emph" presetSubtype="0" fill="hold" grpId="0" nodeType="withEffect">
                                  <p:stCondLst>
                                    <p:cond delay="50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par>
                          <p:cTn id="18" fill="hold">
                            <p:stCondLst>
                              <p:cond delay="1500"/>
                            </p:stCondLst>
                            <p:childTnLst>
                              <p:par>
                                <p:cTn id="19" presetID="42" presetClass="path" presetSubtype="0" accel="50000" decel="50000" fill="hold" grpId="1" nodeType="afterEffect">
                                  <p:stCondLst>
                                    <p:cond delay="0"/>
                                  </p:stCondLst>
                                  <p:childTnLst>
                                    <p:animMotion origin="layout" path="M 3.33333E-6 1.11111E-6 L -0.11146 1.11111E-6 " pathEditMode="relative" rAng="0" ptsTypes="AA">
                                      <p:cBhvr>
                                        <p:cTn id="20" dur="2000" fill="hold"/>
                                        <p:tgtEl>
                                          <p:spTgt spid="18"/>
                                        </p:tgtEl>
                                        <p:attrNameLst>
                                          <p:attrName>ppt_x</p:attrName>
                                          <p:attrName>ppt_y</p:attrName>
                                        </p:attrNameLst>
                                      </p:cBhvr>
                                      <p:rCtr x="-5573" y="0"/>
                                    </p:animMotion>
                                  </p:childTnLst>
                                </p:cTn>
                              </p:par>
                            </p:childTnLst>
                          </p:cTn>
                        </p:par>
                        <p:par>
                          <p:cTn id="21" fill="hold">
                            <p:stCondLst>
                              <p:cond delay="3500"/>
                            </p:stCondLst>
                            <p:childTnLst>
                              <p:par>
                                <p:cTn id="22" presetID="27" presetClass="emph" presetSubtype="0" fill="remove" grpId="0" nodeType="afterEffect">
                                  <p:stCondLst>
                                    <p:cond delay="0"/>
                                  </p:stCondLst>
                                  <p:childTnLst>
                                    <p:animClr clrSpc="rgb" dir="cw">
                                      <p:cBhvr override="childStyle">
                                        <p:cTn id="23" dur="250" autoRev="1" fill="remove"/>
                                        <p:tgtEl>
                                          <p:spTgt spid="11"/>
                                        </p:tgtEl>
                                        <p:attrNameLst>
                                          <p:attrName>style.color</p:attrName>
                                        </p:attrNameLst>
                                      </p:cBhvr>
                                      <p:to>
                                        <a:srgbClr val="FF0000"/>
                                      </p:to>
                                    </p:animClr>
                                    <p:animClr clrSpc="rgb" dir="cw">
                                      <p:cBhvr>
                                        <p:cTn id="24" dur="250" autoRev="1" fill="remove"/>
                                        <p:tgtEl>
                                          <p:spTgt spid="11"/>
                                        </p:tgtEl>
                                        <p:attrNameLst>
                                          <p:attrName>fillcolor</p:attrName>
                                        </p:attrNameLst>
                                      </p:cBhvr>
                                      <p:to>
                                        <a:srgbClr val="FF0000"/>
                                      </p:to>
                                    </p:animClr>
                                    <p:set>
                                      <p:cBhvr>
                                        <p:cTn id="25" dur="250" autoRev="1" fill="remove"/>
                                        <p:tgtEl>
                                          <p:spTgt spid="11"/>
                                        </p:tgtEl>
                                        <p:attrNameLst>
                                          <p:attrName>fill.type</p:attrName>
                                        </p:attrNameLst>
                                      </p:cBhvr>
                                      <p:to>
                                        <p:strVal val="solid"/>
                                      </p:to>
                                    </p:set>
                                    <p:set>
                                      <p:cBhvr>
                                        <p:cTn id="26" dur="250" autoRev="1" fill="remove"/>
                                        <p:tgtEl>
                                          <p:spTgt spid="11"/>
                                        </p:tgtEl>
                                        <p:attrNameLst>
                                          <p:attrName>fill.on</p:attrName>
                                        </p:attrNameLst>
                                      </p:cBhvr>
                                      <p:to>
                                        <p:strVal val="true"/>
                                      </p:to>
                                    </p:set>
                                  </p:childTnLst>
                                </p:cTn>
                              </p:par>
                            </p:childTnLst>
                          </p:cTn>
                        </p:par>
                        <p:par>
                          <p:cTn id="27" fill="hold">
                            <p:stCondLst>
                              <p:cond delay="4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8" grpId="0" animBg="1"/>
      <p:bldP spid="18" grpId="1"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Removing files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Mistakes are done and a file needs to be removed from tracking – including staging.</a:t>
            </a:r>
          </a:p>
          <a:p>
            <a:pPr>
              <a:buClr>
                <a:schemeClr val="tx1"/>
              </a:buClr>
            </a:pPr>
            <a:r>
              <a:rPr lang="en-US" sz="1400" dirty="0">
                <a:solidFill>
                  <a:schemeClr val="tx1"/>
                </a:solidFill>
              </a:rPr>
              <a:t>A system command (/bin/</a:t>
            </a:r>
            <a:r>
              <a:rPr lang="en-US" sz="1400" dirty="0" err="1">
                <a:solidFill>
                  <a:schemeClr val="tx1"/>
                </a:solidFill>
              </a:rPr>
              <a:t>rm</a:t>
            </a:r>
            <a:r>
              <a:rPr lang="en-US" sz="1400" dirty="0">
                <a:solidFill>
                  <a:schemeClr val="tx1"/>
                </a:solidFill>
              </a:rPr>
              <a:t>) could be used but then GIT will notice it: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removeme.txt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not staged for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add/</a:t>
            </a: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&lt;file&gt;..." to update what will be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checkout -- &lt;file&gt;..." to discard changes in</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working directory)</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FF0000"/>
                </a:solidFill>
                <a:latin typeface="Courier New" panose="02070309020205020404" pitchFamily="49" charset="0"/>
                <a:cs typeface="Courier New" panose="02070309020205020404" pitchFamily="49" charset="0"/>
              </a:rPr>
              <a:t>        deleted:    removeme.txt</a:t>
            </a:r>
            <a:br>
              <a:rPr lang="en-US" sz="800" dirty="0">
                <a:solidFill>
                  <a:srgbClr val="FF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no changes added to commit (use "git add" and/or "git commit -a")</a:t>
            </a:r>
          </a:p>
          <a:p>
            <a:pPr>
              <a:buClr>
                <a:schemeClr val="tx1"/>
              </a:buClr>
            </a:pPr>
            <a:r>
              <a:rPr lang="en-US" sz="1400" dirty="0">
                <a:solidFill>
                  <a:schemeClr val="tx1"/>
                </a:solidFill>
              </a:rPr>
              <a:t>GIT will also suggest options how to proceed.</a:t>
            </a:r>
          </a:p>
        </p:txBody>
      </p:sp>
      <p:sp>
        <p:nvSpPr>
          <p:cNvPr id="20" name="Text Placeholder 4"/>
          <p:cNvSpPr txBox="1">
            <a:spLocks/>
          </p:cNvSpPr>
          <p:nvPr/>
        </p:nvSpPr>
        <p:spPr>
          <a:xfrm>
            <a:off x="4862513" y="1087437"/>
            <a:ext cx="4032250" cy="28825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Assuming that the file really needs to be removed, the suggestion from GIT will be done and git </a:t>
            </a:r>
            <a:r>
              <a:rPr lang="en-US" sz="1400" dirty="0" err="1">
                <a:solidFill>
                  <a:schemeClr val="tx1"/>
                </a:solidFill>
              </a:rPr>
              <a:t>rm</a:t>
            </a:r>
            <a:r>
              <a:rPr lang="en-US" sz="1400" dirty="0">
                <a:solidFill>
                  <a:schemeClr val="tx1"/>
                </a:solidFill>
              </a:rPr>
              <a:t> is used:</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t>
            </a: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removeme.txt</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'removeme.txt'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FF0000"/>
                </a:solidFill>
                <a:latin typeface="Courier New" panose="02070309020205020404" pitchFamily="49" charset="0"/>
                <a:cs typeface="Courier New" panose="02070309020205020404" pitchFamily="49" charset="0"/>
              </a:rPr>
              <a:t>        deleted:    removeme.txt</a:t>
            </a:r>
          </a:p>
          <a:p>
            <a:pPr>
              <a:buClr>
                <a:schemeClr val="tx1"/>
              </a:buClr>
            </a:pPr>
            <a:r>
              <a:rPr lang="en-US" sz="1400" dirty="0">
                <a:solidFill>
                  <a:schemeClr val="tx1"/>
                </a:solidFill>
              </a:rPr>
              <a:t>The file is already gone from the working directory before this step but the next commit will remove it.</a:t>
            </a:r>
          </a:p>
        </p:txBody>
      </p:sp>
    </p:spTree>
    <p:extLst>
      <p:ext uri="{BB962C8B-B14F-4D97-AF65-F5344CB8AC3E}">
        <p14:creationId xmlns:p14="http://schemas.microsoft.com/office/powerpoint/2010/main" val="406484765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Removing files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And what about new files which have been staged?</a:t>
            </a:r>
          </a:p>
          <a:p>
            <a:pPr>
              <a:buClr>
                <a:schemeClr val="tx1"/>
              </a:buClr>
            </a:pPr>
            <a:r>
              <a:rPr lang="en-US" sz="1400" dirty="0">
                <a:solidFill>
                  <a:schemeClr val="tx1"/>
                </a:solidFill>
              </a:rPr>
              <a:t>In case the ignore file wasn’t accurate enough to catch some large log files (compile?) which are not supposed to be tracked but have been staged, git </a:t>
            </a:r>
            <a:r>
              <a:rPr lang="en-US" sz="1400" dirty="0" err="1">
                <a:solidFill>
                  <a:schemeClr val="tx1"/>
                </a:solidFill>
              </a:rPr>
              <a:t>rm</a:t>
            </a:r>
            <a:r>
              <a:rPr lang="en-US" sz="1400" dirty="0">
                <a:solidFill>
                  <a:schemeClr val="tx1"/>
                </a:solidFill>
              </a:rPr>
              <a:t> won’t remove them right away:</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t>
            </a: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onemoreremove.txt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error: the following file has changes staged in the index:</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onemoreremove.txt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(use --cached to keep the file, or -f to force removal)</a:t>
            </a:r>
          </a:p>
          <a:p>
            <a:pPr>
              <a:buClr>
                <a:schemeClr val="tx1"/>
              </a:buClr>
            </a:pPr>
            <a:r>
              <a:rPr lang="en-US" sz="1400" dirty="0">
                <a:solidFill>
                  <a:schemeClr val="tx1"/>
                </a:solidFill>
              </a:rPr>
              <a:t>GIT will prevent the accidental removal of staged files and the option –f must be used.</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t>
            </a: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-f onemoreremove.txt</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'onemoreremove.txt'</a:t>
            </a:r>
          </a:p>
        </p:txBody>
      </p:sp>
      <p:sp>
        <p:nvSpPr>
          <p:cNvPr id="20" name="Text Placeholder 4"/>
          <p:cNvSpPr txBox="1">
            <a:spLocks/>
          </p:cNvSpPr>
          <p:nvPr/>
        </p:nvSpPr>
        <p:spPr>
          <a:xfrm>
            <a:off x="486251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The second option is to keep the file in the working directory but remove it from the index (staging area) with the --cached option:</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t>
            </a: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--cached onemoreremove.txt</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'onemoreremove.txt'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ahead of 'origin/master' by 1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push" to publish your local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Untracked files: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add &lt;file&gt;..." to include in what will be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committed)</a:t>
            </a:r>
          </a:p>
          <a:p>
            <a:pPr marL="114300" indent="0">
              <a:buNone/>
            </a:pP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onemoreremove.txt</a:t>
            </a:r>
          </a:p>
          <a:p>
            <a:pPr marL="114300" indent="0">
              <a:buNone/>
            </a:pPr>
            <a:r>
              <a:rPr lang="en-US" sz="800" dirty="0">
                <a:solidFill>
                  <a:srgbClr val="000000"/>
                </a:solidFill>
                <a:latin typeface="Courier New" panose="02070309020205020404" pitchFamily="49" charset="0"/>
                <a:cs typeface="Courier New" panose="02070309020205020404" pitchFamily="49" charset="0"/>
              </a:rPr>
              <a:t>nothing added to commit but untracked files present (use "git add" to track)</a:t>
            </a:r>
          </a:p>
          <a:p>
            <a:pPr>
              <a:buClr>
                <a:schemeClr val="tx1"/>
              </a:buClr>
            </a:pPr>
            <a:r>
              <a:rPr lang="en-US" sz="1400" dirty="0">
                <a:solidFill>
                  <a:schemeClr val="tx1"/>
                </a:solidFill>
              </a:rPr>
              <a:t>This keeps the file in the working directory</a:t>
            </a:r>
          </a:p>
        </p:txBody>
      </p:sp>
    </p:spTree>
    <p:extLst>
      <p:ext uri="{BB962C8B-B14F-4D97-AF65-F5344CB8AC3E}">
        <p14:creationId xmlns:p14="http://schemas.microsoft.com/office/powerpoint/2010/main" val="42789927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Moving files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As part of code refactoring it can be necessary to move files. GIT doesn’t track the moves explicitly, unlike other VCS.</a:t>
            </a:r>
          </a:p>
          <a:p>
            <a:pPr>
              <a:buClr>
                <a:schemeClr val="tx1"/>
              </a:buClr>
            </a:pPr>
            <a:r>
              <a:rPr lang="en-US" sz="1400" dirty="0">
                <a:solidFill>
                  <a:schemeClr val="tx1"/>
                </a:solidFill>
              </a:rPr>
              <a:t>GIT has a smart algorithm in figuring out moved files. More about this later.</a:t>
            </a:r>
          </a:p>
          <a:p>
            <a:pPr>
              <a:buClr>
                <a:schemeClr val="tx1"/>
              </a:buClr>
            </a:pPr>
            <a:r>
              <a:rPr lang="en-US" sz="1400" dirty="0">
                <a:solidFill>
                  <a:schemeClr val="tx1"/>
                </a:solidFill>
              </a:rPr>
              <a:t>The first example is a simple rename:</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mv README.txt README</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p>
          <a:p>
            <a:pPr marL="114300" indent="0">
              <a:buNone/>
            </a:pPr>
            <a:r>
              <a:rPr lang="en-US" sz="800" dirty="0">
                <a:solidFill>
                  <a:srgbClr val="00B050"/>
                </a:solidFill>
                <a:latin typeface="Courier New" panose="02070309020205020404" pitchFamily="49" charset="0"/>
                <a:cs typeface="Courier New" panose="02070309020205020404" pitchFamily="49" charset="0"/>
              </a:rPr>
              <a:t>        renamed:    README.txt -&gt; README</a:t>
            </a:r>
          </a:p>
          <a:p>
            <a:pPr>
              <a:buClr>
                <a:schemeClr val="tx1"/>
              </a:buClr>
            </a:pPr>
            <a:r>
              <a:rPr lang="en-US" sz="1400" dirty="0">
                <a:solidFill>
                  <a:schemeClr val="tx1"/>
                </a:solidFill>
              </a:rPr>
              <a:t>As seen from git status the move is directly staged and will be part of the next commit.</a:t>
            </a:r>
          </a:p>
        </p:txBody>
      </p:sp>
      <p:sp>
        <p:nvSpPr>
          <p:cNvPr id="20" name="Text Placeholder 4"/>
          <p:cNvSpPr txBox="1">
            <a:spLocks/>
          </p:cNvSpPr>
          <p:nvPr/>
        </p:nvSpPr>
        <p:spPr>
          <a:xfrm>
            <a:off x="486251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The smart behavior also shows in below example:</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mv rename.me rename.txt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t>
            </a: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rename.me</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rm</a:t>
            </a:r>
            <a:r>
              <a:rPr lang="en-US" sz="800" dirty="0">
                <a:solidFill>
                  <a:srgbClr val="000000"/>
                </a:solidFill>
                <a:latin typeface="Courier New" panose="02070309020205020404" pitchFamily="49" charset="0"/>
                <a:cs typeface="Courier New" panose="02070309020205020404" pitchFamily="49" charset="0"/>
              </a:rPr>
              <a:t> 'rename.me‘</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add rename.txt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p>
          <a:p>
            <a:pPr marL="114300" indent="0">
              <a:buNone/>
            </a:pPr>
            <a:r>
              <a:rPr lang="en-US" sz="800" dirty="0">
                <a:solidFill>
                  <a:srgbClr val="00B050"/>
                </a:solidFill>
                <a:latin typeface="Courier New" panose="02070309020205020404" pitchFamily="49" charset="0"/>
                <a:cs typeface="Courier New" panose="02070309020205020404" pitchFamily="49" charset="0"/>
              </a:rPr>
              <a:t>        renamed:    rename.me -&gt; rename.txt</a:t>
            </a:r>
          </a:p>
          <a:p>
            <a:pPr>
              <a:buClr>
                <a:schemeClr val="tx1"/>
              </a:buClr>
            </a:pPr>
            <a:r>
              <a:rPr lang="en-US" sz="1400" dirty="0">
                <a:solidFill>
                  <a:schemeClr val="tx1"/>
                </a:solidFill>
              </a:rPr>
              <a:t>For GIT it doesn’t matter if the users does rename with system commands or with GIT commands.</a:t>
            </a:r>
          </a:p>
        </p:txBody>
      </p:sp>
    </p:spTree>
    <p:extLst>
      <p:ext uri="{BB962C8B-B14F-4D97-AF65-F5344CB8AC3E}">
        <p14:creationId xmlns:p14="http://schemas.microsoft.com/office/powerpoint/2010/main" val="28845154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Undoing changes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Yes, in GIT it is possible to undo changes on your local repository. It doesn’t mean that they can be distributed later on!</a:t>
            </a:r>
          </a:p>
          <a:p>
            <a:pPr>
              <a:buClr>
                <a:schemeClr val="tx1"/>
              </a:buClr>
            </a:pPr>
            <a:r>
              <a:rPr lang="en-US" sz="1400" dirty="0">
                <a:solidFill>
                  <a:schemeClr val="tx1"/>
                </a:solidFill>
              </a:rPr>
              <a:t>Most common use: “git commit --amend”. It is used when changes have been not completed.</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add sgeschwi.txt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commit -m "changed sgeschwi.txt“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[master 7dd3e43] changed sgeschwi.txt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1 file changed, 2 insertions(+)</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add sgeschwi.txt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commit --amend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[master 21028b3] </a:t>
            </a:r>
            <a:r>
              <a:rPr lang="en-US" sz="800" dirty="0" err="1">
                <a:solidFill>
                  <a:srgbClr val="000000"/>
                </a:solidFill>
                <a:latin typeface="Courier New" panose="02070309020205020404" pitchFamily="49" charset="0"/>
                <a:cs typeface="Courier New" panose="02070309020205020404" pitchFamily="49" charset="0"/>
              </a:rPr>
              <a:t>newcommit</a:t>
            </a:r>
            <a:r>
              <a:rPr lang="en-US" sz="800" dirty="0">
                <a:solidFill>
                  <a:srgbClr val="000000"/>
                </a:solidFill>
                <a:latin typeface="Courier New" panose="02070309020205020404" pitchFamily="49" charset="0"/>
                <a:cs typeface="Courier New" panose="02070309020205020404" pitchFamily="49" charset="0"/>
              </a:rPr>
              <a:t> now amended</a:t>
            </a:r>
            <a:br>
              <a:rPr lang="en-US" sz="800" dirty="0">
                <a:solidFill>
                  <a:srgbClr val="000000"/>
                </a:solidFill>
                <a:latin typeface="Courier New" panose="02070309020205020404" pitchFamily="49" charset="0"/>
                <a:cs typeface="Courier New" panose="02070309020205020404" pitchFamily="49" charset="0"/>
              </a:rPr>
            </a:br>
            <a:r>
              <a:rPr lang="fr-FR" sz="800" dirty="0">
                <a:solidFill>
                  <a:srgbClr val="000000"/>
                </a:solidFill>
                <a:latin typeface="Courier New" panose="02070309020205020404" pitchFamily="49" charset="0"/>
                <a:cs typeface="Courier New" panose="02070309020205020404" pitchFamily="49" charset="0"/>
              </a:rPr>
              <a:t> Date: Tue </a:t>
            </a:r>
            <a:r>
              <a:rPr lang="fr-FR" sz="800" dirty="0" err="1">
                <a:solidFill>
                  <a:srgbClr val="000000"/>
                </a:solidFill>
                <a:latin typeface="Courier New" panose="02070309020205020404" pitchFamily="49" charset="0"/>
                <a:cs typeface="Courier New" panose="02070309020205020404" pitchFamily="49" charset="0"/>
              </a:rPr>
              <a:t>Apr</a:t>
            </a:r>
            <a:r>
              <a:rPr lang="fr-FR" sz="800" dirty="0">
                <a:solidFill>
                  <a:srgbClr val="000000"/>
                </a:solidFill>
                <a:latin typeface="Courier New" panose="02070309020205020404" pitchFamily="49" charset="0"/>
                <a:cs typeface="Courier New" panose="02070309020205020404" pitchFamily="49" charset="0"/>
              </a:rPr>
              <a:t> 5 08:49:27 2016 +0200</a:t>
            </a:r>
            <a:br>
              <a:rPr lang="fr-FR"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1 file changed, 2 insertions(+), 1 deletion(-)</a:t>
            </a:r>
          </a:p>
          <a:p>
            <a:endParaRPr lang="en-US" sz="800" dirty="0"/>
          </a:p>
        </p:txBody>
      </p:sp>
      <p:sp>
        <p:nvSpPr>
          <p:cNvPr id="20" name="Text Placeholder 4"/>
          <p:cNvSpPr txBox="1">
            <a:spLocks/>
          </p:cNvSpPr>
          <p:nvPr/>
        </p:nvSpPr>
        <p:spPr>
          <a:xfrm>
            <a:off x="486251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Unwanted changes staged can be simply removed if necessary:</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ahead of 'origin/master' by 11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push" to publish your local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new file:   moreinfo.txt</a:t>
            </a:r>
            <a:br>
              <a:rPr lang="en-US" sz="800" dirty="0">
                <a:solidFill>
                  <a:srgbClr val="00B05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        new file:   testfile.txt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reset HEAD testfile.txt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ahead of 'origin/master' by 11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push" to publish your local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        new file:   moreinfo.txt</a:t>
            </a:r>
          </a:p>
          <a:p>
            <a:pPr marL="0" indent="0">
              <a:buNone/>
            </a:pPr>
            <a:r>
              <a:rPr lang="en-US" sz="800" dirty="0">
                <a:solidFill>
                  <a:srgbClr val="000000"/>
                </a:solidFill>
                <a:latin typeface="Courier New" panose="02070309020205020404" pitchFamily="49" charset="0"/>
                <a:cs typeface="Courier New" panose="02070309020205020404" pitchFamily="49" charset="0"/>
              </a:rPr>
              <a:t>Untracked files: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add &lt;file&gt;..." to include in what will be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testfile.txt</a:t>
            </a:r>
          </a:p>
          <a:p>
            <a:pPr marL="0" indent="0">
              <a:buNone/>
            </a:pPr>
            <a:endParaRPr lang="en-US" sz="800" dirty="0">
              <a:solidFill>
                <a:srgbClr val="000000"/>
              </a:solidFill>
              <a:latin typeface="Courier New" panose="02070309020205020404" pitchFamily="49" charset="0"/>
              <a:cs typeface="Courier New" panose="02070309020205020404" pitchFamily="49" charset="0"/>
            </a:endParaRPr>
          </a:p>
          <a:p>
            <a:pPr>
              <a:buClr>
                <a:schemeClr val="tx1"/>
              </a:buClr>
            </a:pPr>
            <a:endParaRPr lang="en-US" sz="1400" dirty="0">
              <a:solidFill>
                <a:schemeClr val="tx1"/>
              </a:solidFill>
            </a:endParaRPr>
          </a:p>
        </p:txBody>
      </p:sp>
    </p:spTree>
    <p:extLst>
      <p:ext uri="{BB962C8B-B14F-4D97-AF65-F5344CB8AC3E}">
        <p14:creationId xmlns:p14="http://schemas.microsoft.com/office/powerpoint/2010/main" val="27216656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Undoing changes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And if the test file is not needed at all? With a simple command the changes can be undone as well:</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checkout -- testfile.txt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p>
          <a:p>
            <a:pPr marL="0" indent="0">
              <a:buNone/>
            </a:pPr>
            <a:r>
              <a:rPr lang="en-US" sz="800" dirty="0">
                <a:solidFill>
                  <a:srgbClr val="00B050"/>
                </a:solidFill>
                <a:latin typeface="Courier New" panose="02070309020205020404" pitchFamily="49" charset="0"/>
                <a:cs typeface="Courier New" panose="02070309020205020404" pitchFamily="49" charset="0"/>
              </a:rPr>
              <a:t>        modified:   moreinfo.txt</a:t>
            </a:r>
            <a:endParaRPr lang="en-US" sz="800" dirty="0">
              <a:solidFill>
                <a:srgbClr val="000000"/>
              </a:solidFill>
              <a:latin typeface="Courier New" panose="02070309020205020404" pitchFamily="49" charset="0"/>
              <a:cs typeface="Courier New" panose="02070309020205020404" pitchFamily="49" charset="0"/>
            </a:endParaRPr>
          </a:p>
          <a:p>
            <a:endParaRPr lang="en-US" sz="800" dirty="0"/>
          </a:p>
        </p:txBody>
      </p:sp>
      <p:sp>
        <p:nvSpPr>
          <p:cNvPr id="20" name="Text Placeholder 4"/>
          <p:cNvSpPr txBox="1">
            <a:spLocks/>
          </p:cNvSpPr>
          <p:nvPr/>
        </p:nvSpPr>
        <p:spPr>
          <a:xfrm>
            <a:off x="486251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Unwanted changes staged can be simply removed if necessary:</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ahead of 'origin/master' by 11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push" to publish your local commits)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        new file:   moreinfo.txt</a:t>
            </a:r>
          </a:p>
          <a:p>
            <a:pPr marL="0" indent="0">
              <a:buNone/>
            </a:pPr>
            <a:r>
              <a:rPr lang="en-US" sz="800" dirty="0">
                <a:solidFill>
                  <a:srgbClr val="000000"/>
                </a:solidFill>
                <a:latin typeface="Courier New" panose="02070309020205020404" pitchFamily="49" charset="0"/>
                <a:cs typeface="Courier New" panose="02070309020205020404" pitchFamily="49" charset="0"/>
              </a:rPr>
              <a:t>Untracked files: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add &lt;file&gt;..." to include in what will be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testfile.txt</a:t>
            </a:r>
          </a:p>
          <a:p>
            <a:pPr marL="0" indent="0">
              <a:buNone/>
            </a:pPr>
            <a:endParaRPr lang="en-US" sz="800" dirty="0">
              <a:solidFill>
                <a:srgbClr val="000000"/>
              </a:solidFill>
              <a:latin typeface="Courier New" panose="02070309020205020404" pitchFamily="49" charset="0"/>
              <a:cs typeface="Courier New" panose="02070309020205020404" pitchFamily="49" charset="0"/>
            </a:endParaRPr>
          </a:p>
          <a:p>
            <a:pPr>
              <a:buClr>
                <a:schemeClr val="tx1"/>
              </a:buClr>
            </a:pPr>
            <a:endParaRPr lang="en-US" sz="1400" dirty="0">
              <a:solidFill>
                <a:schemeClr val="tx1"/>
              </a:solidFill>
            </a:endParaRPr>
          </a:p>
        </p:txBody>
      </p:sp>
    </p:spTree>
    <p:extLst>
      <p:ext uri="{BB962C8B-B14F-4D97-AF65-F5344CB8AC3E}">
        <p14:creationId xmlns:p14="http://schemas.microsoft.com/office/powerpoint/2010/main" val="9657867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About Remotes &amp; Clones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Why to clone a remote?</a:t>
            </a:r>
          </a:p>
        </p:txBody>
      </p:sp>
      <p:sp>
        <p:nvSpPr>
          <p:cNvPr id="29" name="TextBox 28"/>
          <p:cNvSpPr txBox="1"/>
          <p:nvPr/>
        </p:nvSpPr>
        <p:spPr>
          <a:xfrm>
            <a:off x="4948657" y="948794"/>
            <a:ext cx="3735956" cy="1169551"/>
          </a:xfrm>
          <a:prstGeom prst="rect">
            <a:avLst/>
          </a:prstGeom>
          <a:noFill/>
        </p:spPr>
        <p:txBody>
          <a:bodyPr wrap="square" rtlCol="0">
            <a:spAutoFit/>
          </a:bodyPr>
          <a:lstStyle/>
          <a:p>
            <a:r>
              <a:rPr lang="en-US" sz="1000" b="1" dirty="0">
                <a:solidFill>
                  <a:schemeClr val="bg2"/>
                </a:solidFill>
                <a:latin typeface="+mn-lt"/>
              </a:rPr>
              <a:t>This is a brief introduction into “How To collaborate”</a:t>
            </a:r>
          </a:p>
          <a:p>
            <a:endParaRPr lang="en-US" sz="1000" b="1" dirty="0">
              <a:solidFill>
                <a:schemeClr val="bg2"/>
              </a:solidFill>
              <a:latin typeface="+mn-lt"/>
              <a:cs typeface="Arial" panose="020B0604020202020204" pitchFamily="34" charset="0"/>
            </a:endParaRP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So far the theory and practical examples have been local.</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Exchanging code is essential.</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Later on more examples will be given to practice.</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This is to introduce the terms in order to get used to them.</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Repositories can be local and remote.</a:t>
            </a:r>
          </a:p>
          <a:p>
            <a:pPr>
              <a:buClr>
                <a:schemeClr val="tx1"/>
              </a:buClr>
            </a:pPr>
            <a:r>
              <a:rPr lang="en-US" sz="1400" dirty="0">
                <a:solidFill>
                  <a:schemeClr val="tx1"/>
                </a:solidFill>
              </a:rPr>
              <a:t>If a repository is on a remote host, we need to use “</a:t>
            </a:r>
            <a:r>
              <a:rPr lang="en-US" sz="1400" dirty="0">
                <a:solidFill>
                  <a:schemeClr val="tx1">
                    <a:lumMod val="50000"/>
                  </a:schemeClr>
                </a:solidFill>
                <a:latin typeface="Courier New" panose="02070309020205020404" pitchFamily="49" charset="0"/>
                <a:cs typeface="Courier New" panose="02070309020205020404" pitchFamily="49" charset="0"/>
              </a:rPr>
              <a:t>git clone [URL]</a:t>
            </a:r>
            <a:r>
              <a:rPr lang="en-US" sz="1400" dirty="0">
                <a:solidFill>
                  <a:schemeClr val="tx1"/>
                </a:solidFill>
              </a:rPr>
              <a:t>”.</a:t>
            </a:r>
          </a:p>
          <a:p>
            <a:pPr>
              <a:buClr>
                <a:schemeClr val="tx1"/>
              </a:buClr>
            </a:pPr>
            <a:r>
              <a:rPr lang="en-US" sz="1400" dirty="0">
                <a:solidFill>
                  <a:schemeClr val="tx1"/>
                </a:solidFill>
              </a:rPr>
              <a:t>GIT will receive (nearly) all data from the remote repository to your local host.</a:t>
            </a:r>
          </a:p>
          <a:p>
            <a:pPr>
              <a:buClr>
                <a:schemeClr val="tx1"/>
              </a:buClr>
            </a:pPr>
            <a:r>
              <a:rPr lang="en-US" sz="1400" dirty="0">
                <a:solidFill>
                  <a:schemeClr val="tx1"/>
                </a:solidFill>
              </a:rPr>
              <a:t>Depending on the setup of the remote repository different protocols are used:</a:t>
            </a:r>
          </a:p>
          <a:p>
            <a:pPr marL="458788">
              <a:buClr>
                <a:schemeClr val="tx1"/>
              </a:buClr>
            </a:pPr>
            <a:r>
              <a:rPr lang="en-US" sz="1100" dirty="0">
                <a:solidFill>
                  <a:schemeClr val="tx1">
                    <a:lumMod val="50000"/>
                  </a:schemeClr>
                </a:solidFill>
                <a:latin typeface="Courier New" panose="02070309020205020404" pitchFamily="49" charset="0"/>
                <a:cs typeface="Courier New" panose="02070309020205020404" pitchFamily="49" charset="0"/>
              </a:rPr>
              <a:t>http (git clone http://host.com/repo)</a:t>
            </a:r>
          </a:p>
          <a:p>
            <a:pPr marL="458788">
              <a:buClr>
                <a:schemeClr val="tx1"/>
              </a:buClr>
            </a:pPr>
            <a:r>
              <a:rPr lang="en-US" sz="1100" dirty="0">
                <a:solidFill>
                  <a:schemeClr val="tx1">
                    <a:lumMod val="50000"/>
                  </a:schemeClr>
                </a:solidFill>
                <a:latin typeface="Courier New" panose="02070309020205020404" pitchFamily="49" charset="0"/>
                <a:cs typeface="Courier New" panose="02070309020205020404" pitchFamily="49" charset="0"/>
              </a:rPr>
              <a:t>https (git clone https://host.com/repo)</a:t>
            </a:r>
          </a:p>
          <a:p>
            <a:pPr marL="458788">
              <a:buClr>
                <a:schemeClr val="tx1"/>
              </a:buClr>
            </a:pPr>
            <a:r>
              <a:rPr lang="en-US" sz="1100" dirty="0">
                <a:solidFill>
                  <a:schemeClr val="tx1">
                    <a:lumMod val="50000"/>
                  </a:schemeClr>
                </a:solidFill>
                <a:latin typeface="Courier New" panose="02070309020205020404" pitchFamily="49" charset="0"/>
                <a:cs typeface="Courier New" panose="02070309020205020404" pitchFamily="49" charset="0"/>
              </a:rPr>
              <a:t>ssh (git clone ssh://user@host/repo)</a:t>
            </a:r>
          </a:p>
          <a:p>
            <a:pPr marL="458788">
              <a:buClr>
                <a:schemeClr val="tx1"/>
              </a:buClr>
            </a:pPr>
            <a:r>
              <a:rPr lang="en-US" sz="1100" dirty="0">
                <a:solidFill>
                  <a:schemeClr val="tx1">
                    <a:lumMod val="50000"/>
                  </a:schemeClr>
                </a:solidFill>
                <a:latin typeface="Courier New" panose="02070309020205020404" pitchFamily="49" charset="0"/>
                <a:cs typeface="Courier New" panose="02070309020205020404" pitchFamily="49" charset="0"/>
              </a:rPr>
              <a:t>git (git clone git://user@host/repo)</a:t>
            </a:r>
          </a:p>
          <a:p>
            <a:pPr>
              <a:buClr>
                <a:schemeClr val="tx1"/>
              </a:buClr>
            </a:pPr>
            <a:r>
              <a:rPr lang="en-US" sz="1200" dirty="0">
                <a:solidFill>
                  <a:schemeClr val="tx1"/>
                </a:solidFill>
              </a:rPr>
              <a:t>Each transfer protocol has advantages and disadvantages</a:t>
            </a:r>
            <a:endParaRPr lang="en-US" sz="1200" dirty="0">
              <a:solidFill>
                <a:schemeClr val="tx1">
                  <a:lumMod val="50000"/>
                </a:schemeClr>
              </a:solidFill>
              <a:latin typeface="Courier New" panose="02070309020205020404" pitchFamily="49" charset="0"/>
              <a:cs typeface="Courier New" panose="02070309020205020404" pitchFamily="49" charset="0"/>
            </a:endParaRPr>
          </a:p>
        </p:txBody>
      </p:sp>
      <p:grpSp>
        <p:nvGrpSpPr>
          <p:cNvPr id="36" name="Group 35"/>
          <p:cNvGrpSpPr/>
          <p:nvPr/>
        </p:nvGrpSpPr>
        <p:grpSpPr>
          <a:xfrm>
            <a:off x="5280016" y="2263142"/>
            <a:ext cx="949299" cy="890436"/>
            <a:chOff x="6068187" y="2070243"/>
            <a:chExt cx="1219939" cy="1144293"/>
          </a:xfrm>
        </p:grpSpPr>
        <p:pic>
          <p:nvPicPr>
            <p:cNvPr id="9" name="Picture 2" descr="C:\Users\sgeschwi\Downloads\1457703357_vector_66_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878" y="2423069"/>
              <a:ext cx="791467" cy="79146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068187" y="2070243"/>
              <a:ext cx="1219939" cy="474626"/>
            </a:xfrm>
            <a:prstGeom prst="rect">
              <a:avLst/>
            </a:prstGeom>
            <a:noFill/>
          </p:spPr>
          <p:txBody>
            <a:bodyPr wrap="none" rtlCol="0">
              <a:spAutoFit/>
            </a:bodyPr>
            <a:lstStyle/>
            <a:p>
              <a:r>
                <a:rPr lang="en-US" dirty="0">
                  <a:latin typeface="+mn-lt"/>
                </a:rPr>
                <a:t>remote</a:t>
              </a:r>
            </a:p>
          </p:txBody>
        </p:sp>
      </p:grpSp>
      <p:pic>
        <p:nvPicPr>
          <p:cNvPr id="10" name="Picture 3" descr="C:\Users\sgeschwi\Downloads\1457703205_vector_66_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947" y="3400722"/>
            <a:ext cx="546425" cy="546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sgeschwi\Downloads\1457703357_vector_66_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50" y="3567999"/>
            <a:ext cx="328753" cy="32875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942150" y="3932108"/>
            <a:ext cx="605229" cy="276999"/>
          </a:xfrm>
          <a:prstGeom prst="rect">
            <a:avLst/>
          </a:prstGeom>
          <a:noFill/>
        </p:spPr>
        <p:txBody>
          <a:bodyPr wrap="square" rtlCol="0">
            <a:spAutoFit/>
          </a:bodyPr>
          <a:lstStyle/>
          <a:p>
            <a:r>
              <a:rPr lang="en-US" sz="1200" dirty="0">
                <a:latin typeface="+mn-lt"/>
              </a:rPr>
              <a:t>user1</a:t>
            </a:r>
          </a:p>
        </p:txBody>
      </p:sp>
      <p:pic>
        <p:nvPicPr>
          <p:cNvPr id="12" name="Picture 3" descr="C:\Users\sgeschwi\Downloads\1457703205_vector_66_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214" y="3357187"/>
            <a:ext cx="546425" cy="546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sgeschwi\Downloads\1457703357_vector_66_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137" y="3524464"/>
            <a:ext cx="328753" cy="32875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6272007" y="3906758"/>
            <a:ext cx="605229" cy="276999"/>
          </a:xfrm>
          <a:prstGeom prst="rect">
            <a:avLst/>
          </a:prstGeom>
          <a:noFill/>
        </p:spPr>
        <p:txBody>
          <a:bodyPr wrap="square" rtlCol="0">
            <a:spAutoFit/>
          </a:bodyPr>
          <a:lstStyle/>
          <a:p>
            <a:r>
              <a:rPr lang="en-US" sz="1200" dirty="0">
                <a:latin typeface="+mn-lt"/>
              </a:rPr>
              <a:t>user2</a:t>
            </a:r>
          </a:p>
        </p:txBody>
      </p:sp>
      <p:grpSp>
        <p:nvGrpSpPr>
          <p:cNvPr id="37" name="Group 36"/>
          <p:cNvGrpSpPr/>
          <p:nvPr/>
        </p:nvGrpSpPr>
        <p:grpSpPr>
          <a:xfrm>
            <a:off x="5038256" y="2684927"/>
            <a:ext cx="384083" cy="715795"/>
            <a:chOff x="6026049" y="2461245"/>
            <a:chExt cx="537258" cy="1506802"/>
          </a:xfrm>
        </p:grpSpPr>
        <p:cxnSp>
          <p:nvCxnSpPr>
            <p:cNvPr id="4" name="Straight Arrow Connector 3"/>
            <p:cNvCxnSpPr>
              <a:stCxn id="9" idx="1"/>
              <a:endCxn id="10" idx="0"/>
            </p:cNvCxnSpPr>
            <p:nvPr/>
          </p:nvCxnSpPr>
          <p:spPr>
            <a:xfrm flipH="1">
              <a:off x="6032041" y="2799552"/>
              <a:ext cx="531266" cy="116849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8332167">
              <a:off x="5480116" y="3007178"/>
              <a:ext cx="1436281" cy="344416"/>
            </a:xfrm>
            <a:prstGeom prst="rect">
              <a:avLst/>
            </a:prstGeom>
            <a:noFill/>
          </p:spPr>
          <p:txBody>
            <a:bodyPr wrap="square" rtlCol="0">
              <a:spAutoFit/>
            </a:bodyPr>
            <a:lstStyle/>
            <a:p>
              <a:r>
                <a:rPr lang="en-US" sz="1000" dirty="0">
                  <a:latin typeface="+mn-lt"/>
                </a:rPr>
                <a:t>git clone</a:t>
              </a:r>
            </a:p>
          </p:txBody>
        </p:sp>
      </p:grpSp>
      <p:grpSp>
        <p:nvGrpSpPr>
          <p:cNvPr id="39" name="Group 38"/>
          <p:cNvGrpSpPr/>
          <p:nvPr/>
        </p:nvGrpSpPr>
        <p:grpSpPr>
          <a:xfrm>
            <a:off x="6038221" y="2645849"/>
            <a:ext cx="369957" cy="760447"/>
            <a:chOff x="6366261" y="2369601"/>
            <a:chExt cx="652353" cy="1697371"/>
          </a:xfrm>
        </p:grpSpPr>
        <p:cxnSp>
          <p:nvCxnSpPr>
            <p:cNvPr id="8" name="Straight Arrow Connector 7"/>
            <p:cNvCxnSpPr>
              <a:stCxn id="9" idx="3"/>
              <a:endCxn id="12" idx="0"/>
            </p:cNvCxnSpPr>
            <p:nvPr/>
          </p:nvCxnSpPr>
          <p:spPr>
            <a:xfrm>
              <a:off x="6366261" y="2815542"/>
              <a:ext cx="600562" cy="114181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rot="3284264">
              <a:off x="5952845" y="3001203"/>
              <a:ext cx="1697371" cy="434167"/>
            </a:xfrm>
            <a:prstGeom prst="rect">
              <a:avLst/>
            </a:prstGeom>
            <a:noFill/>
          </p:spPr>
          <p:txBody>
            <a:bodyPr wrap="square" rtlCol="0">
              <a:spAutoFit/>
            </a:bodyPr>
            <a:lstStyle/>
            <a:p>
              <a:r>
                <a:rPr lang="en-US" sz="1000" dirty="0">
                  <a:latin typeface="+mn-lt"/>
                </a:rPr>
                <a:t>git clone</a:t>
              </a:r>
            </a:p>
          </p:txBody>
        </p:sp>
      </p:grpSp>
      <p:pic>
        <p:nvPicPr>
          <p:cNvPr id="44" name="Picture 3" descr="C:\Users\sgeschwi\Downloads\1457703205_vector_66_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4814" y="3400722"/>
            <a:ext cx="546425" cy="54642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Users\sgeschwi\Downloads\1457703357_vector_66_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357" y="3567999"/>
            <a:ext cx="328753" cy="32875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7643607" y="3950293"/>
            <a:ext cx="605229" cy="276999"/>
          </a:xfrm>
          <a:prstGeom prst="rect">
            <a:avLst/>
          </a:prstGeom>
          <a:noFill/>
        </p:spPr>
        <p:txBody>
          <a:bodyPr wrap="square" rtlCol="0">
            <a:spAutoFit/>
          </a:bodyPr>
          <a:lstStyle/>
          <a:p>
            <a:r>
              <a:rPr lang="en-US" sz="1200" dirty="0">
                <a:latin typeface="+mn-lt"/>
              </a:rPr>
              <a:t>user3</a:t>
            </a:r>
          </a:p>
        </p:txBody>
      </p:sp>
      <p:cxnSp>
        <p:nvCxnSpPr>
          <p:cNvPr id="43" name="Curved Connector 42"/>
          <p:cNvCxnSpPr>
            <a:stCxn id="13" idx="0"/>
            <a:endCxn id="45" idx="0"/>
          </p:cNvCxnSpPr>
          <p:nvPr/>
        </p:nvCxnSpPr>
        <p:spPr>
          <a:xfrm rot="16200000" flipH="1">
            <a:off x="7508356" y="2856621"/>
            <a:ext cx="43535" cy="1379220"/>
          </a:xfrm>
          <a:prstGeom prst="curvedConnector3">
            <a:avLst>
              <a:gd name="adj1" fmla="val -1067693"/>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157930" y="3086776"/>
            <a:ext cx="760447" cy="246221"/>
          </a:xfrm>
          <a:prstGeom prst="rect">
            <a:avLst/>
          </a:prstGeom>
          <a:noFill/>
        </p:spPr>
        <p:txBody>
          <a:bodyPr wrap="square" rtlCol="0">
            <a:spAutoFit/>
          </a:bodyPr>
          <a:lstStyle/>
          <a:p>
            <a:r>
              <a:rPr lang="en-US" sz="1000" dirty="0">
                <a:latin typeface="+mn-lt"/>
              </a:rPr>
              <a:t>git clone</a:t>
            </a:r>
          </a:p>
        </p:txBody>
      </p:sp>
    </p:spTree>
    <p:extLst>
      <p:ext uri="{BB962C8B-B14F-4D97-AF65-F5344CB8AC3E}">
        <p14:creationId xmlns:p14="http://schemas.microsoft.com/office/powerpoint/2010/main" val="86520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par>
                                <p:cTn id="22" presetID="53" presetClass="entr" presetSubtype="16"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500" fill="hold"/>
                                        <p:tgtEl>
                                          <p:spTgt spid="45"/>
                                        </p:tgtEl>
                                        <p:attrNameLst>
                                          <p:attrName>ppt_w</p:attrName>
                                        </p:attrNameLst>
                                      </p:cBhvr>
                                      <p:tavLst>
                                        <p:tav tm="0">
                                          <p:val>
                                            <p:fltVal val="0"/>
                                          </p:val>
                                        </p:tav>
                                        <p:tav tm="100000">
                                          <p:val>
                                            <p:strVal val="#ppt_w"/>
                                          </p:val>
                                        </p:tav>
                                      </p:tavLst>
                                    </p:anim>
                                    <p:anim calcmode="lin" valueType="num">
                                      <p:cBhvr>
                                        <p:cTn id="32" dur="500" fill="hold"/>
                                        <p:tgtEl>
                                          <p:spTgt spid="45"/>
                                        </p:tgtEl>
                                        <p:attrNameLst>
                                          <p:attrName>ppt_h</p:attrName>
                                        </p:attrNameLst>
                                      </p:cBhvr>
                                      <p:tavLst>
                                        <p:tav tm="0">
                                          <p:val>
                                            <p:fltVal val="0"/>
                                          </p:val>
                                        </p:tav>
                                        <p:tav tm="100000">
                                          <p:val>
                                            <p:strVal val="#ppt_h"/>
                                          </p:val>
                                        </p:tav>
                                      </p:tavLst>
                                    </p:anim>
                                    <p:animEffect transition="in" filter="fade">
                                      <p:cBhvr>
                                        <p:cTn id="33" dur="500"/>
                                        <p:tgtEl>
                                          <p:spTgt spid="4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par>
                                <p:cTn id="39" presetID="53" presetClass="entr" presetSubtype="16"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390900" y="2392679"/>
            <a:ext cx="2118360" cy="461665"/>
          </a:xfrm>
          <a:prstGeom prst="rect">
            <a:avLst/>
          </a:prstGeom>
          <a:noFill/>
        </p:spPr>
        <p:txBody>
          <a:bodyPr wrap="square" rtlCol="0">
            <a:spAutoFit/>
          </a:bodyPr>
          <a:lstStyle/>
          <a:p>
            <a:r>
              <a:rPr lang="en-US" sz="2400" b="1" dirty="0">
                <a:solidFill>
                  <a:schemeClr val="bg1"/>
                </a:solidFill>
                <a:latin typeface="+mn-lt"/>
              </a:rPr>
              <a:t>Hands on GIT</a:t>
            </a:r>
          </a:p>
        </p:txBody>
      </p:sp>
    </p:spTree>
    <p:extLst>
      <p:ext uri="{BB962C8B-B14F-4D97-AF65-F5344CB8AC3E}">
        <p14:creationId xmlns:p14="http://schemas.microsoft.com/office/powerpoint/2010/main" val="15946460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this training…</a:t>
            </a:r>
          </a:p>
        </p:txBody>
      </p:sp>
      <p:sp>
        <p:nvSpPr>
          <p:cNvPr id="5" name="Text Placeholder 4"/>
          <p:cNvSpPr>
            <a:spLocks noGrp="1"/>
          </p:cNvSpPr>
          <p:nvPr>
            <p:ph type="body" sz="quarter" idx="16"/>
          </p:nvPr>
        </p:nvSpPr>
        <p:spPr>
          <a:xfrm>
            <a:off x="423863" y="1087438"/>
            <a:ext cx="4032250" cy="3141662"/>
          </a:xfrm>
        </p:spPr>
        <p:txBody>
          <a:bodyPr/>
          <a:lstStyle/>
          <a:p>
            <a:pPr>
              <a:buClr>
                <a:schemeClr val="tx1"/>
              </a:buClr>
            </a:pPr>
            <a:r>
              <a:rPr lang="en-US" sz="1400" dirty="0">
                <a:solidFill>
                  <a:schemeClr val="tx1"/>
                </a:solidFill>
              </a:rPr>
              <a:t>Tracking changes</a:t>
            </a:r>
          </a:p>
          <a:p>
            <a:pPr marL="342900" indent="-342900">
              <a:buClr>
                <a:schemeClr val="tx1"/>
              </a:buClr>
              <a:buFont typeface="Arial" panose="020B0604020202020204" pitchFamily="34" charset="0"/>
              <a:buChar char="•"/>
            </a:pPr>
            <a:r>
              <a:rPr lang="en-US" sz="1400" dirty="0">
                <a:solidFill>
                  <a:schemeClr val="tx1"/>
                </a:solidFill>
              </a:rPr>
              <a:t>Clean Repository</a:t>
            </a:r>
          </a:p>
          <a:p>
            <a:pPr marL="342900" indent="-342900">
              <a:buClr>
                <a:schemeClr val="tx1"/>
              </a:buClr>
              <a:buFont typeface="Arial" panose="020B0604020202020204" pitchFamily="34" charset="0"/>
              <a:buChar char="•"/>
            </a:pPr>
            <a:r>
              <a:rPr lang="en-US" sz="1400" dirty="0">
                <a:solidFill>
                  <a:schemeClr val="tx1"/>
                </a:solidFill>
              </a:rPr>
              <a:t>Introducing changes</a:t>
            </a:r>
          </a:p>
          <a:p>
            <a:pPr marL="342900" indent="-342900">
              <a:buClr>
                <a:schemeClr val="tx1"/>
              </a:buClr>
              <a:buFont typeface="Arial" panose="020B0604020202020204" pitchFamily="34" charset="0"/>
              <a:buChar char="•"/>
            </a:pPr>
            <a:r>
              <a:rPr lang="en-US" sz="1400" dirty="0">
                <a:solidFill>
                  <a:schemeClr val="tx1"/>
                </a:solidFill>
              </a:rPr>
              <a:t>Staging changes</a:t>
            </a:r>
          </a:p>
          <a:p>
            <a:pPr marL="342900" indent="-342900">
              <a:buClr>
                <a:schemeClr val="tx1"/>
              </a:buClr>
              <a:buFont typeface="Arial" panose="020B0604020202020204" pitchFamily="34" charset="0"/>
              <a:buChar char="•"/>
            </a:pPr>
            <a:r>
              <a:rPr lang="en-US" sz="1400" dirty="0">
                <a:solidFill>
                  <a:schemeClr val="tx1"/>
                </a:solidFill>
              </a:rPr>
              <a:t>Changing tracked files</a:t>
            </a:r>
          </a:p>
          <a:p>
            <a:pPr marL="342900" indent="-342900">
              <a:buClr>
                <a:schemeClr val="tx1"/>
              </a:buClr>
              <a:buFont typeface="Arial" panose="020B0604020202020204" pitchFamily="34" charset="0"/>
              <a:buChar char="•"/>
            </a:pPr>
            <a:r>
              <a:rPr lang="en-US" sz="1400" dirty="0">
                <a:solidFill>
                  <a:schemeClr val="tx1"/>
                </a:solidFill>
              </a:rPr>
              <a:t>Adding changed files</a:t>
            </a:r>
          </a:p>
          <a:p>
            <a:pPr marL="342900" indent="-342900">
              <a:buClr>
                <a:schemeClr val="tx1"/>
              </a:buClr>
              <a:buFont typeface="Arial" panose="020B0604020202020204" pitchFamily="34" charset="0"/>
              <a:buChar char="•"/>
            </a:pPr>
            <a:r>
              <a:rPr lang="en-US" sz="1400" dirty="0">
                <a:solidFill>
                  <a:schemeClr val="tx1"/>
                </a:solidFill>
              </a:rPr>
              <a:t>Usage of GIT diff</a:t>
            </a:r>
          </a:p>
          <a:p>
            <a:pPr marL="342900" indent="-342900">
              <a:buClr>
                <a:schemeClr val="tx1"/>
              </a:buClr>
              <a:buFont typeface="Arial" panose="020B0604020202020204" pitchFamily="34" charset="0"/>
              <a:buChar char="•"/>
            </a:pPr>
            <a:r>
              <a:rPr lang="en-US" sz="1400" dirty="0">
                <a:solidFill>
                  <a:schemeClr val="tx1"/>
                </a:solidFill>
              </a:rPr>
              <a:t>Ignoring files</a:t>
            </a:r>
          </a:p>
          <a:p>
            <a:pPr marL="342900" indent="-342900">
              <a:buClr>
                <a:schemeClr val="tx1"/>
              </a:buClr>
              <a:buFont typeface="Arial" panose="020B0604020202020204" pitchFamily="34" charset="0"/>
              <a:buChar char="•"/>
            </a:pPr>
            <a:r>
              <a:rPr lang="en-US" sz="1400" dirty="0">
                <a:solidFill>
                  <a:schemeClr val="tx1"/>
                </a:solidFill>
              </a:rPr>
              <a:t>Committing changes</a:t>
            </a:r>
          </a:p>
          <a:p>
            <a:pPr marL="342900" indent="-342900">
              <a:buClr>
                <a:schemeClr val="tx1"/>
              </a:buClr>
              <a:buFont typeface="Arial" panose="020B0604020202020204" pitchFamily="34" charset="0"/>
              <a:buChar char="•"/>
            </a:pPr>
            <a:r>
              <a:rPr lang="en-US" sz="1400" dirty="0">
                <a:solidFill>
                  <a:schemeClr val="tx1"/>
                </a:solidFill>
              </a:rPr>
              <a:t>Removing files</a:t>
            </a:r>
          </a:p>
          <a:p>
            <a:pPr marL="342900" indent="-342900">
              <a:buClr>
                <a:schemeClr val="tx1"/>
              </a:buClr>
              <a:buFont typeface="Arial" panose="020B0604020202020204" pitchFamily="34" charset="0"/>
              <a:buChar char="•"/>
            </a:pPr>
            <a:r>
              <a:rPr lang="en-US" sz="1400" dirty="0">
                <a:solidFill>
                  <a:schemeClr val="tx1"/>
                </a:solidFill>
              </a:rPr>
              <a:t>Moving files</a:t>
            </a:r>
          </a:p>
          <a:p>
            <a:pPr marL="342900" indent="-342900">
              <a:buClr>
                <a:schemeClr val="tx1"/>
              </a:buClr>
              <a:buFont typeface="Arial" panose="020B0604020202020204" pitchFamily="34" charset="0"/>
              <a:buChar char="•"/>
            </a:pPr>
            <a:endParaRPr lang="en-US" sz="1400" dirty="0">
              <a:solidFill>
                <a:schemeClr val="tx1"/>
              </a:solidFill>
            </a:endParaRPr>
          </a:p>
          <a:p>
            <a:pPr marL="342900" indent="-342900">
              <a:buClr>
                <a:schemeClr val="tx1"/>
              </a:buClr>
              <a:buFont typeface="Arial" panose="020B0604020202020204" pitchFamily="34" charset="0"/>
              <a:buChar char="•"/>
            </a:pPr>
            <a:endParaRPr lang="en-US" sz="1400" dirty="0">
              <a:solidFill>
                <a:schemeClr val="tx1"/>
              </a:solidFill>
            </a:endParaRPr>
          </a:p>
          <a:p>
            <a:pPr marL="342900" indent="-342900">
              <a:buClr>
                <a:schemeClr val="tx1"/>
              </a:buClr>
              <a:buFont typeface="Arial" panose="020B0604020202020204" pitchFamily="34" charset="0"/>
              <a:buChar char="•"/>
            </a:pPr>
            <a:endParaRPr lang="en-US" sz="1400" dirty="0">
              <a:solidFill>
                <a:schemeClr val="tx1"/>
              </a:solidFill>
            </a:endParaRPr>
          </a:p>
          <a:p>
            <a:pPr marL="342900" indent="-342900">
              <a:buClr>
                <a:schemeClr val="tx1"/>
              </a:buClr>
              <a:buFont typeface="Arial" panose="020B0604020202020204" pitchFamily="34" charset="0"/>
              <a:buChar char="•"/>
            </a:pPr>
            <a:endParaRPr lang="en-US" sz="1400" dirty="0">
              <a:solidFill>
                <a:schemeClr val="tx1"/>
              </a:solidFill>
            </a:endParaRPr>
          </a:p>
          <a:p>
            <a:pPr marL="342900" indent="-342900">
              <a:buClr>
                <a:schemeClr val="tx1"/>
              </a:buClr>
              <a:buFont typeface="Arial" panose="020B0604020202020204" pitchFamily="34" charset="0"/>
              <a:buChar char="•"/>
            </a:pPr>
            <a:endParaRPr lang="en-US" sz="1400" dirty="0">
              <a:solidFill>
                <a:schemeClr val="tx1"/>
              </a:solidFill>
            </a:endParaRPr>
          </a:p>
          <a:p>
            <a:pPr marL="342900" indent="-342900">
              <a:buClr>
                <a:schemeClr val="tx1"/>
              </a:buClr>
              <a:buFont typeface="Arial" panose="020B0604020202020204" pitchFamily="34" charset="0"/>
              <a:buChar char="•"/>
            </a:pPr>
            <a:endParaRPr lang="en-US" sz="1400" dirty="0">
              <a:solidFill>
                <a:schemeClr val="tx1"/>
              </a:solidFill>
            </a:endParaRPr>
          </a:p>
          <a:p>
            <a:pPr marL="342900" indent="-342900">
              <a:buClr>
                <a:schemeClr val="tx1"/>
              </a:buClr>
              <a:buFont typeface="Arial" panose="020B0604020202020204" pitchFamily="34" charset="0"/>
              <a:buChar char="•"/>
            </a:pPr>
            <a:endParaRPr lang="en-US" sz="1400" dirty="0">
              <a:solidFill>
                <a:schemeClr val="tx1"/>
              </a:solidFill>
            </a:endParaRPr>
          </a:p>
          <a:p>
            <a:pPr marL="342900" indent="-342900">
              <a:buClr>
                <a:schemeClr val="tx1"/>
              </a:buClr>
              <a:buAutoNum type="arabicPeriod"/>
            </a:pPr>
            <a:endParaRPr lang="en-US" sz="1400" dirty="0">
              <a:solidFill>
                <a:schemeClr val="tx1"/>
              </a:solidFill>
            </a:endParaRPr>
          </a:p>
          <a:p>
            <a:pPr marL="342900" indent="-342900">
              <a:buClr>
                <a:schemeClr val="tx1"/>
              </a:buClr>
              <a:buAutoNum type="arabicPeriod"/>
            </a:pPr>
            <a:endParaRPr lang="en-US" sz="1400" dirty="0"/>
          </a:p>
          <a:p>
            <a:endParaRPr lang="en-US" dirty="0"/>
          </a:p>
        </p:txBody>
      </p:sp>
      <p:sp>
        <p:nvSpPr>
          <p:cNvPr id="7" name="Text Placeholder 6"/>
          <p:cNvSpPr>
            <a:spLocks noGrp="1"/>
          </p:cNvSpPr>
          <p:nvPr>
            <p:ph type="body" sz="quarter" idx="17"/>
          </p:nvPr>
        </p:nvSpPr>
        <p:spPr/>
        <p:txBody>
          <a:bodyPr/>
          <a:lstStyle/>
          <a:p>
            <a:pPr marL="177800" indent="-177800">
              <a:buClr>
                <a:schemeClr val="tx1"/>
              </a:buClr>
            </a:pPr>
            <a:r>
              <a:rPr lang="en-US" sz="1400" dirty="0">
                <a:solidFill>
                  <a:schemeClr val="tx1"/>
                </a:solidFill>
              </a:rPr>
              <a:t>Hands on GIT!</a:t>
            </a:r>
          </a:p>
          <a:p>
            <a:pPr marL="177800" indent="-177800">
              <a:buClr>
                <a:schemeClr val="tx1"/>
              </a:buClr>
            </a:pPr>
            <a:endParaRPr lang="en-US" sz="1000" dirty="0"/>
          </a:p>
        </p:txBody>
      </p:sp>
      <p:cxnSp>
        <p:nvCxnSpPr>
          <p:cNvPr id="9" name="Straight Connector 8"/>
          <p:cNvCxnSpPr/>
          <p:nvPr/>
        </p:nvCxnSpPr>
        <p:spPr>
          <a:xfrm>
            <a:off x="80513" y="4399472"/>
            <a:ext cx="8936966"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Hands on GIT!</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Create a change</a:t>
            </a:r>
            <a:endParaRPr lang="en-GB" sz="1800" i="1" dirty="0">
              <a:ea typeface="ヒラギノ角ゴ Pro W3"/>
              <a:cs typeface="ヒラギノ角ゴ Pro W3"/>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34096"/>
            <a:ext cx="4032250" cy="34007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000" dirty="0">
                <a:solidFill>
                  <a:schemeClr val="tx1"/>
                </a:solidFill>
              </a:rPr>
              <a:t>After creation the user should see:</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~/training</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ls</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alh</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total 20K</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drwxr</a:t>
            </a:r>
            <a:r>
              <a:rPr lang="en-US" sz="800" dirty="0">
                <a:solidFill>
                  <a:srgbClr val="000000"/>
                </a:solidFill>
                <a:latin typeface="Courier New" panose="02070309020205020404" pitchFamily="49" charset="0"/>
                <a:cs typeface="Courier New" panose="02070309020205020404" pitchFamily="49" charset="0"/>
              </a:rPr>
              <a:t>-</a:t>
            </a:r>
            <a:r>
              <a:rPr lang="en-US" sz="800" dirty="0" err="1">
                <a:solidFill>
                  <a:srgbClr val="000000"/>
                </a:solidFill>
                <a:latin typeface="Courier New" panose="02070309020205020404" pitchFamily="49" charset="0"/>
                <a:cs typeface="Courier New" panose="02070309020205020404" pitchFamily="49" charset="0"/>
              </a:rPr>
              <a:t>xr</a:t>
            </a:r>
            <a:r>
              <a:rPr lang="en-US" sz="800" dirty="0">
                <a:solidFill>
                  <a:srgbClr val="000000"/>
                </a:solidFill>
                <a:latin typeface="Courier New" panose="02070309020205020404" pitchFamily="49" charset="0"/>
                <a:cs typeface="Courier New" panose="02070309020205020404" pitchFamily="49" charset="0"/>
              </a:rPr>
              <a:t>-x 1 </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 1049089 0 Mar 17 08:08 ./</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drwxr</a:t>
            </a:r>
            <a:r>
              <a:rPr lang="en-US" sz="800" dirty="0">
                <a:solidFill>
                  <a:srgbClr val="000000"/>
                </a:solidFill>
                <a:latin typeface="Courier New" panose="02070309020205020404" pitchFamily="49" charset="0"/>
                <a:cs typeface="Courier New" panose="02070309020205020404" pitchFamily="49" charset="0"/>
              </a:rPr>
              <a:t>-</a:t>
            </a:r>
            <a:r>
              <a:rPr lang="en-US" sz="800" dirty="0" err="1">
                <a:solidFill>
                  <a:srgbClr val="000000"/>
                </a:solidFill>
                <a:latin typeface="Courier New" panose="02070309020205020404" pitchFamily="49" charset="0"/>
                <a:cs typeface="Courier New" panose="02070309020205020404" pitchFamily="49" charset="0"/>
              </a:rPr>
              <a:t>xr</a:t>
            </a:r>
            <a:r>
              <a:rPr lang="en-US" sz="800" dirty="0">
                <a:solidFill>
                  <a:srgbClr val="000000"/>
                </a:solidFill>
                <a:latin typeface="Courier New" panose="02070309020205020404" pitchFamily="49" charset="0"/>
                <a:cs typeface="Courier New" panose="02070309020205020404" pitchFamily="49" charset="0"/>
              </a:rPr>
              <a:t>-x 1 </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 1049089 0 Mar 17 08:06 ../</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drwxr</a:t>
            </a:r>
            <a:r>
              <a:rPr lang="en-US" sz="800" dirty="0">
                <a:solidFill>
                  <a:srgbClr val="000000"/>
                </a:solidFill>
                <a:latin typeface="Courier New" panose="02070309020205020404" pitchFamily="49" charset="0"/>
                <a:cs typeface="Courier New" panose="02070309020205020404" pitchFamily="49" charset="0"/>
              </a:rPr>
              <a:t>-</a:t>
            </a:r>
            <a:r>
              <a:rPr lang="en-US" sz="800" dirty="0" err="1">
                <a:solidFill>
                  <a:srgbClr val="000000"/>
                </a:solidFill>
                <a:latin typeface="Courier New" panose="02070309020205020404" pitchFamily="49" charset="0"/>
                <a:cs typeface="Courier New" panose="02070309020205020404" pitchFamily="49" charset="0"/>
              </a:rPr>
              <a:t>xr</a:t>
            </a:r>
            <a:r>
              <a:rPr lang="en-US" sz="800" dirty="0">
                <a:solidFill>
                  <a:srgbClr val="000000"/>
                </a:solidFill>
                <a:latin typeface="Courier New" panose="02070309020205020404" pitchFamily="49" charset="0"/>
                <a:cs typeface="Courier New" panose="02070309020205020404" pitchFamily="49" charset="0"/>
              </a:rPr>
              <a:t>-x 1 </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 1049089 0 Mar 17 08:08 </a:t>
            </a:r>
            <a:r>
              <a:rPr lang="en-US" sz="800" dirty="0" err="1">
                <a:solidFill>
                  <a:srgbClr val="000000"/>
                </a:solidFill>
                <a:latin typeface="Courier New" panose="02070309020205020404" pitchFamily="49" charset="0"/>
                <a:cs typeface="Courier New" panose="02070309020205020404" pitchFamily="49" charset="0"/>
              </a:rPr>
              <a:t>localrepo</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~/training</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cd</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localrepo</a:t>
            </a:r>
            <a:r>
              <a:rPr lang="en-US" sz="800" dirty="0">
                <a:solidFill>
                  <a:srgbClr val="000000"/>
                </a:solidFill>
                <a:latin typeface="Courier New" panose="02070309020205020404" pitchFamily="49" charset="0"/>
                <a:cs typeface="Courier New" panose="02070309020205020404" pitchFamily="49" charset="0"/>
              </a:rPr>
              <a: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~/training/</a:t>
            </a:r>
            <a:r>
              <a:rPr lang="en-US" sz="800" dirty="0" err="1">
                <a:solidFill>
                  <a:srgbClr val="FF0000"/>
                </a:solidFill>
                <a:latin typeface="Courier New" panose="02070309020205020404" pitchFamily="49" charset="0"/>
                <a:cs typeface="Courier New" panose="02070309020205020404" pitchFamily="49" charset="0"/>
              </a:rPr>
              <a:t>localrepo</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chemeClr val="accent3">
                    <a:lumMod val="75000"/>
                  </a:schemeClr>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p>
          <a:p>
            <a:r>
              <a:rPr lang="en-US" sz="1000" dirty="0">
                <a:solidFill>
                  <a:schemeClr val="tx1"/>
                </a:solidFill>
              </a:rPr>
              <a:t>Creating a new file is simple; using the preferred text-editor and saving the file in the “</a:t>
            </a:r>
            <a:r>
              <a:rPr lang="en-US" sz="1000" dirty="0">
                <a:solidFill>
                  <a:srgbClr val="000000"/>
                </a:solidFill>
                <a:latin typeface="Courier New" panose="02070309020205020404" pitchFamily="49" charset="0"/>
                <a:cs typeface="Courier New" panose="02070309020205020404" pitchFamily="49" charset="0"/>
              </a:rPr>
              <a:t>training/</a:t>
            </a:r>
            <a:r>
              <a:rPr lang="en-US" sz="1000" dirty="0" err="1">
                <a:solidFill>
                  <a:srgbClr val="000000"/>
                </a:solidFill>
                <a:latin typeface="Courier New" panose="02070309020205020404" pitchFamily="49" charset="0"/>
                <a:cs typeface="Courier New" panose="02070309020205020404" pitchFamily="49" charset="0"/>
              </a:rPr>
              <a:t>localrepo</a:t>
            </a:r>
            <a:r>
              <a:rPr lang="en-US" sz="1000" dirty="0">
                <a:solidFill>
                  <a:schemeClr val="tx1"/>
                </a:solidFill>
              </a:rPr>
              <a:t>” folder.</a:t>
            </a:r>
          </a:p>
          <a:p>
            <a:r>
              <a:rPr lang="en-US" sz="1000" dirty="0">
                <a:solidFill>
                  <a:schemeClr val="tx1"/>
                </a:solidFill>
              </a:rPr>
              <a:t>Using “</a:t>
            </a:r>
            <a:r>
              <a:rPr lang="en-US" sz="1000" dirty="0">
                <a:solidFill>
                  <a:srgbClr val="000000"/>
                </a:solidFill>
                <a:latin typeface="Courier New" panose="02070309020205020404" pitchFamily="49" charset="0"/>
                <a:cs typeface="Courier New" panose="02070309020205020404" pitchFamily="49" charset="0"/>
              </a:rPr>
              <a:t>git status</a:t>
            </a:r>
            <a:r>
              <a:rPr lang="en-US" sz="1000" dirty="0">
                <a:solidFill>
                  <a:schemeClr val="tx1"/>
                </a:solidFill>
              </a:rPr>
              <a:t>” command to check on the repository, GIT will explain that an untracked file is created. Use next “</a:t>
            </a:r>
            <a:r>
              <a:rPr lang="en-US" sz="1000" dirty="0">
                <a:solidFill>
                  <a:srgbClr val="000000"/>
                </a:solidFill>
                <a:latin typeface="Courier New" panose="02070309020205020404" pitchFamily="49" charset="0"/>
                <a:cs typeface="Courier New" panose="02070309020205020404" pitchFamily="49" charset="0"/>
              </a:rPr>
              <a:t>git add &lt;filename&gt;</a:t>
            </a:r>
            <a:r>
              <a:rPr lang="en-US" sz="1000" dirty="0">
                <a:solidFill>
                  <a:schemeClr val="tx1"/>
                </a:solidFill>
              </a:rPr>
              <a:t>”.</a:t>
            </a:r>
          </a:p>
          <a:p>
            <a:r>
              <a:rPr lang="en-US" sz="1000" dirty="0">
                <a:solidFill>
                  <a:schemeClr val="tx1"/>
                </a:solidFill>
              </a:rPr>
              <a:t>Again executing “</a:t>
            </a:r>
            <a:r>
              <a:rPr lang="en-US" sz="1000" dirty="0">
                <a:solidFill>
                  <a:srgbClr val="000000"/>
                </a:solidFill>
                <a:latin typeface="Courier New" panose="02070309020205020404" pitchFamily="49" charset="0"/>
                <a:cs typeface="Courier New" panose="02070309020205020404" pitchFamily="49" charset="0"/>
              </a:rPr>
              <a:t>git status</a:t>
            </a:r>
            <a:r>
              <a:rPr lang="en-US" sz="1000" dirty="0">
                <a:solidFill>
                  <a:schemeClr val="tx1"/>
                </a:solidFill>
              </a:rPr>
              <a:t>” shows now that the file is prepared for the next commit. Executing “</a:t>
            </a:r>
            <a:r>
              <a:rPr lang="en-US" sz="1000" dirty="0">
                <a:solidFill>
                  <a:srgbClr val="000000"/>
                </a:solidFill>
                <a:latin typeface="Courier New" panose="02070309020205020404" pitchFamily="49" charset="0"/>
                <a:cs typeface="Courier New" panose="02070309020205020404" pitchFamily="49" charset="0"/>
              </a:rPr>
              <a:t>git commit</a:t>
            </a:r>
            <a:r>
              <a:rPr lang="en-US" sz="1000" dirty="0">
                <a:solidFill>
                  <a:schemeClr val="tx1"/>
                </a:solidFill>
              </a:rPr>
              <a:t>” to finally add the new file.</a:t>
            </a:r>
          </a:p>
          <a:p>
            <a:r>
              <a:rPr lang="en-US" sz="1000" dirty="0">
                <a:solidFill>
                  <a:schemeClr val="tx1"/>
                </a:solidFill>
              </a:rPr>
              <a:t>Executing once more “</a:t>
            </a:r>
            <a:r>
              <a:rPr lang="en-US" sz="1000" dirty="0">
                <a:solidFill>
                  <a:srgbClr val="000000"/>
                </a:solidFill>
                <a:latin typeface="Courier New" panose="02070309020205020404" pitchFamily="49" charset="0"/>
                <a:cs typeface="Courier New" panose="02070309020205020404" pitchFamily="49" charset="0"/>
              </a:rPr>
              <a:t>git status</a:t>
            </a:r>
            <a:r>
              <a:rPr lang="en-US" sz="1000" dirty="0">
                <a:solidFill>
                  <a:schemeClr val="tx1"/>
                </a:solidFill>
              </a:rPr>
              <a:t>” will show “</a:t>
            </a:r>
            <a:r>
              <a:rPr lang="en-US" sz="1000" dirty="0">
                <a:solidFill>
                  <a:srgbClr val="000000"/>
                </a:solidFill>
                <a:latin typeface="Courier New" panose="02070309020205020404" pitchFamily="49" charset="0"/>
                <a:cs typeface="Courier New" panose="02070309020205020404" pitchFamily="49" charset="0"/>
              </a:rPr>
              <a:t>nothing to commit</a:t>
            </a:r>
            <a:r>
              <a:rPr lang="en-US" sz="1000" dirty="0">
                <a:solidFill>
                  <a:schemeClr val="tx1"/>
                </a:solidFill>
              </a:rPr>
              <a:t>”</a:t>
            </a:r>
          </a:p>
        </p:txBody>
      </p:sp>
      <p:sp>
        <p:nvSpPr>
          <p:cNvPr id="16" name="Text Placeholder 4"/>
          <p:cNvSpPr txBox="1">
            <a:spLocks/>
          </p:cNvSpPr>
          <p:nvPr/>
        </p:nvSpPr>
        <p:spPr>
          <a:xfrm>
            <a:off x="576262" y="1034096"/>
            <a:ext cx="3995737" cy="331390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000" dirty="0">
                <a:solidFill>
                  <a:schemeClr val="tx1"/>
                </a:solidFill>
              </a:rPr>
              <a:t>For the following practical part a repository must be cloned first from remote.</a:t>
            </a:r>
          </a:p>
          <a:p>
            <a:pPr>
              <a:buClr>
                <a:schemeClr val="tx1"/>
              </a:buClr>
            </a:pPr>
            <a:r>
              <a:rPr lang="en-US" sz="1000" dirty="0">
                <a:solidFill>
                  <a:schemeClr val="tx1"/>
                </a:solidFill>
              </a:rPr>
              <a:t>To obtain permission to the repository login to: </a:t>
            </a:r>
            <a:r>
              <a:rPr lang="en-US" sz="1000" dirty="0">
                <a:solidFill>
                  <a:schemeClr val="tx1"/>
                </a:solidFill>
                <a:hlinkClick r:id="rId3"/>
              </a:rPr>
              <a:t>https://fr711uapp094.vpc.alcatel-lucent.com:8443/gerrit/</a:t>
            </a:r>
            <a:endParaRPr lang="en-US" sz="1000" dirty="0">
              <a:solidFill>
                <a:schemeClr val="tx1"/>
              </a:solidFill>
            </a:endParaRPr>
          </a:p>
          <a:p>
            <a:pPr>
              <a:buClr>
                <a:schemeClr val="tx1"/>
              </a:buClr>
            </a:pPr>
            <a:r>
              <a:rPr lang="en-US" sz="1000" dirty="0">
                <a:solidFill>
                  <a:schemeClr val="tx1"/>
                </a:solidFill>
              </a:rPr>
              <a:t>After the initial login setup the ssh key pair.</a:t>
            </a:r>
          </a:p>
          <a:p>
            <a:pPr>
              <a:buClr>
                <a:schemeClr val="tx1"/>
              </a:buClr>
            </a:pPr>
            <a:r>
              <a:rPr lang="en-US" sz="1000" dirty="0">
                <a:solidFill>
                  <a:schemeClr val="tx1"/>
                </a:solidFill>
              </a:rPr>
              <a:t>Chose  a local path on your host like C:\temp or C:\user\&lt;username&gt; \temp directory to store the new repository.</a:t>
            </a:r>
          </a:p>
          <a:p>
            <a:pPr>
              <a:buClr>
                <a:schemeClr val="tx1"/>
              </a:buClr>
            </a:pPr>
            <a:r>
              <a:rPr lang="en-US" sz="1000" dirty="0">
                <a:solidFill>
                  <a:schemeClr val="tx1"/>
                </a:solidFill>
              </a:rPr>
              <a:t>Execute the git clone command to get the initial repository structure on your host.</a:t>
            </a:r>
          </a:p>
          <a:p>
            <a:pPr marL="109538" indent="0">
              <a:buClr>
                <a:schemeClr val="tx1"/>
              </a:buClr>
              <a:buNone/>
            </a:pP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$git clone ssh://sgeschwi@fr711uapp094.vpc.alcatel-lucent.com:29418/sgeschwi_Test ~/temp</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Cloning into '/home/</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/temp'...</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Enter passphrase for key '/home/</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/.ssh/</a:t>
            </a:r>
            <a:r>
              <a:rPr lang="en-US" sz="800" dirty="0" err="1">
                <a:solidFill>
                  <a:srgbClr val="000000"/>
                </a:solidFill>
                <a:latin typeface="Courier New" panose="02070309020205020404" pitchFamily="49" charset="0"/>
                <a:cs typeface="Courier New" panose="02070309020205020404" pitchFamily="49" charset="0"/>
              </a:rPr>
              <a:t>id_rsa</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remote: Counting objects: 42, done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remote: Finding sources: 100% (33/33)</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remote: Total 203 (delta 9), reused 201 (delta 9)</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Receiving objects: 100% (203/203), 4.90 </a:t>
            </a:r>
            <a:r>
              <a:rPr lang="en-US" sz="800" dirty="0" err="1">
                <a:solidFill>
                  <a:srgbClr val="000000"/>
                </a:solidFill>
                <a:latin typeface="Courier New" panose="02070309020205020404" pitchFamily="49" charset="0"/>
                <a:cs typeface="Courier New" panose="02070309020205020404" pitchFamily="49" charset="0"/>
              </a:rPr>
              <a:t>MiB</a:t>
            </a:r>
            <a:r>
              <a:rPr lang="en-US" sz="800" dirty="0">
                <a:solidFill>
                  <a:srgbClr val="000000"/>
                </a:solidFill>
                <a:latin typeface="Courier New" panose="02070309020205020404" pitchFamily="49" charset="0"/>
                <a:cs typeface="Courier New" panose="02070309020205020404" pitchFamily="49" charset="0"/>
              </a:rPr>
              <a:t> | 5.90 </a:t>
            </a:r>
            <a:r>
              <a:rPr lang="en-US" sz="800" dirty="0" err="1">
                <a:solidFill>
                  <a:srgbClr val="000000"/>
                </a:solidFill>
                <a:latin typeface="Courier New" panose="02070309020205020404" pitchFamily="49" charset="0"/>
                <a:cs typeface="Courier New" panose="02070309020205020404" pitchFamily="49" charset="0"/>
              </a:rPr>
              <a:t>MiB</a:t>
            </a:r>
            <a:r>
              <a:rPr lang="en-US" sz="800" dirty="0">
                <a:solidFill>
                  <a:srgbClr val="000000"/>
                </a:solidFill>
                <a:latin typeface="Courier New" panose="02070309020205020404" pitchFamily="49" charset="0"/>
                <a:cs typeface="Courier New" panose="02070309020205020404" pitchFamily="49" charset="0"/>
              </a:rPr>
              <a:t>/s, done.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Resolving deltas: 100% (73/73), done.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Checking connectivity... done.</a:t>
            </a:r>
          </a:p>
          <a:p>
            <a:pPr marL="0" indent="0">
              <a:buClr>
                <a:schemeClr val="tx1"/>
              </a:buClr>
              <a:buNone/>
            </a:pPr>
            <a:endParaRPr lang="en-US" sz="1000" dirty="0">
              <a:solidFill>
                <a:schemeClr val="tx1"/>
              </a:solidFill>
            </a:endParaRPr>
          </a:p>
          <a:p>
            <a:pPr marL="228600" indent="-228600">
              <a:buClr>
                <a:schemeClr val="tx1"/>
              </a:buClr>
              <a:buFont typeface="+mj-lt"/>
              <a:buAutoNum type="arabicPeriod"/>
            </a:pPr>
            <a:endParaRPr lang="en-US" sz="1000" dirty="0">
              <a:solidFill>
                <a:schemeClr val="tx1"/>
              </a:solidFill>
            </a:endParaRPr>
          </a:p>
          <a:p>
            <a:pPr marL="228600" indent="-228600">
              <a:buClr>
                <a:schemeClr val="tx1"/>
              </a:buClr>
              <a:buFont typeface="+mj-lt"/>
              <a:buAutoNum type="arabicPeriod"/>
            </a:pPr>
            <a:endParaRPr lang="en-US" sz="1000" dirty="0">
              <a:solidFill>
                <a:schemeClr val="tx1"/>
              </a:solidFill>
            </a:endParaRPr>
          </a:p>
        </p:txBody>
      </p:sp>
    </p:spTree>
    <p:extLst>
      <p:ext uri="{BB962C8B-B14F-4D97-AF65-F5344CB8AC3E}">
        <p14:creationId xmlns:p14="http://schemas.microsoft.com/office/powerpoint/2010/main" val="249578280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Hands on GIT!</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Ignoring, removing &amp; moving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79817"/>
            <a:ext cx="4032250" cy="3265806"/>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000" dirty="0">
                <a:solidFill>
                  <a:schemeClr val="tx1"/>
                </a:solidFill>
              </a:rPr>
              <a:t>Create a new file with a typo and stage/commit the new file.</a:t>
            </a:r>
          </a:p>
          <a:p>
            <a:pPr>
              <a:buClr>
                <a:schemeClr val="tx1"/>
              </a:buClr>
            </a:pPr>
            <a:r>
              <a:rPr lang="en-US" sz="1000" dirty="0">
                <a:solidFill>
                  <a:schemeClr val="tx1"/>
                </a:solidFill>
              </a:rPr>
              <a:t>What happens if the typo is only a low-case or upper-case?</a:t>
            </a:r>
          </a:p>
          <a:p>
            <a:pPr>
              <a:buClr>
                <a:schemeClr val="tx1"/>
              </a:buClr>
            </a:pPr>
            <a:r>
              <a:rPr lang="en-US" sz="1000" dirty="0">
                <a:solidFill>
                  <a:schemeClr val="tx1"/>
                </a:solidFill>
              </a:rPr>
              <a:t>What happens when the typo is like this “iamatypo.txt” but should be “i-am-a-typo.txt”?</a:t>
            </a:r>
          </a:p>
          <a:p>
            <a:pPr>
              <a:buClr>
                <a:schemeClr val="tx1"/>
              </a:buClr>
            </a:pPr>
            <a:r>
              <a:rPr lang="en-US" sz="1000" dirty="0">
                <a:solidFill>
                  <a:schemeClr val="tx1"/>
                </a:solidFill>
              </a:rPr>
              <a:t>Create a new change on the repository. Commit this change to your local repository.</a:t>
            </a:r>
          </a:p>
          <a:p>
            <a:pPr>
              <a:buClr>
                <a:schemeClr val="tx1"/>
              </a:buClr>
            </a:pPr>
            <a:r>
              <a:rPr lang="en-US" sz="1000" dirty="0">
                <a:solidFill>
                  <a:schemeClr val="tx1"/>
                </a:solidFill>
              </a:rPr>
              <a:t>Look at the “git log” output.</a:t>
            </a:r>
          </a:p>
          <a:p>
            <a:pPr>
              <a:buClr>
                <a:schemeClr val="tx1"/>
              </a:buClr>
            </a:pPr>
            <a:r>
              <a:rPr lang="en-US" sz="1000" dirty="0">
                <a:solidFill>
                  <a:schemeClr val="tx1"/>
                </a:solidFill>
              </a:rPr>
              <a:t>Change the same file again and fix a fictive issue.</a:t>
            </a:r>
          </a:p>
          <a:p>
            <a:pPr>
              <a:buClr>
                <a:schemeClr val="tx1"/>
              </a:buClr>
            </a:pPr>
            <a:r>
              <a:rPr lang="en-US" sz="1000" dirty="0">
                <a:solidFill>
                  <a:schemeClr val="tx1"/>
                </a:solidFill>
              </a:rPr>
              <a:t>Instead of committing a new change, we want to amend the last commit with this change. How?</a:t>
            </a:r>
          </a:p>
          <a:p>
            <a:pPr>
              <a:buClr>
                <a:schemeClr val="tx1"/>
              </a:buClr>
            </a:pPr>
            <a:r>
              <a:rPr lang="en-US" sz="1000" dirty="0">
                <a:solidFill>
                  <a:schemeClr val="tx1"/>
                </a:solidFill>
              </a:rPr>
              <a:t>What does “git log” tell us?</a:t>
            </a:r>
          </a:p>
          <a:p>
            <a:pPr marL="0" indent="0">
              <a:buClr>
                <a:schemeClr val="tx1"/>
              </a:buClr>
              <a:buNone/>
            </a:pPr>
            <a:endParaRPr lang="en-US" sz="1000" dirty="0">
              <a:solidFill>
                <a:schemeClr val="tx1"/>
              </a:solidFill>
            </a:endParaRPr>
          </a:p>
          <a:p>
            <a:pPr>
              <a:buClr>
                <a:schemeClr val="tx1"/>
              </a:buClr>
            </a:pPr>
            <a:endParaRPr lang="en-US" sz="1000" dirty="0">
              <a:solidFill>
                <a:schemeClr val="tx1"/>
              </a:solidFill>
            </a:endParaRPr>
          </a:p>
          <a:p>
            <a:pPr>
              <a:buClr>
                <a:schemeClr val="tx1"/>
              </a:buClr>
            </a:pPr>
            <a:endParaRPr lang="en-US" sz="1000" dirty="0">
              <a:solidFill>
                <a:schemeClr val="tx1"/>
              </a:solidFill>
            </a:endParaRPr>
          </a:p>
          <a:p>
            <a:pPr marL="0" indent="0">
              <a:buClr>
                <a:schemeClr val="tx1"/>
              </a:buClr>
              <a:buNone/>
            </a:pPr>
            <a:br>
              <a:rPr lang="en-US" sz="800" dirty="0">
                <a:solidFill>
                  <a:srgbClr val="000000"/>
                </a:solidFill>
                <a:latin typeface="Courier New" panose="02070309020205020404" pitchFamily="49" charset="0"/>
                <a:cs typeface="Courier New" panose="02070309020205020404" pitchFamily="49" charset="0"/>
              </a:rPr>
            </a:br>
            <a:endParaRPr lang="en-US" sz="800" dirty="0">
              <a:solidFill>
                <a:schemeClr val="tx1"/>
              </a:solidFill>
            </a:endParaRPr>
          </a:p>
        </p:txBody>
      </p:sp>
      <p:sp>
        <p:nvSpPr>
          <p:cNvPr id="16" name="Text Placeholder 4"/>
          <p:cNvSpPr txBox="1">
            <a:spLocks/>
          </p:cNvSpPr>
          <p:nvPr/>
        </p:nvSpPr>
        <p:spPr>
          <a:xfrm>
            <a:off x="576263" y="1079817"/>
            <a:ext cx="3995737" cy="342360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a:solidFill>
                  <a:schemeClr val="tx1"/>
                </a:solidFill>
              </a:rPr>
              <a:t>Next create a file with the ending log.</a:t>
            </a:r>
          </a:p>
          <a:p>
            <a:r>
              <a:rPr lang="en-US" sz="1000" dirty="0">
                <a:solidFill>
                  <a:schemeClr val="tx1"/>
                </a:solidFill>
              </a:rPr>
              <a:t>Don’t stage or commit but check on the status of the repository.</a:t>
            </a:r>
          </a:p>
          <a:p>
            <a:r>
              <a:rPr lang="en-US" sz="1000" dirty="0">
                <a:solidFill>
                  <a:schemeClr val="tx1"/>
                </a:solidFill>
              </a:rPr>
              <a:t>Create a .</a:t>
            </a:r>
            <a:r>
              <a:rPr lang="en-US" sz="1000" dirty="0" err="1">
                <a:solidFill>
                  <a:schemeClr val="tx1"/>
                </a:solidFill>
              </a:rPr>
              <a:t>gitignore</a:t>
            </a:r>
            <a:r>
              <a:rPr lang="en-US" sz="1000" dirty="0">
                <a:solidFill>
                  <a:schemeClr val="tx1"/>
                </a:solidFill>
              </a:rPr>
              <a:t> file now and tell git to ignore all files with the ending .log.</a:t>
            </a:r>
          </a:p>
          <a:p>
            <a:r>
              <a:rPr lang="en-US" sz="1000" dirty="0">
                <a:solidFill>
                  <a:schemeClr val="tx1"/>
                </a:solidFill>
              </a:rPr>
              <a:t>Check again on the status of the repository with git status. What has changed?</a:t>
            </a:r>
          </a:p>
          <a:p>
            <a:r>
              <a:rPr lang="en-US" sz="1000" dirty="0">
                <a:solidFill>
                  <a:schemeClr val="tx1"/>
                </a:solidFill>
              </a:rPr>
              <a:t>We don’t want to track the .</a:t>
            </a:r>
            <a:r>
              <a:rPr lang="en-US" sz="1000" dirty="0" err="1">
                <a:solidFill>
                  <a:schemeClr val="tx1"/>
                </a:solidFill>
              </a:rPr>
              <a:t>gitignore</a:t>
            </a:r>
            <a:r>
              <a:rPr lang="en-US" sz="1000" dirty="0">
                <a:solidFill>
                  <a:schemeClr val="tx1"/>
                </a:solidFill>
              </a:rPr>
              <a:t> file. How to handle this case?</a:t>
            </a:r>
          </a:p>
          <a:p>
            <a:pPr>
              <a:buClr>
                <a:schemeClr val="tx1"/>
              </a:buClr>
            </a:pPr>
            <a:r>
              <a:rPr lang="en-US" sz="1000" dirty="0">
                <a:solidFill>
                  <a:schemeClr val="tx1"/>
                </a:solidFill>
              </a:rPr>
              <a:t>Create a new file &amp; stage it. Do not commit!</a:t>
            </a:r>
          </a:p>
          <a:p>
            <a:pPr>
              <a:buClr>
                <a:schemeClr val="tx1"/>
              </a:buClr>
            </a:pPr>
            <a:r>
              <a:rPr lang="en-US" sz="1000" dirty="0">
                <a:solidFill>
                  <a:schemeClr val="tx1"/>
                </a:solidFill>
              </a:rPr>
              <a:t>The file was staged by accident. How do I remove the file from the staging area?</a:t>
            </a:r>
          </a:p>
          <a:p>
            <a:pPr>
              <a:buClr>
                <a:schemeClr val="tx1"/>
              </a:buClr>
            </a:pPr>
            <a:r>
              <a:rPr lang="en-US" sz="1000" dirty="0">
                <a:solidFill>
                  <a:schemeClr val="tx1"/>
                </a:solidFill>
              </a:rPr>
              <a:t>Is the file lost afterwards? Why not?</a:t>
            </a:r>
          </a:p>
          <a:p>
            <a:pPr>
              <a:buClr>
                <a:schemeClr val="tx1"/>
              </a:buClr>
            </a:pPr>
            <a:r>
              <a:rPr lang="en-US" sz="1000" dirty="0">
                <a:solidFill>
                  <a:schemeClr val="tx1"/>
                </a:solidFill>
              </a:rPr>
              <a:t>Next stage the file again and commit this time. Remove the file afterwards with the system command.</a:t>
            </a:r>
          </a:p>
          <a:p>
            <a:pPr>
              <a:buClr>
                <a:schemeClr val="tx1"/>
              </a:buClr>
            </a:pPr>
            <a:r>
              <a:rPr lang="en-US" sz="1000" dirty="0">
                <a:solidFill>
                  <a:schemeClr val="tx1"/>
                </a:solidFill>
              </a:rPr>
              <a:t>What can be done to remove it from the status?</a:t>
            </a:r>
          </a:p>
        </p:txBody>
      </p:sp>
    </p:spTree>
    <p:extLst>
      <p:ext uri="{BB962C8B-B14F-4D97-AF65-F5344CB8AC3E}">
        <p14:creationId xmlns:p14="http://schemas.microsoft.com/office/powerpoint/2010/main" val="2219379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dirty="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dirty="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a:solidFill>
                  <a:schemeClr val="bg2"/>
                </a:solidFill>
                <a:latin typeface="+mn-lt"/>
                <a:cs typeface="Arial" panose="020B0604020202020204" pitchFamily="34" charset="0"/>
              </a:rPr>
              <a:t>The contents of this document are proprietary and confidential property of Nokia. This document is provided subject to confidentiality obligations of the applicable agreement(s).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Such Feedback may be used in Nokia products and related specifications</a:t>
            </a:r>
          </a:p>
          <a:p>
            <a:pPr>
              <a:defRPr/>
            </a:pPr>
            <a:r>
              <a:rPr lang="en-US" sz="800" dirty="0">
                <a:solidFill>
                  <a:schemeClr val="bg2"/>
                </a:solidFill>
                <a:latin typeface="+mn-lt"/>
                <a:cs typeface="Arial" panose="020B0604020202020204" pitchFamily="34" charset="0"/>
              </a:rPr>
              <a:t>or other documentation. Accordingly, if the user</a:t>
            </a:r>
          </a:p>
          <a:p>
            <a:pPr>
              <a:defRPr/>
            </a:pPr>
            <a:r>
              <a:rPr lang="en-US" sz="800" dirty="0">
                <a:solidFill>
                  <a:schemeClr val="bg2"/>
                </a:solidFill>
                <a:latin typeface="+mn-lt"/>
                <a:cs typeface="Arial" panose="020B0604020202020204" pitchFamily="34" charset="0"/>
              </a:rPr>
              <a:t>of this document gives Nokia Feedback on the contents of this document, Nokia may freely use, disclose, reproduce, license, distribute and</a:t>
            </a:r>
          </a:p>
          <a:p>
            <a:pPr>
              <a:defRPr/>
            </a:pPr>
            <a:r>
              <a:rPr lang="en-US" sz="800" dirty="0">
                <a:solidFill>
                  <a:schemeClr val="bg2"/>
                </a:solidFill>
                <a:latin typeface="+mn-lt"/>
                <a:cs typeface="Arial" panose="020B0604020202020204" pitchFamily="34" charset="0"/>
              </a:rPr>
              <a:t>otherwise commercialize the feedback in any</a:t>
            </a:r>
          </a:p>
          <a:p>
            <a:pPr>
              <a:defRPr/>
            </a:pPr>
            <a:r>
              <a:rPr lang="en-US" sz="800" dirty="0">
                <a:solidFill>
                  <a:schemeClr val="bg2"/>
                </a:solidFill>
                <a:latin typeface="+mn-lt"/>
                <a:cs typeface="Arial" panose="020B0604020202020204" pitchFamily="34" charset="0"/>
              </a:rPr>
              <a:t>Nokia product, technology, service, specification</a:t>
            </a:r>
          </a:p>
          <a:p>
            <a:pPr>
              <a:defRPr/>
            </a:pPr>
            <a:r>
              <a:rPr lang="en-US" sz="800" dirty="0">
                <a:solidFill>
                  <a:schemeClr val="bg2"/>
                </a:solidFill>
                <a:latin typeface="+mn-lt"/>
                <a:cs typeface="Arial" panose="020B0604020202020204" pitchFamily="34" charset="0"/>
              </a:rPr>
              <a:t>or other documentation.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and the product(s) it describes</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are protected by copyright according to the</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applicable laws.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is a registered trademark of Nokia Corporation. Other product and company names mentioned</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herein may be trademarks or trade names of their respective owners.</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 Nokia 2014</a:t>
            </a: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a:solidFill>
                  <a:schemeClr val="bg2"/>
                </a:solidFill>
                <a:cs typeface="Arial" charset="0"/>
              </a:rPr>
              <a:t>&lt;Change information classification in footer&gt;</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A clean repository state</a:t>
            </a:r>
          </a:p>
        </p:txBody>
      </p:sp>
      <p:sp>
        <p:nvSpPr>
          <p:cNvPr id="29" name="TextBox 28"/>
          <p:cNvSpPr txBox="1"/>
          <p:nvPr/>
        </p:nvSpPr>
        <p:spPr>
          <a:xfrm>
            <a:off x="4948657" y="948794"/>
            <a:ext cx="3735956" cy="1169551"/>
          </a:xfrm>
          <a:prstGeom prst="rect">
            <a:avLst/>
          </a:prstGeom>
          <a:noFill/>
        </p:spPr>
        <p:txBody>
          <a:bodyPr wrap="square" rtlCol="0">
            <a:spAutoFit/>
          </a:bodyPr>
          <a:lstStyle/>
          <a:p>
            <a:r>
              <a:rPr lang="en-US" sz="1000" b="1" dirty="0">
                <a:solidFill>
                  <a:schemeClr val="bg2"/>
                </a:solidFill>
                <a:latin typeface="+mn-lt"/>
              </a:rPr>
              <a:t>Extending the understanding on our repository</a:t>
            </a:r>
          </a:p>
          <a:p>
            <a:endParaRPr lang="en-US" sz="1000" b="1" dirty="0">
              <a:solidFill>
                <a:schemeClr val="bg2"/>
              </a:solidFill>
              <a:latin typeface="+mn-lt"/>
              <a:cs typeface="Arial" panose="020B0604020202020204" pitchFamily="34" charset="0"/>
            </a:endParaRPr>
          </a:p>
          <a:p>
            <a:pPr marL="171450" indent="-171450">
              <a:buFont typeface="Arial" panose="020B0604020202020204" pitchFamily="34" charset="0"/>
              <a:buChar char="•"/>
            </a:pPr>
            <a:r>
              <a:rPr lang="en-US" sz="1000" dirty="0">
                <a:solidFill>
                  <a:schemeClr val="bg2"/>
                </a:solidFill>
                <a:latin typeface="+mn-lt"/>
                <a:cs typeface="Arial" panose="020B0604020202020204" pitchFamily="34" charset="0"/>
              </a:rPr>
              <a:t>This is to introduce the terms in order to get used to them.</a:t>
            </a:r>
          </a:p>
          <a:p>
            <a:pPr marL="171450" indent="-171450">
              <a:buFont typeface="Arial" panose="020B0604020202020204" pitchFamily="34" charset="0"/>
              <a:buChar char="•"/>
            </a:pPr>
            <a:r>
              <a:rPr lang="en-US" sz="1000" dirty="0">
                <a:solidFill>
                  <a:schemeClr val="bg2"/>
                </a:solidFill>
                <a:latin typeface="+mn-lt"/>
                <a:cs typeface="Arial" panose="020B0604020202020204" pitchFamily="34" charset="0"/>
              </a:rPr>
              <a:t>Branching will be explained later on, for now all work is done on “master”</a:t>
            </a:r>
          </a:p>
          <a:p>
            <a:pPr marL="171450" indent="-171450">
              <a:buFont typeface="Arial" panose="020B0604020202020204" pitchFamily="34" charset="0"/>
              <a:buChar char="•"/>
            </a:pPr>
            <a:r>
              <a:rPr lang="en-US" sz="1000" dirty="0">
                <a:solidFill>
                  <a:schemeClr val="bg2"/>
                </a:solidFill>
                <a:latin typeface="+mn-lt"/>
                <a:cs typeface="Arial" panose="020B0604020202020204" pitchFamily="34" charset="0"/>
              </a:rPr>
              <a:t>Below different changes and actions for files – a full cycle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So far the tracking was very basic, adding new files and committing is not enough.</a:t>
            </a:r>
          </a:p>
          <a:p>
            <a:pPr>
              <a:buClr>
                <a:schemeClr val="tx1"/>
              </a:buClr>
            </a:pPr>
            <a:r>
              <a:rPr lang="en-US" sz="1400" dirty="0">
                <a:solidFill>
                  <a:schemeClr val="tx1"/>
                </a:solidFill>
              </a:rPr>
              <a:t>First we need to know the status of our files:</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chemeClr val="accent3">
                    <a:lumMod val="75000"/>
                  </a:schemeClr>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nothing to commit, working directory clean</a:t>
            </a:r>
          </a:p>
          <a:p>
            <a:pPr>
              <a:buClr>
                <a:schemeClr val="tx1"/>
              </a:buClr>
            </a:pPr>
            <a:r>
              <a:rPr lang="en-US" sz="1400" dirty="0">
                <a:solidFill>
                  <a:schemeClr val="tx1"/>
                </a:solidFill>
              </a:rPr>
              <a:t>No changes have been done.</a:t>
            </a:r>
          </a:p>
          <a:p>
            <a:pPr>
              <a:buClr>
                <a:schemeClr val="tx1"/>
              </a:buClr>
            </a:pPr>
            <a:r>
              <a:rPr lang="en-US" sz="1400" dirty="0">
                <a:solidFill>
                  <a:schemeClr val="tx1"/>
                </a:solidFill>
              </a:rPr>
              <a:t>GIT tells the user on which branch the user is currently working.</a:t>
            </a:r>
          </a:p>
          <a:p>
            <a:pPr>
              <a:buClr>
                <a:schemeClr val="tx1"/>
              </a:buClr>
            </a:pPr>
            <a:r>
              <a:rPr lang="en-US" sz="1400" dirty="0">
                <a:solidFill>
                  <a:schemeClr val="tx1"/>
                </a:solidFill>
              </a:rPr>
              <a:t>Also it is reported that the remote and the local repository has not diverged from the same branch.</a:t>
            </a:r>
          </a:p>
        </p:txBody>
      </p:sp>
      <p:sp>
        <p:nvSpPr>
          <p:cNvPr id="28" name="Rectangle 27"/>
          <p:cNvSpPr/>
          <p:nvPr/>
        </p:nvSpPr>
        <p:spPr>
          <a:xfrm>
            <a:off x="6717575" y="2318647"/>
            <a:ext cx="929231" cy="4082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modified</a:t>
            </a:r>
          </a:p>
        </p:txBody>
      </p:sp>
      <p:sp>
        <p:nvSpPr>
          <p:cNvPr id="32" name="Rectangle 31"/>
          <p:cNvSpPr/>
          <p:nvPr/>
        </p:nvSpPr>
        <p:spPr>
          <a:xfrm>
            <a:off x="5716090" y="2317569"/>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unmodified</a:t>
            </a:r>
          </a:p>
        </p:txBody>
      </p:sp>
      <p:sp>
        <p:nvSpPr>
          <p:cNvPr id="33" name="Rectangle 32"/>
          <p:cNvSpPr/>
          <p:nvPr/>
        </p:nvSpPr>
        <p:spPr>
          <a:xfrm>
            <a:off x="7753486" y="2318647"/>
            <a:ext cx="931127" cy="4071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staged</a:t>
            </a:r>
          </a:p>
        </p:txBody>
      </p:sp>
      <p:cxnSp>
        <p:nvCxnSpPr>
          <p:cNvPr id="40" name="Straight Connector 39"/>
          <p:cNvCxnSpPr/>
          <p:nvPr/>
        </p:nvCxnSpPr>
        <p:spPr>
          <a:xfrm>
            <a:off x="6172270" y="2726874"/>
            <a:ext cx="4264"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28" idx="2"/>
          </p:cNvCxnSpPr>
          <p:nvPr/>
        </p:nvCxnSpPr>
        <p:spPr>
          <a:xfrm>
            <a:off x="7182191" y="2726874"/>
            <a:ext cx="3361"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2"/>
          </p:cNvCxnSpPr>
          <p:nvPr/>
        </p:nvCxnSpPr>
        <p:spPr>
          <a:xfrm>
            <a:off x="8219050" y="2725796"/>
            <a:ext cx="0" cy="164046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7" name="Left Arrow 46"/>
          <p:cNvSpPr/>
          <p:nvPr/>
        </p:nvSpPr>
        <p:spPr>
          <a:xfrm>
            <a:off x="5169002" y="3625212"/>
            <a:ext cx="994084" cy="383174"/>
          </a:xfrm>
          <a:prstGeom prst="leftArrow">
            <a:avLst>
              <a:gd name="adj1" fmla="val 50000"/>
              <a:gd name="adj2" fmla="val 65942"/>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tx1"/>
                </a:solidFill>
              </a:rPr>
              <a:t>remove</a:t>
            </a:r>
          </a:p>
        </p:txBody>
      </p:sp>
      <p:sp>
        <p:nvSpPr>
          <p:cNvPr id="48" name="Right Arrow 47"/>
          <p:cNvSpPr/>
          <p:nvPr/>
        </p:nvSpPr>
        <p:spPr>
          <a:xfrm>
            <a:off x="5170714" y="2737291"/>
            <a:ext cx="3048336" cy="387132"/>
          </a:xfrm>
          <a:prstGeom prst="rightArrow">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accent4"/>
                </a:solidFill>
              </a:rPr>
              <a:t>add the file</a:t>
            </a:r>
          </a:p>
        </p:txBody>
      </p:sp>
      <p:sp>
        <p:nvSpPr>
          <p:cNvPr id="50" name="Right Arrow 49"/>
          <p:cNvSpPr/>
          <p:nvPr/>
        </p:nvSpPr>
        <p:spPr>
          <a:xfrm>
            <a:off x="6176534" y="3060043"/>
            <a:ext cx="1009921" cy="40058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accent4"/>
                </a:solidFill>
              </a:rPr>
              <a:t>edit</a:t>
            </a:r>
          </a:p>
        </p:txBody>
      </p:sp>
      <p:sp>
        <p:nvSpPr>
          <p:cNvPr id="53" name="Rectangle 52"/>
          <p:cNvSpPr/>
          <p:nvPr/>
        </p:nvSpPr>
        <p:spPr>
          <a:xfrm>
            <a:off x="4722767" y="2318647"/>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untracked</a:t>
            </a:r>
          </a:p>
        </p:txBody>
      </p:sp>
      <p:cxnSp>
        <p:nvCxnSpPr>
          <p:cNvPr id="62" name="Straight Connector 61"/>
          <p:cNvCxnSpPr/>
          <p:nvPr/>
        </p:nvCxnSpPr>
        <p:spPr>
          <a:xfrm>
            <a:off x="5170714" y="2724719"/>
            <a:ext cx="0" cy="1641541"/>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66" name="Right Arrow 65"/>
          <p:cNvSpPr/>
          <p:nvPr/>
        </p:nvSpPr>
        <p:spPr>
          <a:xfrm>
            <a:off x="7188914" y="3360361"/>
            <a:ext cx="1009921" cy="40058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accent4"/>
                </a:solidFill>
              </a:rPr>
              <a:t>stage</a:t>
            </a:r>
          </a:p>
        </p:txBody>
      </p:sp>
      <p:sp>
        <p:nvSpPr>
          <p:cNvPr id="67" name="Left Arrow 66"/>
          <p:cNvSpPr/>
          <p:nvPr/>
        </p:nvSpPr>
        <p:spPr>
          <a:xfrm>
            <a:off x="6172270" y="3962666"/>
            <a:ext cx="2033289" cy="395974"/>
          </a:xfrm>
          <a:prstGeom prst="leftArrow">
            <a:avLst>
              <a:gd name="adj1" fmla="val 50000"/>
              <a:gd name="adj2" fmla="val 65942"/>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tx1"/>
                </a:solidFill>
              </a:rPr>
              <a:t>commit</a:t>
            </a:r>
          </a:p>
        </p:txBody>
      </p:sp>
    </p:spTree>
    <p:extLst>
      <p:ext uri="{BB962C8B-B14F-4D97-AF65-F5344CB8AC3E}">
        <p14:creationId xmlns:p14="http://schemas.microsoft.com/office/powerpoint/2010/main" val="3675003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3"/>
                                        </p:tgtEl>
                                      </p:cBhvr>
                                    </p:animEffect>
                                    <p:animScale>
                                      <p:cBhvr>
                                        <p:cTn id="7" dur="250" autoRev="1" fill="hold"/>
                                        <p:tgtEl>
                                          <p:spTgt spid="53"/>
                                        </p:tgtEl>
                                      </p:cBhvr>
                                      <p:by x="105000" y="105000"/>
                                    </p:animScale>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500"/>
                            </p:stCondLst>
                            <p:childTnLst>
                              <p:par>
                                <p:cTn id="15" presetID="26" presetClass="emph" presetSubtype="0" fill="hold" grpId="0" nodeType="afterEffect">
                                  <p:stCondLst>
                                    <p:cond delay="500"/>
                                  </p:stCondLst>
                                  <p:childTnLst>
                                    <p:animEffect transition="out" filter="fade">
                                      <p:cBhvr>
                                        <p:cTn id="16" dur="500" tmFilter="0, 0; .2, .5; .8, .5; 1, 0"/>
                                        <p:tgtEl>
                                          <p:spTgt spid="33"/>
                                        </p:tgtEl>
                                      </p:cBhvr>
                                    </p:animEffect>
                                    <p:animScale>
                                      <p:cBhvr>
                                        <p:cTn id="17" dur="250" autoRev="1" fill="hold"/>
                                        <p:tgtEl>
                                          <p:spTgt spid="33"/>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2"/>
                                        </p:tgtEl>
                                      </p:cBhvr>
                                    </p:animEffect>
                                    <p:animScale>
                                      <p:cBhvr>
                                        <p:cTn id="22" dur="250" autoRev="1" fill="hold"/>
                                        <p:tgtEl>
                                          <p:spTgt spid="32"/>
                                        </p:tgtEl>
                                      </p:cBhvr>
                                      <p:by x="105000" y="105000"/>
                                    </p:animScale>
                                  </p:childTnLst>
                                </p:cTn>
                              </p:par>
                            </p:childTnLst>
                          </p:cTn>
                        </p:par>
                        <p:par>
                          <p:cTn id="23" fill="hold">
                            <p:stCondLst>
                              <p:cond delay="500"/>
                            </p:stCondLst>
                            <p:childTnLst>
                              <p:par>
                                <p:cTn id="24" presetID="53" presetClass="entr" presetSubtype="16" fill="hold" grpId="0" nodeType="afterEffect">
                                  <p:stCondLst>
                                    <p:cond delay="50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par>
                          <p:cTn id="29" fill="hold">
                            <p:stCondLst>
                              <p:cond delay="1500"/>
                            </p:stCondLst>
                            <p:childTnLst>
                              <p:par>
                                <p:cTn id="30" presetID="26" presetClass="emph" presetSubtype="0" fill="hold" grpId="0" nodeType="afterEffect">
                                  <p:stCondLst>
                                    <p:cond delay="500"/>
                                  </p:stCondLst>
                                  <p:childTnLst>
                                    <p:animEffect transition="out" filter="fade">
                                      <p:cBhvr>
                                        <p:cTn id="31" dur="500" tmFilter="0, 0; .2, .5; .8, .5; 1, 0"/>
                                        <p:tgtEl>
                                          <p:spTgt spid="28"/>
                                        </p:tgtEl>
                                      </p:cBhvr>
                                    </p:animEffect>
                                    <p:animScale>
                                      <p:cBhvr>
                                        <p:cTn id="32" dur="250" autoRev="1" fill="hold"/>
                                        <p:tgtEl>
                                          <p:spTgt spid="2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Effect transition="in" filter="fade">
                                      <p:cBhvr>
                                        <p:cTn id="39" dur="500"/>
                                        <p:tgtEl>
                                          <p:spTgt spid="66"/>
                                        </p:tgtEl>
                                      </p:cBhvr>
                                    </p:animEffect>
                                  </p:childTnLst>
                                </p:cTn>
                              </p:par>
                            </p:childTnLst>
                          </p:cTn>
                        </p:par>
                        <p:par>
                          <p:cTn id="40" fill="hold">
                            <p:stCondLst>
                              <p:cond delay="500"/>
                            </p:stCondLst>
                            <p:childTnLst>
                              <p:par>
                                <p:cTn id="41" presetID="26" presetClass="emph" presetSubtype="0" fill="hold" grpId="1" nodeType="afterEffect">
                                  <p:stCondLst>
                                    <p:cond delay="500"/>
                                  </p:stCondLst>
                                  <p:childTnLst>
                                    <p:animEffect transition="out" filter="fade">
                                      <p:cBhvr>
                                        <p:cTn id="42" dur="500" tmFilter="0, 0; .2, .5; .8, .5; 1, 0"/>
                                        <p:tgtEl>
                                          <p:spTgt spid="33"/>
                                        </p:tgtEl>
                                      </p:cBhvr>
                                    </p:animEffect>
                                    <p:animScale>
                                      <p:cBhvr>
                                        <p:cTn id="43" dur="250" autoRev="1" fill="hold"/>
                                        <p:tgtEl>
                                          <p:spTgt spid="33"/>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grpId="1" nodeType="clickEffect">
                                  <p:stCondLst>
                                    <p:cond delay="0"/>
                                  </p:stCondLst>
                                  <p:childTnLst>
                                    <p:animEffect transition="out" filter="fade">
                                      <p:cBhvr>
                                        <p:cTn id="47" dur="500" tmFilter="0, 0; .2, .5; .8, .5; 1, 0"/>
                                        <p:tgtEl>
                                          <p:spTgt spid="32"/>
                                        </p:tgtEl>
                                      </p:cBhvr>
                                    </p:animEffect>
                                    <p:animScale>
                                      <p:cBhvr>
                                        <p:cTn id="48" dur="250" autoRev="1" fill="hold"/>
                                        <p:tgtEl>
                                          <p:spTgt spid="32"/>
                                        </p:tgtEl>
                                      </p:cBhvr>
                                      <p:by x="105000" y="105000"/>
                                    </p:animScale>
                                  </p:childTnLst>
                                </p:cTn>
                              </p:par>
                            </p:childTnLst>
                          </p:cTn>
                        </p:par>
                        <p:par>
                          <p:cTn id="49" fill="hold">
                            <p:stCondLst>
                              <p:cond delay="500"/>
                            </p:stCondLst>
                            <p:childTnLst>
                              <p:par>
                                <p:cTn id="50" presetID="53" presetClass="entr" presetSubtype="16" fill="hold" grpId="0" nodeType="afterEffect">
                                  <p:stCondLst>
                                    <p:cond delay="50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childTnLst>
                          </p:cTn>
                        </p:par>
                        <p:par>
                          <p:cTn id="55" fill="hold">
                            <p:stCondLst>
                              <p:cond delay="1500"/>
                            </p:stCondLst>
                            <p:childTnLst>
                              <p:par>
                                <p:cTn id="56" presetID="26" presetClass="emph" presetSubtype="0" fill="hold" grpId="1" nodeType="afterEffect">
                                  <p:stCondLst>
                                    <p:cond delay="500"/>
                                  </p:stCondLst>
                                  <p:childTnLst>
                                    <p:animEffect transition="out" filter="fade">
                                      <p:cBhvr>
                                        <p:cTn id="57" dur="500" tmFilter="0, 0; .2, .5; .8, .5; 1, 0"/>
                                        <p:tgtEl>
                                          <p:spTgt spid="53"/>
                                        </p:tgtEl>
                                      </p:cBhvr>
                                    </p:animEffect>
                                    <p:animScale>
                                      <p:cBhvr>
                                        <p:cTn id="58" dur="250" autoRev="1" fill="hold"/>
                                        <p:tgtEl>
                                          <p:spTgt spid="53"/>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2" nodeType="clickEffect">
                                  <p:stCondLst>
                                    <p:cond delay="0"/>
                                  </p:stCondLst>
                                  <p:childTnLst>
                                    <p:animEffect transition="out" filter="fade">
                                      <p:cBhvr>
                                        <p:cTn id="62" dur="500" tmFilter="0, 0; .2, .5; .8, .5; 1, 0"/>
                                        <p:tgtEl>
                                          <p:spTgt spid="33"/>
                                        </p:tgtEl>
                                      </p:cBhvr>
                                    </p:animEffect>
                                    <p:animScale>
                                      <p:cBhvr>
                                        <p:cTn id="63" dur="250" autoRev="1" fill="hold"/>
                                        <p:tgtEl>
                                          <p:spTgt spid="33"/>
                                        </p:tgtEl>
                                      </p:cBhvr>
                                      <p:by x="105000" y="105000"/>
                                    </p:animScale>
                                  </p:childTnLst>
                                </p:cTn>
                              </p:par>
                            </p:childTnLst>
                          </p:cTn>
                        </p:par>
                        <p:par>
                          <p:cTn id="64" fill="hold">
                            <p:stCondLst>
                              <p:cond delay="500"/>
                            </p:stCondLst>
                            <p:childTnLst>
                              <p:par>
                                <p:cTn id="65" presetID="53" presetClass="entr" presetSubtype="16" fill="hold" grpId="0" nodeType="afterEffect">
                                  <p:stCondLst>
                                    <p:cond delay="500"/>
                                  </p:stCondLst>
                                  <p:childTnLst>
                                    <p:set>
                                      <p:cBhvr>
                                        <p:cTn id="66" dur="1" fill="hold">
                                          <p:stCondLst>
                                            <p:cond delay="0"/>
                                          </p:stCondLst>
                                        </p:cTn>
                                        <p:tgtEl>
                                          <p:spTgt spid="67"/>
                                        </p:tgtEl>
                                        <p:attrNameLst>
                                          <p:attrName>style.visibility</p:attrName>
                                        </p:attrNameLst>
                                      </p:cBhvr>
                                      <p:to>
                                        <p:strVal val="visible"/>
                                      </p:to>
                                    </p:set>
                                    <p:anim calcmode="lin" valueType="num">
                                      <p:cBhvr>
                                        <p:cTn id="67" dur="500" fill="hold"/>
                                        <p:tgtEl>
                                          <p:spTgt spid="67"/>
                                        </p:tgtEl>
                                        <p:attrNameLst>
                                          <p:attrName>ppt_w</p:attrName>
                                        </p:attrNameLst>
                                      </p:cBhvr>
                                      <p:tavLst>
                                        <p:tav tm="0">
                                          <p:val>
                                            <p:fltVal val="0"/>
                                          </p:val>
                                        </p:tav>
                                        <p:tav tm="100000">
                                          <p:val>
                                            <p:strVal val="#ppt_w"/>
                                          </p:val>
                                        </p:tav>
                                      </p:tavLst>
                                    </p:anim>
                                    <p:anim calcmode="lin" valueType="num">
                                      <p:cBhvr>
                                        <p:cTn id="68" dur="500" fill="hold"/>
                                        <p:tgtEl>
                                          <p:spTgt spid="67"/>
                                        </p:tgtEl>
                                        <p:attrNameLst>
                                          <p:attrName>ppt_h</p:attrName>
                                        </p:attrNameLst>
                                      </p:cBhvr>
                                      <p:tavLst>
                                        <p:tav tm="0">
                                          <p:val>
                                            <p:fltVal val="0"/>
                                          </p:val>
                                        </p:tav>
                                        <p:tav tm="100000">
                                          <p:val>
                                            <p:strVal val="#ppt_h"/>
                                          </p:val>
                                        </p:tav>
                                      </p:tavLst>
                                    </p:anim>
                                    <p:animEffect transition="in" filter="fade">
                                      <p:cBhvr>
                                        <p:cTn id="69" dur="500"/>
                                        <p:tgtEl>
                                          <p:spTgt spid="67"/>
                                        </p:tgtEl>
                                      </p:cBhvr>
                                    </p:animEffect>
                                  </p:childTnLst>
                                </p:cTn>
                              </p:par>
                            </p:childTnLst>
                          </p:cTn>
                        </p:par>
                        <p:par>
                          <p:cTn id="70" fill="hold">
                            <p:stCondLst>
                              <p:cond delay="1500"/>
                            </p:stCondLst>
                            <p:childTnLst>
                              <p:par>
                                <p:cTn id="71" presetID="26" presetClass="emph" presetSubtype="0" fill="hold" grpId="2" nodeType="afterEffect">
                                  <p:stCondLst>
                                    <p:cond delay="500"/>
                                  </p:stCondLst>
                                  <p:childTnLst>
                                    <p:animEffect transition="out" filter="fade">
                                      <p:cBhvr>
                                        <p:cTn id="72" dur="500" tmFilter="0, 0; .2, .5; .8, .5; 1, 0"/>
                                        <p:tgtEl>
                                          <p:spTgt spid="32"/>
                                        </p:tgtEl>
                                      </p:cBhvr>
                                    </p:animEffect>
                                    <p:animScale>
                                      <p:cBhvr>
                                        <p:cTn id="73"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2" grpId="1" animBg="1"/>
      <p:bldP spid="32" grpId="2" animBg="1"/>
      <p:bldP spid="33" grpId="0" animBg="1"/>
      <p:bldP spid="33" grpId="1" animBg="1"/>
      <p:bldP spid="33" grpId="2" animBg="1"/>
      <p:bldP spid="47" grpId="0" animBg="1"/>
      <p:bldP spid="48" grpId="0" animBg="1"/>
      <p:bldP spid="50" grpId="0" animBg="1"/>
      <p:bldP spid="53" grpId="0" animBg="1"/>
      <p:bldP spid="53" grpId="1" animBg="1"/>
      <p:bldP spid="66" grpId="0" animBg="1"/>
      <p:bldP spid="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Introducing a change - Untracked</a:t>
            </a:r>
          </a:p>
        </p:txBody>
      </p:sp>
      <p:sp>
        <p:nvSpPr>
          <p:cNvPr id="29" name="TextBox 28"/>
          <p:cNvSpPr txBox="1"/>
          <p:nvPr/>
        </p:nvSpPr>
        <p:spPr>
          <a:xfrm>
            <a:off x="4948657" y="948794"/>
            <a:ext cx="3735956" cy="615553"/>
          </a:xfrm>
          <a:prstGeom prst="rect">
            <a:avLst/>
          </a:prstGeom>
          <a:noFill/>
        </p:spPr>
        <p:txBody>
          <a:bodyPr wrap="square" rtlCol="0">
            <a:spAutoFit/>
          </a:bodyPr>
          <a:lstStyle/>
          <a:p>
            <a:r>
              <a:rPr lang="en-US" sz="1200" dirty="0">
                <a:solidFill>
                  <a:schemeClr val="bg2"/>
                </a:solidFill>
                <a:latin typeface="+mn-lt"/>
              </a:rPr>
              <a:t>Adding a file lets git report an untracked change on the local repository…</a:t>
            </a:r>
          </a:p>
          <a:p>
            <a:endParaRPr lang="en-US" sz="1000" b="1" dirty="0">
              <a:solidFill>
                <a:schemeClr val="bg2"/>
              </a:solidFill>
              <a:latin typeface="+mn-lt"/>
              <a:cs typeface="Arial" panose="020B0604020202020204" pitchFamily="34" charset="0"/>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0349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Adding new files is simple and git status helps a lot to understand the state of a repository.</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date &gt;&gt; README.txt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Untracked files: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add &lt;file&gt;..." to include in what will be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committed)</a:t>
            </a:r>
          </a:p>
          <a:p>
            <a:pPr marL="114300" indent="0">
              <a:buNone/>
            </a:pP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README.txt</a:t>
            </a:r>
          </a:p>
          <a:p>
            <a:pPr marL="114300" indent="0">
              <a:buNone/>
            </a:pPr>
            <a:r>
              <a:rPr lang="en-US" sz="800" dirty="0">
                <a:solidFill>
                  <a:srgbClr val="000000"/>
                </a:solidFill>
                <a:latin typeface="Courier New" panose="02070309020205020404" pitchFamily="49" charset="0"/>
                <a:cs typeface="Courier New" panose="02070309020205020404" pitchFamily="49" charset="0"/>
              </a:rPr>
              <a:t>nothing added to commit but untracked files present (use "git add" to track)</a:t>
            </a:r>
          </a:p>
          <a:p>
            <a:pPr>
              <a:buClr>
                <a:schemeClr val="tx1"/>
              </a:buClr>
            </a:pPr>
            <a:r>
              <a:rPr lang="en-US" sz="1400" dirty="0">
                <a:solidFill>
                  <a:schemeClr val="tx1"/>
                </a:solidFill>
              </a:rPr>
              <a:t>The new file is highlighted and GIT suggests actions to the user.</a:t>
            </a:r>
          </a:p>
        </p:txBody>
      </p:sp>
      <p:sp>
        <p:nvSpPr>
          <p:cNvPr id="7" name="Rectangle 6"/>
          <p:cNvSpPr/>
          <p:nvPr/>
        </p:nvSpPr>
        <p:spPr>
          <a:xfrm>
            <a:off x="6717575" y="2318647"/>
            <a:ext cx="929231" cy="4082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modified</a:t>
            </a:r>
          </a:p>
        </p:txBody>
      </p:sp>
      <p:sp>
        <p:nvSpPr>
          <p:cNvPr id="8" name="Rectangle 7"/>
          <p:cNvSpPr/>
          <p:nvPr/>
        </p:nvSpPr>
        <p:spPr>
          <a:xfrm>
            <a:off x="5716090" y="2317569"/>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unmodified</a:t>
            </a:r>
          </a:p>
        </p:txBody>
      </p:sp>
      <p:sp>
        <p:nvSpPr>
          <p:cNvPr id="9" name="Rectangle 8"/>
          <p:cNvSpPr/>
          <p:nvPr/>
        </p:nvSpPr>
        <p:spPr>
          <a:xfrm>
            <a:off x="7753486" y="2318647"/>
            <a:ext cx="931127" cy="4071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staged</a:t>
            </a:r>
          </a:p>
        </p:txBody>
      </p:sp>
      <p:cxnSp>
        <p:nvCxnSpPr>
          <p:cNvPr id="10" name="Straight Connector 9"/>
          <p:cNvCxnSpPr/>
          <p:nvPr/>
        </p:nvCxnSpPr>
        <p:spPr>
          <a:xfrm>
            <a:off x="6172270" y="2726874"/>
            <a:ext cx="4264"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2"/>
          </p:cNvCxnSpPr>
          <p:nvPr/>
        </p:nvCxnSpPr>
        <p:spPr>
          <a:xfrm>
            <a:off x="7182191" y="2726874"/>
            <a:ext cx="3361"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2"/>
          </p:cNvCxnSpPr>
          <p:nvPr/>
        </p:nvCxnSpPr>
        <p:spPr>
          <a:xfrm>
            <a:off x="8219050" y="2725796"/>
            <a:ext cx="0" cy="164046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722767" y="2318647"/>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untracked</a:t>
            </a:r>
          </a:p>
        </p:txBody>
      </p:sp>
      <p:cxnSp>
        <p:nvCxnSpPr>
          <p:cNvPr id="17" name="Straight Connector 16"/>
          <p:cNvCxnSpPr/>
          <p:nvPr/>
        </p:nvCxnSpPr>
        <p:spPr>
          <a:xfrm>
            <a:off x="5170714" y="2724719"/>
            <a:ext cx="0" cy="1641541"/>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4948657" y="2981325"/>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File1</a:t>
            </a:r>
          </a:p>
        </p:txBody>
      </p:sp>
    </p:spTree>
    <p:extLst>
      <p:ext uri="{BB962C8B-B14F-4D97-AF65-F5344CB8AC3E}">
        <p14:creationId xmlns:p14="http://schemas.microsoft.com/office/powerpoint/2010/main" val="3693602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7" presetClass="emph" presetSubtype="0" fill="remove" grpId="0" nodeType="afterEffect">
                                  <p:stCondLst>
                                    <p:cond delay="500"/>
                                  </p:stCondLst>
                                  <p:childTnLst>
                                    <p:animClr clrSpc="rgb" dir="cw">
                                      <p:cBhvr override="childStyle">
                                        <p:cTn id="11" dur="250" autoRev="1" fill="remove"/>
                                        <p:tgtEl>
                                          <p:spTgt spid="16"/>
                                        </p:tgtEl>
                                        <p:attrNameLst>
                                          <p:attrName>style.color</p:attrName>
                                        </p:attrNameLst>
                                      </p:cBhvr>
                                      <p:to>
                                        <a:srgbClr val="FF0000"/>
                                      </p:to>
                                    </p:animClr>
                                    <p:animClr clrSpc="rgb" dir="cw">
                                      <p:cBhvr>
                                        <p:cTn id="12" dur="250" autoRev="1" fill="remove"/>
                                        <p:tgtEl>
                                          <p:spTgt spid="16"/>
                                        </p:tgtEl>
                                        <p:attrNameLst>
                                          <p:attrName>fillcolor</p:attrName>
                                        </p:attrNameLst>
                                      </p:cBhvr>
                                      <p:to>
                                        <a:srgbClr val="FF0000"/>
                                      </p:to>
                                    </p:animClr>
                                    <p:set>
                                      <p:cBhvr>
                                        <p:cTn id="13" dur="250" autoRev="1" fill="remove"/>
                                        <p:tgtEl>
                                          <p:spTgt spid="16"/>
                                        </p:tgtEl>
                                        <p:attrNameLst>
                                          <p:attrName>fill.type</p:attrName>
                                        </p:attrNameLst>
                                      </p:cBhvr>
                                      <p:to>
                                        <p:strVal val="solid"/>
                                      </p:to>
                                    </p:set>
                                    <p:set>
                                      <p:cBhvr>
                                        <p:cTn id="14" dur="250" autoRev="1" fill="remove"/>
                                        <p:tgtEl>
                                          <p:spTgt spid="16"/>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250" autoRev="1" fill="remove"/>
                                        <p:tgtEl>
                                          <p:spTgt spid="17"/>
                                        </p:tgtEl>
                                        <p:attrNameLst>
                                          <p:attrName>style.color</p:attrName>
                                        </p:attrNameLst>
                                      </p:cBhvr>
                                      <p:to>
                                        <a:srgbClr val="FF0000"/>
                                      </p:to>
                                    </p:animClr>
                                    <p:animClr clrSpc="rgb" dir="cw">
                                      <p:cBhvr>
                                        <p:cTn id="17" dur="250" autoRev="1" fill="remove"/>
                                        <p:tgtEl>
                                          <p:spTgt spid="17"/>
                                        </p:tgtEl>
                                        <p:attrNameLst>
                                          <p:attrName>fillcolor</p:attrName>
                                        </p:attrNameLst>
                                      </p:cBhvr>
                                      <p:to>
                                        <a:srgbClr val="FF0000"/>
                                      </p:to>
                                    </p:animClr>
                                    <p:set>
                                      <p:cBhvr>
                                        <p:cTn id="18" dur="250" autoRev="1" fill="remove"/>
                                        <p:tgtEl>
                                          <p:spTgt spid="17"/>
                                        </p:tgtEl>
                                        <p:attrNameLst>
                                          <p:attrName>fill.type</p:attrName>
                                        </p:attrNameLst>
                                      </p:cBhvr>
                                      <p:to>
                                        <p:strVal val="solid"/>
                                      </p:to>
                                    </p:set>
                                    <p:set>
                                      <p:cBhvr>
                                        <p:cTn id="19" dur="250" autoRev="1" fill="remove"/>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Changing to state “staged”</a:t>
            </a:r>
          </a:p>
        </p:txBody>
      </p:sp>
      <p:sp>
        <p:nvSpPr>
          <p:cNvPr id="29" name="TextBox 28"/>
          <p:cNvSpPr txBox="1"/>
          <p:nvPr/>
        </p:nvSpPr>
        <p:spPr>
          <a:xfrm>
            <a:off x="4948657" y="948794"/>
            <a:ext cx="3735956" cy="615553"/>
          </a:xfrm>
          <a:prstGeom prst="rect">
            <a:avLst/>
          </a:prstGeom>
          <a:noFill/>
        </p:spPr>
        <p:txBody>
          <a:bodyPr wrap="square" rtlCol="0">
            <a:spAutoFit/>
          </a:bodyPr>
          <a:lstStyle/>
          <a:p>
            <a:r>
              <a:rPr lang="en-US" sz="1200" dirty="0">
                <a:solidFill>
                  <a:schemeClr val="bg2"/>
                </a:solidFill>
                <a:latin typeface="+mn-lt"/>
              </a:rPr>
              <a:t>When the user issues the git add command, GIT changes the Index and marks the file as staged</a:t>
            </a:r>
          </a:p>
          <a:p>
            <a:endParaRPr lang="en-US" sz="1000" b="1" dirty="0">
              <a:solidFill>
                <a:schemeClr val="bg2"/>
              </a:solidFill>
              <a:latin typeface="+mn-lt"/>
              <a:cs typeface="Arial" panose="020B0604020202020204" pitchFamily="34" charset="0"/>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0349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The file could be removed now and git status would report again a clean repository.</a:t>
            </a:r>
          </a:p>
          <a:p>
            <a:pPr>
              <a:buClr>
                <a:schemeClr val="tx1"/>
              </a:buClr>
            </a:pPr>
            <a:r>
              <a:rPr lang="en-US" sz="1400" dirty="0">
                <a:solidFill>
                  <a:schemeClr val="tx1"/>
                </a:solidFill>
              </a:rPr>
              <a:t>If a user wants to track the file now GIT must be informed:</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add README.txt</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p>
          <a:p>
            <a:pPr marL="114300" indent="0">
              <a:buNone/>
            </a:pP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p>
          <a:p>
            <a:pPr marL="114300" indent="0">
              <a:buNone/>
            </a:pPr>
            <a:r>
              <a:rPr lang="en-US" sz="800" dirty="0">
                <a:solidFill>
                  <a:srgbClr val="00B050"/>
                </a:solidFill>
                <a:latin typeface="Courier New" panose="02070309020205020404" pitchFamily="49" charset="0"/>
                <a:cs typeface="Courier New" panose="02070309020205020404" pitchFamily="49" charset="0"/>
              </a:rPr>
              <a:t>        new file:   README.txt</a:t>
            </a:r>
          </a:p>
          <a:p>
            <a:pPr>
              <a:buClr>
                <a:schemeClr val="tx1"/>
              </a:buClr>
            </a:pPr>
            <a:r>
              <a:rPr lang="en-US" sz="1400" dirty="0">
                <a:solidFill>
                  <a:schemeClr val="tx1"/>
                </a:solidFill>
              </a:rPr>
              <a:t>Now the Index has changed and is tracking the file</a:t>
            </a:r>
          </a:p>
        </p:txBody>
      </p:sp>
      <p:sp>
        <p:nvSpPr>
          <p:cNvPr id="7" name="Rectangle 6"/>
          <p:cNvSpPr/>
          <p:nvPr/>
        </p:nvSpPr>
        <p:spPr>
          <a:xfrm>
            <a:off x="6717575" y="2318647"/>
            <a:ext cx="929231" cy="4082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modified</a:t>
            </a:r>
          </a:p>
        </p:txBody>
      </p:sp>
      <p:sp>
        <p:nvSpPr>
          <p:cNvPr id="8" name="Rectangle 7"/>
          <p:cNvSpPr/>
          <p:nvPr/>
        </p:nvSpPr>
        <p:spPr>
          <a:xfrm>
            <a:off x="5716090" y="2317569"/>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unmodified</a:t>
            </a:r>
          </a:p>
        </p:txBody>
      </p:sp>
      <p:sp>
        <p:nvSpPr>
          <p:cNvPr id="9" name="Rectangle 8"/>
          <p:cNvSpPr/>
          <p:nvPr/>
        </p:nvSpPr>
        <p:spPr>
          <a:xfrm>
            <a:off x="7753486" y="2318647"/>
            <a:ext cx="931127" cy="4071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staged</a:t>
            </a:r>
          </a:p>
        </p:txBody>
      </p:sp>
      <p:cxnSp>
        <p:nvCxnSpPr>
          <p:cNvPr id="10" name="Straight Connector 9"/>
          <p:cNvCxnSpPr/>
          <p:nvPr/>
        </p:nvCxnSpPr>
        <p:spPr>
          <a:xfrm>
            <a:off x="6172270" y="2726874"/>
            <a:ext cx="4264"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2"/>
          </p:cNvCxnSpPr>
          <p:nvPr/>
        </p:nvCxnSpPr>
        <p:spPr>
          <a:xfrm>
            <a:off x="7182191" y="2726874"/>
            <a:ext cx="3361"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2"/>
          </p:cNvCxnSpPr>
          <p:nvPr/>
        </p:nvCxnSpPr>
        <p:spPr>
          <a:xfrm>
            <a:off x="8219050" y="2725796"/>
            <a:ext cx="0" cy="164046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722767" y="2318647"/>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untracked</a:t>
            </a:r>
          </a:p>
        </p:txBody>
      </p:sp>
      <p:cxnSp>
        <p:nvCxnSpPr>
          <p:cNvPr id="17" name="Straight Connector 16"/>
          <p:cNvCxnSpPr/>
          <p:nvPr/>
        </p:nvCxnSpPr>
        <p:spPr>
          <a:xfrm>
            <a:off x="5170714" y="2724719"/>
            <a:ext cx="0" cy="1641541"/>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7987132" y="2981325"/>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File1</a:t>
            </a:r>
          </a:p>
        </p:txBody>
      </p:sp>
    </p:spTree>
    <p:extLst>
      <p:ext uri="{BB962C8B-B14F-4D97-AF65-F5344CB8AC3E}">
        <p14:creationId xmlns:p14="http://schemas.microsoft.com/office/powerpoint/2010/main" val="3905220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7.40741E-7 L 0.33229 0.00062 " pathEditMode="relative" rAng="0" ptsTypes="AA">
                                      <p:cBhvr>
                                        <p:cTn id="6" dur="2000" fill="hold"/>
                                        <p:tgtEl>
                                          <p:spTgt spid="2"/>
                                        </p:tgtEl>
                                        <p:attrNameLst>
                                          <p:attrName>ppt_x</p:attrName>
                                          <p:attrName>ppt_y</p:attrName>
                                        </p:attrNameLst>
                                      </p:cBhvr>
                                      <p:rCtr x="16615" y="31"/>
                                    </p:animMotion>
                                  </p:childTnLst>
                                </p:cTn>
                              </p:par>
                            </p:childTnLst>
                          </p:cTn>
                        </p:par>
                        <p:par>
                          <p:cTn id="7" fill="hold">
                            <p:stCondLst>
                              <p:cond delay="2000"/>
                            </p:stCondLst>
                            <p:childTnLst>
                              <p:par>
                                <p:cTn id="8" presetID="27" presetClass="emph" presetSubtype="0" fill="remove" grpId="0" nodeType="afterEffect">
                                  <p:stCondLst>
                                    <p:cond delay="0"/>
                                  </p:stCondLst>
                                  <p:childTnLst>
                                    <p:animClr clrSpc="rgb" dir="cw">
                                      <p:cBhvr override="childStyle">
                                        <p:cTn id="9" dur="250" autoRev="1" fill="remove"/>
                                        <p:tgtEl>
                                          <p:spTgt spid="9"/>
                                        </p:tgtEl>
                                        <p:attrNameLst>
                                          <p:attrName>style.color</p:attrName>
                                        </p:attrNameLst>
                                      </p:cBhvr>
                                      <p:to>
                                        <a:srgbClr val="FF0000"/>
                                      </p:to>
                                    </p:animClr>
                                    <p:animClr clrSpc="rgb" dir="cw">
                                      <p:cBhvr>
                                        <p:cTn id="10" dur="250" autoRev="1" fill="remove"/>
                                        <p:tgtEl>
                                          <p:spTgt spid="9"/>
                                        </p:tgtEl>
                                        <p:attrNameLst>
                                          <p:attrName>fillcolor</p:attrName>
                                        </p:attrNameLst>
                                      </p:cBhvr>
                                      <p:to>
                                        <a:srgbClr val="FF0000"/>
                                      </p:to>
                                    </p:animClr>
                                    <p:set>
                                      <p:cBhvr>
                                        <p:cTn id="11" dur="250" autoRev="1" fill="remove"/>
                                        <p:tgtEl>
                                          <p:spTgt spid="9"/>
                                        </p:tgtEl>
                                        <p:attrNameLst>
                                          <p:attrName>fill.type</p:attrName>
                                        </p:attrNameLst>
                                      </p:cBhvr>
                                      <p:to>
                                        <p:strVal val="solid"/>
                                      </p:to>
                                    </p:set>
                                    <p:set>
                                      <p:cBhvr>
                                        <p:cTn id="12" dur="250" autoRev="1" fill="remove"/>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Changing a tracked file</a:t>
            </a:r>
          </a:p>
        </p:txBody>
      </p:sp>
      <p:sp>
        <p:nvSpPr>
          <p:cNvPr id="29" name="TextBox 28"/>
          <p:cNvSpPr txBox="1"/>
          <p:nvPr/>
        </p:nvSpPr>
        <p:spPr>
          <a:xfrm>
            <a:off x="4948657" y="948794"/>
            <a:ext cx="3735956" cy="1015663"/>
          </a:xfrm>
          <a:prstGeom prst="rect">
            <a:avLst/>
          </a:prstGeom>
          <a:noFill/>
        </p:spPr>
        <p:txBody>
          <a:bodyPr wrap="square" rtlCol="0">
            <a:spAutoFit/>
          </a:bodyPr>
          <a:lstStyle/>
          <a:p>
            <a:r>
              <a:rPr lang="en-US" sz="1200" dirty="0">
                <a:solidFill>
                  <a:schemeClr val="bg2"/>
                </a:solidFill>
                <a:latin typeface="+mn-lt"/>
              </a:rPr>
              <a:t>When the user issues the “git add” command, GIT changes the Index and marks the file as staged.</a:t>
            </a:r>
          </a:p>
          <a:p>
            <a:endParaRPr lang="en-US" sz="1200" dirty="0">
              <a:solidFill>
                <a:schemeClr val="bg2"/>
              </a:solidFill>
              <a:latin typeface="+mn-lt"/>
            </a:endParaRPr>
          </a:p>
          <a:p>
            <a:r>
              <a:rPr lang="en-US" sz="1200" dirty="0">
                <a:solidFill>
                  <a:schemeClr val="bg2"/>
                </a:solidFill>
                <a:latin typeface="+mn-lt"/>
              </a:rPr>
              <a:t>Git recognizes the change on the file and suggests to add the file or to discard changes!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21786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More often users will change existing files within the repository.</a:t>
            </a:r>
          </a:p>
          <a:p>
            <a:pPr>
              <a:buClr>
                <a:schemeClr val="tx1"/>
              </a:buClr>
            </a:pPr>
            <a:r>
              <a:rPr lang="en-US" sz="1400" dirty="0">
                <a:solidFill>
                  <a:schemeClr val="tx1"/>
                </a:solidFill>
              </a:rPr>
              <a:t>Changing an existing repository file and issuing git status afterwards will show a change:</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new file:   README.txt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not staged for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add &lt;file&gt;..." to update what will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checkout -- &lt;file&gt;..." to discard changes in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working directory)</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modified:   </a:t>
            </a:r>
            <a:r>
              <a:rPr lang="en-US" sz="800" dirty="0" err="1">
                <a:solidFill>
                  <a:srgbClr val="FF0000"/>
                </a:solidFill>
                <a:latin typeface="Courier New" panose="02070309020205020404" pitchFamily="49" charset="0"/>
                <a:cs typeface="Courier New" panose="02070309020205020404" pitchFamily="49" charset="0"/>
              </a:rPr>
              <a:t>sgeschwi.c</a:t>
            </a:r>
            <a:endParaRPr lang="en-US" sz="800" dirty="0">
              <a:solidFill>
                <a:srgbClr val="FF0000"/>
              </a:solidFill>
              <a:latin typeface="Courier New" panose="02070309020205020404" pitchFamily="49" charset="0"/>
              <a:cs typeface="Courier New" panose="02070309020205020404" pitchFamily="49" charset="0"/>
            </a:endParaRPr>
          </a:p>
          <a:p>
            <a:pPr>
              <a:buClr>
                <a:schemeClr val="tx1"/>
              </a:buClr>
            </a:pPr>
            <a:r>
              <a:rPr lang="en-US" sz="1400" dirty="0">
                <a:solidFill>
                  <a:schemeClr val="tx1"/>
                </a:solidFill>
              </a:rPr>
              <a:t>Now the Index has changed and is tracking the file.</a:t>
            </a:r>
          </a:p>
        </p:txBody>
      </p:sp>
      <p:sp>
        <p:nvSpPr>
          <p:cNvPr id="7" name="Rectangle 6"/>
          <p:cNvSpPr/>
          <p:nvPr/>
        </p:nvSpPr>
        <p:spPr>
          <a:xfrm>
            <a:off x="6717575" y="2318647"/>
            <a:ext cx="929231" cy="4082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modified</a:t>
            </a:r>
          </a:p>
        </p:txBody>
      </p:sp>
      <p:sp>
        <p:nvSpPr>
          <p:cNvPr id="8" name="Rectangle 7"/>
          <p:cNvSpPr/>
          <p:nvPr/>
        </p:nvSpPr>
        <p:spPr>
          <a:xfrm>
            <a:off x="5716090" y="2317569"/>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unmodified</a:t>
            </a:r>
          </a:p>
        </p:txBody>
      </p:sp>
      <p:sp>
        <p:nvSpPr>
          <p:cNvPr id="9" name="Rectangle 8"/>
          <p:cNvSpPr/>
          <p:nvPr/>
        </p:nvSpPr>
        <p:spPr>
          <a:xfrm>
            <a:off x="7753486" y="2318647"/>
            <a:ext cx="931127" cy="4071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staged</a:t>
            </a:r>
          </a:p>
        </p:txBody>
      </p:sp>
      <p:cxnSp>
        <p:nvCxnSpPr>
          <p:cNvPr id="10" name="Straight Connector 9"/>
          <p:cNvCxnSpPr/>
          <p:nvPr/>
        </p:nvCxnSpPr>
        <p:spPr>
          <a:xfrm>
            <a:off x="6172270" y="2726874"/>
            <a:ext cx="4264"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2"/>
          </p:cNvCxnSpPr>
          <p:nvPr/>
        </p:nvCxnSpPr>
        <p:spPr>
          <a:xfrm>
            <a:off x="7182191" y="2726874"/>
            <a:ext cx="3361"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2"/>
          </p:cNvCxnSpPr>
          <p:nvPr/>
        </p:nvCxnSpPr>
        <p:spPr>
          <a:xfrm>
            <a:off x="8219050" y="2725796"/>
            <a:ext cx="0" cy="164046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722767" y="2318647"/>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untracked</a:t>
            </a:r>
          </a:p>
        </p:txBody>
      </p:sp>
      <p:cxnSp>
        <p:nvCxnSpPr>
          <p:cNvPr id="17" name="Straight Connector 16"/>
          <p:cNvCxnSpPr/>
          <p:nvPr/>
        </p:nvCxnSpPr>
        <p:spPr>
          <a:xfrm>
            <a:off x="5170714" y="2724719"/>
            <a:ext cx="0" cy="1641541"/>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7993040" y="2981324"/>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File1</a:t>
            </a:r>
          </a:p>
        </p:txBody>
      </p:sp>
      <p:sp>
        <p:nvSpPr>
          <p:cNvPr id="18" name="Oval 17"/>
          <p:cNvSpPr/>
          <p:nvPr/>
        </p:nvSpPr>
        <p:spPr>
          <a:xfrm>
            <a:off x="5938028" y="3352798"/>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File2</a:t>
            </a:r>
          </a:p>
        </p:txBody>
      </p:sp>
    </p:spTree>
    <p:extLst>
      <p:ext uri="{BB962C8B-B14F-4D97-AF65-F5344CB8AC3E}">
        <p14:creationId xmlns:p14="http://schemas.microsoft.com/office/powerpoint/2010/main" val="3718765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2.96296E-6 L 0.11215 -2.96296E-6 " pathEditMode="relative" rAng="0" ptsTypes="AA">
                                      <p:cBhvr>
                                        <p:cTn id="6" dur="2000" fill="hold"/>
                                        <p:tgtEl>
                                          <p:spTgt spid="18"/>
                                        </p:tgtEl>
                                        <p:attrNameLst>
                                          <p:attrName>ppt_x</p:attrName>
                                          <p:attrName>ppt_y</p:attrName>
                                        </p:attrNameLst>
                                      </p:cBhvr>
                                      <p:rCtr x="5608" y="0"/>
                                    </p:animMotion>
                                  </p:childTnLst>
                                </p:cTn>
                              </p:par>
                            </p:childTnLst>
                          </p:cTn>
                        </p:par>
                        <p:par>
                          <p:cTn id="7" fill="hold">
                            <p:stCondLst>
                              <p:cond delay="2000"/>
                            </p:stCondLst>
                            <p:childTnLst>
                              <p:par>
                                <p:cTn id="8" presetID="27" presetClass="emph" presetSubtype="0" fill="remove" grpId="0" nodeType="afterEffect">
                                  <p:stCondLst>
                                    <p:cond delay="500"/>
                                  </p:stCondLst>
                                  <p:childTnLst>
                                    <p:animClr clrSpc="rgb" dir="cw">
                                      <p:cBhvr override="childStyle">
                                        <p:cTn id="9" dur="250" autoRev="1" fill="remove"/>
                                        <p:tgtEl>
                                          <p:spTgt spid="7"/>
                                        </p:tgtEl>
                                        <p:attrNameLst>
                                          <p:attrName>style.color</p:attrName>
                                        </p:attrNameLst>
                                      </p:cBhvr>
                                      <p:to>
                                        <a:srgbClr val="FF0000"/>
                                      </p:to>
                                    </p:animClr>
                                    <p:animClr clrSpc="rgb" dir="cw">
                                      <p:cBhvr>
                                        <p:cTn id="10" dur="250" autoRev="1" fill="remove"/>
                                        <p:tgtEl>
                                          <p:spTgt spid="7"/>
                                        </p:tgtEl>
                                        <p:attrNameLst>
                                          <p:attrName>fillcolor</p:attrName>
                                        </p:attrNameLst>
                                      </p:cBhvr>
                                      <p:to>
                                        <a:srgbClr val="FF0000"/>
                                      </p:to>
                                    </p:animClr>
                                    <p:set>
                                      <p:cBhvr>
                                        <p:cTn id="11" dur="250" autoRev="1" fill="remove"/>
                                        <p:tgtEl>
                                          <p:spTgt spid="7"/>
                                        </p:tgtEl>
                                        <p:attrNameLst>
                                          <p:attrName>fill.type</p:attrName>
                                        </p:attrNameLst>
                                      </p:cBhvr>
                                      <p:to>
                                        <p:strVal val="solid"/>
                                      </p:to>
                                    </p:set>
                                    <p:set>
                                      <p:cBhvr>
                                        <p:cTn id="12"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Adding the tracked file</a:t>
            </a:r>
          </a:p>
        </p:txBody>
      </p:sp>
      <p:sp>
        <p:nvSpPr>
          <p:cNvPr id="29" name="TextBox 28"/>
          <p:cNvSpPr txBox="1"/>
          <p:nvPr/>
        </p:nvSpPr>
        <p:spPr>
          <a:xfrm>
            <a:off x="4948657" y="948794"/>
            <a:ext cx="3735956" cy="1323439"/>
          </a:xfrm>
          <a:prstGeom prst="rect">
            <a:avLst/>
          </a:prstGeom>
          <a:noFill/>
        </p:spPr>
        <p:txBody>
          <a:bodyPr wrap="square" rtlCol="0">
            <a:spAutoFit/>
          </a:bodyPr>
          <a:lstStyle/>
          <a:p>
            <a:r>
              <a:rPr lang="en-US" sz="1000" b="1" dirty="0">
                <a:solidFill>
                  <a:schemeClr val="bg2"/>
                </a:solidFill>
                <a:latin typeface="+mn-lt"/>
              </a:rPr>
              <a:t>Please note: </a:t>
            </a:r>
          </a:p>
          <a:p>
            <a:r>
              <a:rPr lang="en-US" sz="1000" dirty="0">
                <a:solidFill>
                  <a:schemeClr val="bg2"/>
                </a:solidFill>
                <a:latin typeface="+mn-lt"/>
              </a:rPr>
              <a:t>after changing a file and adding it with respective command, any new change to the same file will cause GIT to mark the file again as “modified”. This can be confusing!</a:t>
            </a:r>
          </a:p>
          <a:p>
            <a:r>
              <a:rPr lang="en-US" sz="1000" dirty="0">
                <a:solidFill>
                  <a:schemeClr val="bg2"/>
                </a:solidFill>
                <a:latin typeface="+mn-lt"/>
              </a:rPr>
              <a:t>The file will appear in both states: “modified” and “staged”</a:t>
            </a:r>
          </a:p>
          <a:p>
            <a:r>
              <a:rPr lang="en-US" sz="1000" dirty="0">
                <a:solidFill>
                  <a:schemeClr val="bg2"/>
                </a:solidFill>
                <a:latin typeface="+mn-lt"/>
              </a:rPr>
              <a:t>If commit will be executed GIT will not take the state of the file of the working directory into account. The commit may be incomplete…</a:t>
            </a:r>
            <a:endParaRPr lang="en-US" sz="1000" dirty="0">
              <a:solidFill>
                <a:schemeClr val="bg2"/>
              </a:solidFill>
              <a:latin typeface="+mn-lt"/>
              <a:cs typeface="Arial" panose="020B0604020202020204" pitchFamily="34" charset="0"/>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283686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The current state is informational. In order to add this change to the next commit the user must tell GIT to stage the change:</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add </a:t>
            </a:r>
            <a:r>
              <a:rPr lang="en-US" sz="800" dirty="0" err="1">
                <a:solidFill>
                  <a:srgbClr val="000000"/>
                </a:solidFill>
                <a:latin typeface="Courier New" panose="02070309020205020404" pitchFamily="49" charset="0"/>
                <a:cs typeface="Courier New" panose="02070309020205020404" pitchFamily="49" charset="0"/>
              </a:rPr>
              <a:t>sgeschwi.c</a:t>
            </a:r>
            <a:endParaRPr lang="en-US" sz="800" dirty="0">
              <a:solidFill>
                <a:srgbClr val="000000"/>
              </a:solidFill>
              <a:latin typeface="Courier New" panose="02070309020205020404" pitchFamily="49" charset="0"/>
              <a:cs typeface="Courier New" panose="02070309020205020404" pitchFamily="49" charset="0"/>
            </a:endParaRP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new file:   README.txt</a:t>
            </a:r>
            <a:br>
              <a:rPr lang="en-US" sz="800" dirty="0">
                <a:solidFill>
                  <a:srgbClr val="00B05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        modified:   </a:t>
            </a:r>
            <a:r>
              <a:rPr lang="en-US" sz="800" dirty="0" err="1">
                <a:solidFill>
                  <a:srgbClr val="00B050"/>
                </a:solidFill>
                <a:latin typeface="Courier New" panose="02070309020205020404" pitchFamily="49" charset="0"/>
                <a:cs typeface="Courier New" panose="02070309020205020404" pitchFamily="49" charset="0"/>
              </a:rPr>
              <a:t>sgeschwi.c</a:t>
            </a:r>
            <a:endParaRPr lang="en-US" sz="800" dirty="0">
              <a:solidFill>
                <a:srgbClr val="00B050"/>
              </a:solidFill>
              <a:latin typeface="Courier New" panose="02070309020205020404" pitchFamily="49" charset="0"/>
              <a:cs typeface="Courier New" panose="02070309020205020404" pitchFamily="49" charset="0"/>
            </a:endParaRPr>
          </a:p>
          <a:p>
            <a:pPr>
              <a:buClr>
                <a:schemeClr val="tx1"/>
              </a:buClr>
            </a:pPr>
            <a:r>
              <a:rPr lang="en-US" sz="1400" dirty="0">
                <a:solidFill>
                  <a:schemeClr val="tx1"/>
                </a:solidFill>
              </a:rPr>
              <a:t>“git status” is very useful to prepare the next commit and therefore is an essential part of the daily work.</a:t>
            </a:r>
          </a:p>
        </p:txBody>
      </p:sp>
      <p:sp>
        <p:nvSpPr>
          <p:cNvPr id="7" name="Rectangle 6"/>
          <p:cNvSpPr/>
          <p:nvPr/>
        </p:nvSpPr>
        <p:spPr>
          <a:xfrm>
            <a:off x="6717575" y="2318647"/>
            <a:ext cx="929231" cy="4082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modified</a:t>
            </a:r>
          </a:p>
        </p:txBody>
      </p:sp>
      <p:sp>
        <p:nvSpPr>
          <p:cNvPr id="8" name="Rectangle 7"/>
          <p:cNvSpPr/>
          <p:nvPr/>
        </p:nvSpPr>
        <p:spPr>
          <a:xfrm>
            <a:off x="5716090" y="2317569"/>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unmodified</a:t>
            </a:r>
          </a:p>
        </p:txBody>
      </p:sp>
      <p:sp>
        <p:nvSpPr>
          <p:cNvPr id="9" name="Rectangle 8"/>
          <p:cNvSpPr/>
          <p:nvPr/>
        </p:nvSpPr>
        <p:spPr>
          <a:xfrm>
            <a:off x="7753486" y="2318647"/>
            <a:ext cx="931127" cy="4071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staged</a:t>
            </a:r>
          </a:p>
        </p:txBody>
      </p:sp>
      <p:cxnSp>
        <p:nvCxnSpPr>
          <p:cNvPr id="10" name="Straight Connector 9"/>
          <p:cNvCxnSpPr/>
          <p:nvPr/>
        </p:nvCxnSpPr>
        <p:spPr>
          <a:xfrm>
            <a:off x="6172270" y="2726874"/>
            <a:ext cx="4264"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2"/>
          </p:cNvCxnSpPr>
          <p:nvPr/>
        </p:nvCxnSpPr>
        <p:spPr>
          <a:xfrm>
            <a:off x="7182191" y="2726874"/>
            <a:ext cx="3361" cy="163938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2"/>
          </p:cNvCxnSpPr>
          <p:nvPr/>
        </p:nvCxnSpPr>
        <p:spPr>
          <a:xfrm>
            <a:off x="8219050" y="2725796"/>
            <a:ext cx="0" cy="164046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722767" y="2318647"/>
            <a:ext cx="895895" cy="4071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untracked</a:t>
            </a:r>
          </a:p>
        </p:txBody>
      </p:sp>
      <p:cxnSp>
        <p:nvCxnSpPr>
          <p:cNvPr id="17" name="Straight Connector 16"/>
          <p:cNvCxnSpPr/>
          <p:nvPr/>
        </p:nvCxnSpPr>
        <p:spPr>
          <a:xfrm>
            <a:off x="5170714" y="2724719"/>
            <a:ext cx="0" cy="1641541"/>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7993040" y="2981324"/>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File1</a:t>
            </a:r>
          </a:p>
        </p:txBody>
      </p:sp>
      <p:sp>
        <p:nvSpPr>
          <p:cNvPr id="18" name="Oval 17"/>
          <p:cNvSpPr/>
          <p:nvPr/>
        </p:nvSpPr>
        <p:spPr>
          <a:xfrm>
            <a:off x="6956181" y="3348445"/>
            <a:ext cx="452018" cy="3714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700" dirty="0">
                <a:solidFill>
                  <a:schemeClr val="accent4"/>
                </a:solidFill>
              </a:rPr>
              <a:t>File2</a:t>
            </a:r>
          </a:p>
        </p:txBody>
      </p:sp>
    </p:spTree>
    <p:extLst>
      <p:ext uri="{BB962C8B-B14F-4D97-AF65-F5344CB8AC3E}">
        <p14:creationId xmlns:p14="http://schemas.microsoft.com/office/powerpoint/2010/main" val="1722815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96296E-6 L 0.11336 -0.00031 " pathEditMode="relative" rAng="0" ptsTypes="AA">
                                      <p:cBhvr>
                                        <p:cTn id="6" dur="2000" fill="hold"/>
                                        <p:tgtEl>
                                          <p:spTgt spid="18"/>
                                        </p:tgtEl>
                                        <p:attrNameLst>
                                          <p:attrName>ppt_x</p:attrName>
                                          <p:attrName>ppt_y</p:attrName>
                                        </p:attrNameLst>
                                      </p:cBhvr>
                                      <p:rCtr x="5660" y="-31"/>
                                    </p:animMotion>
                                  </p:childTnLst>
                                </p:cTn>
                              </p:par>
                            </p:childTnLst>
                          </p:cTn>
                        </p:par>
                        <p:par>
                          <p:cTn id="7" fill="hold">
                            <p:stCondLst>
                              <p:cond delay="2000"/>
                            </p:stCondLst>
                            <p:childTnLst>
                              <p:par>
                                <p:cTn id="8" presetID="27" presetClass="emph" presetSubtype="0" fill="remove" grpId="0" nodeType="afterEffect">
                                  <p:stCondLst>
                                    <p:cond delay="500"/>
                                  </p:stCondLst>
                                  <p:childTnLst>
                                    <p:animClr clrSpc="rgb" dir="cw">
                                      <p:cBhvr override="childStyle">
                                        <p:cTn id="9" dur="250" autoRev="1" fill="remove"/>
                                        <p:tgtEl>
                                          <p:spTgt spid="9"/>
                                        </p:tgtEl>
                                        <p:attrNameLst>
                                          <p:attrName>style.color</p:attrName>
                                        </p:attrNameLst>
                                      </p:cBhvr>
                                      <p:to>
                                        <a:srgbClr val="FF0000"/>
                                      </p:to>
                                    </p:animClr>
                                    <p:animClr clrSpc="rgb" dir="cw">
                                      <p:cBhvr>
                                        <p:cTn id="10" dur="250" autoRev="1" fill="remove"/>
                                        <p:tgtEl>
                                          <p:spTgt spid="9"/>
                                        </p:tgtEl>
                                        <p:attrNameLst>
                                          <p:attrName>fillcolor</p:attrName>
                                        </p:attrNameLst>
                                      </p:cBhvr>
                                      <p:to>
                                        <a:srgbClr val="FF0000"/>
                                      </p:to>
                                    </p:animClr>
                                    <p:set>
                                      <p:cBhvr>
                                        <p:cTn id="11" dur="250" autoRev="1" fill="remove"/>
                                        <p:tgtEl>
                                          <p:spTgt spid="9"/>
                                        </p:tgtEl>
                                        <p:attrNameLst>
                                          <p:attrName>fill.type</p:attrName>
                                        </p:attrNameLst>
                                      </p:cBhvr>
                                      <p:to>
                                        <p:strVal val="solid"/>
                                      </p:to>
                                    </p:set>
                                    <p:set>
                                      <p:cBhvr>
                                        <p:cTn id="12" dur="250" autoRev="1" fill="remove"/>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dirty="0">
                <a:ea typeface="ヒラギノ角ゴ Pro W3"/>
                <a:cs typeface="ヒラギノ角ゴ Pro W3"/>
              </a:rPr>
              <a:t>git status is not enough? – use diff!</a:t>
            </a:r>
            <a:endParaRPr lang="en-GB" sz="1800" dirty="0">
              <a:ea typeface="ヒラギノ角ゴ Pro W3"/>
              <a:cs typeface="ヒラギノ角ゴ Pro W3"/>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0349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Used for two main questions:</a:t>
            </a:r>
          </a:p>
          <a:p>
            <a:pPr lvl="1">
              <a:buClr>
                <a:schemeClr val="tx1"/>
              </a:buClr>
              <a:buFont typeface="+mj-lt"/>
              <a:buAutoNum type="alphaUcPeriod"/>
            </a:pPr>
            <a:r>
              <a:rPr lang="en-US" sz="1000" dirty="0">
                <a:solidFill>
                  <a:schemeClr val="tx1"/>
                </a:solidFill>
              </a:rPr>
              <a:t>What was changed but not yet staged?</a:t>
            </a:r>
          </a:p>
          <a:p>
            <a:pPr lvl="1">
              <a:buClr>
                <a:schemeClr val="tx1"/>
              </a:buClr>
              <a:buFont typeface="+mj-lt"/>
              <a:buAutoNum type="alphaUcPeriod"/>
            </a:pPr>
            <a:r>
              <a:rPr lang="en-US" sz="1000" dirty="0">
                <a:solidFill>
                  <a:schemeClr val="tx1"/>
                </a:solidFill>
              </a:rPr>
              <a:t>What has been staged and is about to be committed?</a:t>
            </a:r>
          </a:p>
          <a:p>
            <a:pPr>
              <a:buClr>
                <a:schemeClr val="tx1"/>
              </a:buClr>
            </a:pPr>
            <a:r>
              <a:rPr lang="en-US" sz="1400" dirty="0">
                <a:solidFill>
                  <a:schemeClr val="tx1"/>
                </a:solidFill>
              </a:rPr>
              <a:t>Git status will show the modified but not staged file:</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status</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On branch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Your branch is up-to-date with 'origin/master'.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Changes to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reset HEAD &lt;file&gt;..." to </a:t>
            </a:r>
            <a:r>
              <a:rPr lang="en-US" sz="800" dirty="0" err="1">
                <a:solidFill>
                  <a:srgbClr val="000000"/>
                </a:solidFill>
                <a:latin typeface="Courier New" panose="02070309020205020404" pitchFamily="49" charset="0"/>
                <a:cs typeface="Courier New" panose="02070309020205020404" pitchFamily="49" charset="0"/>
              </a:rPr>
              <a:t>unstage</a:t>
            </a:r>
            <a:r>
              <a:rPr lang="en-US" sz="800" dirty="0">
                <a:solidFill>
                  <a:srgbClr val="000000"/>
                </a:solidFill>
                <a:latin typeface="Courier New" panose="02070309020205020404" pitchFamily="49" charset="0"/>
                <a:cs typeface="Courier New" panose="02070309020205020404" pitchFamily="49" charset="0"/>
              </a:rPr>
              <a:t>)</a:t>
            </a:r>
          </a:p>
          <a:p>
            <a:pPr marL="114300" indent="0">
              <a:buNone/>
            </a:pP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new file:   README.txt</a:t>
            </a:r>
            <a:br>
              <a:rPr lang="en-US" sz="800" dirty="0">
                <a:solidFill>
                  <a:srgbClr val="00B05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        modified:   </a:t>
            </a:r>
            <a:r>
              <a:rPr lang="en-US" sz="800" dirty="0" err="1">
                <a:solidFill>
                  <a:srgbClr val="00B050"/>
                </a:solidFill>
                <a:latin typeface="Courier New" panose="02070309020205020404" pitchFamily="49" charset="0"/>
                <a:cs typeface="Courier New" panose="02070309020205020404" pitchFamily="49" charset="0"/>
              </a:rPr>
              <a:t>sgeschwi.c</a:t>
            </a:r>
            <a:endParaRPr lang="en-US" sz="800" dirty="0">
              <a:solidFill>
                <a:srgbClr val="00B050"/>
              </a:solidFill>
              <a:latin typeface="Courier New" panose="02070309020205020404" pitchFamily="49" charset="0"/>
              <a:cs typeface="Courier New" panose="02070309020205020404" pitchFamily="49" charset="0"/>
            </a:endParaRPr>
          </a:p>
          <a:p>
            <a:pPr marL="114300" indent="0">
              <a:buNone/>
            </a:pPr>
            <a:r>
              <a:rPr lang="en-US" sz="800" dirty="0">
                <a:solidFill>
                  <a:srgbClr val="000000"/>
                </a:solidFill>
                <a:latin typeface="Courier New" panose="02070309020205020404" pitchFamily="49" charset="0"/>
                <a:cs typeface="Courier New" panose="02070309020205020404" pitchFamily="49" charset="0"/>
              </a:rPr>
              <a:t>Changes not staged for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add &lt;file&gt;..." to update what will be committed)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(use "git checkout -- &lt;file&gt;..." to discard changes in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working directory)</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modified:   </a:t>
            </a:r>
            <a:r>
              <a:rPr lang="en-US" sz="800" dirty="0" err="1">
                <a:solidFill>
                  <a:srgbClr val="FF0000"/>
                </a:solidFill>
                <a:latin typeface="Courier New" panose="02070309020205020404" pitchFamily="49" charset="0"/>
                <a:cs typeface="Courier New" panose="02070309020205020404" pitchFamily="49" charset="0"/>
              </a:rPr>
              <a:t>sgeschwi.c</a:t>
            </a:r>
            <a:endParaRPr lang="en-US" sz="800" dirty="0">
              <a:solidFill>
                <a:srgbClr val="00B050"/>
              </a:solidFill>
              <a:latin typeface="Courier New" panose="02070309020205020404" pitchFamily="49" charset="0"/>
              <a:cs typeface="Courier New" panose="02070309020205020404" pitchFamily="49" charset="0"/>
            </a:endParaRPr>
          </a:p>
        </p:txBody>
      </p:sp>
      <p:sp>
        <p:nvSpPr>
          <p:cNvPr id="19" name="Text Placeholder 4"/>
          <p:cNvSpPr txBox="1">
            <a:spLocks/>
          </p:cNvSpPr>
          <p:nvPr/>
        </p:nvSpPr>
        <p:spPr>
          <a:xfrm>
            <a:off x="4788853" y="1087435"/>
            <a:ext cx="4032250" cy="3306286"/>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Making use of git diff will show:</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diff</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diff</a:t>
            </a:r>
            <a:r>
              <a:rPr lang="en-US" sz="800" dirty="0">
                <a:solidFill>
                  <a:srgbClr val="000000"/>
                </a:solidFill>
                <a:latin typeface="Courier New" panose="02070309020205020404" pitchFamily="49" charset="0"/>
                <a:cs typeface="Courier New" panose="02070309020205020404" pitchFamily="49" charset="0"/>
              </a:rPr>
              <a:t> --git a/</a:t>
            </a:r>
            <a:r>
              <a:rPr lang="en-US" sz="800" dirty="0" err="1">
                <a:solidFill>
                  <a:srgbClr val="000000"/>
                </a:solidFill>
                <a:latin typeface="Courier New" panose="02070309020205020404" pitchFamily="49" charset="0"/>
                <a:cs typeface="Courier New" panose="02070309020205020404" pitchFamily="49" charset="0"/>
              </a:rPr>
              <a:t>sgeschwi.c</a:t>
            </a:r>
            <a:r>
              <a:rPr lang="en-US" sz="800" dirty="0">
                <a:solidFill>
                  <a:srgbClr val="000000"/>
                </a:solidFill>
                <a:latin typeface="Courier New" panose="02070309020205020404" pitchFamily="49" charset="0"/>
                <a:cs typeface="Courier New" panose="02070309020205020404" pitchFamily="49" charset="0"/>
              </a:rPr>
              <a:t> b/</a:t>
            </a:r>
            <a:r>
              <a:rPr lang="en-US" sz="800" dirty="0" err="1">
                <a:solidFill>
                  <a:srgbClr val="000000"/>
                </a:solidFill>
                <a:latin typeface="Courier New" panose="02070309020205020404" pitchFamily="49" charset="0"/>
                <a:cs typeface="Courier New" panose="02070309020205020404" pitchFamily="49" charset="0"/>
              </a:rPr>
              <a:t>sgeschwi.c</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index 17ac8d0..3c63f2f 100644</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a:t>
            </a:r>
            <a:r>
              <a:rPr lang="en-US" sz="800" dirty="0" err="1">
                <a:solidFill>
                  <a:srgbClr val="000000"/>
                </a:solidFill>
                <a:latin typeface="Courier New" panose="02070309020205020404" pitchFamily="49" charset="0"/>
                <a:cs typeface="Courier New" panose="02070309020205020404" pitchFamily="49" charset="0"/>
              </a:rPr>
              <a:t>sgeschwi.c</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b/</a:t>
            </a:r>
            <a:r>
              <a:rPr lang="en-US" sz="800" dirty="0" err="1">
                <a:solidFill>
                  <a:srgbClr val="000000"/>
                </a:solidFill>
                <a:latin typeface="Courier New" panose="02070309020205020404" pitchFamily="49" charset="0"/>
                <a:cs typeface="Courier New" panose="02070309020205020404" pitchFamily="49" charset="0"/>
              </a:rPr>
              <a:t>sgeschwi.c</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 -6,6 +6,6 @@ </a:t>
            </a:r>
            <a:r>
              <a:rPr lang="en-US" sz="800" dirty="0">
                <a:solidFill>
                  <a:srgbClr val="000000"/>
                </a:solidFill>
                <a:latin typeface="Courier New" panose="02070309020205020404" pitchFamily="49" charset="0"/>
                <a:cs typeface="Courier New" panose="02070309020205020404" pitchFamily="49" charset="0"/>
              </a:rPr>
              <a:t>void main()</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printf</a:t>
            </a:r>
            <a:r>
              <a:rPr lang="en-US" sz="800" dirty="0">
                <a:solidFill>
                  <a:srgbClr val="000000"/>
                </a:solidFill>
                <a:latin typeface="Courier New" panose="02070309020205020404" pitchFamily="49" charset="0"/>
                <a:cs typeface="Courier New" panose="02070309020205020404" pitchFamily="49" charset="0"/>
              </a:rPr>
              <a:t>("hello world!\n");</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/*test function*/</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FF0000"/>
                </a:solidFill>
                <a:latin typeface="Courier New" panose="02070309020205020404" pitchFamily="49" charset="0"/>
                <a:cs typeface="Courier New" panose="02070309020205020404" pitchFamily="49" charset="0"/>
              </a:rPr>
              <a:t>-       function1($insert);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       </a:t>
            </a:r>
            <a:r>
              <a:rPr lang="en-US" sz="800" dirty="0" err="1">
                <a:solidFill>
                  <a:srgbClr val="00B050"/>
                </a:solidFill>
                <a:latin typeface="Courier New" panose="02070309020205020404" pitchFamily="49" charset="0"/>
                <a:cs typeface="Courier New" panose="02070309020205020404" pitchFamily="49" charset="0"/>
              </a:rPr>
              <a:t>rerturn</a:t>
            </a:r>
            <a:r>
              <a:rPr lang="en-US" sz="800" dirty="0">
                <a:solidFill>
                  <a:srgbClr val="00B050"/>
                </a:solidFill>
                <a:latin typeface="Courier New" panose="02070309020205020404" pitchFamily="49" charset="0"/>
                <a:cs typeface="Courier New" panose="02070309020205020404" pitchFamily="49" charset="0"/>
              </a:rPr>
              <a:t> function1($insert);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exit;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p>
          <a:p>
            <a:pPr marL="171450" indent="-171450"/>
            <a:r>
              <a:rPr lang="en-US" sz="1400" dirty="0">
                <a:solidFill>
                  <a:schemeClr val="tx1"/>
                </a:solidFill>
              </a:rPr>
              <a:t>The compare is between working directory and staging area.</a:t>
            </a:r>
          </a:p>
          <a:p>
            <a:pPr marL="171450" indent="-171450"/>
            <a:r>
              <a:rPr lang="en-US" sz="1400" dirty="0">
                <a:solidFill>
                  <a:schemeClr val="tx1"/>
                </a:solidFill>
              </a:rPr>
              <a:t>git diff only shows </a:t>
            </a:r>
            <a:r>
              <a:rPr lang="en-US" sz="1400" dirty="0" err="1">
                <a:solidFill>
                  <a:schemeClr val="tx1"/>
                </a:solidFill>
              </a:rPr>
              <a:t>unstaged</a:t>
            </a:r>
            <a:r>
              <a:rPr lang="en-US" sz="1400" dirty="0">
                <a:solidFill>
                  <a:schemeClr val="tx1"/>
                </a:solidFill>
              </a:rPr>
              <a:t> changes</a:t>
            </a:r>
          </a:p>
          <a:p>
            <a:pPr marL="171450" indent="-171450"/>
            <a:r>
              <a:rPr lang="en-US" sz="1400" dirty="0">
                <a:solidFill>
                  <a:schemeClr val="tx1"/>
                </a:solidFill>
              </a:rPr>
              <a:t>If everything is staged, git will output nothing</a:t>
            </a:r>
          </a:p>
        </p:txBody>
      </p:sp>
    </p:spTree>
    <p:extLst>
      <p:ext uri="{BB962C8B-B14F-4D97-AF65-F5344CB8AC3E}">
        <p14:creationId xmlns:p14="http://schemas.microsoft.com/office/powerpoint/2010/main" val="29799646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Tracking Changes</a:t>
            </a:r>
          </a:p>
        </p:txBody>
      </p:sp>
      <p:sp>
        <p:nvSpPr>
          <p:cNvPr id="41987" name="Content Placeholder 2"/>
          <p:cNvSpPr>
            <a:spLocks noGrp="1"/>
          </p:cNvSpPr>
          <p:nvPr>
            <p:ph sz="quarter" idx="13"/>
          </p:nvPr>
        </p:nvSpPr>
        <p:spPr/>
        <p:txBody>
          <a:bodyPr/>
          <a:lstStyle/>
          <a:p>
            <a:pPr eaLnBrk="1" hangingPunct="1">
              <a:buFont typeface="Arial" charset="0"/>
              <a:buNone/>
            </a:pPr>
            <a:r>
              <a:rPr lang="en-GB" dirty="0">
                <a:ea typeface="ヒラギノ角ゴ Pro W3"/>
                <a:cs typeface="ヒラギノ角ゴ Pro W3"/>
              </a:rPr>
              <a:t>More usage for git diff</a:t>
            </a:r>
            <a:endParaRPr lang="en-GB" sz="1800" dirty="0">
              <a:ea typeface="ヒラギノ角ゴ Pro W3"/>
              <a:cs typeface="ヒラギノ角ゴ Pro W3"/>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0349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If the diff between staging area and already committed content needs to be retrieved:</a:t>
            </a:r>
          </a:p>
          <a:p>
            <a:pPr marL="1143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sgeschwi_Test</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F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diff --staged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diff --git a/README.txt b/README.txt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new file mode 100644</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index 0000000..3300a7f</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/dev/null</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b/README.txt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 -0,0 +1 @@</a:t>
            </a:r>
            <a:br>
              <a:rPr lang="en-US" sz="800" dirty="0">
                <a:solidFill>
                  <a:srgbClr val="00B0F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+Fri, Mar 18, 2016  9:35:33 AM</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diff --git a/</a:t>
            </a:r>
            <a:r>
              <a:rPr lang="en-US" sz="800" dirty="0" err="1">
                <a:solidFill>
                  <a:srgbClr val="000000"/>
                </a:solidFill>
                <a:latin typeface="Courier New" panose="02070309020205020404" pitchFamily="49" charset="0"/>
                <a:cs typeface="Courier New" panose="02070309020205020404" pitchFamily="49" charset="0"/>
              </a:rPr>
              <a:t>sgeschwi.c</a:t>
            </a:r>
            <a:r>
              <a:rPr lang="en-US" sz="800" dirty="0">
                <a:solidFill>
                  <a:srgbClr val="000000"/>
                </a:solidFill>
                <a:latin typeface="Courier New" panose="02070309020205020404" pitchFamily="49" charset="0"/>
                <a:cs typeface="Courier New" panose="02070309020205020404" pitchFamily="49" charset="0"/>
              </a:rPr>
              <a:t> b/</a:t>
            </a:r>
            <a:r>
              <a:rPr lang="en-US" sz="800" dirty="0" err="1">
                <a:solidFill>
                  <a:srgbClr val="000000"/>
                </a:solidFill>
                <a:latin typeface="Courier New" panose="02070309020205020404" pitchFamily="49" charset="0"/>
                <a:cs typeface="Courier New" panose="02070309020205020404" pitchFamily="49" charset="0"/>
              </a:rPr>
              <a:t>sgeschwi.c</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index e2487a8..17ac8d0 100644</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a:t>
            </a:r>
            <a:r>
              <a:rPr lang="en-US" sz="800" dirty="0" err="1">
                <a:solidFill>
                  <a:srgbClr val="000000"/>
                </a:solidFill>
                <a:latin typeface="Courier New" panose="02070309020205020404" pitchFamily="49" charset="0"/>
                <a:cs typeface="Courier New" panose="02070309020205020404" pitchFamily="49" charset="0"/>
              </a:rPr>
              <a:t>sgeschwi.c</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b/</a:t>
            </a:r>
            <a:r>
              <a:rPr lang="en-US" sz="800" dirty="0" err="1">
                <a:solidFill>
                  <a:srgbClr val="000000"/>
                </a:solidFill>
                <a:latin typeface="Courier New" panose="02070309020205020404" pitchFamily="49" charset="0"/>
                <a:cs typeface="Courier New" panose="02070309020205020404" pitchFamily="49" charset="0"/>
              </a:rPr>
              <a:t>sgeschwi.c</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F0"/>
                </a:solidFill>
                <a:latin typeface="Courier New" panose="02070309020205020404" pitchFamily="49" charset="0"/>
                <a:cs typeface="Courier New" panose="02070309020205020404" pitchFamily="49" charset="0"/>
              </a:rPr>
              <a:t>@@ -6,6 +6,6 @@ </a:t>
            </a:r>
            <a:r>
              <a:rPr lang="en-US" sz="800" dirty="0">
                <a:solidFill>
                  <a:srgbClr val="000000"/>
                </a:solidFill>
                <a:latin typeface="Courier New" panose="02070309020205020404" pitchFamily="49" charset="0"/>
                <a:cs typeface="Courier New" panose="02070309020205020404" pitchFamily="49" charset="0"/>
              </a:rPr>
              <a:t>void main()</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printf</a:t>
            </a:r>
            <a:r>
              <a:rPr lang="en-US" sz="800" dirty="0">
                <a:solidFill>
                  <a:srgbClr val="000000"/>
                </a:solidFill>
                <a:latin typeface="Courier New" panose="02070309020205020404" pitchFamily="49" charset="0"/>
                <a:cs typeface="Courier New" panose="02070309020205020404" pitchFamily="49" charset="0"/>
              </a:rPr>
              <a:t>("hello world!\n");</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/*test function*/</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FF0000"/>
                </a:solidFill>
                <a:latin typeface="Courier New" panose="02070309020205020404" pitchFamily="49" charset="0"/>
                <a:cs typeface="Courier New" panose="02070309020205020404" pitchFamily="49" charset="0"/>
              </a:rPr>
              <a:t>-       function1();</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       function1($insert);</a:t>
            </a:r>
            <a:br>
              <a:rPr lang="en-US" sz="800" dirty="0">
                <a:solidFill>
                  <a:srgbClr val="00B05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exit;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p>
        </p:txBody>
      </p:sp>
      <p:sp>
        <p:nvSpPr>
          <p:cNvPr id="7" name="TextBox 6"/>
          <p:cNvSpPr txBox="1"/>
          <p:nvPr/>
        </p:nvSpPr>
        <p:spPr>
          <a:xfrm>
            <a:off x="4948657" y="948794"/>
            <a:ext cx="3735956" cy="3216265"/>
          </a:xfrm>
          <a:prstGeom prst="rect">
            <a:avLst/>
          </a:prstGeom>
          <a:noFill/>
        </p:spPr>
        <p:txBody>
          <a:bodyPr wrap="square" rtlCol="0">
            <a:spAutoFit/>
          </a:bodyPr>
          <a:lstStyle/>
          <a:p>
            <a:pPr marL="230188" indent="-230188">
              <a:spcAft>
                <a:spcPts val="600"/>
              </a:spcAft>
              <a:buClr>
                <a:schemeClr val="tx1"/>
              </a:buClr>
              <a:buFont typeface="Arial" charset="0"/>
              <a:buChar char="•"/>
            </a:pP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A synonym for “git --staged” is “git </a:t>
            </a:r>
            <a:b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b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--cached”</a:t>
            </a:r>
          </a:p>
          <a:p>
            <a:pPr marL="230188" indent="-230188">
              <a:spcAft>
                <a:spcPts val="600"/>
              </a:spcAft>
              <a:buClr>
                <a:schemeClr val="tx1"/>
              </a:buClr>
              <a:buFont typeface="Arial" charset="0"/>
              <a:buChar char="•"/>
            </a:pP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Comparing text-merge can be a tedious work. GIT can be configured to use graphical merge tools like KDIFF3.</a:t>
            </a:r>
          </a:p>
          <a:p>
            <a:pPr marL="230188" indent="-230188">
              <a:spcAft>
                <a:spcPts val="600"/>
              </a:spcAft>
              <a:buClr>
                <a:schemeClr val="tx1"/>
              </a:buClr>
              <a:buFont typeface="Arial" charset="0"/>
              <a:buChar char="•"/>
            </a:pP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The configuration is done also with </a:t>
            </a:r>
            <a:b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b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a:t>
            </a:r>
            <a:r>
              <a:rPr lang="en-US" sz="1000" dirty="0">
                <a:solidFill>
                  <a:schemeClr val="accent6">
                    <a:lumMod val="10000"/>
                  </a:schemeClr>
                </a:solidFill>
                <a:latin typeface="Courier New" pitchFamily="49" charset="0"/>
                <a:ea typeface="Nokia Pure Headline Extra Bold" panose="020B0904020202020204" pitchFamily="34" charset="0"/>
                <a:cs typeface="Courier New" pitchFamily="49" charset="0"/>
              </a:rPr>
              <a:t>git </a:t>
            </a:r>
            <a:r>
              <a:rPr lang="en-US" sz="1000" dirty="0" err="1">
                <a:solidFill>
                  <a:schemeClr val="accent6">
                    <a:lumMod val="10000"/>
                  </a:schemeClr>
                </a:solidFill>
                <a:latin typeface="Courier New" pitchFamily="49" charset="0"/>
                <a:ea typeface="Nokia Pure Headline Extra Bold" panose="020B0904020202020204" pitchFamily="34" charset="0"/>
                <a:cs typeface="Courier New" pitchFamily="49" charset="0"/>
              </a:rPr>
              <a:t>config</a:t>
            </a:r>
            <a:r>
              <a:rPr lang="en-US" sz="1000" dirty="0">
                <a:solidFill>
                  <a:schemeClr val="accent6">
                    <a:lumMod val="10000"/>
                  </a:schemeClr>
                </a:solidFill>
                <a:latin typeface="Courier New" pitchFamily="49" charset="0"/>
                <a:ea typeface="Nokia Pure Headline Extra Bold" panose="020B0904020202020204" pitchFamily="34" charset="0"/>
                <a:cs typeface="Courier New" pitchFamily="49" charset="0"/>
              </a:rPr>
              <a:t> --global </a:t>
            </a:r>
            <a:r>
              <a:rPr lang="en-US" sz="1000" dirty="0" err="1">
                <a:solidFill>
                  <a:schemeClr val="accent6">
                    <a:lumMod val="10000"/>
                  </a:schemeClr>
                </a:solidFill>
                <a:latin typeface="Courier New" pitchFamily="49" charset="0"/>
                <a:ea typeface="Nokia Pure Headline Extra Bold" panose="020B0904020202020204" pitchFamily="34" charset="0"/>
                <a:cs typeface="Courier New" pitchFamily="49" charset="0"/>
              </a:rPr>
              <a:t>merge.tool</a:t>
            </a:r>
            <a:r>
              <a:rPr lang="en-US" sz="1000" dirty="0">
                <a:solidFill>
                  <a:schemeClr val="accent6">
                    <a:lumMod val="10000"/>
                  </a:schemeClr>
                </a:solidFill>
                <a:latin typeface="Courier New" pitchFamily="49" charset="0"/>
                <a:ea typeface="Nokia Pure Headline Extra Bold" panose="020B0904020202020204" pitchFamily="34" charset="0"/>
                <a:cs typeface="Courier New" pitchFamily="49" charset="0"/>
              </a:rPr>
              <a:t>=&lt;name&gt;</a:t>
            </a: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a:t>
            </a:r>
          </a:p>
          <a:p>
            <a:pPr marL="230188" indent="-230188">
              <a:spcAft>
                <a:spcPts val="600"/>
              </a:spcAft>
              <a:buClr>
                <a:schemeClr val="tx1"/>
              </a:buClr>
              <a:buFont typeface="Arial" charset="0"/>
              <a:buChar char="•"/>
            </a:pP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It is important to define the path to the tool with “</a:t>
            </a:r>
            <a:r>
              <a:rPr lang="en-US" sz="1000" dirty="0">
                <a:solidFill>
                  <a:schemeClr val="accent6">
                    <a:lumMod val="10000"/>
                  </a:schemeClr>
                </a:solidFill>
                <a:latin typeface="Courier New" pitchFamily="49" charset="0"/>
                <a:ea typeface="Nokia Pure Headline Extra Bold" panose="020B0904020202020204" pitchFamily="34" charset="0"/>
                <a:cs typeface="Courier New" pitchFamily="49" charset="0"/>
              </a:rPr>
              <a:t>git </a:t>
            </a:r>
            <a:r>
              <a:rPr lang="en-US" sz="1000" dirty="0" err="1">
                <a:solidFill>
                  <a:schemeClr val="accent6">
                    <a:lumMod val="10000"/>
                  </a:schemeClr>
                </a:solidFill>
                <a:latin typeface="Courier New" pitchFamily="49" charset="0"/>
                <a:ea typeface="Nokia Pure Headline Extra Bold" panose="020B0904020202020204" pitchFamily="34" charset="0"/>
                <a:cs typeface="Courier New" pitchFamily="49" charset="0"/>
              </a:rPr>
              <a:t>config</a:t>
            </a:r>
            <a:r>
              <a:rPr lang="en-US" sz="1000" dirty="0">
                <a:solidFill>
                  <a:schemeClr val="accent6">
                    <a:lumMod val="10000"/>
                  </a:schemeClr>
                </a:solidFill>
                <a:latin typeface="Courier New" pitchFamily="49" charset="0"/>
                <a:ea typeface="Nokia Pure Headline Extra Bold" panose="020B0904020202020204" pitchFamily="34" charset="0"/>
                <a:cs typeface="Courier New" pitchFamily="49" charset="0"/>
              </a:rPr>
              <a:t> --global </a:t>
            </a:r>
            <a:r>
              <a:rPr lang="en-US" sz="1000" dirty="0" err="1">
                <a:solidFill>
                  <a:schemeClr val="accent6">
                    <a:lumMod val="10000"/>
                  </a:schemeClr>
                </a:solidFill>
                <a:latin typeface="Courier New" pitchFamily="49" charset="0"/>
                <a:ea typeface="Nokia Pure Headline Extra Bold" panose="020B0904020202020204" pitchFamily="34" charset="0"/>
                <a:cs typeface="Courier New" pitchFamily="49" charset="0"/>
              </a:rPr>
              <a:t>mergetool</a:t>
            </a:r>
            <a:r>
              <a:rPr lang="en-US" sz="1000" dirty="0">
                <a:solidFill>
                  <a:schemeClr val="accent6">
                    <a:lumMod val="10000"/>
                  </a:schemeClr>
                </a:solidFill>
                <a:latin typeface="Courier New" pitchFamily="49" charset="0"/>
                <a:ea typeface="Nokia Pure Headline Extra Bold" panose="020B0904020202020204" pitchFamily="34" charset="0"/>
                <a:cs typeface="Courier New" pitchFamily="49" charset="0"/>
              </a:rPr>
              <a:t>.&lt;name&gt;=</a:t>
            </a: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a:t>
            </a:r>
          </a:p>
          <a:p>
            <a:pPr marL="230188" indent="-230188">
              <a:spcAft>
                <a:spcPts val="600"/>
              </a:spcAft>
              <a:buClr>
                <a:schemeClr val="tx1"/>
              </a:buClr>
              <a:buFont typeface="Arial" charset="0"/>
              <a:buChar char="•"/>
            </a:pP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Example output of git </a:t>
            </a:r>
            <a:r>
              <a:rPr lang="en-US" sz="1400" dirty="0" err="1">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config</a:t>
            </a:r>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 --list:</a:t>
            </a:r>
          </a:p>
          <a:p>
            <a:r>
              <a:rPr lang="en-US" sz="800" dirty="0" err="1">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merge.tool</a:t>
            </a:r>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=kdiff3</a:t>
            </a:r>
          </a:p>
          <a:p>
            <a:r>
              <a:rPr lang="en-US" sz="800" dirty="0">
                <a:solidFill>
                  <a:srgbClr val="000000"/>
                </a:solidFill>
                <a:latin typeface="Courier New" panose="02070309020205020404" pitchFamily="49" charset="0"/>
                <a:ea typeface="Nokia Pure Headline Extra Bold" panose="020B0904020202020204" pitchFamily="34" charset="0"/>
                <a:cs typeface="Courier New" panose="02070309020205020404" pitchFamily="49" charset="0"/>
              </a:rPr>
              <a:t>mergetool.kdiff3.cmd="C:\\Program Files\\KDiff3\\kdiff3" $BASE $LOCAL $REMOTE -o $MERGED</a:t>
            </a:r>
          </a:p>
        </p:txBody>
      </p:sp>
    </p:spTree>
    <p:extLst>
      <p:ext uri="{BB962C8B-B14F-4D97-AF65-F5344CB8AC3E}">
        <p14:creationId xmlns:p14="http://schemas.microsoft.com/office/powerpoint/2010/main" val="3017206289"/>
      </p:ext>
    </p:extLst>
  </p:cSld>
  <p:clrMapOvr>
    <a:masterClrMapping/>
  </p:clrMapOvr>
  <p:transition spd="slow">
    <p:push dir="u"/>
  </p:transition>
</p:sld>
</file>

<file path=ppt/theme/theme1.xml><?xml version="1.0" encoding="utf-8"?>
<a:theme xmlns:a="http://schemas.openxmlformats.org/drawingml/2006/main" name="CORP_PPT_Temp_Nokia_Pure_Macro_Free_v52">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CORP_PPT_Temp_Nokia_Pure_Macro_Free_v51" id="{DA366335-D351-4DA3-82B1-CB62B403FDE2}" vid="{1244CC2A-2F00-4E3D-AA83-BA07978E9A35}"/>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CORP_PPT_Temp_Nokia_Pure_Macro_Free_v51" id="{DA366335-D351-4DA3-82B1-CB62B403FDE2}" vid="{312AFE55-0E55-415C-A20E-05B1634CF49F}"/>
    </a:ext>
  </a:extLst>
</a:theme>
</file>

<file path=ppt/theme/theme3.xml><?xml version="1.0" encoding="utf-8"?>
<a:theme xmlns:a="http://schemas.openxmlformats.org/drawingml/2006/main" name="Final Slide">
  <a:themeElements>
    <a:clrScheme name="Custom 18">
      <a:dk1>
        <a:srgbClr val="124191"/>
      </a:dk1>
      <a:lt1>
        <a:srgbClr val="FFFFFF"/>
      </a:lt1>
      <a:dk2>
        <a:srgbClr val="FFFFFF"/>
      </a:dk2>
      <a:lt2>
        <a:srgbClr val="687170"/>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_PPT_Temp_Nokia_Pure_Macro_Free_v51" id="{DA366335-D351-4DA3-82B1-CB62B403FDE2}" vid="{6656A078-C6C4-4B97-806A-41729A83058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266C615A06354FAD6CDF011304FB96" ma:contentTypeVersion="0" ma:contentTypeDescription="Create a new document." ma:contentTypeScope="" ma:versionID="c5b0259ae885991ae64c5c4b2a2f5b0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2EF876-6B61-4820-A493-873B77D05073}">
  <ds:schemaRefs>
    <ds:schemaRef ds:uri="http://schemas.microsoft.com/sharepoint/v3/contenttype/forms"/>
  </ds:schemaRefs>
</ds:datastoreItem>
</file>

<file path=customXml/itemProps2.xml><?xml version="1.0" encoding="utf-8"?>
<ds:datastoreItem xmlns:ds="http://schemas.openxmlformats.org/officeDocument/2006/customXml" ds:itemID="{69D980D7-0CE4-4099-AC7E-9A019BE74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0532649-B463-4262-A7DC-D805E1B866B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CORP_PPT_Temp_Nokia_Pure_Macro_Free_v52</Template>
  <TotalTime>0</TotalTime>
  <Words>2807</Words>
  <Application>Microsoft Office PowerPoint</Application>
  <PresentationFormat>On-screen Show (16:9)</PresentationFormat>
  <Paragraphs>428</Paragraphs>
  <Slides>23</Slides>
  <Notes>18</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Courier New</vt:lpstr>
      <vt:lpstr>Lucida Grande</vt:lpstr>
      <vt:lpstr>Nokia Pure Headline Extra Bold</vt:lpstr>
      <vt:lpstr>Nokia Pure Headline Light</vt:lpstr>
      <vt:lpstr>Nokia Pure Text</vt:lpstr>
      <vt:lpstr>ヒラギノ角ゴ Pro W3</vt:lpstr>
      <vt:lpstr>CORP_PPT_Temp_Nokia_Pure_Macro_Free_v52</vt:lpstr>
      <vt:lpstr>Nokia Master Blue Background</vt:lpstr>
      <vt:lpstr>Final Slide</vt:lpstr>
      <vt:lpstr>PowerPoint Presentation</vt:lpstr>
      <vt:lpstr>Content of this training…</vt:lpstr>
      <vt:lpstr>Tracking Changes</vt:lpstr>
      <vt:lpstr>Tracking Changes</vt:lpstr>
      <vt:lpstr>Tracking Changes</vt:lpstr>
      <vt:lpstr>Tracking Changes</vt:lpstr>
      <vt:lpstr>Tracking Changes</vt:lpstr>
      <vt:lpstr>Tracking Changes</vt:lpstr>
      <vt:lpstr>Tracking Changes</vt:lpstr>
      <vt:lpstr>Tracking Changes</vt:lpstr>
      <vt:lpstr>Tracking Changes</vt:lpstr>
      <vt:lpstr>Tracking Changes</vt:lpstr>
      <vt:lpstr>Tracking Changes</vt:lpstr>
      <vt:lpstr>Tracking Changes</vt:lpstr>
      <vt:lpstr>Tracking Changes</vt:lpstr>
      <vt:lpstr>Tracking Changes</vt:lpstr>
      <vt:lpstr>Tracking Changes</vt:lpstr>
      <vt:lpstr>About Remotes &amp; Clones</vt:lpstr>
      <vt:lpstr>PowerPoint Presentation</vt:lpstr>
      <vt:lpstr>Hands on GIT!</vt:lpstr>
      <vt:lpstr>Hands on GIT!</vt:lpstr>
      <vt:lpstr>PowerPoint Presentation</vt:lpstr>
      <vt:lpstr>COPYRIGHT AND CONFIDENTIALITY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2016-03-11T06:06:49Z</dcterms:created>
  <dcterms:modified xsi:type="dcterms:W3CDTF">2019-04-22T11:45:12Z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0x0101004F266C615A06354FAD6CDF011304FB96</vt:lpwstr>
  </property>
  <property fmtid="{D5CDD505-2E9C-101B-9397-08002B2CF9AE}" pid="3" name="_NewReviewCycle">
    <vt:lpwstr/>
  </property>
</Properties>
</file>