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28"/>
  </p:notesMasterIdLst>
  <p:handoutMasterIdLst>
    <p:handoutMasterId r:id="rId29"/>
  </p:handoutMasterIdLst>
  <p:sldIdLst>
    <p:sldId id="311" r:id="rId4"/>
    <p:sldId id="384" r:id="rId5"/>
    <p:sldId id="386" r:id="rId6"/>
    <p:sldId id="402" r:id="rId7"/>
    <p:sldId id="403" r:id="rId8"/>
    <p:sldId id="401" r:id="rId9"/>
    <p:sldId id="383" r:id="rId10"/>
    <p:sldId id="385" r:id="rId11"/>
    <p:sldId id="388" r:id="rId12"/>
    <p:sldId id="387" r:id="rId13"/>
    <p:sldId id="389" r:id="rId14"/>
    <p:sldId id="390" r:id="rId15"/>
    <p:sldId id="391" r:id="rId16"/>
    <p:sldId id="405" r:id="rId17"/>
    <p:sldId id="393" r:id="rId18"/>
    <p:sldId id="395" r:id="rId19"/>
    <p:sldId id="400" r:id="rId20"/>
    <p:sldId id="394" r:id="rId21"/>
    <p:sldId id="396" r:id="rId22"/>
    <p:sldId id="397" r:id="rId23"/>
    <p:sldId id="398" r:id="rId24"/>
    <p:sldId id="399" r:id="rId25"/>
    <p:sldId id="352" r:id="rId26"/>
    <p:sldId id="346" r:id="rId27"/>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717A"/>
    <a:srgbClr val="000000"/>
    <a:srgbClr val="A8BBC0"/>
    <a:srgbClr val="FFFF00"/>
    <a:srgbClr val="124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6" autoAdjust="0"/>
    <p:restoredTop sz="57755" autoAdjust="0"/>
  </p:normalViewPr>
  <p:slideViewPr>
    <p:cSldViewPr snapToGrid="0">
      <p:cViewPr varScale="1">
        <p:scale>
          <a:sx n="94" d="100"/>
          <a:sy n="94" d="100"/>
        </p:scale>
        <p:origin x="3216"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4/29/20</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4/29/20</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man </a:t>
            </a:r>
            <a:r>
              <a:rPr lang="en-US" b="0" dirty="0" err="1"/>
              <a:t>df</a:t>
            </a:r>
            <a:r>
              <a:rPr lang="en-US" b="0" dirty="0"/>
              <a:t>   =&gt; check </a:t>
            </a:r>
            <a:r>
              <a:rPr lang="en-US" b="0" dirty="0" err="1"/>
              <a:t>df</a:t>
            </a:r>
            <a:r>
              <a:rPr lang="en-US" b="0" dirty="0"/>
              <a:t> command parameters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resize2fs  - manipulates filesystem size partitions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(optional) Only for those who wants to read more </a:t>
            </a:r>
          </a:p>
          <a:p>
            <a:endParaRPr lang="en-US" b="1" dirty="0"/>
          </a:p>
          <a:p>
            <a:r>
              <a:rPr lang="en-US" b="1" dirty="0"/>
              <a:t>Hybrid Volumes  </a:t>
            </a:r>
          </a:p>
          <a:p>
            <a:r>
              <a:rPr lang="en-US" dirty="0"/>
              <a:t>----------------------</a:t>
            </a:r>
          </a:p>
          <a:p>
            <a:r>
              <a:rPr lang="en-US" dirty="0"/>
              <a:t>       - SSD + HDD - it can be hybrid volumes   </a:t>
            </a:r>
          </a:p>
          <a:p>
            <a:r>
              <a:rPr lang="en-US" dirty="0"/>
              <a:t>       - local storage or remote storage over network or a hybrid of both </a:t>
            </a:r>
          </a:p>
          <a:p>
            <a:r>
              <a:rPr lang="en-US" dirty="0"/>
              <a:t>       - it can be created over LVM : </a:t>
            </a:r>
          </a:p>
          <a:p>
            <a:r>
              <a:rPr lang="en-US" dirty="0"/>
              <a:t>               - improve disk I/O performance </a:t>
            </a:r>
          </a:p>
          <a:p>
            <a:r>
              <a:rPr lang="en-US" dirty="0"/>
              <a:t>               - volume group (VG) and Logical volume (LV) brings together fast SSDs and slower HDD. LV is created within a volume group and it can be a combination of fast SSD and slower HDD.</a:t>
            </a:r>
          </a:p>
          <a:p>
            <a:endParaRPr lang="en-US" dirty="0"/>
          </a:p>
          <a:p>
            <a:r>
              <a:rPr lang="en-US" dirty="0"/>
              <a:t>       Example: </a:t>
            </a:r>
          </a:p>
          <a:p>
            <a:r>
              <a:rPr lang="en-US" dirty="0"/>
              <a:t>        - /dev/</a:t>
            </a:r>
            <a:r>
              <a:rPr lang="en-US" dirty="0" err="1"/>
              <a:t>sdb</a:t>
            </a:r>
            <a:r>
              <a:rPr lang="en-US" dirty="0"/>
              <a:t> is a SSD</a:t>
            </a:r>
          </a:p>
          <a:p>
            <a:r>
              <a:rPr lang="en-US" dirty="0"/>
              <a:t>        - VG "vg1" exists and contains traditional HDD space </a:t>
            </a:r>
          </a:p>
          <a:p>
            <a:r>
              <a:rPr lang="en-US" dirty="0"/>
              <a:t>      </a:t>
            </a:r>
          </a:p>
          <a:p>
            <a:r>
              <a:rPr lang="en-US" dirty="0"/>
              <a:t>         </a:t>
            </a:r>
            <a:r>
              <a:rPr lang="en-US" dirty="0" err="1"/>
              <a:t>pvcreate</a:t>
            </a:r>
            <a:r>
              <a:rPr lang="en-US" dirty="0"/>
              <a:t> /dev/</a:t>
            </a:r>
            <a:r>
              <a:rPr lang="en-US" dirty="0" err="1"/>
              <a:t>sdb</a:t>
            </a:r>
            <a:r>
              <a:rPr lang="en-US" dirty="0"/>
              <a:t>                                    =&gt; to be prepared to use volume group </a:t>
            </a:r>
          </a:p>
          <a:p>
            <a:r>
              <a:rPr lang="en-US" dirty="0"/>
              <a:t>         </a:t>
            </a:r>
            <a:r>
              <a:rPr lang="en-US" dirty="0" err="1"/>
              <a:t>vgextend</a:t>
            </a:r>
            <a:r>
              <a:rPr lang="en-US" dirty="0"/>
              <a:t> vg1 /dev/</a:t>
            </a:r>
            <a:r>
              <a:rPr lang="en-US" dirty="0" err="1"/>
              <a:t>sdb</a:t>
            </a:r>
            <a:r>
              <a:rPr lang="en-US" dirty="0"/>
              <a:t> </a:t>
            </a:r>
          </a:p>
          <a:p>
            <a:r>
              <a:rPr lang="en-US" dirty="0"/>
              <a:t>         </a:t>
            </a:r>
            <a:r>
              <a:rPr lang="en-US" dirty="0" err="1"/>
              <a:t>lvcreate</a:t>
            </a:r>
            <a:r>
              <a:rPr lang="en-US" dirty="0"/>
              <a:t> -type cache -L 50G -n lv1 vg1 /dev/</a:t>
            </a:r>
            <a:r>
              <a:rPr lang="en-US" dirty="0" err="1"/>
              <a:t>sdb</a:t>
            </a:r>
            <a:r>
              <a:rPr lang="en-US" dirty="0"/>
              <a:t>      =&gt; create LV of type "cache", with size 50G named lv1, over vg1 and /dev/</a:t>
            </a:r>
            <a:r>
              <a:rPr lang="en-US" dirty="0" err="1"/>
              <a:t>sdb</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11</a:t>
            </a:fld>
            <a:endParaRPr lang="en-US"/>
          </a:p>
        </p:txBody>
      </p:sp>
    </p:spTree>
    <p:extLst>
      <p:ext uri="{BB962C8B-B14F-4D97-AF65-F5344CB8AC3E}">
        <p14:creationId xmlns:p14="http://schemas.microsoft.com/office/powerpoint/2010/main" val="295713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12</a:t>
            </a:fld>
            <a:endParaRPr lang="en-US"/>
          </a:p>
        </p:txBody>
      </p:sp>
    </p:spTree>
    <p:extLst>
      <p:ext uri="{BB962C8B-B14F-4D97-AF65-F5344CB8AC3E}">
        <p14:creationId xmlns:p14="http://schemas.microsoft.com/office/powerpoint/2010/main" val="356367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(optional) Only for those who wants to read more </a:t>
            </a:r>
          </a:p>
          <a:p>
            <a:endParaRPr lang="en-US" b="1" dirty="0"/>
          </a:p>
          <a:p>
            <a:r>
              <a:rPr lang="en-US" b="1" dirty="0"/>
              <a:t>Volume Snapshot</a:t>
            </a:r>
          </a:p>
          <a:p>
            <a:r>
              <a:rPr lang="en-US" dirty="0"/>
              <a:t>-----------------------</a:t>
            </a:r>
          </a:p>
          <a:p>
            <a:r>
              <a:rPr lang="en-US" dirty="0"/>
              <a:t>         - snapshot = is a point-in-time picture of what the data on that volume looked like</a:t>
            </a:r>
          </a:p>
          <a:p>
            <a:r>
              <a:rPr lang="en-US" dirty="0"/>
              <a:t>         - when a new data is created, the snapshots takes a copy of the original data to make place for the new change</a:t>
            </a:r>
          </a:p>
          <a:p>
            <a:r>
              <a:rPr lang="en-US" dirty="0"/>
              <a:t>         - snapshots tracks only the changes, !!!! it is not taking so much disk space !!!, it can be used to mount, to look at the data at the point in time that the snapshot was taken or for testing purposes without doing a change</a:t>
            </a:r>
          </a:p>
          <a:p>
            <a:r>
              <a:rPr lang="en-US" dirty="0"/>
              <a:t>         - snapshots are used for backup software, but doesn't replace backups </a:t>
            </a:r>
          </a:p>
          <a:p>
            <a:endParaRPr lang="en-US" dirty="0"/>
          </a:p>
          <a:p>
            <a:r>
              <a:rPr lang="en-US" dirty="0"/>
              <a:t>          </a:t>
            </a:r>
            <a:r>
              <a:rPr lang="en-US" dirty="0" err="1"/>
              <a:t>lvs</a:t>
            </a:r>
            <a:r>
              <a:rPr lang="en-US" dirty="0"/>
              <a:t>   =&gt; list logical volumes</a:t>
            </a:r>
          </a:p>
          <a:p>
            <a:r>
              <a:rPr lang="en-US" dirty="0"/>
              <a:t>          </a:t>
            </a:r>
            <a:r>
              <a:rPr lang="en-US" dirty="0" err="1"/>
              <a:t>lvcreate</a:t>
            </a:r>
            <a:r>
              <a:rPr lang="en-US" dirty="0"/>
              <a:t> -L 500M -s -n </a:t>
            </a:r>
            <a:r>
              <a:rPr lang="en-US" dirty="0" err="1"/>
              <a:t>archive_snap</a:t>
            </a:r>
            <a:r>
              <a:rPr lang="en-US" dirty="0"/>
              <a:t> /dev/vg1/archive     =&gt; it is creating a snapshot, named </a:t>
            </a:r>
            <a:r>
              <a:rPr lang="en-US" dirty="0" err="1"/>
              <a:t>archive_snap</a:t>
            </a:r>
            <a:r>
              <a:rPr lang="en-US" dirty="0"/>
              <a:t> for the volume /dev/vg1/archive (-s = snapshot, -n = name of the volume, -L = size). 500M is enough because the snapshot tracks only the changes</a:t>
            </a:r>
          </a:p>
          <a:p>
            <a:r>
              <a:rPr lang="en-US" dirty="0"/>
              <a:t>          </a:t>
            </a:r>
            <a:r>
              <a:rPr lang="en-US" dirty="0" err="1"/>
              <a:t>lvs</a:t>
            </a:r>
            <a:r>
              <a:rPr lang="en-US" dirty="0"/>
              <a:t>    =&gt; the </a:t>
            </a:r>
            <a:r>
              <a:rPr lang="en-US" dirty="0" err="1"/>
              <a:t>archive_snap</a:t>
            </a:r>
            <a:r>
              <a:rPr lang="en-US" dirty="0"/>
              <a:t> will appears in the list of logical volumes</a:t>
            </a:r>
          </a:p>
          <a:p>
            <a:r>
              <a:rPr lang="en-US" dirty="0"/>
              <a:t>          </a:t>
            </a:r>
            <a:r>
              <a:rPr lang="en-US" dirty="0" err="1"/>
              <a:t>lvextend</a:t>
            </a:r>
            <a:r>
              <a:rPr lang="en-US" dirty="0"/>
              <a:t> -L +500M /dev/vg1/</a:t>
            </a:r>
            <a:r>
              <a:rPr lang="en-US" dirty="0" err="1"/>
              <a:t>archive_snap</a:t>
            </a:r>
            <a:r>
              <a:rPr lang="en-US" dirty="0"/>
              <a:t>   =&gt; I can extend the snapshot volume to 1G (500M created before + this 500MB)  </a:t>
            </a:r>
          </a:p>
          <a:p>
            <a:r>
              <a:rPr lang="en-US" dirty="0"/>
              <a:t>          mount /dev/vg1/</a:t>
            </a:r>
            <a:r>
              <a:rPr lang="en-US" dirty="0" err="1"/>
              <a:t>archive_snap</a:t>
            </a:r>
            <a:r>
              <a:rPr lang="en-US" dirty="0"/>
              <a:t> /</a:t>
            </a:r>
            <a:r>
              <a:rPr lang="en-US" dirty="0" err="1"/>
              <a:t>mnt</a:t>
            </a:r>
            <a:r>
              <a:rPr lang="en-US" dirty="0"/>
              <a:t>   =&gt; to mount the snapshot volume over /</a:t>
            </a:r>
            <a:r>
              <a:rPr lang="en-US" dirty="0" err="1"/>
              <a:t>mnt</a:t>
            </a:r>
            <a:r>
              <a:rPr lang="en-US" dirty="0"/>
              <a:t> and to check inside it </a:t>
            </a:r>
          </a:p>
          <a:p>
            <a:r>
              <a:rPr lang="en-US" dirty="0"/>
              <a:t>          </a:t>
            </a:r>
            <a:r>
              <a:rPr lang="en-US" dirty="0" err="1"/>
              <a:t>umount</a:t>
            </a:r>
            <a:r>
              <a:rPr lang="en-US" dirty="0"/>
              <a:t> /</a:t>
            </a:r>
            <a:r>
              <a:rPr lang="en-US" dirty="0" err="1"/>
              <a:t>mnt</a:t>
            </a:r>
            <a:r>
              <a:rPr lang="en-US" dirty="0"/>
              <a:t> </a:t>
            </a:r>
          </a:p>
          <a:p>
            <a:r>
              <a:rPr lang="en-US" dirty="0"/>
              <a:t>          </a:t>
            </a:r>
            <a:r>
              <a:rPr lang="en-US" dirty="0" err="1"/>
              <a:t>lvremote</a:t>
            </a:r>
            <a:r>
              <a:rPr lang="en-US" dirty="0"/>
              <a:t> /dev/vg1/</a:t>
            </a:r>
            <a:r>
              <a:rPr lang="en-US" dirty="0" err="1"/>
              <a:t>archive_snap</a:t>
            </a:r>
            <a:r>
              <a:rPr lang="en-US" dirty="0"/>
              <a:t>     =&gt; to remove the logical volume </a:t>
            </a:r>
            <a:r>
              <a:rPr lang="en-US" dirty="0" err="1"/>
              <a:t>archive_snap</a:t>
            </a:r>
            <a:r>
              <a:rPr lang="en-US" dirty="0"/>
              <a:t> </a:t>
            </a:r>
          </a:p>
          <a:p>
            <a:endParaRPr lang="en-US" dirty="0"/>
          </a:p>
          <a:p>
            <a:endParaRPr lang="en-US" dirty="0"/>
          </a:p>
          <a:p>
            <a:r>
              <a:rPr lang="en-US" dirty="0"/>
              <a:t> </a:t>
            </a:r>
            <a:r>
              <a:rPr lang="en-US" b="1" dirty="0"/>
              <a:t>Backup / Restores Volumes</a:t>
            </a:r>
          </a:p>
          <a:p>
            <a:r>
              <a:rPr lang="en-US" dirty="0"/>
              <a:t> -----------------------------------</a:t>
            </a:r>
          </a:p>
          <a:p>
            <a:r>
              <a:rPr lang="en-US" dirty="0"/>
              <a:t>         - we can backup the snapshot and we don't have any issues with the original files that are locked</a:t>
            </a:r>
          </a:p>
          <a:p>
            <a:r>
              <a:rPr lang="en-US" dirty="0"/>
              <a:t>         - we can use commercial solutions or "</a:t>
            </a:r>
            <a:r>
              <a:rPr lang="en-US" dirty="0" err="1"/>
              <a:t>dd</a:t>
            </a:r>
            <a:r>
              <a:rPr lang="en-US" dirty="0"/>
              <a:t>" (disk dump) or "tar" (tape archive)</a:t>
            </a:r>
          </a:p>
          <a:p>
            <a:endParaRPr lang="en-US" dirty="0"/>
          </a:p>
          <a:p>
            <a:r>
              <a:rPr lang="en-US" dirty="0"/>
              <a:t>          </a:t>
            </a:r>
            <a:r>
              <a:rPr lang="en-US" dirty="0" err="1"/>
              <a:t>lvs</a:t>
            </a:r>
            <a:r>
              <a:rPr lang="en-US" dirty="0"/>
              <a:t>            =&gt; display  logical volumes</a:t>
            </a:r>
          </a:p>
          <a:p>
            <a:endParaRPr lang="en-US" dirty="0"/>
          </a:p>
          <a:p>
            <a:r>
              <a:rPr lang="en-US" dirty="0"/>
              <a:t>            =&gt; archive volume in vg1 </a:t>
            </a:r>
          </a:p>
          <a:p>
            <a:r>
              <a:rPr lang="en-US" dirty="0"/>
              <a:t>            =&gt; </a:t>
            </a:r>
            <a:r>
              <a:rPr lang="en-US" dirty="0" err="1"/>
              <a:t>archive_snap</a:t>
            </a:r>
            <a:r>
              <a:rPr lang="en-US" dirty="0"/>
              <a:t> in vg1 and it will be used for backup </a:t>
            </a:r>
          </a:p>
          <a:p>
            <a:endParaRPr lang="en-US" dirty="0"/>
          </a:p>
          <a:p>
            <a:r>
              <a:rPr lang="en-US" dirty="0"/>
              <a:t>        </a:t>
            </a:r>
          </a:p>
          <a:p>
            <a:r>
              <a:rPr lang="en-US" dirty="0"/>
              <a:t>          mount /dev/vg1/</a:t>
            </a:r>
            <a:r>
              <a:rPr lang="en-US" dirty="0" err="1"/>
              <a:t>archive_snap</a:t>
            </a:r>
            <a:r>
              <a:rPr lang="en-US" dirty="0"/>
              <a:t> /</a:t>
            </a:r>
            <a:r>
              <a:rPr lang="en-US" dirty="0" err="1"/>
              <a:t>mnt</a:t>
            </a:r>
            <a:r>
              <a:rPr lang="en-US" dirty="0"/>
              <a:t>     =&gt; mount archive snapshot in /</a:t>
            </a:r>
            <a:r>
              <a:rPr lang="en-US" dirty="0" err="1"/>
              <a:t>mnt</a:t>
            </a:r>
            <a:r>
              <a:rPr lang="en-US" dirty="0"/>
              <a:t> </a:t>
            </a:r>
          </a:p>
          <a:p>
            <a:r>
              <a:rPr lang="en-US" dirty="0"/>
              <a:t>          cd /</a:t>
            </a:r>
            <a:r>
              <a:rPr lang="en-US" dirty="0" err="1"/>
              <a:t>mnt</a:t>
            </a:r>
            <a:endParaRPr lang="en-US" dirty="0"/>
          </a:p>
          <a:p>
            <a:r>
              <a:rPr lang="en-US" dirty="0"/>
              <a:t>        Method 1: </a:t>
            </a:r>
          </a:p>
          <a:p>
            <a:r>
              <a:rPr lang="en-US" dirty="0"/>
              <a:t>          tar -</a:t>
            </a:r>
            <a:r>
              <a:rPr lang="en-US" dirty="0" err="1"/>
              <a:t>cvzf</a:t>
            </a:r>
            <a:r>
              <a:rPr lang="en-US" dirty="0"/>
              <a:t> /Backup/archive_lv.tar.gz *  =&gt;create tar.gz archive from /</a:t>
            </a:r>
            <a:r>
              <a:rPr lang="en-US" dirty="0" err="1"/>
              <a:t>mnt</a:t>
            </a:r>
            <a:r>
              <a:rPr lang="en-US" dirty="0"/>
              <a:t> =&gt; IN this way you have a backup of the files in snapshot</a:t>
            </a:r>
          </a:p>
          <a:p>
            <a:r>
              <a:rPr lang="en-US" dirty="0"/>
              <a:t>        Method 2:  </a:t>
            </a:r>
          </a:p>
          <a:p>
            <a:r>
              <a:rPr lang="en-US" dirty="0"/>
              <a:t>          </a:t>
            </a:r>
            <a:r>
              <a:rPr lang="en-US" dirty="0" err="1"/>
              <a:t>dd</a:t>
            </a:r>
            <a:r>
              <a:rPr lang="en-US" dirty="0"/>
              <a:t> if=/dev/vg1/</a:t>
            </a:r>
            <a:r>
              <a:rPr lang="en-US" dirty="0" err="1"/>
              <a:t>archive_snap</a:t>
            </a:r>
            <a:r>
              <a:rPr lang="en-US" dirty="0"/>
              <a:t> of=/Backup/archive_lv.dd   =&gt; create a file archive_lv.dd with all backups</a:t>
            </a:r>
          </a:p>
          <a:p>
            <a:r>
              <a:rPr lang="en-US" dirty="0"/>
              <a:t>          </a:t>
            </a:r>
          </a:p>
          <a:p>
            <a:endParaRPr lang="en-US" dirty="0"/>
          </a:p>
          <a:p>
            <a:r>
              <a:rPr lang="en-US" dirty="0"/>
              <a:t>          To restore : </a:t>
            </a:r>
          </a:p>
          <a:p>
            <a:r>
              <a:rPr lang="en-US" dirty="0"/>
              <a:t>          mount /dev/vg1/archive /</a:t>
            </a:r>
            <a:r>
              <a:rPr lang="en-US" dirty="0" err="1"/>
              <a:t>mnt</a:t>
            </a:r>
            <a:r>
              <a:rPr lang="en-US" dirty="0"/>
              <a:t> </a:t>
            </a:r>
          </a:p>
          <a:p>
            <a:r>
              <a:rPr lang="en-US" dirty="0"/>
              <a:t>          cd /</a:t>
            </a:r>
            <a:r>
              <a:rPr lang="en-US" dirty="0" err="1"/>
              <a:t>mnt</a:t>
            </a:r>
            <a:r>
              <a:rPr lang="en-US" dirty="0"/>
              <a:t>; </a:t>
            </a:r>
            <a:r>
              <a:rPr lang="en-US" dirty="0" err="1"/>
              <a:t>rm</a:t>
            </a:r>
            <a:r>
              <a:rPr lang="en-US" dirty="0"/>
              <a:t> -</a:t>
            </a:r>
            <a:r>
              <a:rPr lang="en-US" dirty="0" err="1"/>
              <a:t>rf</a:t>
            </a:r>
            <a:r>
              <a:rPr lang="en-US" dirty="0"/>
              <a:t> *</a:t>
            </a:r>
          </a:p>
          <a:p>
            <a:r>
              <a:rPr lang="en-US" dirty="0"/>
              <a:t>        Method 1: </a:t>
            </a:r>
          </a:p>
          <a:p>
            <a:r>
              <a:rPr lang="en-US" dirty="0"/>
              <a:t>          tar -</a:t>
            </a:r>
            <a:r>
              <a:rPr lang="en-US" dirty="0" err="1"/>
              <a:t>xzvf</a:t>
            </a:r>
            <a:r>
              <a:rPr lang="en-US" dirty="0"/>
              <a:t> /Backup/archive_lv.tar.gz </a:t>
            </a:r>
          </a:p>
          <a:p>
            <a:r>
              <a:rPr lang="en-US" dirty="0"/>
              <a:t>        Method 2: </a:t>
            </a:r>
          </a:p>
          <a:p>
            <a:r>
              <a:rPr lang="en-US" dirty="0"/>
              <a:t>          </a:t>
            </a:r>
            <a:r>
              <a:rPr lang="en-US" dirty="0" err="1"/>
              <a:t>umount</a:t>
            </a:r>
            <a:r>
              <a:rPr lang="en-US" dirty="0"/>
              <a:t> /</a:t>
            </a:r>
            <a:r>
              <a:rPr lang="en-US" dirty="0" err="1"/>
              <a:t>mnt</a:t>
            </a:r>
            <a:endParaRPr lang="en-US" dirty="0"/>
          </a:p>
          <a:p>
            <a:r>
              <a:rPr lang="en-US" dirty="0"/>
              <a:t>          </a:t>
            </a:r>
            <a:r>
              <a:rPr lang="en-US" dirty="0" err="1"/>
              <a:t>dd</a:t>
            </a:r>
            <a:r>
              <a:rPr lang="en-US" dirty="0"/>
              <a:t> if=/Backup/archive_lv.dd of=/dev/vg1/</a:t>
            </a:r>
            <a:r>
              <a:rPr lang="en-US" dirty="0" err="1"/>
              <a:t>archive_snap</a:t>
            </a:r>
            <a:r>
              <a:rPr lang="en-US" dirty="0"/>
              <a:t>   =&gt; restore by switching the of and if from the previous </a:t>
            </a:r>
            <a:r>
              <a:rPr lang="en-US" dirty="0" err="1"/>
              <a:t>dd</a:t>
            </a:r>
            <a:r>
              <a:rPr lang="en-US" dirty="0"/>
              <a:t> command </a:t>
            </a:r>
          </a:p>
          <a:p>
            <a:r>
              <a:rPr lang="en-US" dirty="0"/>
              <a:t>          mount /dev/vg1/archive /</a:t>
            </a:r>
            <a:r>
              <a:rPr lang="en-US" dirty="0" err="1"/>
              <a:t>mnt</a:t>
            </a:r>
            <a:r>
              <a:rPr lang="en-US" dirty="0"/>
              <a:t> </a:t>
            </a:r>
          </a:p>
          <a:p>
            <a:r>
              <a:rPr lang="en-US" dirty="0"/>
              <a:t>          ls  </a:t>
            </a:r>
          </a:p>
          <a:p>
            <a:endParaRPr lang="en-US" dirty="0"/>
          </a:p>
          <a:p>
            <a:r>
              <a:rPr lang="en-US" dirty="0"/>
              <a:t>          </a:t>
            </a:r>
            <a:r>
              <a:rPr lang="en-US" dirty="0" err="1"/>
              <a:t>lvcreate</a:t>
            </a:r>
            <a:r>
              <a:rPr lang="en-US" dirty="0"/>
              <a:t> -L 4G -n weblogs vg1 </a:t>
            </a:r>
          </a:p>
          <a:p>
            <a:r>
              <a:rPr lang="en-US" dirty="0"/>
              <a:t>          </a:t>
            </a:r>
            <a:r>
              <a:rPr lang="en-US" dirty="0" err="1"/>
              <a:t>lvs</a:t>
            </a:r>
            <a:r>
              <a:rPr lang="en-US" dirty="0"/>
              <a:t>                 =&gt; show weblogs partition of 4G  </a:t>
            </a:r>
          </a:p>
          <a:p>
            <a:r>
              <a:rPr lang="en-US" dirty="0"/>
              <a:t>          </a:t>
            </a:r>
            <a:r>
              <a:rPr lang="en-US" dirty="0" err="1"/>
              <a:t>lvextend</a:t>
            </a:r>
            <a:r>
              <a:rPr lang="en-US" dirty="0"/>
              <a:t> -L +2G /dev/vg1/weblogs   </a:t>
            </a:r>
          </a:p>
          <a:p>
            <a:r>
              <a:rPr lang="en-US" dirty="0"/>
              <a:t>          </a:t>
            </a:r>
            <a:r>
              <a:rPr lang="en-US" dirty="0" err="1"/>
              <a:t>lvs</a:t>
            </a:r>
            <a:r>
              <a:rPr lang="en-US" dirty="0"/>
              <a:t>                 =&gt; weblogs is now 6 GB</a:t>
            </a:r>
          </a:p>
          <a:p>
            <a:r>
              <a:rPr lang="en-US" dirty="0"/>
              <a:t>          </a:t>
            </a:r>
            <a:r>
              <a:rPr lang="en-US" dirty="0" err="1"/>
              <a:t>lvmdiskscan</a:t>
            </a:r>
            <a:r>
              <a:rPr lang="en-US" dirty="0"/>
              <a:t>         =&gt; shows the LVM disk and size, but not which disks are tight too</a:t>
            </a:r>
          </a:p>
          <a:p>
            <a:r>
              <a:rPr lang="en-US" dirty="0"/>
              <a:t>          </a:t>
            </a:r>
            <a:r>
              <a:rPr lang="en-US" dirty="0" err="1"/>
              <a:t>pvdisplay</a:t>
            </a:r>
            <a:r>
              <a:rPr lang="en-US" dirty="0"/>
              <a:t> | more    =&gt; to see </a:t>
            </a:r>
          </a:p>
          <a:p>
            <a:r>
              <a:rPr lang="en-US" dirty="0"/>
              <a:t>          </a:t>
            </a:r>
          </a:p>
          <a:p>
            <a:r>
              <a:rPr lang="en-US" b="1" dirty="0"/>
              <a:t>        </a:t>
            </a:r>
            <a:r>
              <a:rPr lang="en-US" b="1" dirty="0" err="1"/>
              <a:t>lvm</a:t>
            </a:r>
            <a:r>
              <a:rPr lang="en-US" b="1" dirty="0"/>
              <a:t>                 =&gt; enter in LVM console </a:t>
            </a:r>
          </a:p>
          <a:p>
            <a:r>
              <a:rPr lang="en-US" dirty="0"/>
              <a:t>          &gt; help   </a:t>
            </a:r>
          </a:p>
          <a:p>
            <a:r>
              <a:rPr lang="en-US" dirty="0"/>
              <a:t>          &gt; </a:t>
            </a:r>
            <a:r>
              <a:rPr lang="en-US" dirty="0" err="1"/>
              <a:t>pvs</a:t>
            </a:r>
            <a:r>
              <a:rPr lang="en-US" dirty="0"/>
              <a:t>    =&gt; physical volumes display</a:t>
            </a:r>
          </a:p>
          <a:p>
            <a:r>
              <a:rPr lang="en-US" dirty="0"/>
              <a:t>          &gt; </a:t>
            </a:r>
            <a:r>
              <a:rPr lang="en-US" dirty="0" err="1"/>
              <a:t>vgs</a:t>
            </a:r>
            <a:r>
              <a:rPr lang="en-US" dirty="0"/>
              <a:t>    =&gt; </a:t>
            </a:r>
            <a:r>
              <a:rPr lang="en-US" dirty="0" err="1"/>
              <a:t>volum</a:t>
            </a:r>
            <a:r>
              <a:rPr lang="en-US" dirty="0"/>
              <a:t> groups display</a:t>
            </a:r>
          </a:p>
          <a:p>
            <a:r>
              <a:rPr lang="en-US" dirty="0"/>
              <a:t>          &gt; exit </a:t>
            </a:r>
          </a:p>
          <a:p>
            <a:endParaRPr lang="en-US" dirty="0"/>
          </a:p>
          <a:p>
            <a:r>
              <a:rPr lang="en-US" dirty="0"/>
              <a:t>          </a:t>
            </a:r>
            <a:r>
              <a:rPr lang="en-US" dirty="0" err="1"/>
              <a:t>mkfs</a:t>
            </a:r>
            <a:r>
              <a:rPr lang="en-US" dirty="0"/>
              <a:t> -t ext4 /dev/vg1/weblogs   =&gt; it is </a:t>
            </a:r>
            <a:r>
              <a:rPr lang="en-US" dirty="0" err="1"/>
              <a:t>formated</a:t>
            </a:r>
            <a:r>
              <a:rPr lang="en-US" dirty="0"/>
              <a:t> with ext4 </a:t>
            </a:r>
          </a:p>
          <a:p>
            <a:r>
              <a:rPr lang="en-US" dirty="0"/>
              <a:t>          mount /dev/vg1/weblogs /</a:t>
            </a:r>
            <a:r>
              <a:rPr lang="en-US" dirty="0" err="1"/>
              <a:t>mnt</a:t>
            </a:r>
            <a:r>
              <a:rPr lang="en-US" dirty="0"/>
              <a:t> </a:t>
            </a:r>
          </a:p>
          <a:p>
            <a:r>
              <a:rPr lang="en-US" dirty="0"/>
              <a:t>          </a:t>
            </a:r>
            <a:r>
              <a:rPr lang="en-US" dirty="0" err="1"/>
              <a:t>umount</a:t>
            </a:r>
            <a:r>
              <a:rPr lang="en-US" dirty="0"/>
              <a:t> /</a:t>
            </a:r>
            <a:r>
              <a:rPr lang="en-US" dirty="0" err="1"/>
              <a:t>mnt</a:t>
            </a:r>
            <a:r>
              <a:rPr lang="en-US" dirty="0"/>
              <a:t> </a:t>
            </a:r>
          </a:p>
          <a:p>
            <a:r>
              <a:rPr lang="en-US" dirty="0"/>
              <a:t>          </a:t>
            </a:r>
            <a:r>
              <a:rPr lang="en-US" dirty="0" err="1"/>
              <a:t>lvremove</a:t>
            </a:r>
            <a:r>
              <a:rPr lang="en-US" dirty="0"/>
              <a:t> /dev/vg1/weblogs    =&gt; to remove the logical volume </a:t>
            </a:r>
          </a:p>
          <a:p>
            <a:r>
              <a:rPr lang="en-US" dirty="0"/>
              <a:t>          </a:t>
            </a:r>
            <a:r>
              <a:rPr lang="en-US" dirty="0" err="1"/>
              <a:t>lvs</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13</a:t>
            </a:fld>
            <a:endParaRPr lang="en-US"/>
          </a:p>
        </p:txBody>
      </p:sp>
    </p:spTree>
    <p:extLst>
      <p:ext uri="{BB962C8B-B14F-4D97-AF65-F5344CB8AC3E}">
        <p14:creationId xmlns:p14="http://schemas.microsoft.com/office/powerpoint/2010/main" val="4192839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14</a:t>
            </a:fld>
            <a:endParaRPr lang="en-US"/>
          </a:p>
        </p:txBody>
      </p:sp>
    </p:spTree>
    <p:extLst>
      <p:ext uri="{BB962C8B-B14F-4D97-AF65-F5344CB8AC3E}">
        <p14:creationId xmlns:p14="http://schemas.microsoft.com/office/powerpoint/2010/main" val="261050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Users </a:t>
            </a:r>
            <a:r>
              <a:rPr lang="en-US" dirty="0"/>
              <a:t> </a:t>
            </a:r>
          </a:p>
          <a:p>
            <a:r>
              <a:rPr lang="en-US" dirty="0"/>
              <a:t>- there are some user account names reserved: root, daemon, sys, nobody, </a:t>
            </a:r>
            <a:r>
              <a:rPr lang="en-US" dirty="0" err="1"/>
              <a:t>gdm</a:t>
            </a:r>
            <a:r>
              <a:rPr lang="en-US" dirty="0"/>
              <a:t> , </a:t>
            </a:r>
            <a:r>
              <a:rPr lang="en-US" dirty="0" err="1"/>
              <a:t>lp</a:t>
            </a:r>
            <a:r>
              <a:rPr lang="en-US" dirty="0"/>
              <a:t>    and that can’t be used</a:t>
            </a:r>
          </a:p>
          <a:p>
            <a:endParaRPr lang="en-US" dirty="0"/>
          </a:p>
          <a:p>
            <a:r>
              <a:rPr lang="en-US" b="1" dirty="0"/>
              <a:t>/</a:t>
            </a:r>
            <a:r>
              <a:rPr lang="en-US" b="1" dirty="0" err="1"/>
              <a:t>etc</a:t>
            </a:r>
            <a:r>
              <a:rPr lang="en-US" b="1" dirty="0"/>
              <a:t>/</a:t>
            </a:r>
            <a:r>
              <a:rPr lang="en-US" b="1" dirty="0" err="1"/>
              <a:t>passwd</a:t>
            </a:r>
            <a:r>
              <a:rPr lang="en-US" b="1" dirty="0"/>
              <a:t> </a:t>
            </a:r>
            <a:r>
              <a:rPr lang="en-US" dirty="0"/>
              <a:t>= local users</a:t>
            </a:r>
          </a:p>
          <a:p>
            <a:r>
              <a:rPr lang="en-US" dirty="0"/>
              <a:t>         - login name, password encrypted (/</a:t>
            </a:r>
            <a:r>
              <a:rPr lang="en-US" dirty="0" err="1"/>
              <a:t>etc</a:t>
            </a:r>
            <a:r>
              <a:rPr lang="en-US" dirty="0"/>
              <a:t>/shadow), UID (default 1001), GID (default 100), Commentary/Description, Home directory, default shell (/bin/bash)</a:t>
            </a:r>
          </a:p>
          <a:p>
            <a:r>
              <a:rPr lang="en-US" dirty="0"/>
              <a:t>                 /bin/false or /</a:t>
            </a:r>
            <a:r>
              <a:rPr lang="en-US" dirty="0" err="1"/>
              <a:t>sbin</a:t>
            </a:r>
            <a:r>
              <a:rPr lang="en-US" dirty="0"/>
              <a:t>/</a:t>
            </a:r>
            <a:r>
              <a:rPr lang="en-US" dirty="0" err="1"/>
              <a:t>nologin</a:t>
            </a:r>
            <a:r>
              <a:rPr lang="en-US" dirty="0"/>
              <a:t> = the user doesn’t have any shell or he can’t login (he doesn’t require a shell for login)</a:t>
            </a:r>
          </a:p>
          <a:p>
            <a:endParaRPr lang="en-US" dirty="0"/>
          </a:p>
          <a:p>
            <a:r>
              <a:rPr lang="en-US" dirty="0"/>
              <a:t>     field 1 - username</a:t>
            </a:r>
          </a:p>
          <a:p>
            <a:r>
              <a:rPr lang="en-US" dirty="0"/>
              <a:t>     field 2 - password is in /</a:t>
            </a:r>
            <a:r>
              <a:rPr lang="en-US" dirty="0" err="1"/>
              <a:t>etc</a:t>
            </a:r>
            <a:r>
              <a:rPr lang="en-US" dirty="0"/>
              <a:t>/shadow - that "x"</a:t>
            </a:r>
          </a:p>
          <a:p>
            <a:r>
              <a:rPr lang="en-US" dirty="0"/>
              <a:t>     field 3 - user id</a:t>
            </a:r>
          </a:p>
          <a:p>
            <a:r>
              <a:rPr lang="en-US" dirty="0"/>
              <a:t>     field 4 - group id </a:t>
            </a:r>
          </a:p>
          <a:p>
            <a:r>
              <a:rPr lang="en-US" dirty="0"/>
              <a:t>     field 5 - commentary</a:t>
            </a:r>
          </a:p>
          <a:p>
            <a:r>
              <a:rPr lang="en-US" dirty="0"/>
              <a:t>     field 6- home directory </a:t>
            </a:r>
          </a:p>
          <a:p>
            <a:r>
              <a:rPr lang="en-US" dirty="0"/>
              <a:t>     field 7 - default shell </a:t>
            </a:r>
          </a:p>
          <a:p>
            <a:endParaRPr lang="en-US" dirty="0"/>
          </a:p>
          <a:p>
            <a:r>
              <a:rPr lang="en-US" dirty="0"/>
              <a:t> [root@tmlina115 ~]# cat /</a:t>
            </a:r>
            <a:r>
              <a:rPr lang="en-US" dirty="0" err="1"/>
              <a:t>etc</a:t>
            </a:r>
            <a:r>
              <a:rPr lang="en-US" dirty="0"/>
              <a:t>/</a:t>
            </a:r>
            <a:r>
              <a:rPr lang="en-US" dirty="0" err="1"/>
              <a:t>passwd</a:t>
            </a:r>
            <a:endParaRPr lang="en-US" dirty="0"/>
          </a:p>
          <a:p>
            <a:r>
              <a:rPr lang="en-US" dirty="0"/>
              <a:t>	root:x:0:0:root:/root:/bin/bash</a:t>
            </a:r>
          </a:p>
          <a:p>
            <a:r>
              <a:rPr lang="en-US" dirty="0"/>
              <a:t>	bin:x:1:1:bin:/bin:/</a:t>
            </a:r>
            <a:r>
              <a:rPr lang="en-US" dirty="0" err="1"/>
              <a:t>sbin</a:t>
            </a:r>
            <a:r>
              <a:rPr lang="en-US" dirty="0"/>
              <a:t>/</a:t>
            </a:r>
            <a:r>
              <a:rPr lang="en-US" dirty="0" err="1"/>
              <a:t>nologin</a:t>
            </a:r>
            <a:endParaRPr lang="en-US" dirty="0"/>
          </a:p>
          <a:p>
            <a:r>
              <a:rPr lang="en-US" dirty="0"/>
              <a:t>	daemon:x:2:2:daemon:/</a:t>
            </a:r>
            <a:r>
              <a:rPr lang="en-US" dirty="0" err="1"/>
              <a:t>sbin</a:t>
            </a:r>
            <a:r>
              <a:rPr lang="en-US" dirty="0"/>
              <a:t>:/</a:t>
            </a:r>
            <a:r>
              <a:rPr lang="en-US" dirty="0" err="1"/>
              <a:t>sbin</a:t>
            </a:r>
            <a:r>
              <a:rPr lang="en-US" dirty="0"/>
              <a:t>/</a:t>
            </a:r>
            <a:r>
              <a:rPr lang="en-US" dirty="0" err="1"/>
              <a:t>nologin</a:t>
            </a:r>
            <a:endParaRPr lang="en-US" dirty="0"/>
          </a:p>
          <a:p>
            <a:endParaRPr lang="en-US" dirty="0"/>
          </a:p>
          <a:p>
            <a:r>
              <a:rPr lang="en-US" b="1" dirty="0"/>
              <a:t> /</a:t>
            </a:r>
            <a:r>
              <a:rPr lang="en-US" b="1" dirty="0" err="1"/>
              <a:t>etc</a:t>
            </a:r>
            <a:r>
              <a:rPr lang="en-US" b="1" dirty="0"/>
              <a:t>/shadow </a:t>
            </a:r>
            <a:r>
              <a:rPr lang="en-US" dirty="0"/>
              <a:t>- user password and aging controls (text file)</a:t>
            </a:r>
          </a:p>
          <a:p>
            <a:r>
              <a:rPr lang="en-US" dirty="0"/>
              <a:t>         - username, encrypted password, date of last password change, min days before password can be changed, number of days before password be changed, reminder days before password expires, date since account was disabled, delay in days before account is disabled after password expires</a:t>
            </a:r>
          </a:p>
          <a:p>
            <a:endParaRPr lang="en-US" dirty="0"/>
          </a:p>
          <a:p>
            <a:r>
              <a:rPr lang="en-US" dirty="0"/>
              <a:t>     field 1 - user name</a:t>
            </a:r>
          </a:p>
          <a:p>
            <a:r>
              <a:rPr lang="en-US" dirty="0"/>
              <a:t>     field 2 - encrypted password</a:t>
            </a:r>
          </a:p>
          <a:p>
            <a:r>
              <a:rPr lang="en-US" dirty="0"/>
              <a:t>     field 3 - date of last password change since 1970 </a:t>
            </a:r>
          </a:p>
          <a:p>
            <a:r>
              <a:rPr lang="en-US" dirty="0"/>
              <a:t>     field 4 - minimum number of days between password changes</a:t>
            </a:r>
          </a:p>
          <a:p>
            <a:r>
              <a:rPr lang="en-US" dirty="0"/>
              <a:t>     field 5 - maximum number of days when the password is valid (default for  user root are 99999 days)</a:t>
            </a:r>
          </a:p>
          <a:p>
            <a:r>
              <a:rPr lang="en-US" dirty="0"/>
              <a:t>     field 6 - number of days the password will expired and the user will be warned (default for user root are 7 days)</a:t>
            </a:r>
          </a:p>
          <a:p>
            <a:r>
              <a:rPr lang="en-US" dirty="0"/>
              <a:t>     field 7 - absolute date when the account will expired </a:t>
            </a:r>
          </a:p>
          <a:p>
            <a:r>
              <a:rPr lang="en-US" dirty="0"/>
              <a:t>     field 8 - delay in days before account is disabled after password expires</a:t>
            </a:r>
          </a:p>
          <a:p>
            <a:r>
              <a:rPr lang="en-US" dirty="0"/>
              <a:t>  When a field is empty, it will not be taken into account.</a:t>
            </a:r>
          </a:p>
          <a:p>
            <a:endParaRPr lang="en-US" dirty="0"/>
          </a:p>
          <a:p>
            <a:r>
              <a:rPr lang="en-US" dirty="0"/>
              <a:t> [root@tmlina115 ~]# cat /</a:t>
            </a:r>
            <a:r>
              <a:rPr lang="en-US" dirty="0" err="1"/>
              <a:t>etc</a:t>
            </a:r>
            <a:r>
              <a:rPr lang="en-US" dirty="0"/>
              <a:t>/shadow</a:t>
            </a:r>
          </a:p>
          <a:p>
            <a:r>
              <a:rPr lang="en-US" dirty="0"/>
              <a:t>	root:$6$v/fOjHfpvk6Wed3w$by9qROpIQbRW/ymisCYBsrpyZZ2zQXuSI.0PMhbXk/QmPsGS4DMvnBw2mLVEv/G5/KhguY0cOkLUTtaBF8xPD/:17078:0:99999:7:::</a:t>
            </a:r>
          </a:p>
          <a:p>
            <a:r>
              <a:rPr lang="en-US" dirty="0"/>
              <a:t>	bin:*:15937:0:99999:7:::</a:t>
            </a:r>
          </a:p>
          <a:p>
            <a:r>
              <a:rPr lang="en-US" dirty="0"/>
              <a:t>	daemon:*:15937:0:99999:7:::</a:t>
            </a:r>
          </a:p>
          <a:p>
            <a:r>
              <a:rPr lang="en-US" dirty="0"/>
              <a:t>	</a:t>
            </a:r>
            <a:r>
              <a:rPr lang="en-US" dirty="0" err="1"/>
              <a:t>adm</a:t>
            </a:r>
            <a:r>
              <a:rPr lang="en-US" dirty="0"/>
              <a:t>:*:15937:0:99999:7:::</a:t>
            </a:r>
          </a:p>
          <a:p>
            <a:r>
              <a:rPr lang="en-US" dirty="0"/>
              <a:t>	</a:t>
            </a:r>
            <a:r>
              <a:rPr lang="en-US" dirty="0" err="1"/>
              <a:t>lp</a:t>
            </a:r>
            <a:r>
              <a:rPr lang="en-US" dirty="0"/>
              <a:t>:*:15937:0:99999:7:::</a:t>
            </a:r>
          </a:p>
          <a:p>
            <a:r>
              <a:rPr lang="en-US" dirty="0"/>
              <a:t>	sync:*:15937:0:99999:7:::</a:t>
            </a:r>
          </a:p>
          <a:p>
            <a:r>
              <a:rPr lang="en-US" dirty="0"/>
              <a:t>	shutdown:*:15937:0:99999:7:::</a:t>
            </a:r>
          </a:p>
          <a:p>
            <a:r>
              <a:rPr lang="en-US" dirty="0"/>
              <a:t>	halt:*:15937:0:99999:7:::</a:t>
            </a:r>
          </a:p>
          <a:p>
            <a:r>
              <a:rPr lang="en-US" dirty="0"/>
              <a:t>	mail:*:15937:0:99999:7:::</a:t>
            </a:r>
          </a:p>
          <a:p>
            <a:r>
              <a:rPr lang="en-US" dirty="0"/>
              <a:t>	</a:t>
            </a:r>
            <a:r>
              <a:rPr lang="en-US" dirty="0" err="1"/>
              <a:t>uucp</a:t>
            </a:r>
            <a:r>
              <a:rPr lang="en-US" dirty="0"/>
              <a:t>:*:15937:0:99999:7::: </a:t>
            </a:r>
          </a:p>
          <a:p>
            <a:endParaRPr lang="en-US" dirty="0"/>
          </a:p>
          <a:p>
            <a:r>
              <a:rPr lang="en-US" dirty="0"/>
              <a:t> </a:t>
            </a:r>
            <a:r>
              <a:rPr lang="en-US" dirty="0" err="1"/>
              <a:t>passwd</a:t>
            </a:r>
            <a:r>
              <a:rPr lang="en-US" dirty="0"/>
              <a:t> - to change password </a:t>
            </a:r>
          </a:p>
          <a:p>
            <a:r>
              <a:rPr lang="en-US" dirty="0"/>
              <a:t> </a:t>
            </a:r>
            <a:r>
              <a:rPr lang="en-US" dirty="0" err="1"/>
              <a:t>passwd</a:t>
            </a:r>
            <a:r>
              <a:rPr lang="en-US" dirty="0"/>
              <a:t> user - change password to user “user”</a:t>
            </a:r>
          </a:p>
          <a:p>
            <a:r>
              <a:rPr lang="en-US" dirty="0"/>
              <a:t>      </a:t>
            </a:r>
          </a:p>
          <a:p>
            <a:r>
              <a:rPr lang="en-US" dirty="0"/>
              <a:t>- The command:  </a:t>
            </a:r>
            <a:r>
              <a:rPr lang="en-US" dirty="0" err="1"/>
              <a:t>passwd</a:t>
            </a:r>
            <a:r>
              <a:rPr lang="en-US" dirty="0"/>
              <a:t> user  - will change the encrypted password inside /</a:t>
            </a:r>
            <a:r>
              <a:rPr lang="en-US" dirty="0" err="1"/>
              <a:t>etc</a:t>
            </a:r>
            <a:r>
              <a:rPr lang="en-US" dirty="0"/>
              <a:t>/shadow </a:t>
            </a:r>
          </a:p>
          <a:p>
            <a:r>
              <a:rPr lang="en-US" dirty="0"/>
              <a:t>     cat /</a:t>
            </a:r>
            <a:r>
              <a:rPr lang="en-US" dirty="0" err="1"/>
              <a:t>etc</a:t>
            </a:r>
            <a:r>
              <a:rPr lang="en-US" dirty="0"/>
              <a:t>/shadow | grep root </a:t>
            </a:r>
          </a:p>
          <a:p>
            <a:r>
              <a:rPr lang="en-US" dirty="0"/>
              <a:t>      - you can delete passwords from /</a:t>
            </a:r>
            <a:r>
              <a:rPr lang="en-US" dirty="0" err="1"/>
              <a:t>etc</a:t>
            </a:r>
            <a:r>
              <a:rPr lang="en-US" dirty="0"/>
              <a:t>/shadow with a text editor =&gt; when you will login it will not need a password. </a:t>
            </a:r>
          </a:p>
          <a:p>
            <a:r>
              <a:rPr lang="en-US" dirty="0"/>
              <a:t>   !! In this way, you can reset a password if you forget"</a:t>
            </a:r>
          </a:p>
          <a:p>
            <a:endParaRPr lang="en-US" dirty="0"/>
          </a:p>
          <a:p>
            <a:r>
              <a:rPr lang="en-US" dirty="0"/>
              <a:t> id user =&gt; return the UID, GID, groups to which the user belongs</a:t>
            </a:r>
          </a:p>
          <a:p>
            <a:endParaRPr lang="en-US" dirty="0"/>
          </a:p>
          <a:p>
            <a:r>
              <a:rPr lang="en-US" dirty="0"/>
              <a:t>   - </a:t>
            </a:r>
            <a:r>
              <a:rPr lang="en-US" b="1" dirty="0"/>
              <a:t>Add user </a:t>
            </a:r>
            <a:r>
              <a:rPr lang="en-US" dirty="0"/>
              <a:t>(</a:t>
            </a:r>
            <a:r>
              <a:rPr lang="en-US" dirty="0" err="1"/>
              <a:t>useradd</a:t>
            </a:r>
            <a:r>
              <a:rPr lang="en-US" dirty="0"/>
              <a:t>): </a:t>
            </a:r>
          </a:p>
          <a:p>
            <a:r>
              <a:rPr lang="en-US" dirty="0"/>
              <a:t>     </a:t>
            </a:r>
            <a:r>
              <a:rPr lang="en-US" dirty="0" err="1"/>
              <a:t>useradd</a:t>
            </a:r>
            <a:r>
              <a:rPr lang="en-US" dirty="0"/>
              <a:t> user1 -p password -c "User1 Test“                =&gt; add user1 with “password” and the commentary “user1 test”</a:t>
            </a:r>
          </a:p>
          <a:p>
            <a:r>
              <a:rPr lang="en-US" dirty="0"/>
              <a:t>     tail /</a:t>
            </a:r>
            <a:r>
              <a:rPr lang="en-US" dirty="0" err="1"/>
              <a:t>etc</a:t>
            </a:r>
            <a:r>
              <a:rPr lang="en-US" dirty="0"/>
              <a:t>/password | grep user1   </a:t>
            </a:r>
          </a:p>
          <a:p>
            <a:r>
              <a:rPr lang="en-US" dirty="0"/>
              <a:t>     tail /</a:t>
            </a:r>
            <a:r>
              <a:rPr lang="en-US" dirty="0" err="1"/>
              <a:t>etc</a:t>
            </a:r>
            <a:r>
              <a:rPr lang="en-US" dirty="0"/>
              <a:t>/group | grep user1 =&gt; the command created automatically a group with the user1 </a:t>
            </a:r>
          </a:p>
          <a:p>
            <a:r>
              <a:rPr lang="en-US" dirty="0"/>
              <a:t>  </a:t>
            </a:r>
          </a:p>
          <a:p>
            <a:r>
              <a:rPr lang="en-US" dirty="0"/>
              <a:t>   - </a:t>
            </a:r>
            <a:r>
              <a:rPr lang="en-US" b="1" dirty="0"/>
              <a:t>Modify user </a:t>
            </a:r>
            <a:r>
              <a:rPr lang="en-US" dirty="0"/>
              <a:t>(</a:t>
            </a:r>
            <a:r>
              <a:rPr lang="en-US" dirty="0" err="1"/>
              <a:t>usermod</a:t>
            </a:r>
            <a:r>
              <a:rPr lang="en-US" dirty="0"/>
              <a:t> / password – aging controls): </a:t>
            </a:r>
          </a:p>
          <a:p>
            <a:r>
              <a:rPr lang="en-US" dirty="0"/>
              <a:t>     </a:t>
            </a:r>
            <a:r>
              <a:rPr lang="en-US" dirty="0" err="1"/>
              <a:t>usermod</a:t>
            </a:r>
            <a:r>
              <a:rPr lang="en-US" dirty="0"/>
              <a:t> user1 -s /bin/</a:t>
            </a:r>
            <a:r>
              <a:rPr lang="en-US" dirty="0" err="1"/>
              <a:t>csh</a:t>
            </a:r>
            <a:r>
              <a:rPr lang="en-US" dirty="0"/>
              <a:t>   =&gt; change user1 shell to </a:t>
            </a:r>
            <a:r>
              <a:rPr lang="en-US" dirty="0" err="1"/>
              <a:t>csh</a:t>
            </a:r>
            <a:r>
              <a:rPr lang="en-US" dirty="0"/>
              <a:t> </a:t>
            </a:r>
          </a:p>
          <a:p>
            <a:r>
              <a:rPr lang="en-US" dirty="0"/>
              <a:t>      Note: you can edit directly /</a:t>
            </a:r>
            <a:r>
              <a:rPr lang="en-US" dirty="0" err="1"/>
              <a:t>etc</a:t>
            </a:r>
            <a:r>
              <a:rPr lang="en-US" dirty="0"/>
              <a:t>/</a:t>
            </a:r>
            <a:r>
              <a:rPr lang="en-US" dirty="0" err="1"/>
              <a:t>passwd</a:t>
            </a:r>
            <a:r>
              <a:rPr lang="en-US" dirty="0"/>
              <a:t> file using a text editor</a:t>
            </a:r>
          </a:p>
          <a:p>
            <a:r>
              <a:rPr lang="en-US" dirty="0"/>
              <a:t>     </a:t>
            </a:r>
            <a:r>
              <a:rPr lang="en-US" dirty="0" err="1"/>
              <a:t>usermod</a:t>
            </a:r>
            <a:r>
              <a:rPr lang="en-US" dirty="0"/>
              <a:t> user1 -e 8/1/2015   =&gt; set expiration date of the account user1 to be 8/1/2015</a:t>
            </a:r>
          </a:p>
          <a:p>
            <a:r>
              <a:rPr lang="en-US" dirty="0"/>
              <a:t>     password -e user1 =&gt; setup immediate expiration of the user1's password </a:t>
            </a:r>
          </a:p>
          <a:p>
            <a:r>
              <a:rPr lang="en-US" dirty="0"/>
              <a:t>     password user1 -n 5 =&gt; setup the minimum number of 5 days to pass till the user1 can change password again </a:t>
            </a:r>
          </a:p>
          <a:p>
            <a:r>
              <a:rPr lang="en-US" dirty="0"/>
              <a:t>     password user1 -x 30 =&gt; setup user1's password expires for 30 days</a:t>
            </a:r>
          </a:p>
          <a:p>
            <a:r>
              <a:rPr lang="en-US" dirty="0"/>
              <a:t>     password user1 -w 2  =&gt; setup a warning expiration password for user1 to 2 days (before password will expire)</a:t>
            </a:r>
          </a:p>
          <a:p>
            <a:endParaRPr lang="en-US" dirty="0"/>
          </a:p>
          <a:p>
            <a:r>
              <a:rPr lang="en-US" dirty="0"/>
              <a:t>   - </a:t>
            </a:r>
            <a:r>
              <a:rPr lang="en-US" b="1" dirty="0"/>
              <a:t>Delete user </a:t>
            </a:r>
            <a:r>
              <a:rPr lang="en-US" dirty="0"/>
              <a:t>(</a:t>
            </a:r>
            <a:r>
              <a:rPr lang="en-US" dirty="0" err="1"/>
              <a:t>userdel</a:t>
            </a:r>
            <a:r>
              <a:rPr lang="en-US" dirty="0"/>
              <a:t>): </a:t>
            </a:r>
          </a:p>
          <a:p>
            <a:r>
              <a:rPr lang="en-US" dirty="0"/>
              <a:t>     </a:t>
            </a:r>
            <a:r>
              <a:rPr lang="en-US" dirty="0" err="1"/>
              <a:t>userdel</a:t>
            </a:r>
            <a:r>
              <a:rPr lang="en-US" dirty="0"/>
              <a:t> user1  =&gt; if "-r" option is added you will delete the user home directory, else home directory is kept</a:t>
            </a:r>
          </a:p>
          <a:p>
            <a:r>
              <a:rPr lang="en-US" dirty="0"/>
              <a:t>     </a:t>
            </a:r>
            <a:r>
              <a:rPr lang="en-US" dirty="0" err="1"/>
              <a:t>userdel</a:t>
            </a:r>
            <a:r>
              <a:rPr lang="en-US" dirty="0"/>
              <a:t> –r user1   </a:t>
            </a:r>
          </a:p>
          <a:p>
            <a:endParaRPr lang="en-US" dirty="0"/>
          </a:p>
          <a:p>
            <a:r>
              <a:rPr lang="en-US" dirty="0"/>
              <a:t>    Examples: </a:t>
            </a:r>
          </a:p>
          <a:p>
            <a:endParaRPr lang="en-US" dirty="0"/>
          </a:p>
          <a:p>
            <a:r>
              <a:rPr lang="en-US" dirty="0"/>
              <a:t>	[root@tmlina115 ~]# </a:t>
            </a:r>
            <a:r>
              <a:rPr lang="en-US" dirty="0" err="1"/>
              <a:t>passwd</a:t>
            </a:r>
            <a:r>
              <a:rPr lang="en-US" dirty="0"/>
              <a:t> test -x 30</a:t>
            </a:r>
          </a:p>
          <a:p>
            <a:r>
              <a:rPr lang="en-US" dirty="0"/>
              <a:t>	Adjusting aging data for user test.</a:t>
            </a:r>
          </a:p>
          <a:p>
            <a:r>
              <a:rPr lang="en-US" dirty="0"/>
              <a:t>	</a:t>
            </a:r>
            <a:r>
              <a:rPr lang="en-US" dirty="0" err="1"/>
              <a:t>passwd</a:t>
            </a:r>
            <a:r>
              <a:rPr lang="en-US" dirty="0"/>
              <a:t>: Success</a:t>
            </a:r>
          </a:p>
          <a:p>
            <a:r>
              <a:rPr lang="en-US" dirty="0"/>
              <a:t>	[root@tmlina115 ~]# </a:t>
            </a:r>
            <a:r>
              <a:rPr lang="en-US" dirty="0" err="1"/>
              <a:t>passwd</a:t>
            </a:r>
            <a:r>
              <a:rPr lang="en-US" dirty="0"/>
              <a:t> test -n 5</a:t>
            </a:r>
          </a:p>
          <a:p>
            <a:r>
              <a:rPr lang="en-US" dirty="0"/>
              <a:t>	Adjusting aging data for user test.</a:t>
            </a:r>
          </a:p>
          <a:p>
            <a:r>
              <a:rPr lang="en-US" dirty="0"/>
              <a:t>	</a:t>
            </a:r>
            <a:r>
              <a:rPr lang="en-US" dirty="0" err="1"/>
              <a:t>passwd</a:t>
            </a:r>
            <a:r>
              <a:rPr lang="en-US" dirty="0"/>
              <a:t>: Success</a:t>
            </a:r>
          </a:p>
          <a:p>
            <a:r>
              <a:rPr lang="en-US" dirty="0"/>
              <a:t>	[root@tmlina115 ~]# </a:t>
            </a:r>
            <a:r>
              <a:rPr lang="en-US" dirty="0" err="1"/>
              <a:t>passwd</a:t>
            </a:r>
            <a:r>
              <a:rPr lang="en-US" dirty="0"/>
              <a:t> test -w 3</a:t>
            </a:r>
          </a:p>
          <a:p>
            <a:r>
              <a:rPr lang="en-US" dirty="0"/>
              <a:t>	Adjusting aging data for user test.</a:t>
            </a:r>
          </a:p>
          <a:p>
            <a:r>
              <a:rPr lang="en-US" dirty="0"/>
              <a:t>	</a:t>
            </a:r>
            <a:r>
              <a:rPr lang="en-US" dirty="0" err="1"/>
              <a:t>passwd</a:t>
            </a:r>
            <a:r>
              <a:rPr lang="en-US" dirty="0"/>
              <a:t>: Success</a:t>
            </a:r>
          </a:p>
          <a:p>
            <a:r>
              <a:rPr lang="en-US" dirty="0"/>
              <a:t>	[root@tmlina115 ~]# cat /</a:t>
            </a:r>
            <a:r>
              <a:rPr lang="en-US" dirty="0" err="1"/>
              <a:t>etc</a:t>
            </a:r>
            <a:r>
              <a:rPr lang="en-US" dirty="0"/>
              <a:t>/</a:t>
            </a:r>
            <a:r>
              <a:rPr lang="en-US" dirty="0" err="1"/>
              <a:t>passwd</a:t>
            </a:r>
            <a:r>
              <a:rPr lang="en-US" dirty="0"/>
              <a:t> | grep test</a:t>
            </a:r>
          </a:p>
          <a:p>
            <a:r>
              <a:rPr lang="en-US" dirty="0"/>
              <a:t>	test:x:500:55556::/home/test:/bin/bash</a:t>
            </a:r>
          </a:p>
          <a:p>
            <a:r>
              <a:rPr lang="en-US" dirty="0"/>
              <a:t>	[root@tmlina115 ~]# cat /</a:t>
            </a:r>
            <a:r>
              <a:rPr lang="en-US" dirty="0" err="1"/>
              <a:t>etc</a:t>
            </a:r>
            <a:r>
              <a:rPr lang="en-US" dirty="0"/>
              <a:t>/shadow | grep test</a:t>
            </a:r>
          </a:p>
          <a:p>
            <a:r>
              <a:rPr lang="en-US" dirty="0"/>
              <a:t>	test:!!:17562:5:30:3:::</a:t>
            </a:r>
          </a:p>
          <a:p>
            <a:r>
              <a:rPr lang="en-US" dirty="0"/>
              <a:t>	[root@tmlina115 ~]# </a:t>
            </a:r>
          </a:p>
          <a:p>
            <a:r>
              <a:rPr lang="en-US" dirty="0"/>
              <a:t>	[root@tmlina115 ~]# </a:t>
            </a:r>
            <a:r>
              <a:rPr lang="en-US" dirty="0" err="1"/>
              <a:t>usermod</a:t>
            </a:r>
            <a:r>
              <a:rPr lang="en-US" dirty="0"/>
              <a:t> test -e 8/1/2020</a:t>
            </a:r>
          </a:p>
          <a:p>
            <a:r>
              <a:rPr lang="en-US" dirty="0"/>
              <a:t>	[root@tmlina115 ~]# cat /</a:t>
            </a:r>
            <a:r>
              <a:rPr lang="en-US" dirty="0" err="1"/>
              <a:t>etc</a:t>
            </a:r>
            <a:r>
              <a:rPr lang="en-US" dirty="0"/>
              <a:t>/shadow | grep test</a:t>
            </a:r>
          </a:p>
          <a:p>
            <a:r>
              <a:rPr lang="en-US" dirty="0"/>
              <a:t>	test:!!:17562:5:30:3::18475:</a:t>
            </a:r>
          </a:p>
          <a:p>
            <a:r>
              <a:rPr lang="en-US" dirty="0"/>
              <a:t>	[root@tmlina115 ~]# </a:t>
            </a:r>
          </a:p>
          <a:p>
            <a:r>
              <a:rPr lang="en-US" dirty="0"/>
              <a:t>	[root@tmlina115 ~]# </a:t>
            </a:r>
            <a:r>
              <a:rPr lang="en-US" dirty="0" err="1"/>
              <a:t>passwd</a:t>
            </a:r>
            <a:r>
              <a:rPr lang="en-US" dirty="0"/>
              <a:t> -e test</a:t>
            </a:r>
          </a:p>
          <a:p>
            <a:r>
              <a:rPr lang="en-US" dirty="0"/>
              <a:t>	Expiring password for user test.</a:t>
            </a:r>
          </a:p>
          <a:p>
            <a:r>
              <a:rPr lang="en-US" dirty="0"/>
              <a:t>	</a:t>
            </a:r>
            <a:r>
              <a:rPr lang="en-US" dirty="0" err="1"/>
              <a:t>passwd</a:t>
            </a:r>
            <a:r>
              <a:rPr lang="en-US" dirty="0"/>
              <a:t>: Success</a:t>
            </a:r>
          </a:p>
          <a:p>
            <a:r>
              <a:rPr lang="en-US" dirty="0"/>
              <a:t>	[root@tmlina115 ~]# </a:t>
            </a:r>
          </a:p>
          <a:p>
            <a:endParaRPr lang="en-US" dirty="0"/>
          </a:p>
          <a:p>
            <a:r>
              <a:rPr lang="en-US" dirty="0"/>
              <a:t>(Optional reading)</a:t>
            </a:r>
          </a:p>
          <a:p>
            <a:r>
              <a:rPr lang="en-US" b="1" dirty="0"/>
              <a:t> Processes </a:t>
            </a:r>
          </a:p>
          <a:p>
            <a:r>
              <a:rPr lang="en-US" dirty="0"/>
              <a:t>-----------------</a:t>
            </a:r>
          </a:p>
          <a:p>
            <a:r>
              <a:rPr lang="en-US" dirty="0"/>
              <a:t>    </a:t>
            </a:r>
            <a:r>
              <a:rPr lang="en-US" dirty="0" err="1"/>
              <a:t>ps</a:t>
            </a:r>
            <a:r>
              <a:rPr lang="en-US" dirty="0"/>
              <a:t> =&gt; each process has an ID, a terminal (</a:t>
            </a:r>
            <a:r>
              <a:rPr lang="en-US" dirty="0" err="1"/>
              <a:t>tty</a:t>
            </a:r>
            <a:r>
              <a:rPr lang="en-US" dirty="0"/>
              <a:t>) </a:t>
            </a:r>
          </a:p>
          <a:p>
            <a:r>
              <a:rPr lang="en-US" dirty="0"/>
              <a:t>    </a:t>
            </a:r>
            <a:r>
              <a:rPr lang="en-US" dirty="0" err="1"/>
              <a:t>ps</a:t>
            </a:r>
            <a:r>
              <a:rPr lang="en-US" dirty="0"/>
              <a:t> -U user  =&gt; see the processes for a specific user </a:t>
            </a:r>
          </a:p>
          <a:p>
            <a:r>
              <a:rPr lang="en-US" dirty="0"/>
              <a:t>    </a:t>
            </a:r>
            <a:r>
              <a:rPr lang="en-US" dirty="0" err="1"/>
              <a:t>ps</a:t>
            </a:r>
            <a:r>
              <a:rPr lang="en-US" dirty="0"/>
              <a:t> aux =&gt; all processes of a system for all users </a:t>
            </a:r>
          </a:p>
          <a:p>
            <a:r>
              <a:rPr lang="en-US" dirty="0"/>
              <a:t>        USER = user  </a:t>
            </a:r>
          </a:p>
          <a:p>
            <a:r>
              <a:rPr lang="en-US" dirty="0"/>
              <a:t>        PID = process ID, </a:t>
            </a:r>
          </a:p>
          <a:p>
            <a:r>
              <a:rPr lang="en-US" dirty="0"/>
              <a:t>        %CPU = CPU user time of the process</a:t>
            </a:r>
          </a:p>
          <a:p>
            <a:r>
              <a:rPr lang="en-US" dirty="0"/>
              <a:t>        %MEM = percent of used memory </a:t>
            </a:r>
          </a:p>
          <a:p>
            <a:r>
              <a:rPr lang="en-US" dirty="0"/>
              <a:t>        VSZ = virtual size of memory in kilobytes </a:t>
            </a:r>
          </a:p>
          <a:p>
            <a:r>
              <a:rPr lang="en-US" dirty="0"/>
              <a:t>        RSS = resident swap size (not swapped physical memory) = physical memory </a:t>
            </a:r>
          </a:p>
          <a:p>
            <a:r>
              <a:rPr lang="en-US" dirty="0"/>
              <a:t>        TTY = terminal   ( ? = the process is run in a background and not on a terminal )</a:t>
            </a:r>
          </a:p>
          <a:p>
            <a:r>
              <a:rPr lang="en-US" dirty="0"/>
              <a:t>        STAT = state of the process (ready for input, pause, start and so on)</a:t>
            </a:r>
          </a:p>
          <a:p>
            <a:r>
              <a:rPr lang="en-US" dirty="0"/>
              <a:t>        START = the start of the command</a:t>
            </a:r>
          </a:p>
          <a:p>
            <a:r>
              <a:rPr lang="en-US" dirty="0"/>
              <a:t>        TIME = CPU time used for the process </a:t>
            </a:r>
          </a:p>
          <a:p>
            <a:r>
              <a:rPr lang="en-US" dirty="0"/>
              <a:t>        COMMAND = the command itself </a:t>
            </a:r>
          </a:p>
          <a:p>
            <a:r>
              <a:rPr lang="en-US" dirty="0"/>
              <a:t>    </a:t>
            </a:r>
            <a:r>
              <a:rPr lang="en-US" dirty="0" err="1"/>
              <a:t>ps</a:t>
            </a:r>
            <a:r>
              <a:rPr lang="en-US" dirty="0"/>
              <a:t> aux | grep </a:t>
            </a:r>
            <a:r>
              <a:rPr lang="en-US" dirty="0" err="1"/>
              <a:t>sshd</a:t>
            </a:r>
            <a:r>
              <a:rPr lang="en-US" dirty="0"/>
              <a:t> | grep -v grep =&gt; to filter only </a:t>
            </a:r>
            <a:r>
              <a:rPr lang="en-US" dirty="0" err="1"/>
              <a:t>sshd</a:t>
            </a:r>
            <a:r>
              <a:rPr lang="en-US" dirty="0"/>
              <a:t> process </a:t>
            </a:r>
            <a:r>
              <a:rPr lang="en-US" dirty="0" err="1"/>
              <a:t>itselt</a:t>
            </a:r>
            <a:endParaRPr lang="en-US" dirty="0"/>
          </a:p>
          <a:p>
            <a:r>
              <a:rPr lang="en-US" dirty="0"/>
              <a:t>    </a:t>
            </a:r>
            <a:r>
              <a:rPr lang="en-US" dirty="0" err="1"/>
              <a:t>pstree</a:t>
            </a:r>
            <a:r>
              <a:rPr lang="en-US" dirty="0"/>
              <a:t> | less =&gt; see the tree process </a:t>
            </a:r>
          </a:p>
          <a:p>
            <a:r>
              <a:rPr lang="en-US" dirty="0"/>
              <a:t>    </a:t>
            </a:r>
            <a:r>
              <a:rPr lang="en-US" dirty="0" err="1"/>
              <a:t>ps</a:t>
            </a:r>
            <a:r>
              <a:rPr lang="en-US" dirty="0"/>
              <a:t> aux | grep tty2 =&gt; see all tty2 processes</a:t>
            </a:r>
          </a:p>
          <a:p>
            <a:r>
              <a:rPr lang="en-US" dirty="0"/>
              <a:t>    </a:t>
            </a:r>
          </a:p>
          <a:p>
            <a:r>
              <a:rPr lang="en-US" dirty="0"/>
              <a:t>    </a:t>
            </a:r>
            <a:r>
              <a:rPr lang="en-US" dirty="0" err="1"/>
              <a:t>ps</a:t>
            </a:r>
            <a:r>
              <a:rPr lang="en-US" dirty="0"/>
              <a:t> aux | sort -</a:t>
            </a:r>
            <a:r>
              <a:rPr lang="en-US" dirty="0" err="1"/>
              <a:t>nk</a:t>
            </a:r>
            <a:r>
              <a:rPr lang="en-US" dirty="0"/>
              <a:t> 4 | tail -3   =&gt; sort numerically by column number 4 and list only the last 3</a:t>
            </a:r>
          </a:p>
          <a:p>
            <a:r>
              <a:rPr lang="en-US" dirty="0"/>
              <a:t>      </a:t>
            </a:r>
          </a:p>
          <a:p>
            <a:endParaRPr lang="en-US" dirty="0"/>
          </a:p>
          <a:p>
            <a:r>
              <a:rPr lang="en-US" b="1" dirty="0"/>
              <a:t>Monitoring processes : </a:t>
            </a:r>
          </a:p>
          <a:p>
            <a:r>
              <a:rPr lang="en-US" dirty="0"/>
              <a:t>--------------------------------------</a:t>
            </a:r>
          </a:p>
          <a:p>
            <a:r>
              <a:rPr lang="en-US" dirty="0"/>
              <a:t> There are two way to monitor the processes:    </a:t>
            </a:r>
          </a:p>
          <a:p>
            <a:r>
              <a:rPr lang="en-US" dirty="0"/>
              <a:t>1) </a:t>
            </a:r>
            <a:r>
              <a:rPr lang="en-US" dirty="0" err="1"/>
              <a:t>ps</a:t>
            </a:r>
            <a:r>
              <a:rPr lang="en-US" dirty="0"/>
              <a:t> aux    </a:t>
            </a:r>
          </a:p>
          <a:p>
            <a:r>
              <a:rPr lang="en-US" dirty="0"/>
              <a:t>   2) top   =&gt; live updated list of processes : number of users, load average for 1 min, 5min and 15 min, tasks </a:t>
            </a:r>
            <a:r>
              <a:rPr lang="en-US" dirty="0" err="1"/>
              <a:t>number,running</a:t>
            </a:r>
            <a:r>
              <a:rPr lang="en-US" dirty="0"/>
              <a:t>/stopped, sleeping/zombie processes </a:t>
            </a:r>
          </a:p>
          <a:p>
            <a:r>
              <a:rPr lang="en-US" dirty="0"/>
              <a:t>                Zombie process = left processes that are not shutdown properly </a:t>
            </a:r>
          </a:p>
          <a:p>
            <a:r>
              <a:rPr lang="en-US" dirty="0"/>
              <a:t>                    PID = process ID</a:t>
            </a:r>
          </a:p>
          <a:p>
            <a:r>
              <a:rPr lang="en-US" dirty="0"/>
              <a:t>                    USER = user   </a:t>
            </a:r>
          </a:p>
          <a:p>
            <a:r>
              <a:rPr lang="en-US" dirty="0"/>
              <a:t>                    PR= Priority values </a:t>
            </a:r>
          </a:p>
          <a:p>
            <a:r>
              <a:rPr lang="en-US" dirty="0"/>
              <a:t>                    NI = nice values </a:t>
            </a:r>
          </a:p>
          <a:p>
            <a:r>
              <a:rPr lang="en-US" dirty="0"/>
              <a:t>                    VIRT = virtual memory </a:t>
            </a:r>
          </a:p>
          <a:p>
            <a:r>
              <a:rPr lang="en-US" dirty="0"/>
              <a:t>                    RES = Resident memory </a:t>
            </a:r>
          </a:p>
          <a:p>
            <a:r>
              <a:rPr lang="en-US" dirty="0"/>
              <a:t>                    %CPU = CPU utilization </a:t>
            </a:r>
          </a:p>
          <a:p>
            <a:r>
              <a:rPr lang="en-US" dirty="0"/>
              <a:t>                    %SHR = shared memory </a:t>
            </a:r>
          </a:p>
          <a:p>
            <a:r>
              <a:rPr lang="en-US" dirty="0"/>
              <a:t>               - "press d" =&gt; you can change displaying delay (default is 3 sec)      </a:t>
            </a:r>
          </a:p>
          <a:p>
            <a:r>
              <a:rPr lang="en-US" dirty="0"/>
              <a:t>               - "press f" =&gt; change field display (select and press "space") and select a field and press "s" to sort by a field selected </a:t>
            </a:r>
          </a:p>
          <a:p>
            <a:endParaRPr lang="en-US" dirty="0"/>
          </a:p>
          <a:p>
            <a:r>
              <a:rPr lang="en-US" dirty="0"/>
              <a:t>    top -n 5 -b  &gt; /top_output.txt  =&gt; -n = how many iteration of top to be executed and to put in a file "top_output.txt"</a:t>
            </a:r>
          </a:p>
          <a:p>
            <a:r>
              <a:rPr lang="en-US" dirty="0"/>
              <a:t>    </a:t>
            </a:r>
          </a:p>
          <a:p>
            <a:r>
              <a:rPr lang="en-US" dirty="0"/>
              <a:t>    kill -l   =&gt; shows all </a:t>
            </a:r>
            <a:r>
              <a:rPr lang="en-US" dirty="0" err="1"/>
              <a:t>sigterm</a:t>
            </a:r>
            <a:r>
              <a:rPr lang="en-US" dirty="0"/>
              <a:t> </a:t>
            </a:r>
          </a:p>
          <a:p>
            <a:r>
              <a:rPr lang="en-US" dirty="0"/>
              <a:t>       15 SIGTERM = it is sent by default (graceful termination of a process) - the correct way to terminate a process (#kill PID)</a:t>
            </a:r>
          </a:p>
          <a:p>
            <a:r>
              <a:rPr lang="en-US" dirty="0"/>
              <a:t>        9 SIGKILL = it is the most unsafe way to kill a process, instantly kill  (#kill -9)</a:t>
            </a:r>
          </a:p>
          <a:p>
            <a:r>
              <a:rPr lang="en-US" dirty="0"/>
              <a:t>        1  SIGHUP = the process will run in the background even if you logout from the shell     (#kill -1 </a:t>
            </a:r>
            <a:r>
              <a:rPr lang="en-US" dirty="0" err="1"/>
              <a:t>cmd</a:t>
            </a:r>
            <a:r>
              <a:rPr lang="en-US" dirty="0"/>
              <a:t> &amp;)      </a:t>
            </a:r>
          </a:p>
          <a:p>
            <a:r>
              <a:rPr lang="en-US" dirty="0"/>
              <a:t>    </a:t>
            </a:r>
            <a:r>
              <a:rPr lang="en-US" dirty="0" err="1"/>
              <a:t>pkill</a:t>
            </a:r>
            <a:r>
              <a:rPr lang="en-US" dirty="0"/>
              <a:t> name  =&gt; </a:t>
            </a:r>
            <a:r>
              <a:rPr lang="en-US" dirty="0" err="1"/>
              <a:t>pkill</a:t>
            </a:r>
            <a:r>
              <a:rPr lang="en-US" dirty="0"/>
              <a:t> will kill the process name      </a:t>
            </a:r>
          </a:p>
          <a:p>
            <a:r>
              <a:rPr lang="en-US" dirty="0"/>
              <a:t>    </a:t>
            </a:r>
            <a:r>
              <a:rPr lang="en-US" dirty="0" err="1"/>
              <a:t>pgrep</a:t>
            </a:r>
            <a:r>
              <a:rPr lang="en-US" dirty="0"/>
              <a:t> name  =&gt; returns the PID </a:t>
            </a:r>
          </a:p>
          <a:p>
            <a:r>
              <a:rPr lang="en-US" dirty="0"/>
              <a:t>    </a:t>
            </a:r>
          </a:p>
          <a:p>
            <a:r>
              <a:rPr lang="en-US" dirty="0"/>
              <a:t>    !!!! Normal users can't kill other user's processes !!!     </a:t>
            </a:r>
          </a:p>
          <a:p>
            <a:endParaRPr lang="en-US" dirty="0"/>
          </a:p>
          <a:p>
            <a:r>
              <a:rPr lang="en-US" dirty="0"/>
              <a:t>    Process priorities = NICE priorities (#renice priority PID)</a:t>
            </a:r>
          </a:p>
          <a:p>
            <a:r>
              <a:rPr lang="en-US" dirty="0"/>
              <a:t>---------------------------------------------------------------------------  </a:t>
            </a:r>
          </a:p>
          <a:p>
            <a:r>
              <a:rPr lang="en-US" dirty="0"/>
              <a:t>  Example : </a:t>
            </a:r>
          </a:p>
          <a:p>
            <a:r>
              <a:rPr lang="en-US" dirty="0"/>
              <a:t>   ./script &amp;</a:t>
            </a:r>
          </a:p>
          <a:p>
            <a:r>
              <a:rPr lang="en-US" dirty="0"/>
              <a:t>      [3] 12002  =&gt; script is at job 3 (#jobs) and received PID 12002 in run background</a:t>
            </a:r>
          </a:p>
          <a:p>
            <a:endParaRPr lang="en-US" dirty="0"/>
          </a:p>
          <a:p>
            <a:r>
              <a:rPr lang="en-US" dirty="0"/>
              <a:t>    </a:t>
            </a:r>
            <a:r>
              <a:rPr lang="en-US" dirty="0" err="1"/>
              <a:t>ps</a:t>
            </a:r>
            <a:r>
              <a:rPr lang="en-US" dirty="0"/>
              <a:t> </a:t>
            </a:r>
            <a:r>
              <a:rPr lang="en-US" dirty="0" err="1"/>
              <a:t>axl</a:t>
            </a:r>
            <a:r>
              <a:rPr lang="en-US" dirty="0"/>
              <a:t> | grep script   =&gt; script has PID 12002 and a NICE value of 10 (6th column) </a:t>
            </a:r>
          </a:p>
          <a:p>
            <a:r>
              <a:rPr lang="en-US" dirty="0"/>
              <a:t>    renice level PID =&gt;   it will change the NICE priority to be level for PID </a:t>
            </a:r>
          </a:p>
          <a:p>
            <a:r>
              <a:rPr lang="en-US" dirty="0"/>
              <a:t>    renice 5 12002   =&gt;   it will change the NICE priority to be 5   </a:t>
            </a:r>
          </a:p>
          <a:p>
            <a:r>
              <a:rPr lang="en-US" dirty="0"/>
              <a:t>        NICE values :   -20 is the most powerful values and 19 is the most lowest priority</a:t>
            </a:r>
          </a:p>
          <a:p>
            <a:endParaRPr lang="en-US" dirty="0"/>
          </a:p>
          <a:p>
            <a:r>
              <a:rPr lang="en-US" dirty="0"/>
              <a:t>    nice --5 ./script &amp;   =&gt; it will launch script with the NICE value 5   </a:t>
            </a:r>
          </a:p>
          <a:p>
            <a:r>
              <a:rPr lang="en-US" dirty="0"/>
              <a:t>   </a:t>
            </a:r>
          </a:p>
          <a:p>
            <a:r>
              <a:rPr lang="en-US" b="1" dirty="0"/>
              <a:t>   Troubleshooting a process: </a:t>
            </a:r>
          </a:p>
          <a:p>
            <a:endParaRPr lang="en-US" dirty="0"/>
          </a:p>
          <a:p>
            <a:r>
              <a:rPr lang="en-US" dirty="0"/>
              <a:t>     - All processes have the PID put inside /proc directory  and inside PID subdirectory there are files showing all files</a:t>
            </a:r>
          </a:p>
          <a:p>
            <a:r>
              <a:rPr lang="en-US" dirty="0"/>
              <a:t>    cat /proc/</a:t>
            </a:r>
            <a:r>
              <a:rPr lang="en-US" dirty="0" err="1"/>
              <a:t>cpuinfo</a:t>
            </a:r>
            <a:r>
              <a:rPr lang="en-US" dirty="0"/>
              <a:t>   =&gt; shows information about processor  </a:t>
            </a:r>
          </a:p>
          <a:p>
            <a:r>
              <a:rPr lang="en-US" dirty="0"/>
              <a:t>    </a:t>
            </a:r>
            <a:r>
              <a:rPr lang="en-US" dirty="0" err="1"/>
              <a:t>df</a:t>
            </a:r>
            <a:r>
              <a:rPr lang="en-US" dirty="0"/>
              <a:t> -h =&gt; to check space -- processes needs free space to run in filesystem</a:t>
            </a:r>
          </a:p>
          <a:p>
            <a:r>
              <a:rPr lang="en-US" dirty="0"/>
              <a:t>    watch -n 5 </a:t>
            </a:r>
            <a:r>
              <a:rPr lang="en-US" dirty="0" err="1"/>
              <a:t>df</a:t>
            </a:r>
            <a:r>
              <a:rPr lang="en-US" dirty="0"/>
              <a:t> -h  =&gt; every 5 sec run "</a:t>
            </a:r>
            <a:r>
              <a:rPr lang="en-US" dirty="0" err="1"/>
              <a:t>df</a:t>
            </a:r>
            <a:r>
              <a:rPr lang="en-US" dirty="0"/>
              <a:t> -h" command   </a:t>
            </a:r>
          </a:p>
          <a:p>
            <a:r>
              <a:rPr lang="en-US" dirty="0"/>
              <a:t>    tail -f /</a:t>
            </a:r>
            <a:r>
              <a:rPr lang="en-US" dirty="0" err="1"/>
              <a:t>var</a:t>
            </a:r>
            <a:r>
              <a:rPr lang="en-US" dirty="0"/>
              <a:t>/log/messages  =&gt; shows last 10 lines from the logs - processes are showing logs here </a:t>
            </a:r>
          </a:p>
          <a:p>
            <a:r>
              <a:rPr lang="en-US" dirty="0"/>
              <a:t>    top   =&gt; to check if the process is running and the state (if it's in zombie task)</a:t>
            </a:r>
          </a:p>
          <a:p>
            <a:r>
              <a:rPr lang="en-US" dirty="0"/>
              <a:t>    top -u user =&gt; to see the processes of a specific user   </a:t>
            </a:r>
          </a:p>
          <a:p>
            <a:r>
              <a:rPr lang="en-US" dirty="0"/>
              <a:t>    top -p PID  =&gt; the statistics of a single process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15</a:t>
            </a:fld>
            <a:endParaRPr lang="en-US"/>
          </a:p>
        </p:txBody>
      </p:sp>
    </p:spTree>
    <p:extLst>
      <p:ext uri="{BB962C8B-B14F-4D97-AF65-F5344CB8AC3E}">
        <p14:creationId xmlns:p14="http://schemas.microsoft.com/office/powerpoint/2010/main" val="55770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Groups</a:t>
            </a:r>
          </a:p>
          <a:p>
            <a:r>
              <a:rPr lang="en-US" dirty="0"/>
              <a:t>- some common groups already exists : </a:t>
            </a:r>
            <a:r>
              <a:rPr lang="en-US" dirty="0" err="1"/>
              <a:t>lp</a:t>
            </a:r>
            <a:r>
              <a:rPr lang="en-US" dirty="0"/>
              <a:t>, </a:t>
            </a:r>
            <a:r>
              <a:rPr lang="en-US" dirty="0" err="1"/>
              <a:t>cdrom</a:t>
            </a:r>
            <a:r>
              <a:rPr lang="en-US" dirty="0"/>
              <a:t>, </a:t>
            </a:r>
            <a:r>
              <a:rPr lang="en-US" dirty="0" err="1"/>
              <a:t>sudo</a:t>
            </a:r>
            <a:r>
              <a:rPr lang="en-US" dirty="0"/>
              <a:t>, audio, video, users</a:t>
            </a:r>
          </a:p>
          <a:p>
            <a:r>
              <a:rPr lang="en-US" dirty="0"/>
              <a:t>- groups used to assigned common permissions to a set of users</a:t>
            </a:r>
          </a:p>
          <a:p>
            <a:endParaRPr lang="en-US" dirty="0"/>
          </a:p>
          <a:p>
            <a:r>
              <a:rPr lang="en-US" dirty="0"/>
              <a:t> /</a:t>
            </a:r>
            <a:r>
              <a:rPr lang="en-US" dirty="0" err="1"/>
              <a:t>etc</a:t>
            </a:r>
            <a:r>
              <a:rPr lang="en-US" dirty="0"/>
              <a:t>/group </a:t>
            </a:r>
          </a:p>
          <a:p>
            <a:r>
              <a:rPr lang="en-US" dirty="0"/>
              <a:t>	     - unique group name, group password (replaced by /</a:t>
            </a:r>
            <a:r>
              <a:rPr lang="en-US" dirty="0" err="1"/>
              <a:t>etc</a:t>
            </a:r>
            <a:r>
              <a:rPr lang="en-US" dirty="0"/>
              <a:t>/</a:t>
            </a:r>
            <a:r>
              <a:rPr lang="en-US" dirty="0" err="1"/>
              <a:t>gshadow</a:t>
            </a:r>
            <a:r>
              <a:rPr lang="en-US" dirty="0"/>
              <a:t>), unique GID (default 100), comma separated users</a:t>
            </a:r>
          </a:p>
          <a:p>
            <a:endParaRPr lang="en-US" dirty="0"/>
          </a:p>
          <a:p>
            <a:r>
              <a:rPr lang="en-US" dirty="0"/>
              <a:t>field1: group name</a:t>
            </a:r>
          </a:p>
          <a:p>
            <a:r>
              <a:rPr lang="en-US" dirty="0"/>
              <a:t>field2: group password (very rare) - is "x"</a:t>
            </a:r>
          </a:p>
          <a:p>
            <a:r>
              <a:rPr lang="en-US" dirty="0"/>
              <a:t>field3: group id</a:t>
            </a:r>
          </a:p>
          <a:p>
            <a:r>
              <a:rPr lang="en-US" dirty="0"/>
              <a:t>    </a:t>
            </a:r>
          </a:p>
          <a:p>
            <a:r>
              <a:rPr lang="en-US" dirty="0"/>
              <a:t>    [root@tmlina115 ~]# cat /</a:t>
            </a:r>
            <a:r>
              <a:rPr lang="en-US" dirty="0" err="1"/>
              <a:t>etc</a:t>
            </a:r>
            <a:r>
              <a:rPr lang="en-US" dirty="0"/>
              <a:t>/group</a:t>
            </a:r>
          </a:p>
          <a:p>
            <a:r>
              <a:rPr lang="en-US" dirty="0"/>
              <a:t>	root:x:0:</a:t>
            </a:r>
          </a:p>
          <a:p>
            <a:r>
              <a:rPr lang="en-US" dirty="0"/>
              <a:t>	bin:x:1:bin,daemon</a:t>
            </a:r>
          </a:p>
          <a:p>
            <a:r>
              <a:rPr lang="en-US" dirty="0"/>
              <a:t>	daemon:x:2:bin,daemon</a:t>
            </a:r>
          </a:p>
          <a:p>
            <a:r>
              <a:rPr lang="en-US" dirty="0"/>
              <a:t>	sys:x:3:bin,adm</a:t>
            </a:r>
          </a:p>
          <a:p>
            <a:r>
              <a:rPr lang="en-US" dirty="0"/>
              <a:t>	adm:x:4:adm,daemon</a:t>
            </a:r>
          </a:p>
          <a:p>
            <a:r>
              <a:rPr lang="en-US" dirty="0"/>
              <a:t>	tty:x:5:</a:t>
            </a:r>
          </a:p>
          <a:p>
            <a:r>
              <a:rPr lang="en-US" dirty="0"/>
              <a:t>	disk:x:6:</a:t>
            </a:r>
          </a:p>
          <a:p>
            <a:r>
              <a:rPr lang="en-US" dirty="0"/>
              <a:t>	lp:x:7:daemon</a:t>
            </a:r>
          </a:p>
          <a:p>
            <a:r>
              <a:rPr lang="en-US" dirty="0"/>
              <a:t>	mem:x:8:</a:t>
            </a:r>
          </a:p>
          <a:p>
            <a:r>
              <a:rPr lang="en-US" dirty="0"/>
              <a:t>	kmem:x:9:</a:t>
            </a:r>
          </a:p>
          <a:p>
            <a:endParaRPr lang="en-US" dirty="0"/>
          </a:p>
          <a:p>
            <a:endParaRPr lang="en-US" dirty="0"/>
          </a:p>
          <a:p>
            <a:r>
              <a:rPr lang="en-US" dirty="0"/>
              <a:t>     [root@tmlina115 ~]# cat /</a:t>
            </a:r>
            <a:r>
              <a:rPr lang="en-US" dirty="0" err="1"/>
              <a:t>etc</a:t>
            </a:r>
            <a:r>
              <a:rPr lang="en-US" dirty="0"/>
              <a:t>/</a:t>
            </a:r>
            <a:r>
              <a:rPr lang="en-US" dirty="0" err="1"/>
              <a:t>gshadow</a:t>
            </a:r>
            <a:endParaRPr lang="en-US" dirty="0"/>
          </a:p>
          <a:p>
            <a:r>
              <a:rPr lang="en-US" dirty="0"/>
              <a:t>	root:::</a:t>
            </a:r>
          </a:p>
          <a:p>
            <a:r>
              <a:rPr lang="en-US" dirty="0"/>
              <a:t>	bin:::</a:t>
            </a:r>
            <a:r>
              <a:rPr lang="en-US" dirty="0" err="1"/>
              <a:t>bin,daemon</a:t>
            </a:r>
            <a:endParaRPr lang="en-US" dirty="0"/>
          </a:p>
          <a:p>
            <a:r>
              <a:rPr lang="en-US" dirty="0"/>
              <a:t>	daemon:::</a:t>
            </a:r>
            <a:r>
              <a:rPr lang="en-US" dirty="0" err="1"/>
              <a:t>bin,daemon</a:t>
            </a:r>
            <a:endParaRPr lang="en-US" dirty="0"/>
          </a:p>
          <a:p>
            <a:r>
              <a:rPr lang="en-US" dirty="0"/>
              <a:t>	sys:::</a:t>
            </a:r>
            <a:r>
              <a:rPr lang="en-US" dirty="0" err="1"/>
              <a:t>bin,adm</a:t>
            </a:r>
            <a:endParaRPr lang="en-US" dirty="0"/>
          </a:p>
          <a:p>
            <a:r>
              <a:rPr lang="en-US" dirty="0"/>
              <a:t>	</a:t>
            </a:r>
            <a:r>
              <a:rPr lang="en-US" dirty="0" err="1"/>
              <a:t>adm</a:t>
            </a:r>
            <a:r>
              <a:rPr lang="en-US" dirty="0"/>
              <a:t>:::</a:t>
            </a:r>
            <a:r>
              <a:rPr lang="en-US" dirty="0" err="1"/>
              <a:t>adm,daemon</a:t>
            </a:r>
            <a:endParaRPr lang="en-US" dirty="0"/>
          </a:p>
          <a:p>
            <a:r>
              <a:rPr lang="en-US" dirty="0"/>
              <a:t>	</a:t>
            </a:r>
            <a:r>
              <a:rPr lang="en-US" dirty="0" err="1"/>
              <a:t>tty</a:t>
            </a:r>
            <a:r>
              <a:rPr lang="en-US" dirty="0"/>
              <a:t>:::</a:t>
            </a:r>
          </a:p>
          <a:p>
            <a:r>
              <a:rPr lang="en-US" dirty="0"/>
              <a:t>	disk:::</a:t>
            </a:r>
          </a:p>
          <a:p>
            <a:r>
              <a:rPr lang="en-US" dirty="0"/>
              <a:t>	</a:t>
            </a:r>
            <a:r>
              <a:rPr lang="en-US" dirty="0" err="1"/>
              <a:t>lp</a:t>
            </a:r>
            <a:r>
              <a:rPr lang="en-US" dirty="0"/>
              <a:t>:::daemon</a:t>
            </a:r>
          </a:p>
          <a:p>
            <a:endParaRPr lang="en-US" dirty="0"/>
          </a:p>
          <a:p>
            <a:r>
              <a:rPr lang="en-US" b="1" dirty="0"/>
              <a:t>Example of default users &amp; groups :</a:t>
            </a:r>
          </a:p>
          <a:p>
            <a:endParaRPr lang="en-US" dirty="0"/>
          </a:p>
          <a:p>
            <a:r>
              <a:rPr lang="en-US" dirty="0"/>
              <a:t>      user: root , </a:t>
            </a:r>
            <a:r>
              <a:rPr lang="en-US" dirty="0" err="1"/>
              <a:t>uid</a:t>
            </a:r>
            <a:r>
              <a:rPr lang="en-US" dirty="0"/>
              <a:t> 0, </a:t>
            </a:r>
            <a:r>
              <a:rPr lang="en-US" dirty="0" err="1"/>
              <a:t>gid</a:t>
            </a:r>
            <a:r>
              <a:rPr lang="en-US" dirty="0"/>
              <a:t> 0 (root), /root, /bin/bash</a:t>
            </a:r>
          </a:p>
          <a:p>
            <a:r>
              <a:rPr lang="en-US" dirty="0"/>
              <a:t>      user: bin, , </a:t>
            </a:r>
            <a:r>
              <a:rPr lang="en-US" dirty="0" err="1"/>
              <a:t>uid</a:t>
            </a:r>
            <a:r>
              <a:rPr lang="en-US" dirty="0"/>
              <a:t> 1, </a:t>
            </a:r>
            <a:r>
              <a:rPr lang="en-US" dirty="0" err="1"/>
              <a:t>gid</a:t>
            </a:r>
            <a:r>
              <a:rPr lang="en-US" dirty="0"/>
              <a:t> 1 (bin), /bin, /</a:t>
            </a:r>
            <a:r>
              <a:rPr lang="en-US" dirty="0" err="1"/>
              <a:t>sbin</a:t>
            </a:r>
            <a:r>
              <a:rPr lang="en-US" dirty="0"/>
              <a:t>/</a:t>
            </a:r>
            <a:r>
              <a:rPr lang="en-US" dirty="0" err="1"/>
              <a:t>nologin</a:t>
            </a:r>
            <a:endParaRPr lang="en-US" dirty="0"/>
          </a:p>
          <a:p>
            <a:r>
              <a:rPr lang="en-US" dirty="0"/>
              <a:t>      user: daemon,  </a:t>
            </a:r>
            <a:r>
              <a:rPr lang="en-US" dirty="0" err="1"/>
              <a:t>uid</a:t>
            </a:r>
            <a:r>
              <a:rPr lang="en-US" dirty="0"/>
              <a:t> 2, </a:t>
            </a:r>
            <a:r>
              <a:rPr lang="en-US" dirty="0" err="1"/>
              <a:t>gid</a:t>
            </a:r>
            <a:r>
              <a:rPr lang="en-US" dirty="0"/>
              <a:t> 2 (daemon), /</a:t>
            </a:r>
            <a:r>
              <a:rPr lang="en-US" dirty="0" err="1"/>
              <a:t>sbin</a:t>
            </a:r>
            <a:r>
              <a:rPr lang="en-US" dirty="0"/>
              <a:t>, /</a:t>
            </a:r>
            <a:r>
              <a:rPr lang="en-US" dirty="0" err="1"/>
              <a:t>sbin</a:t>
            </a:r>
            <a:r>
              <a:rPr lang="en-US" dirty="0"/>
              <a:t>/</a:t>
            </a:r>
            <a:r>
              <a:rPr lang="en-US" dirty="0" err="1"/>
              <a:t>nologin</a:t>
            </a:r>
            <a:endParaRPr lang="en-US" dirty="0"/>
          </a:p>
          <a:p>
            <a:r>
              <a:rPr lang="en-US" dirty="0"/>
              <a:t>      user: </a:t>
            </a:r>
            <a:r>
              <a:rPr lang="en-US" dirty="0" err="1"/>
              <a:t>adm</a:t>
            </a:r>
            <a:r>
              <a:rPr lang="en-US" dirty="0"/>
              <a:t> , </a:t>
            </a:r>
            <a:r>
              <a:rPr lang="en-US" dirty="0" err="1"/>
              <a:t>uid</a:t>
            </a:r>
            <a:r>
              <a:rPr lang="en-US" dirty="0"/>
              <a:t> 3, </a:t>
            </a:r>
            <a:r>
              <a:rPr lang="en-US" dirty="0" err="1"/>
              <a:t>gid</a:t>
            </a:r>
            <a:r>
              <a:rPr lang="en-US" dirty="0"/>
              <a:t> 4 (</a:t>
            </a:r>
            <a:r>
              <a:rPr lang="en-US" dirty="0" err="1"/>
              <a:t>adm</a:t>
            </a:r>
            <a:r>
              <a:rPr lang="en-US" dirty="0"/>
              <a:t>), /</a:t>
            </a:r>
            <a:r>
              <a:rPr lang="en-US" dirty="0" err="1"/>
              <a:t>var</a:t>
            </a:r>
            <a:r>
              <a:rPr lang="en-US" dirty="0"/>
              <a:t>/</a:t>
            </a:r>
            <a:r>
              <a:rPr lang="en-US" dirty="0" err="1"/>
              <a:t>adm</a:t>
            </a:r>
            <a:r>
              <a:rPr lang="en-US" dirty="0"/>
              <a:t>, /</a:t>
            </a:r>
            <a:r>
              <a:rPr lang="en-US" dirty="0" err="1"/>
              <a:t>sbin</a:t>
            </a:r>
            <a:r>
              <a:rPr lang="en-US" dirty="0"/>
              <a:t>/</a:t>
            </a:r>
            <a:r>
              <a:rPr lang="en-US" dirty="0" err="1"/>
              <a:t>nologin</a:t>
            </a:r>
            <a:endParaRPr lang="en-US" dirty="0"/>
          </a:p>
          <a:p>
            <a:r>
              <a:rPr lang="en-US" dirty="0"/>
              <a:t>      </a:t>
            </a:r>
          </a:p>
          <a:p>
            <a:endParaRPr lang="en-US" dirty="0"/>
          </a:p>
          <a:p>
            <a:r>
              <a:rPr lang="en-US" dirty="0"/>
              <a:t>- managing groups : </a:t>
            </a:r>
          </a:p>
          <a:p>
            <a:endParaRPr lang="en-US" dirty="0"/>
          </a:p>
          <a:p>
            <a:r>
              <a:rPr lang="en-US" dirty="0"/>
              <a:t>     </a:t>
            </a:r>
            <a:r>
              <a:rPr lang="en-US" dirty="0" err="1"/>
              <a:t>groupadd</a:t>
            </a:r>
            <a:r>
              <a:rPr lang="en-US" dirty="0"/>
              <a:t> </a:t>
            </a:r>
            <a:r>
              <a:rPr lang="en-US" dirty="0" err="1"/>
              <a:t>hr</a:t>
            </a:r>
            <a:r>
              <a:rPr lang="en-US" dirty="0"/>
              <a:t> =&gt; add a new group and it will receive the next group id available</a:t>
            </a:r>
          </a:p>
          <a:p>
            <a:r>
              <a:rPr lang="en-US" dirty="0"/>
              <a:t>     </a:t>
            </a:r>
            <a:r>
              <a:rPr lang="en-US" dirty="0" err="1"/>
              <a:t>groupmod</a:t>
            </a:r>
            <a:r>
              <a:rPr lang="en-US" dirty="0"/>
              <a:t> </a:t>
            </a:r>
            <a:r>
              <a:rPr lang="en-US" dirty="0" err="1"/>
              <a:t>hr</a:t>
            </a:r>
            <a:r>
              <a:rPr lang="en-US" dirty="0"/>
              <a:t> -n </a:t>
            </a:r>
            <a:r>
              <a:rPr lang="en-US" dirty="0" err="1"/>
              <a:t>humanresources</a:t>
            </a:r>
            <a:r>
              <a:rPr lang="en-US" dirty="0"/>
              <a:t> =&gt; change the name of the group from </a:t>
            </a:r>
            <a:r>
              <a:rPr lang="en-US" dirty="0" err="1"/>
              <a:t>hr</a:t>
            </a:r>
            <a:r>
              <a:rPr lang="en-US" dirty="0"/>
              <a:t> to </a:t>
            </a:r>
            <a:r>
              <a:rPr lang="en-US" dirty="0" err="1"/>
              <a:t>humanresources</a:t>
            </a:r>
            <a:endParaRPr lang="en-US" dirty="0"/>
          </a:p>
          <a:p>
            <a:r>
              <a:rPr lang="en-US" dirty="0"/>
              <a:t>     </a:t>
            </a:r>
            <a:r>
              <a:rPr lang="en-US" dirty="0" err="1"/>
              <a:t>groupdel</a:t>
            </a:r>
            <a:r>
              <a:rPr lang="en-US" dirty="0"/>
              <a:t> sales =&gt; it will delete the group sales</a:t>
            </a:r>
          </a:p>
          <a:p>
            <a:endParaRPr lang="en-US" dirty="0"/>
          </a:p>
          <a:p>
            <a:endParaRPr lang="en-US" dirty="0"/>
          </a:p>
          <a:p>
            <a:r>
              <a:rPr lang="en-US" dirty="0"/>
              <a:t>    - add a user to a group </a:t>
            </a:r>
          </a:p>
          <a:p>
            <a:r>
              <a:rPr lang="en-US" dirty="0"/>
              <a:t>     cat /</a:t>
            </a:r>
            <a:r>
              <a:rPr lang="en-US" dirty="0" err="1"/>
              <a:t>etc</a:t>
            </a:r>
            <a:r>
              <a:rPr lang="en-US" dirty="0"/>
              <a:t>/group | grep </a:t>
            </a:r>
            <a:r>
              <a:rPr lang="en-US" dirty="0" err="1"/>
              <a:t>humanresources</a:t>
            </a:r>
            <a:endParaRPr lang="en-US" dirty="0"/>
          </a:p>
          <a:p>
            <a:r>
              <a:rPr lang="en-US" dirty="0"/>
              <a:t>     </a:t>
            </a:r>
            <a:r>
              <a:rPr lang="en-US" dirty="0" err="1"/>
              <a:t>usermod</a:t>
            </a:r>
            <a:r>
              <a:rPr lang="en-US" dirty="0"/>
              <a:t> user1 -G </a:t>
            </a:r>
            <a:r>
              <a:rPr lang="en-US" dirty="0" err="1"/>
              <a:t>humanresources</a:t>
            </a:r>
            <a:r>
              <a:rPr lang="en-US" dirty="0"/>
              <a:t>  =&gt; add user1 to group </a:t>
            </a:r>
            <a:r>
              <a:rPr lang="en-US" dirty="0" err="1"/>
              <a:t>humanresources</a:t>
            </a:r>
            <a:endParaRPr lang="en-US" dirty="0"/>
          </a:p>
          <a:p>
            <a:endParaRPr lang="en-US" dirty="0"/>
          </a:p>
          <a:p>
            <a:r>
              <a:rPr lang="en-US" dirty="0"/>
              <a:t>   Example: </a:t>
            </a:r>
          </a:p>
          <a:p>
            <a:r>
              <a:rPr lang="en-US" dirty="0"/>
              <a:t>    [root@tmlina115 ~]# </a:t>
            </a:r>
            <a:r>
              <a:rPr lang="en-US" dirty="0" err="1"/>
              <a:t>groupadd</a:t>
            </a:r>
            <a:r>
              <a:rPr lang="en-US" dirty="0"/>
              <a:t> test2</a:t>
            </a:r>
          </a:p>
          <a:p>
            <a:r>
              <a:rPr lang="en-US" dirty="0"/>
              <a:t>    [root@tmlina115 ~]# </a:t>
            </a:r>
            <a:r>
              <a:rPr lang="en-US" dirty="0" err="1"/>
              <a:t>usermod</a:t>
            </a:r>
            <a:r>
              <a:rPr lang="en-US" dirty="0"/>
              <a:t> test -G test2</a:t>
            </a:r>
          </a:p>
          <a:p>
            <a:r>
              <a:rPr lang="en-US" dirty="0"/>
              <a:t>    [root@tmlina115 ~]# cat /</a:t>
            </a:r>
            <a:r>
              <a:rPr lang="en-US" dirty="0" err="1"/>
              <a:t>etc</a:t>
            </a:r>
            <a:r>
              <a:rPr lang="en-US" dirty="0"/>
              <a:t>/group | grep test2</a:t>
            </a:r>
          </a:p>
          <a:p>
            <a:r>
              <a:rPr lang="en-US" dirty="0"/>
              <a:t>     test2:x:55557:test</a:t>
            </a:r>
          </a:p>
          <a:p>
            <a:r>
              <a:rPr lang="en-US" dirty="0"/>
              <a:t>   </a:t>
            </a:r>
          </a:p>
          <a:p>
            <a:r>
              <a:rPr lang="en-US" dirty="0"/>
              <a:t>     - add a user to multiple groups </a:t>
            </a:r>
          </a:p>
          <a:p>
            <a:r>
              <a:rPr lang="en-US" dirty="0"/>
              <a:t>     </a:t>
            </a:r>
            <a:r>
              <a:rPr lang="en-US" dirty="0" err="1"/>
              <a:t>usermod</a:t>
            </a:r>
            <a:r>
              <a:rPr lang="en-US" dirty="0"/>
              <a:t> user1 -G </a:t>
            </a:r>
            <a:r>
              <a:rPr lang="en-US" dirty="0" err="1"/>
              <a:t>humanresources,sales</a:t>
            </a:r>
            <a:r>
              <a:rPr lang="en-US" dirty="0"/>
              <a:t>  =&gt; add user1 to group </a:t>
            </a:r>
            <a:r>
              <a:rPr lang="en-US" dirty="0" err="1"/>
              <a:t>humanresources</a:t>
            </a:r>
            <a:r>
              <a:rPr lang="en-US" dirty="0"/>
              <a:t> and group sales</a:t>
            </a:r>
          </a:p>
          <a:p>
            <a:endParaRPr lang="en-US" dirty="0"/>
          </a:p>
          <a:p>
            <a:r>
              <a:rPr lang="en-US" dirty="0"/>
              <a:t>    [root@tmlina115 ~]# </a:t>
            </a:r>
            <a:r>
              <a:rPr lang="en-US" dirty="0" err="1"/>
              <a:t>groupdel</a:t>
            </a:r>
            <a:r>
              <a:rPr lang="en-US" dirty="0"/>
              <a:t> test2</a:t>
            </a:r>
          </a:p>
          <a:p>
            <a:r>
              <a:rPr lang="en-US" dirty="0"/>
              <a:t>    [root@tmlina115 ~]# </a:t>
            </a:r>
            <a:r>
              <a:rPr lang="en-US" dirty="0" err="1"/>
              <a:t>groupdel</a:t>
            </a:r>
            <a:r>
              <a:rPr lang="en-US" dirty="0"/>
              <a:t> test</a:t>
            </a:r>
          </a:p>
          <a:p>
            <a:r>
              <a:rPr lang="en-US" dirty="0"/>
              <a:t>     </a:t>
            </a:r>
            <a:r>
              <a:rPr lang="en-US" dirty="0" err="1"/>
              <a:t>groupdel</a:t>
            </a:r>
            <a:r>
              <a:rPr lang="en-US" dirty="0"/>
              <a:t>: cannot remove the primary group of user 'test'    =&gt; user test has as primary group, group </a:t>
            </a:r>
            <a:r>
              <a:rPr lang="en-US" dirty="0" err="1"/>
              <a:t>test..need</a:t>
            </a:r>
            <a:r>
              <a:rPr lang="en-US" dirty="0"/>
              <a:t> to remove first the user</a:t>
            </a:r>
          </a:p>
          <a:p>
            <a:r>
              <a:rPr lang="en-US" dirty="0"/>
              <a:t>    [root@tmlina115 ~]# </a:t>
            </a:r>
          </a:p>
          <a:p>
            <a:r>
              <a:rPr lang="en-US" dirty="0"/>
              <a:t>    [root@tmlina115 ~]# </a:t>
            </a:r>
            <a:r>
              <a:rPr lang="en-US" dirty="0" err="1"/>
              <a:t>userdel</a:t>
            </a:r>
            <a:r>
              <a:rPr lang="en-US" dirty="0"/>
              <a:t> test    =&gt; it will automatically delete the primary group </a:t>
            </a:r>
          </a:p>
          <a:p>
            <a:r>
              <a:rPr lang="en-US" dirty="0"/>
              <a:t>    [root@tmlina115 ~]# </a:t>
            </a:r>
            <a:r>
              <a:rPr lang="en-US" dirty="0" err="1"/>
              <a:t>groupdel</a:t>
            </a:r>
            <a:r>
              <a:rPr lang="en-US" dirty="0"/>
              <a:t> test</a:t>
            </a:r>
          </a:p>
          <a:p>
            <a:r>
              <a:rPr lang="en-US" dirty="0"/>
              <a:t>    </a:t>
            </a:r>
            <a:r>
              <a:rPr lang="en-US" dirty="0" err="1"/>
              <a:t>groupdel</a:t>
            </a:r>
            <a:r>
              <a:rPr lang="en-US" dirty="0"/>
              <a:t>: group 'test' does not exist</a:t>
            </a:r>
          </a:p>
          <a:p>
            <a:endParaRPr lang="en-US" dirty="0"/>
          </a:p>
          <a:p>
            <a:r>
              <a:rPr lang="en-US" dirty="0"/>
              <a:t>     </a:t>
            </a:r>
            <a:r>
              <a:rPr lang="en-US" dirty="0" err="1"/>
              <a:t>usermod</a:t>
            </a:r>
            <a:r>
              <a:rPr lang="en-US" dirty="0"/>
              <a:t> user1 -g sales =&gt; change a user default group - it is with lower "g". with upper "G" you add the user to another group and not as default. </a:t>
            </a:r>
          </a:p>
          <a:p>
            <a:r>
              <a:rPr lang="en-US" dirty="0"/>
              <a:t>     </a:t>
            </a:r>
            <a:r>
              <a:rPr lang="en-US" dirty="0" err="1"/>
              <a:t>su</a:t>
            </a:r>
            <a:r>
              <a:rPr lang="en-US" dirty="0"/>
              <a:t> user1 </a:t>
            </a:r>
          </a:p>
          <a:p>
            <a:r>
              <a:rPr lang="en-US" dirty="0"/>
              <a:t>     touch </a:t>
            </a:r>
            <a:r>
              <a:rPr lang="en-US" dirty="0" err="1"/>
              <a:t>newfile</a:t>
            </a:r>
            <a:r>
              <a:rPr lang="en-US" dirty="0"/>
              <a:t>   =&gt; </a:t>
            </a:r>
            <a:r>
              <a:rPr lang="en-US" dirty="0" err="1"/>
              <a:t>newfile</a:t>
            </a:r>
            <a:r>
              <a:rPr lang="en-US" dirty="0"/>
              <a:t> will have as owner: user1 and as group: sales GID</a:t>
            </a:r>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extLst>
      <p:ext uri="{BB962C8B-B14F-4D97-AF65-F5344CB8AC3E}">
        <p14:creationId xmlns:p14="http://schemas.microsoft.com/office/powerpoint/2010/main" val="145284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r>
              <a:rPr lang="en-US" dirty="0" err="1"/>
              <a:t>root@testing</a:t>
            </a:r>
            <a:r>
              <a:rPr lang="en-US" dirty="0"/>
              <a:t> /]# </a:t>
            </a:r>
            <a:r>
              <a:rPr lang="en-US" dirty="0" err="1"/>
              <a:t>useradd</a:t>
            </a:r>
            <a:r>
              <a:rPr lang="en-US" dirty="0"/>
              <a:t> admin -g students -G </a:t>
            </a:r>
            <a:r>
              <a:rPr lang="en-US" dirty="0" err="1"/>
              <a:t>engineers,tleaders</a:t>
            </a:r>
            <a:r>
              <a:rPr lang="en-US" dirty="0"/>
              <a:t> -c "Admin“   =&gt; it will create user admin and set as default group to be “students”. The user will have as default group admin and then included also in the students, engineers, </a:t>
            </a:r>
            <a:r>
              <a:rPr lang="en-US" dirty="0" err="1"/>
              <a:t>tleaders</a:t>
            </a:r>
            <a:r>
              <a:rPr lang="en-US" dirty="0"/>
              <a:t> groups</a:t>
            </a:r>
          </a:p>
          <a:p>
            <a:r>
              <a:rPr lang="en-US" dirty="0"/>
              <a:t>[</a:t>
            </a:r>
            <a:r>
              <a:rPr lang="en-US" dirty="0" err="1"/>
              <a:t>root@testing</a:t>
            </a:r>
            <a:r>
              <a:rPr lang="en-US" dirty="0"/>
              <a:t> /]# id admin</a:t>
            </a:r>
          </a:p>
          <a:p>
            <a:r>
              <a:rPr lang="en-US" dirty="0" err="1"/>
              <a:t>uid</a:t>
            </a:r>
            <a:r>
              <a:rPr lang="en-US" dirty="0"/>
              <a:t>=1008(admin) </a:t>
            </a:r>
            <a:r>
              <a:rPr lang="en-US" dirty="0" err="1"/>
              <a:t>gid</a:t>
            </a:r>
            <a:r>
              <a:rPr lang="en-US" dirty="0"/>
              <a:t>=1009(students) groups=1009(students),1007(</a:t>
            </a:r>
            <a:r>
              <a:rPr lang="en-US" dirty="0" err="1"/>
              <a:t>tleaders</a:t>
            </a:r>
            <a:r>
              <a:rPr lang="en-US" dirty="0"/>
              <a:t>),1010(engineers)</a:t>
            </a:r>
          </a:p>
          <a:p>
            <a:r>
              <a:rPr lang="en-US" dirty="0"/>
              <a:t>[</a:t>
            </a:r>
            <a:r>
              <a:rPr lang="en-US" dirty="0" err="1"/>
              <a:t>root@testing</a:t>
            </a:r>
            <a:r>
              <a:rPr lang="en-US" dirty="0"/>
              <a:t> /]# </a:t>
            </a:r>
            <a:r>
              <a:rPr lang="en-US" dirty="0" err="1"/>
              <a:t>userdel</a:t>
            </a:r>
            <a:r>
              <a:rPr lang="en-US" dirty="0"/>
              <a:t> -r admin                                                                          =&gt; delete completely the user admin</a:t>
            </a:r>
          </a:p>
          <a:p>
            <a:r>
              <a:rPr lang="en-US" dirty="0"/>
              <a:t>[</a:t>
            </a:r>
            <a:r>
              <a:rPr lang="en-US" dirty="0" err="1"/>
              <a:t>root@testing</a:t>
            </a:r>
            <a:r>
              <a:rPr lang="en-US" dirty="0"/>
              <a:t> /]# </a:t>
            </a:r>
            <a:r>
              <a:rPr lang="en-US" dirty="0" err="1"/>
              <a:t>useradd</a:t>
            </a:r>
            <a:r>
              <a:rPr lang="en-US" dirty="0"/>
              <a:t> admin -G </a:t>
            </a:r>
            <a:r>
              <a:rPr lang="en-US" dirty="0" err="1"/>
              <a:t>students,engineers,tleaders</a:t>
            </a:r>
            <a:r>
              <a:rPr lang="en-US" dirty="0"/>
              <a:t> -c "Admin“      =&gt; it will create user admin and group admin. The user will have as default group admin and then included also in the students, engineers, </a:t>
            </a:r>
            <a:r>
              <a:rPr lang="en-US" dirty="0" err="1"/>
              <a:t>tleaders</a:t>
            </a:r>
            <a:r>
              <a:rPr lang="en-US" dirty="0"/>
              <a:t> groups</a:t>
            </a:r>
          </a:p>
          <a:p>
            <a:r>
              <a:rPr lang="en-US" dirty="0"/>
              <a:t>[</a:t>
            </a:r>
            <a:r>
              <a:rPr lang="en-US" dirty="0" err="1"/>
              <a:t>root@testing</a:t>
            </a:r>
            <a:r>
              <a:rPr lang="en-US" dirty="0"/>
              <a:t> /]# id admin</a:t>
            </a:r>
          </a:p>
          <a:p>
            <a:r>
              <a:rPr lang="en-US" dirty="0" err="1"/>
              <a:t>uid</a:t>
            </a:r>
            <a:r>
              <a:rPr lang="en-US" dirty="0"/>
              <a:t>=1008(admin) </a:t>
            </a:r>
            <a:r>
              <a:rPr lang="en-US" dirty="0" err="1"/>
              <a:t>gid</a:t>
            </a:r>
            <a:r>
              <a:rPr lang="en-US" dirty="0"/>
              <a:t>=1011(admin) groups=1011(admin),1007(</a:t>
            </a:r>
            <a:r>
              <a:rPr lang="en-US" dirty="0" err="1"/>
              <a:t>tleaders</a:t>
            </a:r>
            <a:r>
              <a:rPr lang="en-US" dirty="0"/>
              <a:t>),1009(students),1010(engineers)</a:t>
            </a:r>
          </a:p>
          <a:p>
            <a:r>
              <a:rPr lang="en-US" dirty="0"/>
              <a:t>[</a:t>
            </a:r>
            <a:r>
              <a:rPr lang="en-US" dirty="0" err="1"/>
              <a:t>root@testing</a:t>
            </a:r>
            <a:r>
              <a:rPr lang="en-US" dirty="0"/>
              <a:t> /]# </a:t>
            </a:r>
          </a:p>
          <a:p>
            <a:endParaRPr lang="en-US" dirty="0"/>
          </a:p>
          <a:p>
            <a:r>
              <a:rPr lang="en-US" dirty="0"/>
              <a:t>[</a:t>
            </a:r>
            <a:r>
              <a:rPr lang="en-US" dirty="0" err="1"/>
              <a:t>root@testing</a:t>
            </a:r>
            <a:r>
              <a:rPr lang="en-US" dirty="0"/>
              <a:t> /]# cat /</a:t>
            </a:r>
            <a:r>
              <a:rPr lang="en-US" dirty="0" err="1"/>
              <a:t>etc</a:t>
            </a:r>
            <a:r>
              <a:rPr lang="en-US" dirty="0"/>
              <a:t>/</a:t>
            </a:r>
            <a:r>
              <a:rPr lang="en-US" dirty="0" err="1"/>
              <a:t>passwd</a:t>
            </a:r>
            <a:r>
              <a:rPr lang="en-US" dirty="0"/>
              <a:t> | grep admin</a:t>
            </a:r>
          </a:p>
          <a:p>
            <a:r>
              <a:rPr lang="en-US" dirty="0"/>
              <a:t>admin:x:1008:1011:Admin:/home/admin:/bin/bash</a:t>
            </a:r>
          </a:p>
          <a:p>
            <a:r>
              <a:rPr lang="en-US" dirty="0"/>
              <a:t>[</a:t>
            </a:r>
            <a:r>
              <a:rPr lang="en-US" dirty="0" err="1"/>
              <a:t>root@testing</a:t>
            </a:r>
            <a:r>
              <a:rPr lang="en-US" dirty="0"/>
              <a:t> /]# </a:t>
            </a:r>
          </a:p>
          <a:p>
            <a:endParaRPr lang="en-US" dirty="0"/>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fr-FR" dirty="0"/>
              <a:t>[</a:t>
            </a:r>
            <a:r>
              <a:rPr lang="fr-FR" dirty="0" err="1"/>
              <a:t>root@testing</a:t>
            </a:r>
            <a:r>
              <a:rPr lang="fr-FR" dirty="0"/>
              <a:t> /]# cat /</a:t>
            </a:r>
            <a:r>
              <a:rPr lang="fr-FR" dirty="0" err="1"/>
              <a:t>etc</a:t>
            </a:r>
            <a:r>
              <a:rPr lang="fr-FR" dirty="0"/>
              <a:t>/group </a:t>
            </a:r>
          </a:p>
          <a:p>
            <a:pPr marL="0" marR="0" lvl="0" indent="0" algn="l" defTabSz="457200" rtl="0" eaLnBrk="0" fontAlgn="base" latinLnBrk="0" hangingPunct="0">
              <a:lnSpc>
                <a:spcPct val="100000"/>
              </a:lnSpc>
              <a:spcBef>
                <a:spcPct val="30000"/>
              </a:spcBef>
              <a:spcAft>
                <a:spcPct val="0"/>
              </a:spcAft>
              <a:buClrTx/>
              <a:buSzTx/>
              <a:buFontTx/>
              <a:buNone/>
              <a:tabLst/>
              <a:defRPr/>
            </a:pPr>
            <a:r>
              <a:rPr lang="fr-FR" dirty="0"/>
              <a:t>…………………………………………………..</a:t>
            </a:r>
            <a:endParaRPr lang="en-US" dirty="0"/>
          </a:p>
          <a:p>
            <a:r>
              <a:rPr lang="fr-FR" dirty="0"/>
              <a:t>tleaders:x:1007:rmuntean,admin</a:t>
            </a:r>
          </a:p>
          <a:p>
            <a:r>
              <a:rPr lang="fr-FR" dirty="0"/>
              <a:t>test2:x:1008:</a:t>
            </a:r>
          </a:p>
          <a:p>
            <a:r>
              <a:rPr lang="fr-FR" dirty="0"/>
              <a:t>students:x:1009:admin</a:t>
            </a:r>
          </a:p>
          <a:p>
            <a:r>
              <a:rPr lang="fr-FR" dirty="0"/>
              <a:t>engineers:x:1010:admin</a:t>
            </a:r>
          </a:p>
          <a:p>
            <a:r>
              <a:rPr lang="fr-FR" dirty="0"/>
              <a:t>admin:x:1011:</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extLst>
      <p:ext uri="{BB962C8B-B14F-4D97-AF65-F5344CB8AC3E}">
        <p14:creationId xmlns:p14="http://schemas.microsoft.com/office/powerpoint/2010/main" val="332048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File Permissions</a:t>
            </a:r>
          </a:p>
          <a:p>
            <a:endParaRPr lang="en-US" b="1" dirty="0"/>
          </a:p>
          <a:p>
            <a:r>
              <a:rPr lang="en-US" dirty="0"/>
              <a:t>      - first flag shows file type : - (hyphen) = file, d = directory, l = symbolic link</a:t>
            </a:r>
          </a:p>
          <a:p>
            <a:r>
              <a:rPr lang="en-US" dirty="0"/>
              <a:t>      - permissions flags - 9 flags : read (r) (4), write (w) (2), execute (x) (1)   : </a:t>
            </a:r>
          </a:p>
          <a:p>
            <a:r>
              <a:rPr lang="en-US" dirty="0"/>
              <a:t>              - first 3 permissions = owner</a:t>
            </a:r>
          </a:p>
          <a:p>
            <a:r>
              <a:rPr lang="en-US" dirty="0"/>
              <a:t>              - second 3 permissions = group </a:t>
            </a:r>
          </a:p>
          <a:p>
            <a:r>
              <a:rPr lang="en-US" dirty="0"/>
              <a:t>              - last 3 permissions = other or world</a:t>
            </a:r>
          </a:p>
          <a:p>
            <a:r>
              <a:rPr lang="en-US" dirty="0"/>
              <a:t>       - owner of the file field</a:t>
            </a:r>
          </a:p>
          <a:p>
            <a:r>
              <a:rPr lang="en-US" dirty="0"/>
              <a:t>       - group of the owner field</a:t>
            </a:r>
          </a:p>
          <a:p>
            <a:endParaRPr lang="en-US" dirty="0"/>
          </a:p>
          <a:p>
            <a:r>
              <a:rPr lang="en-US" dirty="0"/>
              <a:t>           0   ---    </a:t>
            </a:r>
          </a:p>
          <a:p>
            <a:r>
              <a:rPr lang="en-US" dirty="0"/>
              <a:t>           1   --x</a:t>
            </a:r>
          </a:p>
          <a:p>
            <a:r>
              <a:rPr lang="en-US" dirty="0"/>
              <a:t>           2   -w-</a:t>
            </a:r>
          </a:p>
          <a:p>
            <a:r>
              <a:rPr lang="en-US" dirty="0"/>
              <a:t>           3   -</a:t>
            </a:r>
            <a:r>
              <a:rPr lang="en-US" dirty="0" err="1"/>
              <a:t>wx</a:t>
            </a:r>
            <a:endParaRPr lang="en-US" dirty="0"/>
          </a:p>
          <a:p>
            <a:r>
              <a:rPr lang="en-US" dirty="0"/>
              <a:t>           4   r--</a:t>
            </a:r>
          </a:p>
          <a:p>
            <a:r>
              <a:rPr lang="en-US" dirty="0"/>
              <a:t>           5   r-x</a:t>
            </a:r>
          </a:p>
          <a:p>
            <a:r>
              <a:rPr lang="en-US" dirty="0"/>
              <a:t>           6   </a:t>
            </a:r>
            <a:r>
              <a:rPr lang="en-US" dirty="0" err="1"/>
              <a:t>rw</a:t>
            </a:r>
            <a:r>
              <a:rPr lang="en-US" dirty="0"/>
              <a:t>-</a:t>
            </a:r>
          </a:p>
          <a:p>
            <a:r>
              <a:rPr lang="en-US" dirty="0"/>
              <a:t>           7   </a:t>
            </a:r>
            <a:r>
              <a:rPr lang="en-US" dirty="0" err="1"/>
              <a:t>rwx</a:t>
            </a:r>
            <a:r>
              <a:rPr lang="en-US" dirty="0"/>
              <a:t> </a:t>
            </a:r>
          </a:p>
          <a:p>
            <a:endParaRPr lang="en-US" dirty="0"/>
          </a:p>
          <a:p>
            <a:r>
              <a:rPr lang="en-US" dirty="0"/>
              <a:t>       - modifying permissions : </a:t>
            </a:r>
          </a:p>
          <a:p>
            <a:r>
              <a:rPr lang="en-US" dirty="0"/>
              <a:t>           </a:t>
            </a:r>
            <a:r>
              <a:rPr lang="en-US" dirty="0" err="1"/>
              <a:t>chmod</a:t>
            </a:r>
            <a:r>
              <a:rPr lang="en-US" dirty="0"/>
              <a:t> 660 file  or #</a:t>
            </a:r>
            <a:r>
              <a:rPr lang="en-US" dirty="0" err="1"/>
              <a:t>chmod</a:t>
            </a:r>
            <a:r>
              <a:rPr lang="en-US" dirty="0"/>
              <a:t> u=</a:t>
            </a:r>
            <a:r>
              <a:rPr lang="en-US" dirty="0" err="1"/>
              <a:t>rw</a:t>
            </a:r>
            <a:r>
              <a:rPr lang="en-US" dirty="0"/>
              <a:t> file    (u=owner, g=user in the same group, o=other, a=abbreviation for </a:t>
            </a:r>
            <a:r>
              <a:rPr lang="en-US" dirty="0" err="1"/>
              <a:t>ugo</a:t>
            </a:r>
            <a:r>
              <a:rPr lang="en-US" dirty="0"/>
              <a:t>, + = add permissions, - = remove permissions, = make it these permissions, r = read, w=write, x= execute)</a:t>
            </a:r>
          </a:p>
          <a:p>
            <a:r>
              <a:rPr lang="en-US" dirty="0"/>
              <a:t>           </a:t>
            </a:r>
            <a:r>
              <a:rPr lang="en-US" dirty="0" err="1"/>
              <a:t>chown</a:t>
            </a:r>
            <a:r>
              <a:rPr lang="en-US" dirty="0"/>
              <a:t> </a:t>
            </a:r>
          </a:p>
          <a:p>
            <a:r>
              <a:rPr lang="en-US" dirty="0"/>
              <a:t>           </a:t>
            </a:r>
            <a:r>
              <a:rPr lang="en-US" dirty="0" err="1"/>
              <a:t>chgrp</a:t>
            </a:r>
            <a:r>
              <a:rPr lang="en-US" dirty="0"/>
              <a:t>       </a:t>
            </a:r>
          </a:p>
          <a:p>
            <a:endParaRPr lang="en-US" dirty="0"/>
          </a:p>
          <a:p>
            <a:r>
              <a:rPr lang="en-US" dirty="0"/>
              <a:t>   </a:t>
            </a:r>
          </a:p>
          <a:p>
            <a:r>
              <a:rPr lang="en-US" dirty="0"/>
              <a:t>       w = write - gives the user rights to create, delete, rename files in a directory</a:t>
            </a:r>
          </a:p>
          <a:p>
            <a:r>
              <a:rPr lang="en-US" dirty="0"/>
              <a:t>       r = read - gives the user rights to list files in a directory. If a user wants to change in a directory and to list the files, he will need also "execute" rights...if no execute rights, he can't change into directory and "No permissions"</a:t>
            </a:r>
          </a:p>
          <a:p>
            <a:endParaRPr lang="en-US" dirty="0"/>
          </a:p>
          <a:p>
            <a:r>
              <a:rPr lang="en-US" dirty="0"/>
              <a:t>    !!! NEED TO HAVE EXECUTION RIGHTS ON THE DIRECTORY IN ORDER TO READ THE FILES INSIDE IT !!!!</a:t>
            </a:r>
          </a:p>
          <a:p>
            <a:endParaRPr lang="en-US" dirty="0"/>
          </a:p>
          <a:p>
            <a:r>
              <a:rPr lang="en-US" dirty="0"/>
              <a:t>   x = execute - give the user rights to execute a file </a:t>
            </a:r>
          </a:p>
          <a:p>
            <a:endParaRPr lang="en-US" dirty="0"/>
          </a:p>
          <a:p>
            <a:r>
              <a:rPr lang="en-US" dirty="0"/>
              <a:t>  </a:t>
            </a:r>
            <a:r>
              <a:rPr lang="en-US" dirty="0" err="1"/>
              <a:t>chmod</a:t>
            </a:r>
            <a:r>
              <a:rPr lang="en-US" dirty="0"/>
              <a:t> 755 -R directory =&gt; set </a:t>
            </a:r>
            <a:r>
              <a:rPr lang="en-US" dirty="0" err="1"/>
              <a:t>rwxr</a:t>
            </a:r>
            <a:r>
              <a:rPr lang="en-US" dirty="0"/>
              <a:t>-</a:t>
            </a:r>
            <a:r>
              <a:rPr lang="en-US" dirty="0" err="1"/>
              <a:t>xr</a:t>
            </a:r>
            <a:r>
              <a:rPr lang="en-US" dirty="0"/>
              <a:t>-x recursively of all files in the directory</a:t>
            </a:r>
          </a:p>
          <a:p>
            <a:endParaRPr lang="en-US" dirty="0"/>
          </a:p>
          <a:p>
            <a:r>
              <a:rPr lang="en-US" dirty="0"/>
              <a:t>  </a:t>
            </a:r>
            <a:r>
              <a:rPr lang="en-US" dirty="0" err="1"/>
              <a:t>chmod</a:t>
            </a:r>
            <a:r>
              <a:rPr lang="en-US" dirty="0"/>
              <a:t> </a:t>
            </a:r>
            <a:r>
              <a:rPr lang="en-US" dirty="0" err="1"/>
              <a:t>o+x</a:t>
            </a:r>
            <a:r>
              <a:rPr lang="en-US" dirty="0"/>
              <a:t> /test  =&gt; change permissions to execute for others for directory :”test” </a:t>
            </a:r>
          </a:p>
          <a:p>
            <a:endParaRPr lang="en-US" dirty="0"/>
          </a:p>
          <a:p>
            <a:r>
              <a:rPr lang="en-US" dirty="0"/>
              <a:t> </a:t>
            </a:r>
            <a:r>
              <a:rPr lang="en-US" dirty="0" err="1"/>
              <a:t>chown</a:t>
            </a:r>
            <a:r>
              <a:rPr lang="en-US" dirty="0"/>
              <a:t> user1 file =&gt; change owner of the file to be user1 </a:t>
            </a:r>
          </a:p>
          <a:p>
            <a:r>
              <a:rPr lang="en-US" dirty="0"/>
              <a:t> </a:t>
            </a:r>
            <a:r>
              <a:rPr lang="en-US" dirty="0" err="1"/>
              <a:t>chown</a:t>
            </a:r>
            <a:r>
              <a:rPr lang="en-US" dirty="0"/>
              <a:t> user1 -R * =&gt; change owner of all files recursively inside a directory (even subdirectories) </a:t>
            </a:r>
          </a:p>
          <a:p>
            <a:r>
              <a:rPr lang="en-US" dirty="0"/>
              <a:t> </a:t>
            </a:r>
            <a:r>
              <a:rPr lang="en-US" dirty="0" err="1"/>
              <a:t>chgrp</a:t>
            </a:r>
            <a:r>
              <a:rPr lang="en-US" dirty="0"/>
              <a:t> sales * =&gt; change group of all files to sales </a:t>
            </a:r>
          </a:p>
          <a:p>
            <a:r>
              <a:rPr lang="en-US" dirty="0"/>
              <a:t> </a:t>
            </a:r>
            <a:r>
              <a:rPr lang="en-US" dirty="0" err="1"/>
              <a:t>chgrp</a:t>
            </a:r>
            <a:r>
              <a:rPr lang="en-US" dirty="0"/>
              <a:t> sales -R * =&gt; change group of all files to sales recursively in a directory</a:t>
            </a:r>
          </a:p>
          <a:p>
            <a:r>
              <a:rPr lang="en-US" dirty="0"/>
              <a:t>   </a:t>
            </a:r>
          </a:p>
          <a:p>
            <a:r>
              <a:rPr lang="en-US" dirty="0"/>
              <a:t>      !!! When you create a new file in Linux, the permissions are not inheritance from the directory where you create the file, but from a parameter </a:t>
            </a:r>
            <a:r>
              <a:rPr lang="en-US" dirty="0" err="1"/>
              <a:t>umask</a:t>
            </a:r>
            <a:r>
              <a:rPr lang="en-US" dirty="0"/>
              <a:t> </a:t>
            </a:r>
          </a:p>
          <a:p>
            <a:r>
              <a:rPr lang="en-US" dirty="0"/>
              <a:t>  </a:t>
            </a:r>
          </a:p>
          <a:p>
            <a:r>
              <a:rPr lang="en-US" dirty="0"/>
              <a:t>  </a:t>
            </a:r>
            <a:r>
              <a:rPr lang="en-US" dirty="0" err="1"/>
              <a:t>umask</a:t>
            </a:r>
            <a:r>
              <a:rPr lang="en-US" dirty="0"/>
              <a:t>   =&gt; 0022. </a:t>
            </a:r>
          </a:p>
          <a:p>
            <a:r>
              <a:rPr lang="en-US" dirty="0"/>
              <a:t>   </a:t>
            </a:r>
          </a:p>
          <a:p>
            <a:r>
              <a:rPr lang="en-US" dirty="0"/>
              <a:t>    Linux kernel likes to assign value 6 (</a:t>
            </a:r>
            <a:r>
              <a:rPr lang="en-US" dirty="0" err="1"/>
              <a:t>rw</a:t>
            </a:r>
            <a:r>
              <a:rPr lang="en-US" dirty="0"/>
              <a:t>) for owner and group and everybody else, example : -</a:t>
            </a:r>
            <a:r>
              <a:rPr lang="en-US" dirty="0" err="1"/>
              <a:t>rw-rw-rw</a:t>
            </a:r>
            <a:r>
              <a:rPr lang="en-US" dirty="0"/>
              <a:t>- (0666) . Then the   value from </a:t>
            </a:r>
            <a:r>
              <a:rPr lang="en-US" dirty="0" err="1"/>
              <a:t>umask</a:t>
            </a:r>
            <a:r>
              <a:rPr lang="en-US" dirty="0"/>
              <a:t> is </a:t>
            </a:r>
            <a:r>
              <a:rPr lang="en-US" dirty="0" err="1"/>
              <a:t>substracted</a:t>
            </a:r>
            <a:r>
              <a:rPr lang="en-US" dirty="0"/>
              <a:t> from the value 0666 =&gt; the new value 0644 : -</a:t>
            </a:r>
            <a:r>
              <a:rPr lang="en-US" dirty="0" err="1"/>
              <a:t>rw</a:t>
            </a:r>
            <a:r>
              <a:rPr lang="en-US" dirty="0"/>
              <a:t>-r--r--    !!!!! </a:t>
            </a:r>
          </a:p>
          <a:p>
            <a:endParaRPr lang="en-US" dirty="0"/>
          </a:p>
          <a:p>
            <a:endParaRPr lang="en-US" dirty="0"/>
          </a:p>
          <a:p>
            <a:r>
              <a:rPr lang="en-US" b="1" dirty="0"/>
              <a:t>Sticky bit</a:t>
            </a:r>
          </a:p>
          <a:p>
            <a:endParaRPr lang="en-US" dirty="0"/>
          </a:p>
          <a:p>
            <a:r>
              <a:rPr lang="en-US" dirty="0"/>
              <a:t> sticky bit = only the user to have the possibility to delete/rename their own files and not the other users in a directory </a:t>
            </a:r>
          </a:p>
          <a:p>
            <a:endParaRPr lang="en-US" dirty="0"/>
          </a:p>
          <a:p>
            <a:r>
              <a:rPr lang="en-US" dirty="0"/>
              <a:t>  </a:t>
            </a:r>
            <a:r>
              <a:rPr lang="en-US" dirty="0" err="1"/>
              <a:t>chmod</a:t>
            </a:r>
            <a:r>
              <a:rPr lang="en-US" dirty="0"/>
              <a:t> +t directory  =&gt; to turn on sticky bit .  When give the command ls –</a:t>
            </a:r>
            <a:r>
              <a:rPr lang="en-US" dirty="0" err="1"/>
              <a:t>ila</a:t>
            </a:r>
            <a:r>
              <a:rPr lang="en-US" dirty="0"/>
              <a:t> directory  a “t” is appearing for sticky bit </a:t>
            </a:r>
          </a:p>
          <a:p>
            <a:endParaRPr lang="en-US" dirty="0"/>
          </a:p>
          <a:p>
            <a:r>
              <a:rPr lang="en-US" u="sng" dirty="0"/>
              <a:t>Example:</a:t>
            </a:r>
          </a:p>
          <a:p>
            <a:endParaRPr lang="en-US" dirty="0"/>
          </a:p>
          <a:p>
            <a:r>
              <a:rPr lang="en-US" dirty="0"/>
              <a:t> [root@tmlina115 ~]# ls -</a:t>
            </a:r>
            <a:r>
              <a:rPr lang="en-US" dirty="0" err="1"/>
              <a:t>ila</a:t>
            </a:r>
            <a:r>
              <a:rPr lang="en-US" dirty="0"/>
              <a:t> | grep test</a:t>
            </a:r>
          </a:p>
          <a:p>
            <a:r>
              <a:rPr lang="en-US" dirty="0"/>
              <a:t>2236331 </a:t>
            </a:r>
            <a:r>
              <a:rPr lang="en-US" dirty="0" err="1"/>
              <a:t>drwxr</a:t>
            </a:r>
            <a:r>
              <a:rPr lang="en-US" dirty="0"/>
              <a:t>-</a:t>
            </a:r>
            <a:r>
              <a:rPr lang="en-US" dirty="0" err="1"/>
              <a:t>xr</a:t>
            </a:r>
            <a:r>
              <a:rPr lang="en-US" dirty="0"/>
              <a:t>-x.  2 root </a:t>
            </a:r>
            <a:r>
              <a:rPr lang="en-US" dirty="0" err="1"/>
              <a:t>root</a:t>
            </a:r>
            <a:r>
              <a:rPr lang="en-US" dirty="0"/>
              <a:t>    4096 Feb  2 15:36 test</a:t>
            </a:r>
          </a:p>
          <a:p>
            <a:r>
              <a:rPr lang="en-US" dirty="0"/>
              <a:t>1190838 -</a:t>
            </a:r>
            <a:r>
              <a:rPr lang="en-US" dirty="0" err="1"/>
              <a:t>rw</a:t>
            </a:r>
            <a:r>
              <a:rPr lang="en-US" dirty="0"/>
              <a:t>-r--r--.  1 root </a:t>
            </a:r>
            <a:r>
              <a:rPr lang="en-US" dirty="0" err="1"/>
              <a:t>root</a:t>
            </a:r>
            <a:r>
              <a:rPr lang="en-US" dirty="0"/>
              <a:t>      11 Oct  9 10:56 test.sh</a:t>
            </a:r>
          </a:p>
          <a:p>
            <a:r>
              <a:rPr lang="en-US" dirty="0"/>
              <a:t>[root@tmlina115 ~]# </a:t>
            </a:r>
            <a:r>
              <a:rPr lang="en-US" dirty="0" err="1"/>
              <a:t>chmod</a:t>
            </a:r>
            <a:r>
              <a:rPr lang="en-US" dirty="0"/>
              <a:t> +t test</a:t>
            </a:r>
          </a:p>
          <a:p>
            <a:r>
              <a:rPr lang="en-US" dirty="0"/>
              <a:t>[root@tmlina115 ~]# ls -</a:t>
            </a:r>
            <a:r>
              <a:rPr lang="en-US" dirty="0" err="1"/>
              <a:t>ila</a:t>
            </a:r>
            <a:r>
              <a:rPr lang="en-US" dirty="0"/>
              <a:t> | grep test</a:t>
            </a:r>
          </a:p>
          <a:p>
            <a:r>
              <a:rPr lang="en-US" dirty="0"/>
              <a:t>2236331 </a:t>
            </a:r>
            <a:r>
              <a:rPr lang="en-US" dirty="0" err="1"/>
              <a:t>drwxr</a:t>
            </a:r>
            <a:r>
              <a:rPr lang="en-US" dirty="0"/>
              <a:t>-</a:t>
            </a:r>
            <a:r>
              <a:rPr lang="en-US" dirty="0" err="1"/>
              <a:t>xr</a:t>
            </a:r>
            <a:r>
              <a:rPr lang="en-US" dirty="0"/>
              <a:t>-t.  2 root </a:t>
            </a:r>
            <a:r>
              <a:rPr lang="en-US" dirty="0" err="1"/>
              <a:t>root</a:t>
            </a:r>
            <a:r>
              <a:rPr lang="en-US" dirty="0"/>
              <a:t>    4096 Feb  2 15:36 test</a:t>
            </a:r>
          </a:p>
          <a:p>
            <a:r>
              <a:rPr lang="en-US" dirty="0"/>
              <a:t>1190838 -</a:t>
            </a:r>
            <a:r>
              <a:rPr lang="en-US" dirty="0" err="1"/>
              <a:t>rw</a:t>
            </a:r>
            <a:r>
              <a:rPr lang="en-US" dirty="0"/>
              <a:t>-r--r--.  1 root </a:t>
            </a:r>
            <a:r>
              <a:rPr lang="en-US" dirty="0" err="1"/>
              <a:t>root</a:t>
            </a:r>
            <a:r>
              <a:rPr lang="en-US" dirty="0"/>
              <a:t>      11 Oct  9 10:56 test.sh</a:t>
            </a:r>
          </a:p>
          <a:p>
            <a:r>
              <a:rPr lang="en-US" dirty="0"/>
              <a:t>[root@tmlina115 ~]# </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18</a:t>
            </a:fld>
            <a:endParaRPr lang="en-US"/>
          </a:p>
        </p:txBody>
      </p:sp>
    </p:spTree>
    <p:extLst>
      <p:ext uri="{BB962C8B-B14F-4D97-AF65-F5344CB8AC3E}">
        <p14:creationId xmlns:p14="http://schemas.microsoft.com/office/powerpoint/2010/main" val="3833662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endParaRPr lang="en-US" dirty="0"/>
          </a:p>
          <a:p>
            <a:r>
              <a:rPr lang="en-US" dirty="0"/>
              <a:t>[</a:t>
            </a:r>
            <a:r>
              <a:rPr lang="en-US" dirty="0" err="1"/>
              <a:t>root@testing</a:t>
            </a:r>
            <a:r>
              <a:rPr lang="en-US" dirty="0"/>
              <a:t> test]# ls -</a:t>
            </a:r>
            <a:r>
              <a:rPr lang="en-US" dirty="0" err="1"/>
              <a:t>ila</a:t>
            </a:r>
            <a:r>
              <a:rPr lang="en-US" dirty="0"/>
              <a:t> test1.text </a:t>
            </a:r>
          </a:p>
          <a:p>
            <a:r>
              <a:rPr lang="en-US" dirty="0"/>
              <a:t>131074 -</a:t>
            </a:r>
            <a:r>
              <a:rPr lang="en-US" dirty="0" err="1"/>
              <a:t>rw</a:t>
            </a:r>
            <a:r>
              <a:rPr lang="en-US" dirty="0"/>
              <a:t>-r--r--</a:t>
            </a:r>
            <a:r>
              <a:rPr lang="en-US" dirty="0">
                <a:solidFill>
                  <a:srgbClr val="FF0000"/>
                </a:solidFill>
              </a:rPr>
              <a:t>+</a:t>
            </a:r>
            <a:r>
              <a:rPr lang="en-US" dirty="0"/>
              <a:t> 1 root </a:t>
            </a:r>
            <a:r>
              <a:rPr lang="en-US" dirty="0" err="1"/>
              <a:t>root</a:t>
            </a:r>
            <a:r>
              <a:rPr lang="en-US" dirty="0"/>
              <a:t> 0 Apr  4 14:54 test1.text                  =&gt; the last “+” sign says the permissions are enabled</a:t>
            </a:r>
          </a:p>
          <a:p>
            <a:r>
              <a:rPr lang="en-US" dirty="0"/>
              <a:t>[</a:t>
            </a:r>
            <a:r>
              <a:rPr lang="en-US" dirty="0" err="1"/>
              <a:t>root@testing</a:t>
            </a:r>
            <a:r>
              <a:rPr lang="en-US" dirty="0"/>
              <a:t> test]# </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19</a:t>
            </a:fld>
            <a:endParaRPr lang="en-US"/>
          </a:p>
        </p:txBody>
      </p:sp>
    </p:spTree>
    <p:extLst>
      <p:ext uri="{BB962C8B-B14F-4D97-AF65-F5344CB8AC3E}">
        <p14:creationId xmlns:p14="http://schemas.microsoft.com/office/powerpoint/2010/main" val="3919266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ACL = access control lists  - add more permissions to files/directories</a:t>
            </a:r>
          </a:p>
          <a:p>
            <a:r>
              <a:rPr lang="en-US" dirty="0"/>
              <a:t>(Read: https://wiki.archlinux.org/index.php/Access_Control_Lists )  </a:t>
            </a:r>
          </a:p>
          <a:p>
            <a:endParaRPr lang="en-US" dirty="0"/>
          </a:p>
          <a:p>
            <a:r>
              <a:rPr lang="en-US" dirty="0"/>
              <a:t>     </a:t>
            </a:r>
          </a:p>
          <a:p>
            <a:r>
              <a:rPr lang="en-US" dirty="0"/>
              <a:t>      </a:t>
            </a:r>
            <a:r>
              <a:rPr lang="en-US" dirty="0" err="1"/>
              <a:t>getfacl</a:t>
            </a:r>
            <a:r>
              <a:rPr lang="en-US" dirty="0"/>
              <a:t> file =&gt; shows all permissions </a:t>
            </a:r>
          </a:p>
          <a:p>
            <a:r>
              <a:rPr lang="en-US" dirty="0"/>
              <a:t>      </a:t>
            </a:r>
            <a:r>
              <a:rPr lang="en-US" dirty="0" err="1"/>
              <a:t>setfacl</a:t>
            </a:r>
            <a:r>
              <a:rPr lang="en-US" dirty="0"/>
              <a:t> -m u:user:r file =&gt; -m = modification, -u = user and permissions </a:t>
            </a:r>
          </a:p>
          <a:p>
            <a:r>
              <a:rPr lang="en-US" dirty="0"/>
              <a:t>      </a:t>
            </a:r>
            <a:r>
              <a:rPr lang="en-US" dirty="0" err="1"/>
              <a:t>setfacl</a:t>
            </a:r>
            <a:r>
              <a:rPr lang="en-US" dirty="0"/>
              <a:t> -m g:sales:rwx .  =&gt; apply </a:t>
            </a:r>
            <a:r>
              <a:rPr lang="en-US" dirty="0" err="1"/>
              <a:t>acl</a:t>
            </a:r>
            <a:r>
              <a:rPr lang="en-US" dirty="0"/>
              <a:t> to current adding group sales </a:t>
            </a:r>
            <a:r>
              <a:rPr lang="en-US" dirty="0" err="1"/>
              <a:t>rwx</a:t>
            </a:r>
            <a:r>
              <a:rPr lang="en-US" dirty="0"/>
              <a:t> permissions</a:t>
            </a:r>
          </a:p>
          <a:p>
            <a:endParaRPr lang="en-US" dirty="0"/>
          </a:p>
          <a:p>
            <a:r>
              <a:rPr lang="en-US" dirty="0"/>
              <a:t>      Example: </a:t>
            </a:r>
          </a:p>
          <a:p>
            <a:r>
              <a:rPr lang="en-US" dirty="0"/>
              <a:t>         [root@tmlina115 ~]# ls -l test.sh          </a:t>
            </a:r>
          </a:p>
          <a:p>
            <a:r>
              <a:rPr lang="en-US" dirty="0"/>
              <a:t>         1190838 -</a:t>
            </a:r>
            <a:r>
              <a:rPr lang="en-US" dirty="0" err="1"/>
              <a:t>rw</a:t>
            </a:r>
            <a:r>
              <a:rPr lang="en-US" dirty="0"/>
              <a:t>-r--r--.  1 root </a:t>
            </a:r>
            <a:r>
              <a:rPr lang="en-US" dirty="0" err="1"/>
              <a:t>root</a:t>
            </a:r>
            <a:r>
              <a:rPr lang="en-US" dirty="0"/>
              <a:t>      11 Oct  9 10:56 test.sh</a:t>
            </a:r>
          </a:p>
          <a:p>
            <a:r>
              <a:rPr lang="en-US" dirty="0"/>
              <a:t>         [root@tmlina115 ~]# </a:t>
            </a:r>
            <a:r>
              <a:rPr lang="en-US" dirty="0" err="1"/>
              <a:t>setfacl</a:t>
            </a:r>
            <a:r>
              <a:rPr lang="en-US" dirty="0"/>
              <a:t> -m u:dhcpd:r test.sh </a:t>
            </a:r>
          </a:p>
          <a:p>
            <a:r>
              <a:rPr lang="en-US" dirty="0"/>
              <a:t>         [root@tmlina115 ~]# </a:t>
            </a:r>
            <a:r>
              <a:rPr lang="en-US" dirty="0" err="1"/>
              <a:t>getfacl</a:t>
            </a:r>
            <a:r>
              <a:rPr lang="en-US" dirty="0"/>
              <a:t> test.sh </a:t>
            </a:r>
          </a:p>
          <a:p>
            <a:r>
              <a:rPr lang="en-US" dirty="0"/>
              <a:t>         # file: test.sh</a:t>
            </a:r>
          </a:p>
          <a:p>
            <a:r>
              <a:rPr lang="en-US" dirty="0"/>
              <a:t>         # owner: root</a:t>
            </a:r>
          </a:p>
          <a:p>
            <a:r>
              <a:rPr lang="en-US" dirty="0"/>
              <a:t>         # group: root</a:t>
            </a:r>
          </a:p>
          <a:p>
            <a:r>
              <a:rPr lang="en-US" dirty="0"/>
              <a:t>         user::</a:t>
            </a:r>
            <a:r>
              <a:rPr lang="en-US" dirty="0" err="1"/>
              <a:t>rw</a:t>
            </a:r>
            <a:r>
              <a:rPr lang="en-US" dirty="0"/>
              <a:t>-</a:t>
            </a:r>
          </a:p>
          <a:p>
            <a:r>
              <a:rPr lang="en-US" dirty="0"/>
              <a:t>         </a:t>
            </a:r>
            <a:r>
              <a:rPr lang="en-US" dirty="0" err="1"/>
              <a:t>user:dhcpd:r</a:t>
            </a:r>
            <a:r>
              <a:rPr lang="en-US" dirty="0"/>
              <a:t>--</a:t>
            </a:r>
          </a:p>
          <a:p>
            <a:r>
              <a:rPr lang="en-US" dirty="0"/>
              <a:t>         group::r--</a:t>
            </a:r>
          </a:p>
          <a:p>
            <a:r>
              <a:rPr lang="en-US" dirty="0"/>
              <a:t>         mask::r--</a:t>
            </a:r>
          </a:p>
          <a:p>
            <a:r>
              <a:rPr lang="en-US" dirty="0"/>
              <a:t>         other::r-- </a:t>
            </a:r>
          </a:p>
          <a:p>
            <a:r>
              <a:rPr lang="en-US" dirty="0"/>
              <a:t>         [root@tmlina115 ~]# ls -l test.sh            (Observe the sign + after ACL was added)</a:t>
            </a:r>
          </a:p>
          <a:p>
            <a:r>
              <a:rPr lang="en-US" dirty="0"/>
              <a:t>         -</a:t>
            </a:r>
            <a:r>
              <a:rPr lang="en-US" dirty="0" err="1"/>
              <a:t>rw</a:t>
            </a:r>
            <a:r>
              <a:rPr lang="en-US" dirty="0"/>
              <a:t>-r--r--+ 1 root </a:t>
            </a:r>
            <a:r>
              <a:rPr lang="en-US" dirty="0" err="1"/>
              <a:t>root</a:t>
            </a:r>
            <a:r>
              <a:rPr lang="en-US" dirty="0"/>
              <a:t> 11 Oct  9 10:56 test.sh</a:t>
            </a:r>
          </a:p>
          <a:p>
            <a:r>
              <a:rPr lang="en-US" dirty="0"/>
              <a:t>         [root@tmlina115 ~]#     </a:t>
            </a:r>
          </a:p>
          <a:p>
            <a:r>
              <a:rPr lang="en-US" dirty="0"/>
              <a:t>   </a:t>
            </a:r>
          </a:p>
          <a:p>
            <a:r>
              <a:rPr lang="en-US" dirty="0"/>
              <a:t>       </a:t>
            </a:r>
            <a:r>
              <a:rPr lang="en-US" dirty="0" err="1"/>
              <a:t>getfactl</a:t>
            </a:r>
            <a:r>
              <a:rPr lang="en-US" dirty="0"/>
              <a:t> ~/*  =&gt; shows all ACL files in the home directory</a:t>
            </a:r>
          </a:p>
          <a:p>
            <a:endParaRPr lang="en-US" dirty="0"/>
          </a:p>
          <a:p>
            <a:endParaRPr lang="en-US" dirty="0"/>
          </a:p>
          <a:p>
            <a:endParaRPr lang="en-US" dirty="0"/>
          </a:p>
          <a:p>
            <a:r>
              <a:rPr lang="en-US" dirty="0"/>
              <a:t>Example:</a:t>
            </a:r>
          </a:p>
          <a:p>
            <a:endParaRPr lang="en-US" dirty="0"/>
          </a:p>
          <a:p>
            <a:r>
              <a:rPr lang="en-US" dirty="0"/>
              <a:t>[</a:t>
            </a:r>
            <a:r>
              <a:rPr lang="en-US" dirty="0" err="1"/>
              <a:t>root@testing</a:t>
            </a:r>
            <a:r>
              <a:rPr lang="en-US" dirty="0"/>
              <a:t> /]# mount -t ext4 -o </a:t>
            </a:r>
            <a:r>
              <a:rPr lang="en-US" dirty="0" err="1"/>
              <a:t>acl</a:t>
            </a:r>
            <a:r>
              <a:rPr lang="en-US" dirty="0"/>
              <a:t> /dev/sdb1 /lvligaacb1/</a:t>
            </a:r>
          </a:p>
          <a:p>
            <a:endParaRPr lang="en-US" dirty="0"/>
          </a:p>
          <a:p>
            <a:r>
              <a:rPr lang="en-US" dirty="0"/>
              <a:t>[</a:t>
            </a:r>
            <a:r>
              <a:rPr lang="en-US" dirty="0" err="1"/>
              <a:t>root@testing</a:t>
            </a:r>
            <a:r>
              <a:rPr lang="en-US" dirty="0"/>
              <a:t> /]# dumpe2fs /dev/sdb1 | grep "Default mount options"</a:t>
            </a:r>
          </a:p>
          <a:p>
            <a:r>
              <a:rPr lang="en-US" dirty="0"/>
              <a:t>dumpe2fs 1.42.9 (28-Dec-2013)</a:t>
            </a:r>
          </a:p>
          <a:p>
            <a:r>
              <a:rPr lang="en-US" dirty="0"/>
              <a:t>Default mount options:    </a:t>
            </a:r>
            <a:r>
              <a:rPr lang="en-US" dirty="0" err="1"/>
              <a:t>user_xattr</a:t>
            </a:r>
            <a:r>
              <a:rPr lang="en-US" dirty="0"/>
              <a:t> </a:t>
            </a:r>
            <a:r>
              <a:rPr lang="en-US" dirty="0" err="1"/>
              <a:t>acl</a:t>
            </a:r>
            <a:endParaRPr lang="en-US" dirty="0"/>
          </a:p>
          <a:p>
            <a:endParaRPr lang="en-US" dirty="0"/>
          </a:p>
          <a:p>
            <a:r>
              <a:rPr lang="en-US" dirty="0"/>
              <a:t>[</a:t>
            </a:r>
            <a:r>
              <a:rPr lang="en-US" dirty="0" err="1"/>
              <a:t>root@testing</a:t>
            </a:r>
            <a:r>
              <a:rPr lang="en-US" dirty="0"/>
              <a:t> /]# </a:t>
            </a:r>
            <a:r>
              <a:rPr lang="en-US" dirty="0" err="1"/>
              <a:t>getfacl</a:t>
            </a:r>
            <a:r>
              <a:rPr lang="en-US" dirty="0"/>
              <a:t> /</a:t>
            </a:r>
            <a:r>
              <a:rPr lang="en-US" dirty="0" err="1"/>
              <a:t>etc</a:t>
            </a:r>
            <a:r>
              <a:rPr lang="en-US" dirty="0"/>
              <a:t>/</a:t>
            </a:r>
            <a:r>
              <a:rPr lang="en-US" dirty="0" err="1"/>
              <a:t>passwd</a:t>
            </a:r>
            <a:endParaRPr lang="en-US" dirty="0"/>
          </a:p>
          <a:p>
            <a:r>
              <a:rPr lang="en-US" dirty="0" err="1"/>
              <a:t>getfacl</a:t>
            </a:r>
            <a:r>
              <a:rPr lang="en-US" dirty="0"/>
              <a:t>: Removing leading '/' from absolute path names</a:t>
            </a:r>
          </a:p>
          <a:p>
            <a:r>
              <a:rPr lang="en-US" dirty="0"/>
              <a:t># file: </a:t>
            </a:r>
            <a:r>
              <a:rPr lang="en-US" dirty="0" err="1"/>
              <a:t>etc</a:t>
            </a:r>
            <a:r>
              <a:rPr lang="en-US" dirty="0"/>
              <a:t>/</a:t>
            </a:r>
            <a:r>
              <a:rPr lang="en-US" dirty="0" err="1"/>
              <a:t>passwd</a:t>
            </a:r>
            <a:endParaRPr lang="en-US" dirty="0"/>
          </a:p>
          <a:p>
            <a:r>
              <a:rPr lang="en-US" dirty="0"/>
              <a:t># owner: root</a:t>
            </a:r>
          </a:p>
          <a:p>
            <a:r>
              <a:rPr lang="en-US" dirty="0"/>
              <a:t># group: root</a:t>
            </a:r>
          </a:p>
          <a:p>
            <a:r>
              <a:rPr lang="en-US" dirty="0"/>
              <a:t>user::</a:t>
            </a:r>
            <a:r>
              <a:rPr lang="en-US" dirty="0" err="1"/>
              <a:t>rw</a:t>
            </a:r>
            <a:r>
              <a:rPr lang="en-US" dirty="0"/>
              <a:t>-</a:t>
            </a:r>
          </a:p>
          <a:p>
            <a:r>
              <a:rPr lang="en-US" dirty="0"/>
              <a:t>group::r--</a:t>
            </a:r>
          </a:p>
          <a:p>
            <a:r>
              <a:rPr lang="en-US" dirty="0"/>
              <a:t>other::r--</a:t>
            </a:r>
          </a:p>
          <a:p>
            <a:endParaRPr lang="en-US" dirty="0"/>
          </a:p>
          <a:p>
            <a:r>
              <a:rPr lang="en-US" dirty="0"/>
              <a:t>[</a:t>
            </a:r>
            <a:r>
              <a:rPr lang="en-US" dirty="0" err="1"/>
              <a:t>root@testing</a:t>
            </a:r>
            <a:r>
              <a:rPr lang="en-US" dirty="0"/>
              <a:t> /]# mount -t ext4  /dev/sdb1 /lvligaacb1/</a:t>
            </a:r>
          </a:p>
          <a:p>
            <a:endParaRPr lang="en-US" dirty="0"/>
          </a:p>
          <a:p>
            <a:r>
              <a:rPr lang="en-US" dirty="0"/>
              <a:t>[</a:t>
            </a:r>
            <a:r>
              <a:rPr lang="en-US" dirty="0" err="1"/>
              <a:t>root@testing</a:t>
            </a:r>
            <a:r>
              <a:rPr lang="en-US" dirty="0"/>
              <a:t> /]# dumpe2fs /dev/sdb1 | grep "Default mount options"</a:t>
            </a:r>
          </a:p>
          <a:p>
            <a:r>
              <a:rPr lang="en-US" dirty="0"/>
              <a:t>dumpe2fs 1.42.9 (28-Dec-2013)</a:t>
            </a:r>
          </a:p>
          <a:p>
            <a:r>
              <a:rPr lang="en-US" dirty="0"/>
              <a:t>Default mount options:    </a:t>
            </a:r>
            <a:r>
              <a:rPr lang="en-US" dirty="0" err="1"/>
              <a:t>user_xattr</a:t>
            </a:r>
            <a:r>
              <a:rPr lang="en-US" dirty="0"/>
              <a:t> </a:t>
            </a:r>
            <a:r>
              <a:rPr lang="en-US" dirty="0" err="1"/>
              <a:t>acl</a:t>
            </a:r>
            <a:endParaRPr lang="en-US" dirty="0"/>
          </a:p>
          <a:p>
            <a:endParaRPr lang="en-US" dirty="0"/>
          </a:p>
          <a:p>
            <a:r>
              <a:rPr lang="en-US" dirty="0"/>
              <a:t>[</a:t>
            </a:r>
            <a:r>
              <a:rPr lang="en-US" dirty="0" err="1"/>
              <a:t>root@testing</a:t>
            </a:r>
            <a:r>
              <a:rPr lang="en-US" dirty="0"/>
              <a:t> /]# tune2fs -o </a:t>
            </a:r>
            <a:r>
              <a:rPr lang="en-US" dirty="0" err="1"/>
              <a:t>acl,user_xattr</a:t>
            </a:r>
            <a:r>
              <a:rPr lang="en-US" dirty="0"/>
              <a:t> /dev/sdb1</a:t>
            </a:r>
          </a:p>
          <a:p>
            <a:r>
              <a:rPr lang="en-US" dirty="0"/>
              <a:t>tune2fs 1.42.9 (28-Dec-2013)</a:t>
            </a:r>
          </a:p>
          <a:p>
            <a:endParaRPr lang="en-US" dirty="0"/>
          </a:p>
          <a:p>
            <a:endParaRPr lang="en-US" dirty="0"/>
          </a:p>
          <a:p>
            <a:endParaRPr lang="en-US" dirty="0"/>
          </a:p>
          <a:p>
            <a:endParaRPr lang="en-US" dirty="0"/>
          </a:p>
          <a:p>
            <a:r>
              <a:rPr lang="en-US" dirty="0"/>
              <a:t>[</a:t>
            </a:r>
            <a:r>
              <a:rPr lang="en-US" dirty="0" err="1"/>
              <a:t>root@testing</a:t>
            </a:r>
            <a:r>
              <a:rPr lang="en-US" dirty="0"/>
              <a:t> lvligaacb1]# touch mama.txt</a:t>
            </a:r>
          </a:p>
          <a:p>
            <a:r>
              <a:rPr lang="en-US" dirty="0"/>
              <a:t>[</a:t>
            </a:r>
            <a:r>
              <a:rPr lang="en-US" dirty="0" err="1"/>
              <a:t>root@testing</a:t>
            </a:r>
            <a:r>
              <a:rPr lang="en-US" dirty="0"/>
              <a:t> lvligaacb1]# ls -</a:t>
            </a:r>
            <a:r>
              <a:rPr lang="en-US" dirty="0" err="1"/>
              <a:t>ila</a:t>
            </a:r>
            <a:endParaRPr lang="en-US" dirty="0"/>
          </a:p>
          <a:p>
            <a:r>
              <a:rPr lang="en-US" dirty="0"/>
              <a:t>total 20</a:t>
            </a:r>
          </a:p>
          <a:p>
            <a:r>
              <a:rPr lang="en-US" dirty="0"/>
              <a:t> 2 </a:t>
            </a:r>
            <a:r>
              <a:rPr lang="en-US" dirty="0" err="1"/>
              <a:t>drwxr</a:t>
            </a:r>
            <a:r>
              <a:rPr lang="en-US" dirty="0"/>
              <a:t>-</a:t>
            </a:r>
            <a:r>
              <a:rPr lang="en-US" dirty="0" err="1"/>
              <a:t>xr</a:t>
            </a:r>
            <a:r>
              <a:rPr lang="en-US" dirty="0"/>
              <a:t>-x.  3 root </a:t>
            </a:r>
            <a:r>
              <a:rPr lang="en-US" dirty="0" err="1"/>
              <a:t>root</a:t>
            </a:r>
            <a:r>
              <a:rPr lang="en-US" dirty="0"/>
              <a:t>  4096 Apr  4 14:38 .</a:t>
            </a:r>
          </a:p>
          <a:p>
            <a:r>
              <a:rPr lang="en-US" dirty="0"/>
              <a:t>64 </a:t>
            </a:r>
            <a:r>
              <a:rPr lang="en-US" dirty="0" err="1"/>
              <a:t>dr</a:t>
            </a:r>
            <a:r>
              <a:rPr lang="en-US" dirty="0"/>
              <a:t>-</a:t>
            </a:r>
            <a:r>
              <a:rPr lang="en-US" dirty="0" err="1"/>
              <a:t>xr</a:t>
            </a:r>
            <a:r>
              <a:rPr lang="en-US" dirty="0"/>
              <a:t>-</a:t>
            </a:r>
            <a:r>
              <a:rPr lang="en-US" dirty="0" err="1"/>
              <a:t>xr</a:t>
            </a:r>
            <a:r>
              <a:rPr lang="en-US" dirty="0"/>
              <a:t>-x. 19 root </a:t>
            </a:r>
            <a:r>
              <a:rPr lang="en-US" dirty="0" err="1"/>
              <a:t>root</a:t>
            </a:r>
            <a:r>
              <a:rPr lang="en-US" dirty="0"/>
              <a:t>   269 Apr  4 12:59 ..</a:t>
            </a:r>
          </a:p>
          <a:p>
            <a:r>
              <a:rPr lang="en-US" dirty="0"/>
              <a:t>11 </a:t>
            </a:r>
            <a:r>
              <a:rPr lang="en-US" dirty="0" err="1"/>
              <a:t>drwx</a:t>
            </a:r>
            <a:r>
              <a:rPr lang="en-US" dirty="0"/>
              <a:t>------.  2 root </a:t>
            </a:r>
            <a:r>
              <a:rPr lang="en-US" dirty="0" err="1"/>
              <a:t>root</a:t>
            </a:r>
            <a:r>
              <a:rPr lang="en-US" dirty="0"/>
              <a:t> 16384 Apr  4 14:22 </a:t>
            </a:r>
            <a:r>
              <a:rPr lang="en-US" dirty="0" err="1"/>
              <a:t>lost+found</a:t>
            </a:r>
            <a:endParaRPr lang="en-US" dirty="0"/>
          </a:p>
          <a:p>
            <a:r>
              <a:rPr lang="en-US" dirty="0"/>
              <a:t>12 -</a:t>
            </a:r>
            <a:r>
              <a:rPr lang="en-US" dirty="0" err="1"/>
              <a:t>rw</a:t>
            </a:r>
            <a:r>
              <a:rPr lang="en-US" dirty="0"/>
              <a:t>-r--r--.  1 root </a:t>
            </a:r>
            <a:r>
              <a:rPr lang="en-US" dirty="0" err="1"/>
              <a:t>root</a:t>
            </a:r>
            <a:r>
              <a:rPr lang="en-US" dirty="0"/>
              <a:t>     0 Apr  4 14:38 mama.txt</a:t>
            </a:r>
          </a:p>
          <a:p>
            <a:r>
              <a:rPr lang="en-US" dirty="0"/>
              <a:t>[</a:t>
            </a:r>
            <a:r>
              <a:rPr lang="en-US" dirty="0" err="1"/>
              <a:t>root@testing</a:t>
            </a:r>
            <a:r>
              <a:rPr lang="en-US" dirty="0"/>
              <a:t> lvligaacb1]# </a:t>
            </a:r>
            <a:r>
              <a:rPr lang="en-US" dirty="0" err="1"/>
              <a:t>getfacl</a:t>
            </a:r>
            <a:r>
              <a:rPr lang="en-US" dirty="0"/>
              <a:t> mama.txt </a:t>
            </a:r>
          </a:p>
          <a:p>
            <a:r>
              <a:rPr lang="en-US" dirty="0"/>
              <a:t># file: mama.txt</a:t>
            </a:r>
          </a:p>
          <a:p>
            <a:r>
              <a:rPr lang="en-US" dirty="0"/>
              <a:t># owner: root</a:t>
            </a:r>
          </a:p>
          <a:p>
            <a:r>
              <a:rPr lang="en-US" dirty="0"/>
              <a:t># group: root</a:t>
            </a:r>
          </a:p>
          <a:p>
            <a:r>
              <a:rPr lang="en-US" dirty="0"/>
              <a:t>user::</a:t>
            </a:r>
            <a:r>
              <a:rPr lang="en-US" dirty="0" err="1"/>
              <a:t>rw</a:t>
            </a:r>
            <a:r>
              <a:rPr lang="en-US" dirty="0"/>
              <a:t>-</a:t>
            </a:r>
          </a:p>
          <a:p>
            <a:r>
              <a:rPr lang="en-US" dirty="0"/>
              <a:t>group::r--</a:t>
            </a:r>
          </a:p>
          <a:p>
            <a:r>
              <a:rPr lang="en-US" dirty="0"/>
              <a:t>other::r--</a:t>
            </a:r>
          </a:p>
          <a:p>
            <a:endParaRPr lang="en-US" dirty="0"/>
          </a:p>
          <a:p>
            <a:r>
              <a:rPr lang="en-US" dirty="0"/>
              <a:t>[</a:t>
            </a:r>
            <a:r>
              <a:rPr lang="en-US" dirty="0" err="1"/>
              <a:t>root@testing</a:t>
            </a:r>
            <a:r>
              <a:rPr lang="en-US" dirty="0"/>
              <a:t> lvligaacb1]# </a:t>
            </a:r>
            <a:r>
              <a:rPr lang="en-US" dirty="0" err="1"/>
              <a:t>setfacl</a:t>
            </a:r>
            <a:r>
              <a:rPr lang="en-US" dirty="0"/>
              <a:t> -m m:rx mama.txt </a:t>
            </a:r>
          </a:p>
          <a:p>
            <a:r>
              <a:rPr lang="en-US" dirty="0"/>
              <a:t>[</a:t>
            </a:r>
            <a:r>
              <a:rPr lang="en-US" dirty="0" err="1"/>
              <a:t>root@testing</a:t>
            </a:r>
            <a:r>
              <a:rPr lang="en-US" dirty="0"/>
              <a:t> lvligaacb1]# </a:t>
            </a:r>
            <a:r>
              <a:rPr lang="en-US" dirty="0" err="1"/>
              <a:t>getfacl</a:t>
            </a:r>
            <a:r>
              <a:rPr lang="en-US" dirty="0"/>
              <a:t> mama.txt </a:t>
            </a:r>
          </a:p>
          <a:p>
            <a:r>
              <a:rPr lang="en-US" dirty="0"/>
              <a:t># file: mama.txt</a:t>
            </a:r>
          </a:p>
          <a:p>
            <a:r>
              <a:rPr lang="en-US" dirty="0"/>
              <a:t># owner: root</a:t>
            </a:r>
          </a:p>
          <a:p>
            <a:r>
              <a:rPr lang="en-US" dirty="0"/>
              <a:t># group: root</a:t>
            </a:r>
          </a:p>
          <a:p>
            <a:r>
              <a:rPr lang="en-US" dirty="0"/>
              <a:t>user::</a:t>
            </a:r>
            <a:r>
              <a:rPr lang="en-US" dirty="0" err="1"/>
              <a:t>rw</a:t>
            </a:r>
            <a:r>
              <a:rPr lang="en-US" dirty="0"/>
              <a:t>-</a:t>
            </a:r>
          </a:p>
          <a:p>
            <a:r>
              <a:rPr lang="en-US" dirty="0"/>
              <a:t>group::r--</a:t>
            </a:r>
          </a:p>
          <a:p>
            <a:r>
              <a:rPr lang="en-US" dirty="0"/>
              <a:t>mask::r-x</a:t>
            </a:r>
          </a:p>
          <a:p>
            <a:r>
              <a:rPr lang="en-US" dirty="0"/>
              <a:t>other::r--</a:t>
            </a:r>
          </a:p>
          <a:p>
            <a:endParaRPr lang="en-US" dirty="0"/>
          </a:p>
          <a:p>
            <a:r>
              <a:rPr lang="en-US" dirty="0"/>
              <a:t>[</a:t>
            </a:r>
            <a:r>
              <a:rPr lang="en-US" dirty="0" err="1"/>
              <a:t>root@testing</a:t>
            </a:r>
            <a:r>
              <a:rPr lang="en-US" dirty="0"/>
              <a:t> lvligaacb1]#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a:p>
        </p:txBody>
      </p:sp>
    </p:spTree>
    <p:extLst>
      <p:ext uri="{BB962C8B-B14F-4D97-AF65-F5344CB8AC3E}">
        <p14:creationId xmlns:p14="http://schemas.microsoft.com/office/powerpoint/2010/main" val="288442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a:t>
            </a:fld>
            <a:endParaRPr lang="en-US"/>
          </a:p>
        </p:txBody>
      </p:sp>
    </p:spTree>
    <p:extLst>
      <p:ext uri="{BB962C8B-B14F-4D97-AF65-F5344CB8AC3E}">
        <p14:creationId xmlns:p14="http://schemas.microsoft.com/office/powerpoint/2010/main" val="1063324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21</a:t>
            </a:fld>
            <a:endParaRPr lang="en-US"/>
          </a:p>
        </p:txBody>
      </p:sp>
    </p:spTree>
    <p:extLst>
      <p:ext uri="{BB962C8B-B14F-4D97-AF65-F5344CB8AC3E}">
        <p14:creationId xmlns:p14="http://schemas.microsoft.com/office/powerpoint/2010/main" val="534558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a:t>
            </a:r>
          </a:p>
          <a:p>
            <a:endParaRPr lang="en-US" dirty="0"/>
          </a:p>
          <a:p>
            <a:r>
              <a:rPr lang="en-US" dirty="0"/>
              <a:t>[</a:t>
            </a:r>
            <a:r>
              <a:rPr lang="en-US" dirty="0" err="1"/>
              <a:t>root@testing</a:t>
            </a:r>
            <a:r>
              <a:rPr lang="en-US" dirty="0"/>
              <a:t> lvligaacb1]# </a:t>
            </a:r>
            <a:r>
              <a:rPr lang="en-US" dirty="0" err="1"/>
              <a:t>mkdir</a:t>
            </a:r>
            <a:r>
              <a:rPr lang="en-US" dirty="0"/>
              <a:t> test</a:t>
            </a:r>
          </a:p>
          <a:p>
            <a:r>
              <a:rPr lang="en-US" dirty="0"/>
              <a:t>[</a:t>
            </a:r>
            <a:r>
              <a:rPr lang="en-US" dirty="0" err="1"/>
              <a:t>root@testing</a:t>
            </a:r>
            <a:r>
              <a:rPr lang="en-US" dirty="0"/>
              <a:t> lvligaacb1]# ls -</a:t>
            </a:r>
            <a:r>
              <a:rPr lang="en-US" dirty="0" err="1"/>
              <a:t>ila</a:t>
            </a:r>
            <a:endParaRPr lang="en-US" dirty="0"/>
          </a:p>
          <a:p>
            <a:r>
              <a:rPr lang="en-US" dirty="0"/>
              <a:t>total 28</a:t>
            </a:r>
          </a:p>
          <a:p>
            <a:r>
              <a:rPr lang="en-US" dirty="0"/>
              <a:t>     2 </a:t>
            </a:r>
            <a:r>
              <a:rPr lang="en-US" dirty="0" err="1"/>
              <a:t>drwxr</a:t>
            </a:r>
            <a:r>
              <a:rPr lang="en-US" dirty="0"/>
              <a:t>-</a:t>
            </a:r>
            <a:r>
              <a:rPr lang="en-US" dirty="0" err="1"/>
              <a:t>xr</a:t>
            </a:r>
            <a:r>
              <a:rPr lang="en-US" dirty="0"/>
              <a:t>-x.  4 root </a:t>
            </a:r>
            <a:r>
              <a:rPr lang="en-US" dirty="0" err="1"/>
              <a:t>root</a:t>
            </a:r>
            <a:r>
              <a:rPr lang="en-US" dirty="0"/>
              <a:t>  4096 Apr  4 14:51 .</a:t>
            </a:r>
          </a:p>
          <a:p>
            <a:r>
              <a:rPr lang="en-US" dirty="0"/>
              <a:t>    64 </a:t>
            </a:r>
            <a:r>
              <a:rPr lang="en-US" dirty="0" err="1"/>
              <a:t>dr</a:t>
            </a:r>
            <a:r>
              <a:rPr lang="en-US" dirty="0"/>
              <a:t>-</a:t>
            </a:r>
            <a:r>
              <a:rPr lang="en-US" dirty="0" err="1"/>
              <a:t>xr</a:t>
            </a:r>
            <a:r>
              <a:rPr lang="en-US" dirty="0"/>
              <a:t>-</a:t>
            </a:r>
            <a:r>
              <a:rPr lang="en-US" dirty="0" err="1"/>
              <a:t>xr</a:t>
            </a:r>
            <a:r>
              <a:rPr lang="en-US" dirty="0"/>
              <a:t>-x. 19 root </a:t>
            </a:r>
            <a:r>
              <a:rPr lang="en-US" dirty="0" err="1"/>
              <a:t>root</a:t>
            </a:r>
            <a:r>
              <a:rPr lang="en-US" dirty="0"/>
              <a:t>   269 Apr  4 12:59 ..</a:t>
            </a:r>
          </a:p>
          <a:p>
            <a:r>
              <a:rPr lang="en-US" dirty="0"/>
              <a:t>    11 </a:t>
            </a:r>
            <a:r>
              <a:rPr lang="en-US" dirty="0" err="1"/>
              <a:t>drwx</a:t>
            </a:r>
            <a:r>
              <a:rPr lang="en-US" dirty="0"/>
              <a:t>------.  2 root </a:t>
            </a:r>
            <a:r>
              <a:rPr lang="en-US" dirty="0" err="1"/>
              <a:t>root</a:t>
            </a:r>
            <a:r>
              <a:rPr lang="en-US" dirty="0"/>
              <a:t> 16384 Apr  4 14:22 </a:t>
            </a:r>
            <a:r>
              <a:rPr lang="en-US" dirty="0" err="1"/>
              <a:t>lost+found</a:t>
            </a:r>
            <a:endParaRPr lang="en-US" dirty="0"/>
          </a:p>
          <a:p>
            <a:r>
              <a:rPr lang="en-US" dirty="0"/>
              <a:t>    12 -</a:t>
            </a:r>
            <a:r>
              <a:rPr lang="en-US" dirty="0" err="1"/>
              <a:t>rw</a:t>
            </a:r>
            <a:r>
              <a:rPr lang="en-US" dirty="0"/>
              <a:t>-r-</a:t>
            </a:r>
            <a:r>
              <a:rPr lang="en-US" dirty="0" err="1"/>
              <a:t>xr</a:t>
            </a:r>
            <a:r>
              <a:rPr lang="en-US" dirty="0"/>
              <a:t>--+  1 root </a:t>
            </a:r>
            <a:r>
              <a:rPr lang="en-US" dirty="0" err="1"/>
              <a:t>root</a:t>
            </a:r>
            <a:r>
              <a:rPr lang="en-US" dirty="0"/>
              <a:t>     0 Apr  4 14:38 mama.txt</a:t>
            </a:r>
          </a:p>
          <a:p>
            <a:r>
              <a:rPr lang="en-US" dirty="0"/>
              <a:t>131073 </a:t>
            </a:r>
            <a:r>
              <a:rPr lang="en-US" dirty="0" err="1"/>
              <a:t>drwxr</a:t>
            </a:r>
            <a:r>
              <a:rPr lang="en-US" dirty="0"/>
              <a:t>-</a:t>
            </a:r>
            <a:r>
              <a:rPr lang="en-US" dirty="0" err="1"/>
              <a:t>xr</a:t>
            </a:r>
            <a:r>
              <a:rPr lang="en-US" dirty="0"/>
              <a:t>-x.  2 root </a:t>
            </a:r>
            <a:r>
              <a:rPr lang="en-US" dirty="0" err="1"/>
              <a:t>root</a:t>
            </a:r>
            <a:r>
              <a:rPr lang="en-US" dirty="0"/>
              <a:t>  4096 Apr  4 14:51 test</a:t>
            </a:r>
          </a:p>
          <a:p>
            <a:r>
              <a:rPr lang="en-US" dirty="0"/>
              <a:t>[</a:t>
            </a:r>
            <a:r>
              <a:rPr lang="en-US" dirty="0" err="1"/>
              <a:t>root@testing</a:t>
            </a:r>
            <a:r>
              <a:rPr lang="en-US" dirty="0"/>
              <a:t> lvligaacb1]# </a:t>
            </a:r>
            <a:r>
              <a:rPr lang="en-US" dirty="0" err="1"/>
              <a:t>getfacl</a:t>
            </a:r>
            <a:r>
              <a:rPr lang="en-US" dirty="0"/>
              <a:t> test</a:t>
            </a:r>
          </a:p>
          <a:p>
            <a:r>
              <a:rPr lang="en-US" dirty="0"/>
              <a:t># file: test</a:t>
            </a:r>
          </a:p>
          <a:p>
            <a:r>
              <a:rPr lang="en-US" dirty="0"/>
              <a:t># owner: root</a:t>
            </a:r>
          </a:p>
          <a:p>
            <a:r>
              <a:rPr lang="en-US" dirty="0"/>
              <a:t># group: root</a:t>
            </a:r>
          </a:p>
          <a:p>
            <a:r>
              <a:rPr lang="en-US" dirty="0"/>
              <a:t>user::</a:t>
            </a:r>
            <a:r>
              <a:rPr lang="en-US" dirty="0" err="1"/>
              <a:t>rwx</a:t>
            </a:r>
            <a:endParaRPr lang="en-US" dirty="0"/>
          </a:p>
          <a:p>
            <a:r>
              <a:rPr lang="en-US" dirty="0"/>
              <a:t>group::r-x</a:t>
            </a:r>
          </a:p>
          <a:p>
            <a:r>
              <a:rPr lang="en-US" dirty="0"/>
              <a:t>other::r-x</a:t>
            </a:r>
          </a:p>
          <a:p>
            <a:endParaRPr lang="en-US" dirty="0"/>
          </a:p>
          <a:p>
            <a:r>
              <a:rPr lang="en-US" dirty="0"/>
              <a:t>[</a:t>
            </a:r>
            <a:r>
              <a:rPr lang="en-US" dirty="0" err="1"/>
              <a:t>root@testing</a:t>
            </a:r>
            <a:r>
              <a:rPr lang="en-US" dirty="0"/>
              <a:t> lvligaacb1]# </a:t>
            </a:r>
            <a:r>
              <a:rPr lang="en-US" dirty="0" err="1"/>
              <a:t>setfacl</a:t>
            </a:r>
            <a:r>
              <a:rPr lang="en-US" dirty="0"/>
              <a:t> -m d:g:students:rx test</a:t>
            </a:r>
          </a:p>
          <a:p>
            <a:r>
              <a:rPr lang="en-US" dirty="0"/>
              <a:t>[</a:t>
            </a:r>
            <a:r>
              <a:rPr lang="en-US" dirty="0" err="1"/>
              <a:t>root@testing</a:t>
            </a:r>
            <a:r>
              <a:rPr lang="en-US" dirty="0"/>
              <a:t> lvligaacb1]# </a:t>
            </a:r>
            <a:r>
              <a:rPr lang="en-US" dirty="0" err="1"/>
              <a:t>getfacl</a:t>
            </a:r>
            <a:r>
              <a:rPr lang="en-US" dirty="0"/>
              <a:t> test</a:t>
            </a:r>
          </a:p>
          <a:p>
            <a:r>
              <a:rPr lang="en-US" dirty="0"/>
              <a:t># file: test</a:t>
            </a:r>
          </a:p>
          <a:p>
            <a:r>
              <a:rPr lang="en-US" dirty="0"/>
              <a:t># owner: root</a:t>
            </a:r>
          </a:p>
          <a:p>
            <a:r>
              <a:rPr lang="en-US" dirty="0"/>
              <a:t># group: root</a:t>
            </a:r>
          </a:p>
          <a:p>
            <a:r>
              <a:rPr lang="en-US" dirty="0"/>
              <a:t>user::</a:t>
            </a:r>
            <a:r>
              <a:rPr lang="en-US" dirty="0" err="1"/>
              <a:t>rwx</a:t>
            </a:r>
            <a:endParaRPr lang="en-US" dirty="0"/>
          </a:p>
          <a:p>
            <a:r>
              <a:rPr lang="en-US" dirty="0"/>
              <a:t>group::r-x</a:t>
            </a:r>
          </a:p>
          <a:p>
            <a:r>
              <a:rPr lang="en-US" dirty="0"/>
              <a:t>other::r-x</a:t>
            </a:r>
          </a:p>
          <a:p>
            <a:r>
              <a:rPr lang="en-US" dirty="0" err="1"/>
              <a:t>default:user</a:t>
            </a:r>
            <a:r>
              <a:rPr lang="en-US" dirty="0"/>
              <a:t>::</a:t>
            </a:r>
            <a:r>
              <a:rPr lang="en-US" dirty="0" err="1"/>
              <a:t>rwx</a:t>
            </a:r>
            <a:endParaRPr lang="en-US" dirty="0"/>
          </a:p>
          <a:p>
            <a:r>
              <a:rPr lang="en-US" dirty="0" err="1"/>
              <a:t>default:group</a:t>
            </a:r>
            <a:r>
              <a:rPr lang="en-US" dirty="0"/>
              <a:t>::r-x</a:t>
            </a:r>
          </a:p>
          <a:p>
            <a:r>
              <a:rPr lang="en-US" dirty="0" err="1"/>
              <a:t>default:group:students:r-x</a:t>
            </a:r>
            <a:endParaRPr lang="en-US" dirty="0"/>
          </a:p>
          <a:p>
            <a:r>
              <a:rPr lang="en-US" dirty="0" err="1"/>
              <a:t>default:mask</a:t>
            </a:r>
            <a:r>
              <a:rPr lang="en-US" dirty="0"/>
              <a:t>::r-x</a:t>
            </a:r>
          </a:p>
          <a:p>
            <a:r>
              <a:rPr lang="en-US" dirty="0" err="1"/>
              <a:t>default:other</a:t>
            </a:r>
            <a:r>
              <a:rPr lang="en-US" dirty="0"/>
              <a:t>::r-x</a:t>
            </a:r>
          </a:p>
          <a:p>
            <a:endParaRPr lang="en-US" dirty="0"/>
          </a:p>
          <a:p>
            <a:r>
              <a:rPr lang="en-US" dirty="0"/>
              <a:t>[</a:t>
            </a:r>
            <a:r>
              <a:rPr lang="en-US" dirty="0" err="1"/>
              <a:t>root@testing</a:t>
            </a:r>
            <a:r>
              <a:rPr lang="en-US" dirty="0"/>
              <a:t> lvligaacb1]# </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22</a:t>
            </a:fld>
            <a:endParaRPr lang="en-US"/>
          </a:p>
        </p:txBody>
      </p:sp>
    </p:spTree>
    <p:extLst>
      <p:ext uri="{BB962C8B-B14F-4D97-AF65-F5344CB8AC3E}">
        <p14:creationId xmlns:p14="http://schemas.microsoft.com/office/powerpoint/2010/main" val="102467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ヒラギノ角ゴ Pro W3" charset="0"/>
                <a:cs typeface="ヒラギノ角ゴ Pro W3" charset="0"/>
              </a:rPr>
              <a:t>Operation system used is : CentOS 7  (</a:t>
            </a:r>
            <a:r>
              <a:rPr lang="en-US" i="1" dirty="0"/>
              <a:t>https://www.centos.org)  - on </a:t>
            </a:r>
            <a:r>
              <a:rPr lang="en-US" i="1" dirty="0" err="1"/>
              <a:t>youtube</a:t>
            </a:r>
            <a:r>
              <a:rPr lang="en-US" i="1" dirty="0"/>
              <a:t> you can search movies how to install CentOS 7 on a PC</a:t>
            </a:r>
          </a:p>
          <a:p>
            <a:r>
              <a:rPr lang="en-US" b="1" i="1" dirty="0"/>
              <a:t>Initial setup </a:t>
            </a:r>
            <a:r>
              <a:rPr lang="en-US" i="1" dirty="0"/>
              <a:t>: one server with CentOS7 having 14 hard-drive devices : </a:t>
            </a:r>
            <a:r>
              <a:rPr lang="en-US" i="1" dirty="0" err="1"/>
              <a:t>sdb</a:t>
            </a:r>
            <a:r>
              <a:rPr lang="en-US" i="1" dirty="0"/>
              <a:t> to </a:t>
            </a:r>
            <a:r>
              <a:rPr lang="en-US" i="1" dirty="0" err="1"/>
              <a:t>sdo</a:t>
            </a:r>
            <a:r>
              <a:rPr lang="en-US" i="1" dirty="0"/>
              <a:t>   (X=</a:t>
            </a:r>
            <a:r>
              <a:rPr lang="en-US" i="1" dirty="0" err="1"/>
              <a:t>b..o</a:t>
            </a:r>
            <a:r>
              <a:rPr lang="en-US" i="1" dirty="0"/>
              <a:t>) </a:t>
            </a:r>
          </a:p>
          <a:p>
            <a:endParaRPr lang="en-US" sz="1200" b="1" i="1" kern="1200" dirty="0">
              <a:solidFill>
                <a:schemeClr val="tx1"/>
              </a:solidFill>
              <a:effectLst/>
              <a:latin typeface="+mn-lt"/>
              <a:ea typeface="ヒラギノ角ゴ Pro W3" charset="0"/>
              <a:cs typeface="ヒラギノ角ゴ Pro W3" charset="0"/>
            </a:endParaRPr>
          </a:p>
          <a:p>
            <a:r>
              <a:rPr lang="en-US" sz="1200" b="0" i="1" kern="1200" dirty="0">
                <a:solidFill>
                  <a:schemeClr val="tx1"/>
                </a:solidFill>
                <a:effectLst/>
                <a:latin typeface="+mn-lt"/>
                <a:ea typeface="ヒラギノ角ゴ Pro W3" charset="0"/>
                <a:cs typeface="ヒラギノ角ゴ Pro W3" charset="0"/>
              </a:rPr>
              <a:t>Use arrow </a:t>
            </a:r>
            <a:r>
              <a:rPr lang="en-US" sz="1200" b="0" i="1" kern="1200" dirty="0" err="1">
                <a:solidFill>
                  <a:schemeClr val="tx1"/>
                </a:solidFill>
                <a:effectLst/>
                <a:latin typeface="+mn-lt"/>
                <a:ea typeface="ヒラギノ角ゴ Pro W3" charset="0"/>
                <a:cs typeface="ヒラギノ角ゴ Pro W3" charset="0"/>
              </a:rPr>
              <a:t>keys”Up</a:t>
            </a:r>
            <a:r>
              <a:rPr lang="en-US" sz="1200" b="0" i="1" kern="1200" dirty="0">
                <a:solidFill>
                  <a:schemeClr val="tx1"/>
                </a:solidFill>
                <a:effectLst/>
                <a:latin typeface="+mn-lt"/>
                <a:ea typeface="ヒラギノ角ゴ Pro W3" charset="0"/>
                <a:cs typeface="ヒラギノ角ゴ Pro W3" charset="0"/>
              </a:rPr>
              <a:t>” and “Down” to navigate through the commands. </a:t>
            </a:r>
          </a:p>
          <a:p>
            <a:r>
              <a:rPr lang="en-US" sz="1200" b="0" i="1" kern="1200" dirty="0">
                <a:solidFill>
                  <a:schemeClr val="tx1"/>
                </a:solidFill>
                <a:effectLst/>
                <a:latin typeface="+mn-lt"/>
                <a:ea typeface="ヒラギノ角ゴ Pro W3" charset="0"/>
                <a:cs typeface="ヒラギノ角ゴ Pro W3" charset="0"/>
              </a:rPr>
              <a:t>Use TAB to autocomplete the commands</a:t>
            </a:r>
            <a:r>
              <a:rPr lang="en-US" sz="1200" b="1" i="1" kern="1200" dirty="0">
                <a:solidFill>
                  <a:schemeClr val="tx1"/>
                </a:solidFill>
                <a:effectLst/>
                <a:latin typeface="+mn-lt"/>
                <a:ea typeface="ヒラギノ角ゴ Pro W3" charset="0"/>
                <a:cs typeface="ヒラギノ角ゴ Pro W3" charset="0"/>
              </a:rPr>
              <a:t>.</a:t>
            </a:r>
          </a:p>
          <a:p>
            <a:endParaRPr lang="en-US" sz="1200" b="1" i="1" kern="1200" dirty="0">
              <a:solidFill>
                <a:schemeClr val="tx1"/>
              </a:solidFill>
              <a:effectLst/>
              <a:latin typeface="+mn-lt"/>
              <a:ea typeface="ヒラギノ角ゴ Pro W3" charset="0"/>
              <a:cs typeface="ヒラギノ角ゴ Pro W3" charset="0"/>
            </a:endParaRPr>
          </a:p>
          <a:p>
            <a:r>
              <a:rPr lang="en-US" sz="1200" b="0" i="0" kern="1200" dirty="0">
                <a:solidFill>
                  <a:schemeClr val="tx1"/>
                </a:solidFill>
                <a:effectLst/>
                <a:latin typeface="+mn-lt"/>
                <a:ea typeface="ヒラギノ角ゴ Pro W3" charset="0"/>
                <a:cs typeface="ヒラギノ角ゴ Pro W3" charset="0"/>
              </a:rPr>
              <a:t>history</a:t>
            </a:r>
            <a:r>
              <a:rPr lang="en-US" sz="1200" b="0" i="1" kern="1200" dirty="0">
                <a:solidFill>
                  <a:schemeClr val="tx1"/>
                </a:solidFill>
                <a:effectLst/>
                <a:latin typeface="+mn-lt"/>
                <a:ea typeface="ヒラギノ角ゴ Pro W3" charset="0"/>
                <a:cs typeface="ヒラギノ角ゴ Pro W3" charset="0"/>
              </a:rPr>
              <a:t>   =&gt; shows all commands given previously . Any command in the history can be executed with !number  . Example: !50  it will execute the command from line 50 in the history command.</a:t>
            </a:r>
          </a:p>
          <a:p>
            <a:r>
              <a:rPr lang="en-US" sz="1200" b="0" kern="1200" dirty="0">
                <a:solidFill>
                  <a:schemeClr val="tx1"/>
                </a:solidFill>
                <a:effectLst/>
                <a:latin typeface="+mn-lt"/>
                <a:ea typeface="ヒラギノ角ゴ Pro W3" charset="0"/>
                <a:cs typeface="ヒラギノ角ゴ Pro W3" charset="0"/>
              </a:rPr>
              <a:t>man ls    =&gt; shows the help manual of ls command</a:t>
            </a:r>
            <a:r>
              <a:rPr lang="en-US" sz="1200" b="1" kern="1200" dirty="0">
                <a:solidFill>
                  <a:schemeClr val="tx1"/>
                </a:solidFill>
                <a:effectLst/>
                <a:latin typeface="+mn-lt"/>
                <a:ea typeface="ヒラギノ角ゴ Pro W3" charset="0"/>
                <a:cs typeface="ヒラギノ角ゴ Pro W3" charset="0"/>
              </a:rPr>
              <a:t> </a:t>
            </a:r>
            <a:r>
              <a:rPr lang="en-US" sz="1200" b="0" kern="1200" dirty="0">
                <a:solidFill>
                  <a:schemeClr val="tx1"/>
                </a:solidFill>
                <a:effectLst/>
                <a:latin typeface="+mn-lt"/>
                <a:ea typeface="ヒラギノ角ゴ Pro W3" charset="0"/>
                <a:cs typeface="ヒラギノ角ゴ Pro W3" charset="0"/>
              </a:rPr>
              <a:t>. You can use man on any command to find out the parameters.  Also, man is organized in different sections, depending on the commands. For example: man 5 /</a:t>
            </a:r>
            <a:r>
              <a:rPr lang="en-US" sz="1200" b="0" kern="1200" dirty="0" err="1">
                <a:solidFill>
                  <a:schemeClr val="tx1"/>
                </a:solidFill>
                <a:effectLst/>
                <a:latin typeface="+mn-lt"/>
                <a:ea typeface="ヒラギノ角ゴ Pro W3" charset="0"/>
                <a:cs typeface="ヒラギノ角ゴ Pro W3" charset="0"/>
              </a:rPr>
              <a:t>etc</a:t>
            </a:r>
            <a:r>
              <a:rPr lang="en-US" sz="1200" b="0" kern="1200" dirty="0">
                <a:solidFill>
                  <a:schemeClr val="tx1"/>
                </a:solidFill>
                <a:effectLst/>
                <a:latin typeface="+mn-lt"/>
                <a:ea typeface="ヒラギノ角ゴ Pro W3" charset="0"/>
                <a:cs typeface="ヒラギノ角ゴ Pro W3" charset="0"/>
              </a:rPr>
              <a:t>/</a:t>
            </a:r>
            <a:r>
              <a:rPr lang="en-US" sz="1200" b="0" kern="1200" dirty="0" err="1">
                <a:solidFill>
                  <a:schemeClr val="tx1"/>
                </a:solidFill>
                <a:effectLst/>
                <a:latin typeface="+mn-lt"/>
                <a:ea typeface="ヒラギノ角ゴ Pro W3" charset="0"/>
                <a:cs typeface="ヒラギノ角ゴ Pro W3" charset="0"/>
              </a:rPr>
              <a:t>fstab</a:t>
            </a:r>
            <a:r>
              <a:rPr lang="en-US" sz="1200" b="0" kern="1200" dirty="0">
                <a:solidFill>
                  <a:schemeClr val="tx1"/>
                </a:solidFill>
                <a:effectLst/>
                <a:latin typeface="+mn-lt"/>
                <a:ea typeface="ヒラギノ角ゴ Pro W3" charset="0"/>
                <a:cs typeface="ヒラギノ角ゴ Pro W3" charset="0"/>
              </a:rPr>
              <a:t>, it will open section 5 of help on /</a:t>
            </a:r>
            <a:r>
              <a:rPr lang="en-US" sz="1200" b="0" kern="1200" dirty="0" err="1">
                <a:solidFill>
                  <a:schemeClr val="tx1"/>
                </a:solidFill>
                <a:effectLst/>
                <a:latin typeface="+mn-lt"/>
                <a:ea typeface="ヒラギノ角ゴ Pro W3" charset="0"/>
                <a:cs typeface="ヒラギノ角ゴ Pro W3" charset="0"/>
              </a:rPr>
              <a:t>etc</a:t>
            </a:r>
            <a:r>
              <a:rPr lang="en-US" sz="1200" b="0" kern="1200" dirty="0">
                <a:solidFill>
                  <a:schemeClr val="tx1"/>
                </a:solidFill>
                <a:effectLst/>
                <a:latin typeface="+mn-lt"/>
                <a:ea typeface="ヒラギノ角ゴ Pro W3" charset="0"/>
                <a:cs typeface="ヒラギノ角ゴ Pro W3" charset="0"/>
              </a:rPr>
              <a:t>/</a:t>
            </a:r>
            <a:r>
              <a:rPr lang="en-US" sz="1200" b="0" kern="1200" dirty="0" err="1">
                <a:solidFill>
                  <a:schemeClr val="tx1"/>
                </a:solidFill>
                <a:effectLst/>
                <a:latin typeface="+mn-lt"/>
                <a:ea typeface="ヒラギノ角ゴ Pro W3" charset="0"/>
                <a:cs typeface="ヒラギノ角ゴ Pro W3" charset="0"/>
              </a:rPr>
              <a:t>fstab</a:t>
            </a:r>
            <a:r>
              <a:rPr lang="en-US" sz="1200" b="0" kern="1200" dirty="0">
                <a:solidFill>
                  <a:schemeClr val="tx1"/>
                </a:solidFill>
                <a:effectLst/>
                <a:latin typeface="+mn-lt"/>
                <a:ea typeface="ヒラギノ角ゴ Pro W3" charset="0"/>
                <a:cs typeface="ヒラギノ角ゴ Pro W3" charset="0"/>
              </a:rPr>
              <a:t>. To quit man, press “q”.</a:t>
            </a:r>
          </a:p>
          <a:p>
            <a:r>
              <a:rPr lang="en-US" sz="1200" b="0" kern="1200" dirty="0">
                <a:solidFill>
                  <a:schemeClr val="tx1"/>
                </a:solidFill>
                <a:effectLst/>
                <a:latin typeface="+mn-lt"/>
                <a:ea typeface="ヒラギノ角ゴ Pro W3" charset="0"/>
                <a:cs typeface="ヒラギノ角ゴ Pro W3" charset="0"/>
              </a:rPr>
              <a:t>ls --help   =&gt; show the help of ls command</a:t>
            </a:r>
          </a:p>
          <a:p>
            <a:endParaRPr lang="en-US" sz="1200" b="0" kern="1200" dirty="0">
              <a:solidFill>
                <a:schemeClr val="tx1"/>
              </a:solidFill>
              <a:effectLst/>
              <a:latin typeface="+mn-lt"/>
              <a:ea typeface="ヒラギノ角ゴ Pro W3" charset="0"/>
              <a:cs typeface="ヒラギノ角ゴ Pro W3" charset="0"/>
            </a:endParaRPr>
          </a:p>
          <a:p>
            <a:r>
              <a:rPr lang="en-US" sz="1200" b="0" kern="1200" dirty="0">
                <a:solidFill>
                  <a:schemeClr val="tx1"/>
                </a:solidFill>
                <a:effectLst/>
                <a:latin typeface="+mn-lt"/>
                <a:ea typeface="ヒラギノ角ゴ Pro W3" charset="0"/>
                <a:cs typeface="ヒラギノ角ゴ Pro W3" charset="0"/>
              </a:rPr>
              <a:t>Shift + </a:t>
            </a:r>
            <a:r>
              <a:rPr lang="en-US" sz="1200" b="0" kern="1200" dirty="0" err="1">
                <a:solidFill>
                  <a:schemeClr val="tx1"/>
                </a:solidFill>
                <a:effectLst/>
                <a:latin typeface="+mn-lt"/>
                <a:ea typeface="ヒラギノ角ゴ Pro W3" charset="0"/>
                <a:cs typeface="ヒラギノ角ゴ Pro W3" charset="0"/>
              </a:rPr>
              <a:t>PageUP</a:t>
            </a:r>
            <a:r>
              <a:rPr lang="en-US" sz="1200" b="0" kern="1200" dirty="0">
                <a:solidFill>
                  <a:schemeClr val="tx1"/>
                </a:solidFill>
                <a:effectLst/>
                <a:latin typeface="+mn-lt"/>
                <a:ea typeface="ヒラギノ角ゴ Pro W3" charset="0"/>
                <a:cs typeface="ヒラギノ角ゴ Pro W3" charset="0"/>
              </a:rPr>
              <a:t>  or Shift + </a:t>
            </a:r>
            <a:r>
              <a:rPr lang="en-US" sz="1200" b="0" kern="1200" dirty="0" err="1">
                <a:solidFill>
                  <a:schemeClr val="tx1"/>
                </a:solidFill>
                <a:effectLst/>
                <a:latin typeface="+mn-lt"/>
                <a:ea typeface="ヒラギノ角ゴ Pro W3" charset="0"/>
                <a:cs typeface="ヒラギノ角ゴ Pro W3" charset="0"/>
              </a:rPr>
              <a:t>PageDOWN</a:t>
            </a:r>
            <a:r>
              <a:rPr lang="en-US" sz="1200" b="0" kern="1200" dirty="0">
                <a:solidFill>
                  <a:schemeClr val="tx1"/>
                </a:solidFill>
                <a:effectLst/>
                <a:latin typeface="+mn-lt"/>
                <a:ea typeface="ヒラギノ角ゴ Pro W3" charset="0"/>
                <a:cs typeface="ヒラギノ角ゴ Pro W3" charset="0"/>
              </a:rPr>
              <a:t> =&gt; navigate on the screen terminal, up or down </a:t>
            </a:r>
            <a:endParaRPr lang="en-US" sz="1200" b="1" kern="1200" dirty="0">
              <a:solidFill>
                <a:schemeClr val="tx1"/>
              </a:solidFill>
              <a:effectLst/>
              <a:latin typeface="+mn-lt"/>
              <a:ea typeface="ヒラギノ角ゴ Pro W3" charset="0"/>
              <a:cs typeface="ヒラギノ角ゴ Pro W3" charset="0"/>
            </a:endParaRPr>
          </a:p>
          <a:p>
            <a:endParaRPr lang="en-US" sz="1200" b="1" kern="1200" dirty="0">
              <a:solidFill>
                <a:schemeClr val="tx1"/>
              </a:solidFill>
              <a:effectLst/>
              <a:latin typeface="+mn-lt"/>
              <a:ea typeface="ヒラギノ角ゴ Pro W3" charset="0"/>
              <a:cs typeface="ヒラギノ角ゴ Pro W3" charset="0"/>
            </a:endParaRPr>
          </a:p>
          <a:p>
            <a:r>
              <a:rPr lang="en-US" sz="1200" b="1" kern="1200" dirty="0">
                <a:solidFill>
                  <a:schemeClr val="tx1"/>
                </a:solidFill>
                <a:effectLst/>
                <a:latin typeface="+mn-lt"/>
                <a:ea typeface="ヒラギノ角ゴ Pro W3" charset="0"/>
                <a:cs typeface="ヒラギノ角ゴ Pro W3" charset="0"/>
              </a:rPr>
              <a:t>Manipulating files</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ls          =&gt; shows the files on the current location</a:t>
            </a:r>
          </a:p>
          <a:p>
            <a:r>
              <a:rPr lang="en-US" sz="1200" kern="1200" dirty="0">
                <a:solidFill>
                  <a:schemeClr val="tx1"/>
                </a:solidFill>
                <a:effectLst/>
                <a:latin typeface="+mn-lt"/>
                <a:ea typeface="ヒラギノ角ゴ Pro W3" charset="0"/>
                <a:cs typeface="ヒラギノ角ゴ Pro W3" charset="0"/>
              </a:rPr>
              <a:t>ls /directory =&gt; list the files from /directory</a:t>
            </a:r>
          </a:p>
          <a:p>
            <a:r>
              <a:rPr lang="en-US" sz="1200" kern="1200" dirty="0">
                <a:solidFill>
                  <a:schemeClr val="tx1"/>
                </a:solidFill>
                <a:effectLst/>
                <a:latin typeface="+mn-lt"/>
                <a:ea typeface="ヒラギノ角ゴ Pro W3" charset="0"/>
                <a:cs typeface="ヒラギノ角ゴ Pro W3" charset="0"/>
              </a:rPr>
              <a:t>ls -l        =&gt; list long file</a:t>
            </a:r>
          </a:p>
          <a:p>
            <a:r>
              <a:rPr lang="en-US" sz="1200" kern="1200" dirty="0">
                <a:solidFill>
                  <a:schemeClr val="tx1"/>
                </a:solidFill>
                <a:effectLst/>
                <a:latin typeface="+mn-lt"/>
                <a:ea typeface="ヒラギノ角ゴ Pro W3" charset="0"/>
                <a:cs typeface="ヒラギノ角ゴ Pro W3" charset="0"/>
              </a:rPr>
              <a:t>ls -</a:t>
            </a:r>
            <a:r>
              <a:rPr lang="en-US" sz="1200" kern="1200" dirty="0" err="1">
                <a:solidFill>
                  <a:schemeClr val="tx1"/>
                </a:solidFill>
                <a:effectLst/>
                <a:latin typeface="+mn-lt"/>
                <a:ea typeface="ヒラギノ角ゴ Pro W3" charset="0"/>
                <a:cs typeface="ヒラギノ角ゴ Pro W3" charset="0"/>
              </a:rPr>
              <a:t>lt</a:t>
            </a:r>
            <a:r>
              <a:rPr lang="en-US" sz="1200" kern="1200" dirty="0">
                <a:solidFill>
                  <a:schemeClr val="tx1"/>
                </a:solidFill>
                <a:effectLst/>
                <a:latin typeface="+mn-lt"/>
                <a:ea typeface="ヒラギノ角ゴ Pro W3" charset="0"/>
                <a:cs typeface="ヒラギノ角ゴ Pro W3" charset="0"/>
              </a:rPr>
              <a:t>       =&gt; list files and modification time (-t)</a:t>
            </a:r>
          </a:p>
          <a:p>
            <a:r>
              <a:rPr lang="en-US" sz="1200" kern="1200" dirty="0">
                <a:solidFill>
                  <a:schemeClr val="tx1"/>
                </a:solidFill>
                <a:effectLst/>
                <a:latin typeface="+mn-lt"/>
                <a:ea typeface="ヒラギノ角ゴ Pro W3" charset="0"/>
                <a:cs typeface="ヒラギノ角ゴ Pro W3" charset="0"/>
              </a:rPr>
              <a:t>ls -</a:t>
            </a:r>
            <a:r>
              <a:rPr lang="en-US" sz="1200" kern="1200" dirty="0" err="1">
                <a:solidFill>
                  <a:schemeClr val="tx1"/>
                </a:solidFill>
                <a:effectLst/>
                <a:latin typeface="+mn-lt"/>
                <a:ea typeface="ヒラギノ角ゴ Pro W3" charset="0"/>
                <a:cs typeface="ヒラギノ角ゴ Pro W3" charset="0"/>
              </a:rPr>
              <a:t>ila</a:t>
            </a:r>
            <a:r>
              <a:rPr lang="en-US" sz="1200" kern="1200" dirty="0">
                <a:solidFill>
                  <a:schemeClr val="tx1"/>
                </a:solidFill>
                <a:effectLst/>
                <a:latin typeface="+mn-lt"/>
                <a:ea typeface="ヒラギノ角ゴ Pro W3" charset="0"/>
                <a:cs typeface="ヒラギノ角ゴ Pro W3" charset="0"/>
              </a:rPr>
              <a:t>     =&gt;  list all files in long listing format (including . entries) and their indexes  </a:t>
            </a:r>
          </a:p>
          <a:p>
            <a:r>
              <a:rPr lang="en-US" sz="1200" kern="1200" dirty="0">
                <a:solidFill>
                  <a:schemeClr val="tx1"/>
                </a:solidFill>
                <a:effectLst/>
                <a:latin typeface="+mn-lt"/>
                <a:ea typeface="ヒラギノ角ゴ Pro W3" charset="0"/>
                <a:cs typeface="ヒラギノ角ゴ Pro W3" charset="0"/>
              </a:rPr>
              <a:t>ls -</a:t>
            </a:r>
            <a:r>
              <a:rPr lang="en-US" sz="1200" kern="1200" dirty="0" err="1">
                <a:solidFill>
                  <a:schemeClr val="tx1"/>
                </a:solidFill>
                <a:effectLst/>
                <a:latin typeface="+mn-lt"/>
                <a:ea typeface="ヒラギノ角ゴ Pro W3" charset="0"/>
                <a:cs typeface="ヒラギノ角ゴ Pro W3" charset="0"/>
              </a:rPr>
              <a:t>lS</a:t>
            </a:r>
            <a:r>
              <a:rPr lang="en-US" sz="1200" kern="1200" dirty="0">
                <a:solidFill>
                  <a:schemeClr val="tx1"/>
                </a:solidFill>
                <a:effectLst/>
                <a:latin typeface="+mn-lt"/>
                <a:ea typeface="ヒラギノ角ゴ Pro W3" charset="0"/>
                <a:cs typeface="ヒラギノ角ゴ Pro W3" charset="0"/>
              </a:rPr>
              <a:t>       =&gt; list files from largest to smallest</a:t>
            </a:r>
          </a:p>
          <a:p>
            <a:r>
              <a:rPr lang="en-US" sz="1200" kern="1200" dirty="0">
                <a:solidFill>
                  <a:schemeClr val="tx1"/>
                </a:solidFill>
                <a:effectLst/>
                <a:latin typeface="+mn-lt"/>
                <a:ea typeface="ヒラギノ角ゴ Pro W3" charset="0"/>
                <a:cs typeface="ヒラギノ角ゴ Pro W3" charset="0"/>
              </a:rPr>
              <a:t>ls -R        =&gt; list recursively everything from one subdirectory</a:t>
            </a:r>
          </a:p>
          <a:p>
            <a:r>
              <a:rPr lang="en-US" sz="1200" kern="1200" dirty="0">
                <a:solidFill>
                  <a:schemeClr val="tx1"/>
                </a:solidFill>
                <a:effectLst/>
                <a:latin typeface="+mn-lt"/>
                <a:ea typeface="ヒラギノ角ゴ Pro W3" charset="0"/>
                <a:cs typeface="ヒラギノ角ゴ Pro W3" charset="0"/>
              </a:rPr>
              <a:t>ls ~         =&gt; list the files from your home directory</a:t>
            </a:r>
          </a:p>
          <a:p>
            <a:r>
              <a:rPr lang="en-US" sz="1200" kern="1200" dirty="0">
                <a:solidFill>
                  <a:schemeClr val="tx1"/>
                </a:solidFill>
                <a:effectLst/>
                <a:latin typeface="+mn-lt"/>
                <a:ea typeface="ヒラギノ角ゴ Pro W3" charset="0"/>
                <a:cs typeface="ヒラギノ角ゴ Pro W3" charset="0"/>
              </a:rPr>
              <a:t>ls *201[345]  =&gt; list all files containing 2013 or 2014 or 2015 </a:t>
            </a:r>
          </a:p>
          <a:p>
            <a:r>
              <a:rPr lang="en-US" sz="1200" kern="1200" dirty="0">
                <a:solidFill>
                  <a:schemeClr val="tx1"/>
                </a:solidFill>
                <a:effectLst/>
                <a:latin typeface="+mn-lt"/>
                <a:ea typeface="ヒラギノ角ゴ Pro W3" charset="0"/>
                <a:cs typeface="ヒラギノ角ゴ Pro W3" charset="0"/>
              </a:rPr>
              <a:t> </a:t>
            </a:r>
          </a:p>
          <a:p>
            <a:r>
              <a:rPr lang="en-US" sz="1200" b="1" kern="1200" dirty="0" err="1">
                <a:solidFill>
                  <a:schemeClr val="tx1"/>
                </a:solidFill>
                <a:effectLst/>
                <a:latin typeface="+mn-lt"/>
                <a:ea typeface="ヒラギノ角ゴ Pro W3" charset="0"/>
                <a:cs typeface="ヒラギノ角ゴ Pro W3" charset="0"/>
              </a:rPr>
              <a:t>Globbing</a:t>
            </a:r>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   ls *2014* =&gt; list all files containing 2014 word</a:t>
            </a:r>
          </a:p>
          <a:p>
            <a:r>
              <a:rPr lang="en-US" sz="1200" kern="1200" dirty="0">
                <a:solidFill>
                  <a:schemeClr val="tx1"/>
                </a:solidFill>
                <a:effectLst/>
                <a:latin typeface="+mn-lt"/>
                <a:ea typeface="ヒラギノ角ゴ Pro W3" charset="0"/>
                <a:cs typeface="ヒラギノ角ゴ Pro W3" charset="0"/>
              </a:rPr>
              <a:t>   ls *201[34]*  =&gt; list all files containing 2013 and 2014 and not both in the same time</a:t>
            </a:r>
          </a:p>
          <a:p>
            <a:r>
              <a:rPr lang="en-US" sz="1200" kern="1200" dirty="0">
                <a:solidFill>
                  <a:schemeClr val="tx1"/>
                </a:solidFill>
                <a:effectLst/>
                <a:latin typeface="+mn-lt"/>
                <a:ea typeface="ヒラギノ角ゴ Pro W3" charset="0"/>
                <a:cs typeface="ヒラギノ角ゴ Pro W3" charset="0"/>
              </a:rPr>
              <a:t>   ls [</a:t>
            </a:r>
            <a:r>
              <a:rPr lang="en-US" sz="1200" kern="1200" dirty="0" err="1">
                <a:solidFill>
                  <a:schemeClr val="tx1"/>
                </a:solidFill>
                <a:effectLst/>
                <a:latin typeface="+mn-lt"/>
                <a:ea typeface="ヒラギノ角ゴ Pro W3" charset="0"/>
                <a:cs typeface="ヒラギノ角ゴ Pro W3" charset="0"/>
              </a:rPr>
              <a:t>East,West</a:t>
            </a:r>
            <a:r>
              <a:rPr lang="en-US" sz="1200" kern="1200" dirty="0">
                <a:solidFill>
                  <a:schemeClr val="tx1"/>
                </a:solidFill>
                <a:effectLst/>
                <a:latin typeface="+mn-lt"/>
                <a:ea typeface="ヒラギノ角ゴ Pro W3" charset="0"/>
                <a:cs typeface="ヒラギノ角ゴ Pro W3" charset="0"/>
              </a:rPr>
              <a:t>]* =&gt; list all files starting with East and West </a:t>
            </a:r>
          </a:p>
          <a:p>
            <a:r>
              <a:rPr lang="en-US" sz="1200" kern="1200" dirty="0">
                <a:solidFill>
                  <a:schemeClr val="tx1"/>
                </a:solidFill>
                <a:effectLst/>
                <a:latin typeface="+mn-lt"/>
                <a:ea typeface="ヒラギノ角ゴ Pro W3" charset="0"/>
                <a:cs typeface="ヒラギノ角ゴ Pro W3" charset="0"/>
              </a:rPr>
              <a:t>   ls *{2013..2015} =&gt; list all files having the end 2013, 2014 and 2015 </a:t>
            </a:r>
          </a:p>
          <a:p>
            <a:r>
              <a:rPr lang="en-US" sz="1200" kern="1200" dirty="0">
                <a:solidFill>
                  <a:schemeClr val="tx1"/>
                </a:solidFill>
                <a:effectLst/>
                <a:latin typeface="+mn-lt"/>
                <a:ea typeface="ヒラギノ角ゴ Pro W3" charset="0"/>
                <a:cs typeface="ヒラギノ角ゴ Pro W3" charset="0"/>
              </a:rPr>
              <a:t>   ls [HC][A-Z][0-9][0-9]??? =&gt; list all files starting with H or C, then with any letter from A to Z, then any number from 0 to 9, then again any number from 0 to 9 and ??? means 3 characters</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 = represents the user home directory  Example: if you are logged as user1 and his home directory is /home/user1, this directory can be referred as ~. </a:t>
            </a:r>
          </a:p>
          <a:p>
            <a:r>
              <a:rPr lang="en-US" sz="1200" kern="1200" dirty="0">
                <a:solidFill>
                  <a:schemeClr val="tx1"/>
                </a:solidFill>
                <a:effectLst/>
                <a:latin typeface="+mn-lt"/>
                <a:ea typeface="ヒラギノ角ゴ Pro W3" charset="0"/>
                <a:cs typeface="ヒラギノ角ゴ Pro W3" charset="0"/>
              </a:rPr>
              <a:t>. = represents the current path </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touch ~/test.txt  =&gt; creates test.txt empty file in user home directory </a:t>
            </a:r>
          </a:p>
          <a:p>
            <a:r>
              <a:rPr lang="en-US" sz="1200" kern="1200" dirty="0" err="1">
                <a:solidFill>
                  <a:schemeClr val="tx1"/>
                </a:solidFill>
                <a:effectLst/>
                <a:latin typeface="+mn-lt"/>
                <a:ea typeface="ヒラギノ角ゴ Pro W3" charset="0"/>
                <a:cs typeface="ヒラギノ角ゴ Pro W3" charset="0"/>
              </a:rPr>
              <a:t>cp</a:t>
            </a:r>
            <a:r>
              <a:rPr lang="en-US" sz="1200" kern="1200" dirty="0">
                <a:solidFill>
                  <a:schemeClr val="tx1"/>
                </a:solidFill>
                <a:effectLst/>
                <a:latin typeface="+mn-lt"/>
                <a:ea typeface="ヒラギノ角ゴ Pro W3" charset="0"/>
                <a:cs typeface="ヒラギノ角ゴ Pro W3" charset="0"/>
              </a:rPr>
              <a:t> ~/file /test  =&gt; copy file from user home directory to /test directory</a:t>
            </a:r>
          </a:p>
          <a:p>
            <a:r>
              <a:rPr lang="en-US" sz="1200" kern="1200" dirty="0">
                <a:solidFill>
                  <a:schemeClr val="tx1"/>
                </a:solidFill>
                <a:effectLst/>
                <a:latin typeface="+mn-lt"/>
                <a:ea typeface="ヒラギノ角ゴ Pro W3" charset="0"/>
                <a:cs typeface="ヒラギノ角ゴ Pro W3" charset="0"/>
              </a:rPr>
              <a:t>mv /test/file /  =&gt; move the file to filesystem / </a:t>
            </a:r>
          </a:p>
          <a:p>
            <a:r>
              <a:rPr lang="en-US" sz="1200" kern="1200" dirty="0">
                <a:solidFill>
                  <a:schemeClr val="tx1"/>
                </a:solidFill>
                <a:effectLst/>
                <a:latin typeface="+mn-lt"/>
                <a:ea typeface="ヒラギノ角ゴ Pro W3" charset="0"/>
                <a:cs typeface="ヒラギノ角ゴ Pro W3" charset="0"/>
              </a:rPr>
              <a:t>mv /test/file /test/file1 =&gt; rename file to file1 inside /test directory</a:t>
            </a:r>
          </a:p>
          <a:p>
            <a:r>
              <a:rPr lang="en-US" sz="1200" kern="1200" dirty="0" err="1">
                <a:solidFill>
                  <a:schemeClr val="tx1"/>
                </a:solidFill>
                <a:effectLst/>
                <a:latin typeface="+mn-lt"/>
                <a:ea typeface="ヒラギノ角ゴ Pro W3" charset="0"/>
                <a:cs typeface="ヒラギノ角ゴ Pro W3" charset="0"/>
              </a:rPr>
              <a:t>rm</a:t>
            </a:r>
            <a:r>
              <a:rPr lang="en-US" sz="1200" kern="1200" dirty="0">
                <a:solidFill>
                  <a:schemeClr val="tx1"/>
                </a:solidFill>
                <a:effectLst/>
                <a:latin typeface="+mn-lt"/>
                <a:ea typeface="ヒラギノ角ゴ Pro W3" charset="0"/>
                <a:cs typeface="ヒラギノ角ゴ Pro W3" charset="0"/>
              </a:rPr>
              <a:t> -f /file   =&gt; remove the file without prompting (-f) .If “-f” is not present it will ask you if you agree with the operation</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cat /test/file   =&gt; shows the content of file </a:t>
            </a:r>
          </a:p>
          <a:p>
            <a:r>
              <a:rPr lang="en-US" sz="1200" kern="1200" dirty="0">
                <a:solidFill>
                  <a:schemeClr val="tx1"/>
                </a:solidFill>
                <a:effectLst/>
                <a:latin typeface="+mn-lt"/>
                <a:ea typeface="ヒラギノ角ゴ Pro W3" charset="0"/>
                <a:cs typeface="ヒラギノ角ゴ Pro W3" charset="0"/>
              </a:rPr>
              <a:t>tac /test/file   =&gt; shows the content of file in reverse order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tail -f file      =&gt; if a process is writing in file, it will print the latest data on the screen that it will be written in the file</a:t>
            </a:r>
          </a:p>
          <a:p>
            <a:r>
              <a:rPr lang="en-US" sz="1200" kern="1200" dirty="0">
                <a:solidFill>
                  <a:schemeClr val="tx1"/>
                </a:solidFill>
                <a:effectLst/>
                <a:latin typeface="+mn-lt"/>
                <a:ea typeface="ヒラギノ角ゴ Pro W3" charset="0"/>
                <a:cs typeface="ヒラギノ角ゴ Pro W3" charset="0"/>
              </a:rPr>
              <a:t>more /</a:t>
            </a:r>
            <a:r>
              <a:rPr lang="en-US" sz="1200" kern="1200" dirty="0" err="1">
                <a:solidFill>
                  <a:schemeClr val="tx1"/>
                </a:solidFill>
                <a:effectLst/>
                <a:latin typeface="+mn-lt"/>
                <a:ea typeface="ヒラギノ角ゴ Pro W3" charset="0"/>
                <a:cs typeface="ヒラギノ角ゴ Pro W3" charset="0"/>
              </a:rPr>
              <a:t>var</a:t>
            </a:r>
            <a:r>
              <a:rPr lang="en-US" sz="1200" kern="1200" dirty="0">
                <a:solidFill>
                  <a:schemeClr val="tx1"/>
                </a:solidFill>
                <a:effectLst/>
                <a:latin typeface="+mn-lt"/>
                <a:ea typeface="ヒラギノ角ゴ Pro W3" charset="0"/>
                <a:cs typeface="ヒラギノ角ゴ Pro W3" charset="0"/>
              </a:rPr>
              <a:t>/log/message  =&gt; see the content of the file and stop at first screen full of output</a:t>
            </a:r>
          </a:p>
          <a:p>
            <a:r>
              <a:rPr lang="en-US" sz="1200" kern="1200" dirty="0">
                <a:solidFill>
                  <a:schemeClr val="tx1"/>
                </a:solidFill>
                <a:effectLst/>
                <a:latin typeface="+mn-lt"/>
                <a:ea typeface="ヒラギノ角ゴ Pro W3" charset="0"/>
                <a:cs typeface="ヒラギノ角ゴ Pro W3" charset="0"/>
              </a:rPr>
              <a:t>less /</a:t>
            </a:r>
            <a:r>
              <a:rPr lang="en-US" sz="1200" kern="1200" dirty="0" err="1">
                <a:solidFill>
                  <a:schemeClr val="tx1"/>
                </a:solidFill>
                <a:effectLst/>
                <a:latin typeface="+mn-lt"/>
                <a:ea typeface="ヒラギノ角ゴ Pro W3" charset="0"/>
                <a:cs typeface="ヒラギノ角ゴ Pro W3" charset="0"/>
              </a:rPr>
              <a:t>var</a:t>
            </a:r>
            <a:r>
              <a:rPr lang="en-US" sz="1200" kern="1200" dirty="0">
                <a:solidFill>
                  <a:schemeClr val="tx1"/>
                </a:solidFill>
                <a:effectLst/>
                <a:latin typeface="+mn-lt"/>
                <a:ea typeface="ヒラギノ角ゴ Pro W3" charset="0"/>
                <a:cs typeface="ヒラギノ角ゴ Pro W3" charset="0"/>
              </a:rPr>
              <a:t>/log/message =&gt; it’s similar with more but after first screen output you can use arrow keys to go line by line down or up</a:t>
            </a:r>
          </a:p>
          <a:p>
            <a:r>
              <a:rPr lang="en-US" sz="1200" kern="1200" dirty="0">
                <a:solidFill>
                  <a:schemeClr val="tx1"/>
                </a:solidFill>
                <a:effectLst/>
                <a:latin typeface="+mn-lt"/>
                <a:ea typeface="ヒラギノ角ゴ Pro W3" charset="0"/>
                <a:cs typeface="ヒラギノ角ゴ Pro W3" charset="0"/>
              </a:rPr>
              <a:t>diff file1 file2  =&gt; show the content difference between file1 and file2</a:t>
            </a:r>
          </a:p>
          <a:p>
            <a:r>
              <a:rPr lang="en-US" sz="1200" kern="1200" dirty="0" err="1">
                <a:solidFill>
                  <a:schemeClr val="tx1"/>
                </a:solidFill>
                <a:effectLst/>
                <a:latin typeface="+mn-lt"/>
                <a:ea typeface="ヒラギノ角ゴ Pro W3" charset="0"/>
                <a:cs typeface="ヒラギノ角ゴ Pro W3" charset="0"/>
              </a:rPr>
              <a:t>wc</a:t>
            </a:r>
            <a:r>
              <a:rPr lang="en-US" sz="1200" kern="1200" dirty="0">
                <a:solidFill>
                  <a:schemeClr val="tx1"/>
                </a:solidFill>
                <a:effectLst/>
                <a:latin typeface="+mn-lt"/>
                <a:ea typeface="ヒラギノ角ゴ Pro W3" charset="0"/>
                <a:cs typeface="ヒラギノ角ゴ Pro W3" charset="0"/>
              </a:rPr>
              <a:t> –l file1  =&gt; count the number of lines in the file1 </a:t>
            </a:r>
          </a:p>
          <a:p>
            <a:r>
              <a:rPr lang="en-US" sz="1200" kern="1200" dirty="0" err="1">
                <a:solidFill>
                  <a:schemeClr val="tx1"/>
                </a:solidFill>
                <a:effectLst/>
                <a:latin typeface="+mn-lt"/>
                <a:ea typeface="ヒラギノ角ゴ Pro W3" charset="0"/>
                <a:cs typeface="ヒラギノ角ゴ Pro W3" charset="0"/>
              </a:rPr>
              <a:t>wc</a:t>
            </a:r>
            <a:r>
              <a:rPr lang="en-US" sz="1200" kern="1200" dirty="0">
                <a:solidFill>
                  <a:schemeClr val="tx1"/>
                </a:solidFill>
                <a:effectLst/>
                <a:latin typeface="+mn-lt"/>
                <a:ea typeface="ヒラギノ角ゴ Pro W3" charset="0"/>
                <a:cs typeface="ヒラギノ角ゴ Pro W3" charset="0"/>
              </a:rPr>
              <a:t> –w file1 =&gt; count the number of words in the file1 </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sort file1 =&gt; sort the content of file1 in alphabetical order</a:t>
            </a:r>
          </a:p>
          <a:p>
            <a:endParaRPr lang="en-US" sz="1200" kern="120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ヒラギノ角ゴ Pro W3" charset="0"/>
                <a:cs typeface="ヒラギノ角ゴ Pro W3" charset="0"/>
              </a:rPr>
              <a:t>Manipulating directories</a:t>
            </a:r>
          </a:p>
          <a:p>
            <a:endParaRPr lang="en-US" sz="1200" kern="120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ヒラギノ角ゴ Pro W3" charset="0"/>
                <a:cs typeface="ヒラギノ角ゴ Pro W3" charset="0"/>
              </a:rPr>
              <a:t>cd  ~        =&gt; change to user home directory</a:t>
            </a:r>
          </a:p>
          <a:p>
            <a:r>
              <a:rPr lang="en-US" sz="1200" kern="1200" dirty="0">
                <a:solidFill>
                  <a:schemeClr val="tx1"/>
                </a:solidFill>
                <a:effectLst/>
                <a:latin typeface="+mn-lt"/>
                <a:ea typeface="ヒラギノ角ゴ Pro W3" charset="0"/>
                <a:cs typeface="ヒラギノ角ゴ Pro W3" charset="0"/>
              </a:rPr>
              <a:t>ls -l  =&gt; shows all files and directories. Directories are starting with “d” in front.</a:t>
            </a:r>
          </a:p>
          <a:p>
            <a:r>
              <a:rPr lang="en-US" sz="1200" kern="1200" dirty="0">
                <a:solidFill>
                  <a:schemeClr val="tx1"/>
                </a:solidFill>
                <a:effectLst/>
                <a:latin typeface="+mn-lt"/>
                <a:ea typeface="ヒラギノ角ゴ Pro W3" charset="0"/>
                <a:cs typeface="ヒラギノ角ゴ Pro W3" charset="0"/>
              </a:rPr>
              <a:t>ls -</a:t>
            </a:r>
            <a:r>
              <a:rPr lang="en-US" sz="1200" kern="1200" dirty="0" err="1">
                <a:solidFill>
                  <a:schemeClr val="tx1"/>
                </a:solidFill>
                <a:effectLst/>
                <a:latin typeface="+mn-lt"/>
                <a:ea typeface="ヒラギノ角ゴ Pro W3" charset="0"/>
                <a:cs typeface="ヒラギノ角ゴ Pro W3" charset="0"/>
              </a:rPr>
              <a:t>ld</a:t>
            </a:r>
            <a:r>
              <a:rPr lang="en-US" sz="1200" kern="1200" dirty="0">
                <a:solidFill>
                  <a:schemeClr val="tx1"/>
                </a:solidFill>
                <a:effectLst/>
                <a:latin typeface="+mn-lt"/>
                <a:ea typeface="ヒラギノ角ゴ Pro W3" charset="0"/>
                <a:cs typeface="ヒラギノ角ゴ Pro W3" charset="0"/>
              </a:rPr>
              <a:t>       =&gt; list the detailed directory itself and not the content of it</a:t>
            </a:r>
          </a:p>
          <a:p>
            <a:r>
              <a:rPr lang="en-US" sz="1200" kern="1200" dirty="0" err="1">
                <a:solidFill>
                  <a:schemeClr val="tx1"/>
                </a:solidFill>
                <a:effectLst/>
                <a:latin typeface="+mn-lt"/>
                <a:ea typeface="ヒラギノ角ゴ Pro W3" charset="0"/>
                <a:cs typeface="ヒラギノ角ゴ Pro W3" charset="0"/>
              </a:rPr>
              <a:t>mkdir</a:t>
            </a:r>
            <a:r>
              <a:rPr lang="en-US" sz="1200" kern="1200" dirty="0">
                <a:solidFill>
                  <a:schemeClr val="tx1"/>
                </a:solidFill>
                <a:effectLst/>
                <a:latin typeface="+mn-lt"/>
                <a:ea typeface="ヒラギノ角ゴ Pro W3" charset="0"/>
                <a:cs typeface="ヒラギノ角ゴ Pro W3" charset="0"/>
              </a:rPr>
              <a:t> /test  =&gt; create directory test  in filesystem root / </a:t>
            </a:r>
          </a:p>
          <a:p>
            <a:r>
              <a:rPr lang="en-US" sz="1200" kern="1200" dirty="0" err="1">
                <a:solidFill>
                  <a:schemeClr val="tx1"/>
                </a:solidFill>
                <a:effectLst/>
                <a:latin typeface="+mn-lt"/>
                <a:ea typeface="ヒラギノ角ゴ Pro W3" charset="0"/>
                <a:cs typeface="ヒラギノ角ゴ Pro W3" charset="0"/>
              </a:rPr>
              <a:t>mkdir</a:t>
            </a:r>
            <a:r>
              <a:rPr lang="en-US" sz="1200" kern="1200" dirty="0">
                <a:solidFill>
                  <a:schemeClr val="tx1"/>
                </a:solidFill>
                <a:effectLst/>
                <a:latin typeface="+mn-lt"/>
                <a:ea typeface="ヒラギノ角ゴ Pro W3" charset="0"/>
                <a:cs typeface="ヒラギノ角ゴ Pro W3" charset="0"/>
              </a:rPr>
              <a:t> -p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/test =&gt; it will create entire directory path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/test (directory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 and its subdirectory test) in a single command</a:t>
            </a:r>
          </a:p>
          <a:p>
            <a:r>
              <a:rPr lang="en-US" sz="1200" kern="1200" dirty="0">
                <a:solidFill>
                  <a:schemeClr val="tx1"/>
                </a:solidFill>
                <a:effectLst/>
                <a:latin typeface="+mn-lt"/>
                <a:ea typeface="ヒラギノ角ゴ Pro W3" charset="0"/>
                <a:cs typeface="ヒラギノ角ゴ Pro W3" charset="0"/>
              </a:rPr>
              <a:t>cd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/test  =&gt; change current path to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/test </a:t>
            </a:r>
          </a:p>
          <a:p>
            <a:r>
              <a:rPr lang="en-US" sz="1200" kern="1200" dirty="0" err="1">
                <a:solidFill>
                  <a:schemeClr val="tx1"/>
                </a:solidFill>
                <a:effectLst/>
                <a:latin typeface="+mn-lt"/>
                <a:ea typeface="ヒラギノ角ゴ Pro W3" charset="0"/>
                <a:cs typeface="ヒラギノ角ゴ Pro W3" charset="0"/>
              </a:rPr>
              <a:t>rm</a:t>
            </a:r>
            <a:r>
              <a:rPr lang="en-US" sz="1200" kern="1200" dirty="0">
                <a:solidFill>
                  <a:schemeClr val="tx1"/>
                </a:solidFill>
                <a:effectLst/>
                <a:latin typeface="+mn-lt"/>
                <a:ea typeface="ヒラギノ角ゴ Pro W3" charset="0"/>
                <a:cs typeface="ヒラギノ角ゴ Pro W3" charset="0"/>
              </a:rPr>
              <a:t> -</a:t>
            </a:r>
            <a:r>
              <a:rPr lang="en-US" sz="1200" kern="1200" dirty="0" err="1">
                <a:solidFill>
                  <a:schemeClr val="tx1"/>
                </a:solidFill>
                <a:effectLst/>
                <a:latin typeface="+mn-lt"/>
                <a:ea typeface="ヒラギノ角ゴ Pro W3" charset="0"/>
                <a:cs typeface="ヒラギノ角ゴ Pro W3" charset="0"/>
              </a:rPr>
              <a:t>rf</a:t>
            </a:r>
            <a:r>
              <a:rPr lang="en-US" sz="1200" kern="1200" dirty="0">
                <a:solidFill>
                  <a:schemeClr val="tx1"/>
                </a:solidFill>
                <a:effectLst/>
                <a:latin typeface="+mn-lt"/>
                <a:ea typeface="ヒラギノ角ゴ Pro W3" charset="0"/>
                <a:cs typeface="ヒラギノ角ゴ Pro W3" charset="0"/>
              </a:rPr>
              <a:t>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 =&gt; it will remove recursively the entire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 directory and its subdirectories . You will notice that “</a:t>
            </a:r>
            <a:r>
              <a:rPr lang="en-US" sz="1200" kern="1200" dirty="0" err="1">
                <a:solidFill>
                  <a:schemeClr val="tx1"/>
                </a:solidFill>
                <a:effectLst/>
                <a:latin typeface="+mn-lt"/>
                <a:ea typeface="ヒラギノ角ゴ Pro W3" charset="0"/>
                <a:cs typeface="ヒラギノ角ゴ Pro W3" charset="0"/>
              </a:rPr>
              <a:t>rm</a:t>
            </a:r>
            <a:r>
              <a:rPr lang="en-US" sz="1200" kern="1200" dirty="0">
                <a:solidFill>
                  <a:schemeClr val="tx1"/>
                </a:solidFill>
                <a:effectLst/>
                <a:latin typeface="+mn-lt"/>
                <a:ea typeface="ヒラギノ角ゴ Pro W3" charset="0"/>
                <a:cs typeface="ヒラギノ角ゴ Pro W3" charset="0"/>
              </a:rPr>
              <a:t> /</a:t>
            </a:r>
            <a:r>
              <a:rPr lang="en-US" sz="1200" kern="1200" dirty="0" err="1">
                <a:solidFill>
                  <a:schemeClr val="tx1"/>
                </a:solidFill>
                <a:effectLst/>
                <a:latin typeface="+mn-lt"/>
                <a:ea typeface="ヒラギノ角ゴ Pro W3" charset="0"/>
                <a:cs typeface="ヒラギノ角ゴ Pro W3" charset="0"/>
              </a:rPr>
              <a:t>ligaac</a:t>
            </a:r>
            <a:r>
              <a:rPr lang="en-US" sz="1200" kern="1200" dirty="0">
                <a:solidFill>
                  <a:schemeClr val="tx1"/>
                </a:solidFill>
                <a:effectLst/>
                <a:latin typeface="+mn-lt"/>
                <a:ea typeface="ヒラギノ角ゴ Pro W3" charset="0"/>
                <a:cs typeface="ヒラギノ角ゴ Pro W3" charset="0"/>
              </a:rPr>
              <a:t>” will not work because it can’t delete a directory that has inside data</a:t>
            </a:r>
          </a:p>
          <a:p>
            <a:r>
              <a:rPr lang="en-US" sz="1200" kern="1200" dirty="0">
                <a:solidFill>
                  <a:schemeClr val="tx1"/>
                </a:solidFill>
                <a:effectLst/>
                <a:latin typeface="+mn-lt"/>
                <a:ea typeface="ヒラギノ角ゴ Pro W3" charset="0"/>
                <a:cs typeface="ヒラギノ角ゴ Pro W3" charset="0"/>
              </a:rPr>
              <a:t>mv /software /</a:t>
            </a:r>
            <a:r>
              <a:rPr lang="en-US" sz="1200" kern="1200" dirty="0" err="1">
                <a:solidFill>
                  <a:schemeClr val="tx1"/>
                </a:solidFill>
                <a:effectLst/>
                <a:latin typeface="+mn-lt"/>
                <a:ea typeface="ヒラギノ角ゴ Pro W3" charset="0"/>
                <a:cs typeface="ヒラギノ角ゴ Pro W3" charset="0"/>
              </a:rPr>
              <a:t>sw</a:t>
            </a:r>
            <a:r>
              <a:rPr lang="en-US" sz="1200" kern="1200" dirty="0">
                <a:solidFill>
                  <a:schemeClr val="tx1"/>
                </a:solidFill>
                <a:effectLst/>
                <a:latin typeface="+mn-lt"/>
                <a:ea typeface="ヒラギノ角ゴ Pro W3" charset="0"/>
                <a:cs typeface="ヒラギノ角ゴ Pro W3" charset="0"/>
              </a:rPr>
              <a:t>   =&gt; rename software directory to </a:t>
            </a:r>
            <a:r>
              <a:rPr lang="en-US" sz="1200" kern="1200" dirty="0" err="1">
                <a:solidFill>
                  <a:schemeClr val="tx1"/>
                </a:solidFill>
                <a:effectLst/>
                <a:latin typeface="+mn-lt"/>
                <a:ea typeface="ヒラギノ角ゴ Pro W3" charset="0"/>
                <a:cs typeface="ヒラギノ角ゴ Pro W3" charset="0"/>
              </a:rPr>
              <a:t>sw</a:t>
            </a:r>
            <a:r>
              <a:rPr lang="en-US" sz="1200" kern="1200" dirty="0">
                <a:solidFill>
                  <a:schemeClr val="tx1"/>
                </a:solidFill>
                <a:effectLst/>
                <a:latin typeface="+mn-lt"/>
                <a:ea typeface="ヒラギノ角ゴ Pro W3" charset="0"/>
                <a:cs typeface="ヒラギノ角ゴ Pro W3" charset="0"/>
              </a:rPr>
              <a:t> directory name</a:t>
            </a:r>
          </a:p>
          <a:p>
            <a:r>
              <a:rPr lang="en-US" sz="1200" kern="1200" dirty="0" err="1">
                <a:solidFill>
                  <a:schemeClr val="tx1"/>
                </a:solidFill>
                <a:effectLst/>
                <a:latin typeface="+mn-lt"/>
                <a:ea typeface="ヒラギノ角ゴ Pro W3" charset="0"/>
                <a:cs typeface="ヒラギノ角ゴ Pro W3" charset="0"/>
              </a:rPr>
              <a:t>pwd</a:t>
            </a:r>
            <a:r>
              <a:rPr lang="en-US" sz="1200" kern="1200" dirty="0">
                <a:solidFill>
                  <a:schemeClr val="tx1"/>
                </a:solidFill>
                <a:effectLst/>
                <a:latin typeface="+mn-lt"/>
                <a:ea typeface="ヒラギノ角ゴ Pro W3" charset="0"/>
                <a:cs typeface="ヒラギノ角ゴ Pro W3" charset="0"/>
              </a:rPr>
              <a:t> =&gt; gives the current path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dirty="0" err="1">
                <a:solidFill>
                  <a:schemeClr val="tx1"/>
                </a:solidFill>
                <a:effectLst/>
                <a:latin typeface="+mn-lt"/>
                <a:ea typeface="ヒラギノ角ゴ Pro W3" charset="0"/>
                <a:cs typeface="ヒラギノ角ゴ Pro W3" charset="0"/>
              </a:rPr>
              <a:t>pushd</a:t>
            </a:r>
            <a:r>
              <a:rPr lang="en-US" sz="1200" b="0" kern="1200" baseline="0" dirty="0">
                <a:solidFill>
                  <a:schemeClr val="tx1"/>
                </a:solidFill>
                <a:effectLst/>
                <a:latin typeface="+mn-lt"/>
                <a:ea typeface="ヒラギノ角ゴ Pro W3" charset="0"/>
                <a:cs typeface="ヒラギノ角ゴ Pro W3" charset="0"/>
              </a:rPr>
              <a:t> and </a:t>
            </a:r>
            <a:r>
              <a:rPr lang="en-US" sz="1200" b="0" kern="1200" baseline="0" dirty="0" err="1">
                <a:solidFill>
                  <a:schemeClr val="tx1"/>
                </a:solidFill>
                <a:effectLst/>
                <a:latin typeface="+mn-lt"/>
                <a:ea typeface="ヒラギノ角ゴ Pro W3" charset="0"/>
                <a:cs typeface="ヒラギノ角ゴ Pro W3" charset="0"/>
              </a:rPr>
              <a:t>popd</a:t>
            </a:r>
            <a:r>
              <a:rPr lang="en-US" sz="1200" b="0" kern="1200" baseline="0" dirty="0">
                <a:solidFill>
                  <a:schemeClr val="tx1"/>
                </a:solidFill>
                <a:effectLst/>
                <a:latin typeface="+mn-lt"/>
                <a:ea typeface="ヒラギノ角ゴ Pro W3" charset="0"/>
                <a:cs typeface="ヒラギノ角ゴ Pro W3" charset="0"/>
              </a:rPr>
              <a:t> – read this : https://www.howtoforge.com/tutorial/linux-command-line-tips-tricks-part-2/</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0" kern="1200" baseline="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err="1">
                <a:solidFill>
                  <a:schemeClr val="tx1"/>
                </a:solidFill>
                <a:effectLst/>
                <a:latin typeface="+mn-lt"/>
                <a:ea typeface="ヒラギノ角ゴ Pro W3" charset="0"/>
                <a:cs typeface="ヒラギノ角ゴ Pro W3" charset="0"/>
              </a:rPr>
              <a:t>pushd</a:t>
            </a:r>
            <a:r>
              <a:rPr lang="en-US" sz="1200" b="0" kern="1200" baseline="0" dirty="0">
                <a:solidFill>
                  <a:schemeClr val="tx1"/>
                </a:solidFill>
                <a:effectLst/>
                <a:latin typeface="+mn-lt"/>
                <a:ea typeface="ヒラギノ角ゴ Pro W3" charset="0"/>
                <a:cs typeface="ヒラギノ角ゴ Pro W3" charset="0"/>
              </a:rPr>
              <a:t> /</a:t>
            </a:r>
            <a:r>
              <a:rPr lang="en-US" sz="1200" b="0" kern="1200" baseline="0" dirty="0" err="1">
                <a:solidFill>
                  <a:schemeClr val="tx1"/>
                </a:solidFill>
                <a:effectLst/>
                <a:latin typeface="+mn-lt"/>
                <a:ea typeface="ヒラギノ角ゴ Pro W3" charset="0"/>
                <a:cs typeface="ヒラギノ角ゴ Pro W3" charset="0"/>
              </a:rPr>
              <a:t>var</a:t>
            </a:r>
            <a:r>
              <a:rPr lang="en-US" sz="1200" b="0" kern="1200" baseline="0" dirty="0">
                <a:solidFill>
                  <a:schemeClr val="tx1"/>
                </a:solidFill>
                <a:effectLst/>
                <a:latin typeface="+mn-lt"/>
                <a:ea typeface="ヒラギノ角ゴ Pro W3" charset="0"/>
                <a:cs typeface="ヒラギノ角ゴ Pro W3" charset="0"/>
              </a:rPr>
              <a:t>/lib/       =&gt; it will have in the list the :  /</a:t>
            </a:r>
            <a:r>
              <a:rPr lang="en-US" sz="1200" b="0" kern="1200" baseline="0" dirty="0" err="1">
                <a:solidFill>
                  <a:schemeClr val="tx1"/>
                </a:solidFill>
                <a:effectLst/>
                <a:latin typeface="+mn-lt"/>
                <a:ea typeface="ヒラギノ角ゴ Pro W3" charset="0"/>
                <a:cs typeface="ヒラギノ角ゴ Pro W3" charset="0"/>
              </a:rPr>
              <a:t>var</a:t>
            </a:r>
            <a:r>
              <a:rPr lang="en-US" sz="1200" b="0" kern="1200" baseline="0" dirty="0">
                <a:solidFill>
                  <a:schemeClr val="tx1"/>
                </a:solidFill>
                <a:effectLst/>
                <a:latin typeface="+mn-lt"/>
                <a:ea typeface="ヒラギノ角ゴ Pro W3" charset="0"/>
                <a:cs typeface="ヒラギノ角ゴ Pro W3" charset="0"/>
              </a:rPr>
              <a:t>/lib and “~” (home directory)</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err="1">
                <a:solidFill>
                  <a:schemeClr val="tx1"/>
                </a:solidFill>
                <a:effectLst/>
                <a:latin typeface="+mn-lt"/>
                <a:ea typeface="ヒラギノ角ゴ Pro W3" charset="0"/>
                <a:cs typeface="ヒラギノ角ゴ Pro W3" charset="0"/>
              </a:rPr>
              <a:t>pushd</a:t>
            </a:r>
            <a:r>
              <a:rPr lang="en-US" sz="1200" b="0" kern="1200" baseline="0" dirty="0">
                <a:solidFill>
                  <a:schemeClr val="tx1"/>
                </a:solidFill>
                <a:effectLst/>
                <a:latin typeface="+mn-lt"/>
                <a:ea typeface="ヒラギノ角ゴ Pro W3" charset="0"/>
                <a:cs typeface="ヒラギノ角ゴ Pro W3" charset="0"/>
              </a:rPr>
              <a:t> /</a:t>
            </a:r>
            <a:r>
              <a:rPr lang="en-US" sz="1200" b="0" kern="1200" baseline="0" dirty="0" err="1">
                <a:solidFill>
                  <a:schemeClr val="tx1"/>
                </a:solidFill>
                <a:effectLst/>
                <a:latin typeface="+mn-lt"/>
                <a:ea typeface="ヒラギノ角ゴ Pro W3" charset="0"/>
                <a:cs typeface="ヒラギノ角ゴ Pro W3" charset="0"/>
              </a:rPr>
              <a:t>etc</a:t>
            </a:r>
            <a:r>
              <a:rPr lang="en-US" sz="1200" b="0" kern="1200" baseline="0" dirty="0">
                <a:solidFill>
                  <a:schemeClr val="tx1"/>
                </a:solidFill>
                <a:effectLst/>
                <a:latin typeface="+mn-lt"/>
                <a:ea typeface="ヒラギノ角ゴ Pro W3" charset="0"/>
                <a:cs typeface="ヒラギノ角ゴ Pro W3" charset="0"/>
              </a:rPr>
              <a:t>/system =&gt; it will add to the list /</a:t>
            </a:r>
            <a:r>
              <a:rPr lang="en-US" sz="1200" b="0" kern="1200" baseline="0" dirty="0" err="1">
                <a:solidFill>
                  <a:schemeClr val="tx1"/>
                </a:solidFill>
                <a:effectLst/>
                <a:latin typeface="+mn-lt"/>
                <a:ea typeface="ヒラギノ角ゴ Pro W3" charset="0"/>
                <a:cs typeface="ヒラギノ角ゴ Pro W3" charset="0"/>
              </a:rPr>
              <a:t>etc</a:t>
            </a:r>
            <a:r>
              <a:rPr lang="en-US" sz="1200" b="0" kern="1200" baseline="0" dirty="0">
                <a:solidFill>
                  <a:schemeClr val="tx1"/>
                </a:solidFill>
                <a:effectLst/>
                <a:latin typeface="+mn-lt"/>
                <a:ea typeface="ヒラギノ角ゴ Pro W3" charset="0"/>
                <a:cs typeface="ヒラギノ角ゴ Pro W3" charset="0"/>
              </a:rPr>
              <a:t>/system and the list become : /</a:t>
            </a:r>
            <a:r>
              <a:rPr lang="en-US" sz="1200" b="0" kern="1200" baseline="0" dirty="0" err="1">
                <a:solidFill>
                  <a:schemeClr val="tx1"/>
                </a:solidFill>
                <a:effectLst/>
                <a:latin typeface="+mn-lt"/>
                <a:ea typeface="ヒラギノ角ゴ Pro W3" charset="0"/>
                <a:cs typeface="ヒラギノ角ゴ Pro W3" charset="0"/>
              </a:rPr>
              <a:t>etc</a:t>
            </a:r>
            <a:r>
              <a:rPr lang="en-US" sz="1200" b="0" kern="1200" baseline="0" dirty="0">
                <a:solidFill>
                  <a:schemeClr val="tx1"/>
                </a:solidFill>
                <a:effectLst/>
                <a:latin typeface="+mn-lt"/>
                <a:ea typeface="ヒラギノ角ゴ Pro W3" charset="0"/>
                <a:cs typeface="ヒラギノ角ゴ Pro W3" charset="0"/>
              </a:rPr>
              <a:t>/system, /</a:t>
            </a:r>
            <a:r>
              <a:rPr lang="en-US" sz="1200" b="0" kern="1200" baseline="0" dirty="0" err="1">
                <a:solidFill>
                  <a:schemeClr val="tx1"/>
                </a:solidFill>
                <a:effectLst/>
                <a:latin typeface="+mn-lt"/>
                <a:ea typeface="ヒラギノ角ゴ Pro W3" charset="0"/>
                <a:cs typeface="ヒラギノ角ゴ Pro W3" charset="0"/>
              </a:rPr>
              <a:t>var</a:t>
            </a:r>
            <a:r>
              <a:rPr lang="en-US" sz="1200" b="0" kern="1200" baseline="0" dirty="0">
                <a:solidFill>
                  <a:schemeClr val="tx1"/>
                </a:solidFill>
                <a:effectLst/>
                <a:latin typeface="+mn-lt"/>
                <a:ea typeface="ヒラギノ角ゴ Pro W3" charset="0"/>
                <a:cs typeface="ヒラギノ角ゴ Pro W3" charset="0"/>
              </a:rPr>
              <a:t>/lib,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err="1">
                <a:solidFill>
                  <a:schemeClr val="tx1"/>
                </a:solidFill>
                <a:effectLst/>
                <a:latin typeface="+mn-lt"/>
                <a:ea typeface="ヒラギノ角ゴ Pro W3" charset="0"/>
                <a:cs typeface="ヒラギノ角ゴ Pro W3" charset="0"/>
              </a:rPr>
              <a:t>pwd</a:t>
            </a:r>
            <a:r>
              <a:rPr lang="en-US" sz="1200" b="0" kern="1200" baseline="0" dirty="0">
                <a:solidFill>
                  <a:schemeClr val="tx1"/>
                </a:solidFill>
                <a:effectLst/>
                <a:latin typeface="+mn-lt"/>
                <a:ea typeface="ヒラギノ角ゴ Pro W3" charset="0"/>
                <a:cs typeface="ヒラギノ角ゴ Pro W3" charset="0"/>
              </a:rPr>
              <a:t>                        =&gt; print the working directory. It will print /</a:t>
            </a:r>
            <a:r>
              <a:rPr lang="en-US" sz="1200" b="0" kern="1200" baseline="0" dirty="0" err="1">
                <a:solidFill>
                  <a:schemeClr val="tx1"/>
                </a:solidFill>
                <a:effectLst/>
                <a:latin typeface="+mn-lt"/>
                <a:ea typeface="ヒラギノ角ゴ Pro W3" charset="0"/>
                <a:cs typeface="ヒラギノ角ゴ Pro W3" charset="0"/>
              </a:rPr>
              <a:t>etc</a:t>
            </a:r>
            <a:r>
              <a:rPr lang="en-US" sz="1200" b="0" kern="1200" baseline="0" dirty="0">
                <a:solidFill>
                  <a:schemeClr val="tx1"/>
                </a:solidFill>
                <a:effectLst/>
                <a:latin typeface="+mn-lt"/>
                <a:ea typeface="ヒラギノ角ゴ Pro W3" charset="0"/>
                <a:cs typeface="ヒラギノ角ゴ Pro W3" charset="0"/>
              </a:rPr>
              <a:t>/system</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err="1">
                <a:solidFill>
                  <a:schemeClr val="tx1"/>
                </a:solidFill>
                <a:effectLst/>
                <a:latin typeface="+mn-lt"/>
                <a:ea typeface="ヒラギノ角ゴ Pro W3" charset="0"/>
                <a:cs typeface="ヒラギノ角ゴ Pro W3" charset="0"/>
              </a:rPr>
              <a:t>dirs</a:t>
            </a:r>
            <a:r>
              <a:rPr lang="en-US" sz="1200" b="0" kern="1200" baseline="0" dirty="0">
                <a:solidFill>
                  <a:schemeClr val="tx1"/>
                </a:solidFill>
                <a:effectLst/>
                <a:latin typeface="+mn-lt"/>
                <a:ea typeface="ヒラギノ角ゴ Pro W3" charset="0"/>
                <a:cs typeface="ヒラギノ角ゴ Pro W3" charset="0"/>
              </a:rPr>
              <a:t>                         =&gt; it will print the list of the directories (stack), meaning : /</a:t>
            </a:r>
            <a:r>
              <a:rPr lang="en-US" sz="1200" b="0" kern="1200" baseline="0" dirty="0" err="1">
                <a:solidFill>
                  <a:schemeClr val="tx1"/>
                </a:solidFill>
                <a:effectLst/>
                <a:latin typeface="+mn-lt"/>
                <a:ea typeface="ヒラギノ角ゴ Pro W3" charset="0"/>
                <a:cs typeface="ヒラギノ角ゴ Pro W3" charset="0"/>
              </a:rPr>
              <a:t>etc</a:t>
            </a:r>
            <a:r>
              <a:rPr lang="en-US" sz="1200" b="0" kern="1200" baseline="0" dirty="0">
                <a:solidFill>
                  <a:schemeClr val="tx1"/>
                </a:solidFill>
                <a:effectLst/>
                <a:latin typeface="+mn-lt"/>
                <a:ea typeface="ヒラギノ角ゴ Pro W3" charset="0"/>
                <a:cs typeface="ヒラギノ角ゴ Pro W3" charset="0"/>
              </a:rPr>
              <a:t>/system, /</a:t>
            </a:r>
            <a:r>
              <a:rPr lang="en-US" sz="1200" b="0" kern="1200" baseline="0" dirty="0" err="1">
                <a:solidFill>
                  <a:schemeClr val="tx1"/>
                </a:solidFill>
                <a:effectLst/>
                <a:latin typeface="+mn-lt"/>
                <a:ea typeface="ヒラギノ角ゴ Pro W3" charset="0"/>
                <a:cs typeface="ヒラギノ角ゴ Pro W3" charset="0"/>
              </a:rPr>
              <a:t>var</a:t>
            </a:r>
            <a:r>
              <a:rPr lang="en-US" sz="1200" b="0" kern="1200" baseline="0" dirty="0">
                <a:solidFill>
                  <a:schemeClr val="tx1"/>
                </a:solidFill>
                <a:effectLst/>
                <a:latin typeface="+mn-lt"/>
                <a:ea typeface="ヒラギノ角ゴ Pro W3" charset="0"/>
                <a:cs typeface="ヒラギノ角ゴ Pro W3" charset="0"/>
              </a:rPr>
              <a:t>/lib, ~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err="1">
                <a:solidFill>
                  <a:schemeClr val="tx1"/>
                </a:solidFill>
                <a:effectLst/>
                <a:latin typeface="+mn-lt"/>
                <a:ea typeface="ヒラギノ角ゴ Pro W3" charset="0"/>
                <a:cs typeface="ヒラギノ角ゴ Pro W3" charset="0"/>
              </a:rPr>
              <a:t>popd</a:t>
            </a:r>
            <a:r>
              <a:rPr lang="en-US" sz="1200" b="0" kern="1200" baseline="0" dirty="0">
                <a:solidFill>
                  <a:schemeClr val="tx1"/>
                </a:solidFill>
                <a:effectLst/>
                <a:latin typeface="+mn-lt"/>
                <a:ea typeface="ヒラギノ角ゴ Pro W3" charset="0"/>
                <a:cs typeface="ヒラギノ角ゴ Pro W3" charset="0"/>
              </a:rPr>
              <a:t>                      =&gt; it will extract from the stack in reverse order the directory and doing change directory to it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a:solidFill>
                  <a:schemeClr val="tx1"/>
                </a:solidFill>
                <a:effectLst/>
                <a:latin typeface="+mn-lt"/>
                <a:ea typeface="ヒラギノ角ゴ Pro W3" charset="0"/>
                <a:cs typeface="ヒラギノ角ゴ Pro W3" charset="0"/>
              </a:rPr>
              <a:t>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ヒラギノ角ゴ Pro W3" charset="0"/>
              <a:cs typeface="ヒラギノ角ゴ Pro W3" charset="0"/>
            </a:endParaRPr>
          </a:p>
          <a:p>
            <a:endParaRPr lang="en-US" sz="1200" kern="1200" dirty="0">
              <a:solidFill>
                <a:schemeClr val="tx1"/>
              </a:solidFill>
              <a:effectLst/>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a:t>
            </a:fld>
            <a:endParaRPr lang="en-US"/>
          </a:p>
        </p:txBody>
      </p:sp>
    </p:spTree>
    <p:extLst>
      <p:ext uri="{BB962C8B-B14F-4D97-AF65-F5344CB8AC3E}">
        <p14:creationId xmlns:p14="http://schemas.microsoft.com/office/powerpoint/2010/main" val="106167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ヒラギノ角ゴ Pro W3" charset="0"/>
                <a:cs typeface="ヒラギノ角ゴ Pro W3" charset="0"/>
              </a:rPr>
              <a:t>Search files </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 = current path </a:t>
            </a:r>
          </a:p>
          <a:p>
            <a:r>
              <a:rPr lang="en-US" sz="1200" kern="1200" dirty="0">
                <a:solidFill>
                  <a:schemeClr val="tx1"/>
                </a:solidFill>
                <a:effectLst/>
                <a:latin typeface="+mn-lt"/>
                <a:ea typeface="ヒラギノ角ゴ Pro W3" charset="0"/>
                <a:cs typeface="ヒラギノ角ゴ Pro W3" charset="0"/>
              </a:rPr>
              <a:t>find -name "Project*"  =&gt; find all files starting with name "Project“ in the current path</a:t>
            </a:r>
          </a:p>
          <a:p>
            <a:r>
              <a:rPr lang="en-US" sz="1200" kern="1200" dirty="0">
                <a:solidFill>
                  <a:schemeClr val="tx1"/>
                </a:solidFill>
                <a:effectLst/>
                <a:latin typeface="+mn-lt"/>
                <a:ea typeface="ヒラギノ角ゴ Pro W3" charset="0"/>
                <a:cs typeface="ヒラギノ角ゴ Pro W3" charset="0"/>
              </a:rPr>
              <a:t>find . -type f -print =&gt; print all files from current path (.), but not directories </a:t>
            </a:r>
          </a:p>
          <a:p>
            <a:r>
              <a:rPr lang="en-US" sz="1200" kern="1200" dirty="0">
                <a:solidFill>
                  <a:schemeClr val="tx1"/>
                </a:solidFill>
                <a:effectLst/>
                <a:latin typeface="+mn-lt"/>
                <a:ea typeface="ヒラギノ角ゴ Pro W3" charset="0"/>
                <a:cs typeface="ヒラギノ角ゴ Pro W3" charset="0"/>
              </a:rPr>
              <a:t>find . -type d -print =&gt; print all directories from current path (.)but not files</a:t>
            </a:r>
          </a:p>
          <a:p>
            <a:r>
              <a:rPr lang="en-US" sz="1200" kern="1200" dirty="0">
                <a:solidFill>
                  <a:schemeClr val="tx1"/>
                </a:solidFill>
                <a:effectLst/>
                <a:latin typeface="+mn-lt"/>
                <a:ea typeface="ヒラギノ角ゴ Pro W3" charset="0"/>
                <a:cs typeface="ヒラギノ角ゴ Pro W3" charset="0"/>
              </a:rPr>
              <a:t>find . -type f -print | </a:t>
            </a:r>
            <a:r>
              <a:rPr lang="en-US" sz="1200" kern="1200" dirty="0" err="1">
                <a:solidFill>
                  <a:schemeClr val="tx1"/>
                </a:solidFill>
                <a:effectLst/>
                <a:latin typeface="+mn-lt"/>
                <a:ea typeface="ヒラギノ角ゴ Pro W3" charset="0"/>
                <a:cs typeface="ヒラギノ角ゴ Pro W3" charset="0"/>
              </a:rPr>
              <a:t>wc</a:t>
            </a:r>
            <a:r>
              <a:rPr lang="en-US" sz="1200" kern="1200" dirty="0">
                <a:solidFill>
                  <a:schemeClr val="tx1"/>
                </a:solidFill>
                <a:effectLst/>
                <a:latin typeface="+mn-lt"/>
                <a:ea typeface="ヒラギノ角ゴ Pro W3" charset="0"/>
                <a:cs typeface="ヒラギノ角ゴ Pro W3" charset="0"/>
              </a:rPr>
              <a:t> -l =&gt; count all files</a:t>
            </a:r>
          </a:p>
          <a:p>
            <a:r>
              <a:rPr lang="en-US" sz="1200" kern="1200" dirty="0">
                <a:solidFill>
                  <a:schemeClr val="tx1"/>
                </a:solidFill>
                <a:effectLst/>
                <a:latin typeface="+mn-lt"/>
                <a:ea typeface="ヒラギノ角ゴ Pro W3" charset="0"/>
                <a:cs typeface="ヒラギノ角ゴ Pro W3" charset="0"/>
              </a:rPr>
              <a:t>find -user user1  =&gt; find all files owned by user1</a:t>
            </a:r>
          </a:p>
          <a:p>
            <a:r>
              <a:rPr lang="en-US" sz="1200" kern="1200" dirty="0">
                <a:solidFill>
                  <a:schemeClr val="tx1"/>
                </a:solidFill>
                <a:effectLst/>
                <a:latin typeface="+mn-lt"/>
                <a:ea typeface="ヒラギノ角ゴ Pro W3" charset="0"/>
                <a:cs typeface="ヒラギノ角ゴ Pro W3" charset="0"/>
              </a:rPr>
              <a:t>find -</a:t>
            </a:r>
            <a:r>
              <a:rPr lang="en-US" sz="1200" kern="1200" dirty="0" err="1">
                <a:solidFill>
                  <a:schemeClr val="tx1"/>
                </a:solidFill>
                <a:effectLst/>
                <a:latin typeface="+mn-lt"/>
                <a:ea typeface="ヒラギノ角ゴ Pro W3" charset="0"/>
                <a:cs typeface="ヒラギノ角ゴ Pro W3" charset="0"/>
              </a:rPr>
              <a:t>cmin</a:t>
            </a:r>
            <a:r>
              <a:rPr lang="en-US" sz="1200" kern="1200" dirty="0">
                <a:solidFill>
                  <a:schemeClr val="tx1"/>
                </a:solidFill>
                <a:effectLst/>
                <a:latin typeface="+mn-lt"/>
                <a:ea typeface="ヒラギノ角ゴ Pro W3" charset="0"/>
                <a:cs typeface="ヒラギノ角ゴ Pro W3" charset="0"/>
              </a:rPr>
              <a:t> -3 =&gt; find all files modified in last 3 minutes</a:t>
            </a:r>
          </a:p>
          <a:p>
            <a:r>
              <a:rPr lang="en-US" sz="1200" kern="1200" dirty="0">
                <a:solidFill>
                  <a:schemeClr val="tx1"/>
                </a:solidFill>
                <a:effectLst/>
                <a:latin typeface="+mn-lt"/>
                <a:ea typeface="ヒラギノ角ゴ Pro W3" charset="0"/>
                <a:cs typeface="ヒラギノ角ゴ Pro W3" charset="0"/>
              </a:rPr>
              <a:t>find -user user1 -name "Project[0-9][0-9].txt" =&gt; find all files having format ProjectXY.txt owned by user1, where X and Y are any number from 0 to 9 </a:t>
            </a:r>
          </a:p>
          <a:p>
            <a:r>
              <a:rPr lang="en-US" sz="1200" kern="1200" dirty="0">
                <a:solidFill>
                  <a:schemeClr val="tx1"/>
                </a:solidFill>
                <a:effectLst/>
                <a:latin typeface="+mn-lt"/>
                <a:ea typeface="ヒラギノ角ゴ Pro W3" charset="0"/>
                <a:cs typeface="ヒラギノ角ゴ Pro W3" charset="0"/>
              </a:rPr>
              <a:t>find -user user1 -name "Project[0-9][0-9].txt" -exec ls -l {} \;  =&gt; find all files having format ProjectXY.txt owned by user1, where X and Y are any number from 0 to 9 and list them by executing ls –l .   {} = are the find results provided to ls command </a:t>
            </a:r>
          </a:p>
          <a:p>
            <a:r>
              <a:rPr lang="en-US" sz="1200" kern="1200" dirty="0">
                <a:solidFill>
                  <a:schemeClr val="tx1"/>
                </a:solidFill>
                <a:effectLst/>
                <a:latin typeface="+mn-lt"/>
                <a:ea typeface="ヒラギノ角ゴ Pro W3" charset="0"/>
                <a:cs typeface="ヒラギノ角ゴ Pro W3" charset="0"/>
              </a:rPr>
              <a:t>find -user user1 -name "Project[0-9][0-9].txt" -exec mv {} / \; =&gt; find all files having format ProjectXY.txt owned by user1, where X and Y  are any number from 0 to 9 and moved them to / with mv command. </a:t>
            </a:r>
          </a:p>
          <a:p>
            <a:r>
              <a:rPr lang="en-US" sz="1200" kern="1200" dirty="0">
                <a:solidFill>
                  <a:schemeClr val="tx1"/>
                </a:solidFill>
                <a:effectLst/>
                <a:latin typeface="+mn-lt"/>
                <a:ea typeface="ヒラギノ角ゴ Pro W3" charset="0"/>
                <a:cs typeface="ヒラギノ角ゴ Pro W3" charset="0"/>
              </a:rPr>
              <a:t>find -type f -size +500c -exec mv {} /directory \;  =&gt; find all files that are bigger than 500 bytes and move them to the /"directory"</a:t>
            </a:r>
          </a:p>
          <a:p>
            <a:r>
              <a:rPr lang="en-US" sz="1200" kern="1200" dirty="0">
                <a:solidFill>
                  <a:schemeClr val="tx1"/>
                </a:solidFill>
                <a:effectLst/>
                <a:latin typeface="+mn-lt"/>
                <a:ea typeface="ヒラギノ角ゴ Pro W3" charset="0"/>
                <a:cs typeface="ヒラギノ角ゴ Pro W3" charset="0"/>
              </a:rPr>
              <a:t>find / -perm 777 -user root =&gt; find all files in / with permission 777 owned by root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ヒラギノ角ゴ Pro W3" charset="0"/>
                <a:cs typeface="ヒラギノ角ゴ Pro W3" charset="0"/>
              </a:rPr>
              <a:t>find ~ -</a:t>
            </a:r>
            <a:r>
              <a:rPr lang="en-US" sz="1200" kern="1200" dirty="0" err="1">
                <a:solidFill>
                  <a:schemeClr val="tx1"/>
                </a:solidFill>
                <a:effectLst/>
                <a:latin typeface="+mn-lt"/>
                <a:ea typeface="ヒラギノ角ゴ Pro W3" charset="0"/>
                <a:cs typeface="ヒラギノ角ゴ Pro W3" charset="0"/>
              </a:rPr>
              <a:t>maxdepth</a:t>
            </a:r>
            <a:r>
              <a:rPr lang="en-US" sz="1200" kern="1200" dirty="0">
                <a:solidFill>
                  <a:schemeClr val="tx1"/>
                </a:solidFill>
                <a:effectLst/>
                <a:latin typeface="+mn-lt"/>
                <a:ea typeface="ヒラギノ角ゴ Pro W3" charset="0"/>
                <a:cs typeface="ヒラギノ角ゴ Pro W3" charset="0"/>
              </a:rPr>
              <a:t> 1 -executable -type f =&gt; find all executable files from home directory and go in depth only at first subdirectories in each directory and not more   </a:t>
            </a:r>
          </a:p>
          <a:p>
            <a:endParaRPr lang="en-US" dirty="0"/>
          </a:p>
          <a:p>
            <a:r>
              <a:rPr lang="en-US" b="1" dirty="0"/>
              <a:t>Search words in files contents</a:t>
            </a:r>
          </a:p>
          <a:p>
            <a:endParaRPr lang="en-US" dirty="0"/>
          </a:p>
          <a:p>
            <a:r>
              <a:rPr lang="en-US" sz="1200" kern="1200" dirty="0">
                <a:solidFill>
                  <a:schemeClr val="tx1"/>
                </a:solidFill>
                <a:effectLst/>
                <a:latin typeface="+mn-lt"/>
                <a:ea typeface="ヒラギノ角ゴ Pro W3" charset="0"/>
                <a:cs typeface="ヒラギノ角ゴ Pro W3" charset="0"/>
              </a:rPr>
              <a:t>grep word * -R   =&gt; searching for a word in all files recursively</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"word" *  =&gt; searching all word (upper or lower)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 insensitive, it doesn’t matter if the letters are Upper or Lower </a:t>
            </a:r>
          </a:p>
          <a:p>
            <a:r>
              <a:rPr lang="en-US" sz="1200" kern="1200" dirty="0">
                <a:solidFill>
                  <a:schemeClr val="tx1"/>
                </a:solidFill>
                <a:effectLst/>
                <a:latin typeface="+mn-lt"/>
                <a:ea typeface="ヒラギノ角ゴ Pro W3" charset="0"/>
                <a:cs typeface="ヒラギノ角ゴ Pro W3" charset="0"/>
              </a:rPr>
              <a:t>grep -iv "word" * =&gt; return lines that doesn't contain "word" in any letters upper or lower</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"word" file | sort -k 2   =&gt;  return all lines sorted by column 2 (ascendant order) where were find the "word"</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"word" file | sort -k 2   =&gt;  return all lines reversed sorted (descendent order) by column 2 where were find the "word"</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"^word" file =&gt; returns lines starting with word "word" case insensitive</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"word$" file =&gt; returns lines ending with word "word" case insensitive</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  file  =&gt; if you want to return lines ending with any $</a:t>
            </a:r>
            <a:r>
              <a:rPr lang="en-US" sz="1200" kern="1200" dirty="0" err="1">
                <a:solidFill>
                  <a:schemeClr val="tx1"/>
                </a:solidFill>
                <a:effectLst/>
                <a:latin typeface="+mn-lt"/>
                <a:ea typeface="ヒラギノ角ゴ Pro W3" charset="0"/>
                <a:cs typeface="ヒラギノ角ゴ Pro W3" charset="0"/>
              </a:rPr>
              <a:t>xxxx</a:t>
            </a:r>
            <a:r>
              <a:rPr lang="en-US" sz="1200" kern="1200" dirty="0">
                <a:solidFill>
                  <a:schemeClr val="tx1"/>
                </a:solidFill>
                <a:effectLst/>
                <a:latin typeface="+mn-lt"/>
                <a:ea typeface="ヒラギノ角ゴ Pro W3" charset="0"/>
                <a:cs typeface="ヒラギノ角ゴ Pro W3" charset="0"/>
              </a:rPr>
              <a:t> (x= is a number)</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"[we]</a:t>
            </a:r>
            <a:r>
              <a:rPr lang="en-US" sz="1200" kern="1200" dirty="0" err="1">
                <a:solidFill>
                  <a:schemeClr val="tx1"/>
                </a:solidFill>
                <a:effectLst/>
                <a:latin typeface="+mn-lt"/>
                <a:ea typeface="ヒラギノ角ゴ Pro W3" charset="0"/>
                <a:cs typeface="ヒラギノ角ゴ Pro W3" charset="0"/>
              </a:rPr>
              <a:t>st</a:t>
            </a:r>
            <a:r>
              <a:rPr lang="en-US" sz="1200" kern="1200" dirty="0">
                <a:solidFill>
                  <a:schemeClr val="tx1"/>
                </a:solidFill>
                <a:effectLst/>
                <a:latin typeface="+mn-lt"/>
                <a:ea typeface="ヒラギノ角ゴ Pro W3" charset="0"/>
                <a:cs typeface="ヒラギノ角ゴ Pro W3" charset="0"/>
              </a:rPr>
              <a:t>" file  =&gt; returns lines containing </a:t>
            </a:r>
            <a:r>
              <a:rPr lang="en-US" sz="1200" kern="1200" dirty="0" err="1">
                <a:solidFill>
                  <a:schemeClr val="tx1"/>
                </a:solidFill>
                <a:effectLst/>
                <a:latin typeface="+mn-lt"/>
                <a:ea typeface="ヒラギノ角ゴ Pro W3" charset="0"/>
                <a:cs typeface="ヒラギノ角ゴ Pro W3" charset="0"/>
              </a:rPr>
              <a:t>est</a:t>
            </a:r>
            <a:r>
              <a:rPr lang="en-US" sz="1200" kern="1200" dirty="0">
                <a:solidFill>
                  <a:schemeClr val="tx1"/>
                </a:solidFill>
                <a:effectLst/>
                <a:latin typeface="+mn-lt"/>
                <a:ea typeface="ヒラギノ角ゴ Pro W3" charset="0"/>
                <a:cs typeface="ヒラギノ角ゴ Pro W3" charset="0"/>
              </a:rPr>
              <a:t> or </a:t>
            </a:r>
            <a:r>
              <a:rPr lang="en-US" sz="1200" kern="1200" dirty="0" err="1">
                <a:solidFill>
                  <a:schemeClr val="tx1"/>
                </a:solidFill>
                <a:effectLst/>
                <a:latin typeface="+mn-lt"/>
                <a:ea typeface="ヒラギノ角ゴ Pro W3" charset="0"/>
                <a:cs typeface="ヒラギノ角ゴ Pro W3" charset="0"/>
              </a:rPr>
              <a:t>wst</a:t>
            </a:r>
            <a:r>
              <a:rPr lang="en-US" sz="1200" kern="1200" dirty="0">
                <a:solidFill>
                  <a:schemeClr val="tx1"/>
                </a:solidFill>
                <a:effectLst/>
                <a:latin typeface="+mn-lt"/>
                <a:ea typeface="ヒラギノ角ゴ Pro W3" charset="0"/>
                <a:cs typeface="ヒラギノ角ゴ Pro W3" charset="0"/>
              </a:rPr>
              <a:t> word</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"[we].</a:t>
            </a:r>
            <a:r>
              <a:rPr lang="en-US" sz="1200" kern="1200" dirty="0" err="1">
                <a:solidFill>
                  <a:schemeClr val="tx1"/>
                </a:solidFill>
                <a:effectLst/>
                <a:latin typeface="+mn-lt"/>
                <a:ea typeface="ヒラギノ角ゴ Pro W3" charset="0"/>
                <a:cs typeface="ヒラギノ角ゴ Pro W3" charset="0"/>
              </a:rPr>
              <a:t>st</a:t>
            </a:r>
            <a:r>
              <a:rPr lang="en-US" sz="1200" kern="1200" dirty="0">
                <a:solidFill>
                  <a:schemeClr val="tx1"/>
                </a:solidFill>
                <a:effectLst/>
                <a:latin typeface="+mn-lt"/>
                <a:ea typeface="ヒラギノ角ゴ Pro W3" charset="0"/>
                <a:cs typeface="ヒラギノ角ゴ Pro W3" charset="0"/>
              </a:rPr>
              <a:t>" file =&gt; returns lines containing </a:t>
            </a:r>
            <a:r>
              <a:rPr lang="en-US" sz="1200" kern="1200" dirty="0" err="1">
                <a:solidFill>
                  <a:schemeClr val="tx1"/>
                </a:solidFill>
                <a:effectLst/>
                <a:latin typeface="+mn-lt"/>
                <a:ea typeface="ヒラギノ角ゴ Pro W3" charset="0"/>
                <a:cs typeface="ヒラギノ角ゴ Pro W3" charset="0"/>
              </a:rPr>
              <a:t>wxst</a:t>
            </a:r>
            <a:r>
              <a:rPr lang="en-US" sz="1200" kern="1200" dirty="0">
                <a:solidFill>
                  <a:schemeClr val="tx1"/>
                </a:solidFill>
                <a:effectLst/>
                <a:latin typeface="+mn-lt"/>
                <a:ea typeface="ヒラギノ角ゴ Pro W3" charset="0"/>
                <a:cs typeface="ヒラギノ角ゴ Pro W3" charset="0"/>
              </a:rPr>
              <a:t> (x=any character) or </a:t>
            </a:r>
            <a:r>
              <a:rPr lang="en-US" sz="1200" kern="1200" dirty="0" err="1">
                <a:solidFill>
                  <a:schemeClr val="tx1"/>
                </a:solidFill>
                <a:effectLst/>
                <a:latin typeface="+mn-lt"/>
                <a:ea typeface="ヒラギノ角ゴ Pro W3" charset="0"/>
                <a:cs typeface="ヒラギノ角ゴ Pro W3" charset="0"/>
              </a:rPr>
              <a:t>exst</a:t>
            </a:r>
            <a:r>
              <a:rPr lang="en-US" sz="1200" kern="1200" dirty="0">
                <a:solidFill>
                  <a:schemeClr val="tx1"/>
                </a:solidFill>
                <a:effectLst/>
                <a:latin typeface="+mn-lt"/>
                <a:ea typeface="ヒラギノ角ゴ Pro W3" charset="0"/>
                <a:cs typeface="ヒラギノ角ゴ Pro W3" charset="0"/>
              </a:rPr>
              <a:t> words</a:t>
            </a:r>
          </a:p>
          <a:p>
            <a:endParaRPr lang="en-US" dirty="0"/>
          </a:p>
          <a:p>
            <a:r>
              <a:rPr lang="en-US" dirty="0"/>
              <a:t>Example:  </a:t>
            </a:r>
            <a:r>
              <a:rPr lang="en-US" sz="1200" kern="1200" dirty="0" err="1">
                <a:solidFill>
                  <a:schemeClr val="tx1"/>
                </a:solidFill>
                <a:effectLst/>
                <a:latin typeface="+mn-lt"/>
                <a:ea typeface="ヒラギノ角ゴ Pro W3" charset="0"/>
                <a:cs typeface="ヒラギノ角ゴ Pro W3" charset="0"/>
              </a:rPr>
              <a:t>ifconfig</a:t>
            </a:r>
            <a:r>
              <a:rPr lang="en-US" sz="1200" kern="1200" dirty="0">
                <a:solidFill>
                  <a:schemeClr val="tx1"/>
                </a:solidFill>
                <a:effectLst/>
                <a:latin typeface="+mn-lt"/>
                <a:ea typeface="ヒラギノ角ゴ Pro W3" charset="0"/>
                <a:cs typeface="ヒラギノ角ゴ Pro W3" charset="0"/>
              </a:rPr>
              <a:t> eth0 | grep "</a:t>
            </a:r>
            <a:r>
              <a:rPr lang="en-US" sz="1200" kern="1200" dirty="0" err="1">
                <a:solidFill>
                  <a:schemeClr val="tx1"/>
                </a:solidFill>
                <a:effectLst/>
                <a:latin typeface="+mn-lt"/>
                <a:ea typeface="ヒラギノ角ゴ Pro W3" charset="0"/>
                <a:cs typeface="ヒラギノ角ゴ Pro W3" charset="0"/>
              </a:rPr>
              <a:t>inet</a:t>
            </a:r>
            <a:r>
              <a:rPr lang="en-US" sz="1200" kern="1200" dirty="0">
                <a:solidFill>
                  <a:schemeClr val="tx1"/>
                </a:solidFill>
                <a:effectLst/>
                <a:latin typeface="+mn-lt"/>
                <a:ea typeface="ヒラギノ角ゴ Pro W3" charset="0"/>
                <a:cs typeface="ヒラギノ角ゴ Pro W3" charset="0"/>
              </a:rPr>
              <a:t>" | grep -v "inet6" | </a:t>
            </a:r>
            <a:r>
              <a:rPr lang="en-US" sz="1200" kern="1200" dirty="0" err="1">
                <a:solidFill>
                  <a:schemeClr val="tx1"/>
                </a:solidFill>
                <a:effectLst/>
                <a:latin typeface="+mn-lt"/>
                <a:ea typeface="ヒラギノ角ゴ Pro W3" charset="0"/>
                <a:cs typeface="ヒラギノ角ゴ Pro W3" charset="0"/>
              </a:rPr>
              <a:t>tr</a:t>
            </a:r>
            <a:r>
              <a:rPr lang="en-US" sz="1200" kern="1200" dirty="0">
                <a:solidFill>
                  <a:schemeClr val="tx1"/>
                </a:solidFill>
                <a:effectLst/>
                <a:latin typeface="+mn-lt"/>
                <a:ea typeface="ヒラギノ角ゴ Pro W3" charset="0"/>
                <a:cs typeface="ヒラギノ角ゴ Pro W3" charset="0"/>
              </a:rPr>
              <a:t> -s " " ":" | cut -f3 -d ":"  =&gt; extract IPv4 </a:t>
            </a:r>
          </a:p>
          <a:p>
            <a:endParaRPr lang="en-US" sz="1200" kern="1200" dirty="0">
              <a:solidFill>
                <a:schemeClr val="tx1"/>
              </a:solidFill>
              <a:effectLst/>
              <a:latin typeface="+mn-lt"/>
            </a:endParaRPr>
          </a:p>
          <a:p>
            <a:r>
              <a:rPr lang="en-US" sz="1200" b="1" kern="1200" dirty="0">
                <a:solidFill>
                  <a:schemeClr val="tx1"/>
                </a:solidFill>
                <a:effectLst/>
                <a:latin typeface="+mn-lt"/>
              </a:rPr>
              <a:t>Different operations</a:t>
            </a:r>
          </a:p>
          <a:p>
            <a:endParaRPr lang="en-US" sz="1200" kern="1200" dirty="0">
              <a:solidFill>
                <a:schemeClr val="tx1"/>
              </a:solidFill>
              <a:effectLst/>
              <a:latin typeface="+mn-lt"/>
            </a:endParaRPr>
          </a:p>
          <a:p>
            <a:r>
              <a:rPr lang="en-US" sz="1200" kern="1200" dirty="0">
                <a:solidFill>
                  <a:schemeClr val="tx1"/>
                </a:solidFill>
                <a:effectLst/>
                <a:latin typeface="+mn-lt"/>
                <a:ea typeface="ヒラギノ角ゴ Pro W3" charset="0"/>
                <a:cs typeface="ヒラギノ角ゴ Pro W3" charset="0"/>
              </a:rPr>
              <a:t>&lt;, &gt;  to redirect the output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ヒラギノ角ゴ Pro W3" charset="0"/>
                <a:cs typeface="ヒラギノ角ゴ Pro W3" charset="0"/>
              </a:rPr>
              <a:t>&gt;&gt; = append operator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ヒラギノ角ゴ Pro W3" charset="0"/>
                <a:cs typeface="ヒラギノ角ゴ Pro W3" charset="0"/>
              </a:rPr>
              <a:t>| = pipeline</a:t>
            </a:r>
          </a:p>
          <a:p>
            <a:endParaRPr lang="en-US" sz="1200" kern="1200" dirty="0">
              <a:solidFill>
                <a:schemeClr val="tx1"/>
              </a:solidFill>
              <a:effectLst/>
              <a:latin typeface="+mn-lt"/>
              <a:ea typeface="ヒラギノ角ゴ Pro W3" charset="0"/>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a:t>cat file1 &gt; file2  =&gt; redirects all the content of file1 in file2, overwriting all the content of file 1 if the file1 is not empty) </a:t>
            </a:r>
          </a:p>
          <a:p>
            <a:r>
              <a:rPr lang="en-US" sz="1200" kern="1200" dirty="0">
                <a:solidFill>
                  <a:schemeClr val="tx1"/>
                </a:solidFill>
                <a:effectLst/>
                <a:latin typeface="+mn-lt"/>
                <a:ea typeface="ヒラギノ角ゴ Pro W3" charset="0"/>
                <a:cs typeface="ヒラギノ角ゴ Pro W3" charset="0"/>
              </a:rPr>
              <a:t>cat file1 &gt;&gt;file2 =&gt; redirects all </a:t>
            </a:r>
          </a:p>
          <a:p>
            <a:r>
              <a:rPr lang="en-US" sz="1200" kern="1200" dirty="0">
                <a:solidFill>
                  <a:schemeClr val="tx1"/>
                </a:solidFill>
                <a:effectLst/>
                <a:latin typeface="+mn-lt"/>
                <a:ea typeface="ヒラギノ角ゴ Pro W3" charset="0"/>
                <a:cs typeface="ヒラギノ角ゴ Pro W3" charset="0"/>
              </a:rPr>
              <a:t>grep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"text" &lt; file =&gt; show any line containing insensitive text in the file</a:t>
            </a:r>
          </a:p>
          <a:p>
            <a:r>
              <a:rPr lang="en-US" sz="1200" kern="1200" dirty="0">
                <a:solidFill>
                  <a:schemeClr val="tx1"/>
                </a:solidFill>
                <a:effectLst/>
                <a:latin typeface="+mn-lt"/>
                <a:ea typeface="ヒラギノ角ゴ Pro W3" charset="0"/>
                <a:cs typeface="ヒラギノ角ゴ Pro W3" charset="0"/>
              </a:rPr>
              <a:t>sort &lt; file =&gt; sort the file        </a:t>
            </a:r>
          </a:p>
          <a:p>
            <a:r>
              <a:rPr lang="en-US" sz="1200" kern="1200" dirty="0">
                <a:solidFill>
                  <a:schemeClr val="tx1"/>
                </a:solidFill>
                <a:effectLst/>
                <a:latin typeface="+mn-lt"/>
                <a:ea typeface="ヒラギノ角ゴ Pro W3" charset="0"/>
                <a:cs typeface="ヒラギノ角ゴ Pro W3" charset="0"/>
              </a:rPr>
              <a:t>sort &lt; file &gt; file1 =&gt; sort the file  and put the output to file1</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ls –l /</a:t>
            </a:r>
            <a:r>
              <a:rPr lang="en-US" sz="1200" kern="1200" dirty="0" err="1">
                <a:solidFill>
                  <a:schemeClr val="tx1"/>
                </a:solidFill>
                <a:effectLst/>
                <a:latin typeface="+mn-lt"/>
                <a:ea typeface="ヒラギノ角ゴ Pro W3" charset="0"/>
                <a:cs typeface="ヒラギノ角ゴ Pro W3" charset="0"/>
              </a:rPr>
              <a:t>etc</a:t>
            </a:r>
            <a:r>
              <a:rPr lang="en-US" sz="1200" kern="1200" dirty="0">
                <a:solidFill>
                  <a:schemeClr val="tx1"/>
                </a:solidFill>
                <a:effectLst/>
                <a:latin typeface="+mn-lt"/>
                <a:ea typeface="ヒラギノ角ゴ Pro W3" charset="0"/>
                <a:cs typeface="ヒラギノ角ゴ Pro W3" charset="0"/>
              </a:rPr>
              <a:t> | sort    =&gt; list all files from /</a:t>
            </a:r>
            <a:r>
              <a:rPr lang="en-US" sz="1200" kern="1200" dirty="0" err="1">
                <a:solidFill>
                  <a:schemeClr val="tx1"/>
                </a:solidFill>
                <a:effectLst/>
                <a:latin typeface="+mn-lt"/>
                <a:ea typeface="ヒラギノ角ゴ Pro W3" charset="0"/>
                <a:cs typeface="ヒラギノ角ゴ Pro W3" charset="0"/>
              </a:rPr>
              <a:t>etc</a:t>
            </a:r>
            <a:r>
              <a:rPr lang="en-US" sz="1200" kern="1200" dirty="0">
                <a:solidFill>
                  <a:schemeClr val="tx1"/>
                </a:solidFill>
                <a:effectLst/>
                <a:latin typeface="+mn-lt"/>
                <a:ea typeface="ヒラギノ角ゴ Pro W3" charset="0"/>
                <a:cs typeface="ヒラギノ角ゴ Pro W3" charset="0"/>
              </a:rPr>
              <a:t> in long format and sort the output. The files will appear on screen in sort order </a:t>
            </a:r>
          </a:p>
          <a:p>
            <a:r>
              <a:rPr lang="en-US" sz="1200" kern="1200" dirty="0">
                <a:solidFill>
                  <a:schemeClr val="tx1"/>
                </a:solidFill>
                <a:effectLst/>
                <a:latin typeface="+mn-lt"/>
                <a:ea typeface="ヒラギノ角ゴ Pro W3" charset="0"/>
                <a:cs typeface="ヒラギノ角ゴ Pro W3" charset="0"/>
              </a:rPr>
              <a:t>ls –l /</a:t>
            </a:r>
            <a:r>
              <a:rPr lang="en-US" sz="1200" kern="1200" dirty="0" err="1">
                <a:solidFill>
                  <a:schemeClr val="tx1"/>
                </a:solidFill>
                <a:effectLst/>
                <a:latin typeface="+mn-lt"/>
                <a:ea typeface="ヒラギノ角ゴ Pro W3" charset="0"/>
                <a:cs typeface="ヒラギノ角ゴ Pro W3" charset="0"/>
              </a:rPr>
              <a:t>etc</a:t>
            </a:r>
            <a:r>
              <a:rPr lang="en-US" sz="1200" kern="1200" dirty="0">
                <a:solidFill>
                  <a:schemeClr val="tx1"/>
                </a:solidFill>
                <a:effectLst/>
                <a:latin typeface="+mn-lt"/>
                <a:ea typeface="ヒラギノ角ゴ Pro W3" charset="0"/>
                <a:cs typeface="ヒラギノ角ゴ Pro W3" charset="0"/>
              </a:rPr>
              <a:t> | less    =&gt; </a:t>
            </a:r>
          </a:p>
          <a:p>
            <a:endParaRPr lang="en-US" sz="1200" kern="1200" dirty="0">
              <a:solidFill>
                <a:schemeClr val="tx1"/>
              </a:solidFill>
              <a:effectLst/>
              <a:latin typeface="+mn-lt"/>
              <a:ea typeface="ヒラギノ角ゴ Pro W3" charset="0"/>
              <a:cs typeface="ヒラギノ角ゴ Pro W3" charset="0"/>
            </a:endParaRPr>
          </a:p>
          <a:p>
            <a:r>
              <a:rPr lang="en-US" dirty="0"/>
              <a:t>cut -c1-3 test.txt =&gt; extracts first 3 characters of each line from a file called test.txt</a:t>
            </a:r>
          </a:p>
          <a:p>
            <a:r>
              <a:rPr lang="fr-FR" dirty="0" err="1"/>
              <a:t>cut</a:t>
            </a:r>
            <a:r>
              <a:rPr lang="fr-FR" dirty="0"/>
              <a:t> -d':' -f1 /</a:t>
            </a:r>
            <a:r>
              <a:rPr lang="fr-FR" dirty="0" err="1"/>
              <a:t>etc</a:t>
            </a:r>
            <a:r>
              <a:rPr lang="fr-FR" dirty="0"/>
              <a:t>/</a:t>
            </a:r>
            <a:r>
              <a:rPr lang="fr-FR" dirty="0" err="1"/>
              <a:t>passwd</a:t>
            </a:r>
            <a:r>
              <a:rPr lang="fr-FR" dirty="0"/>
              <a:t> =&gt; display the first </a:t>
            </a:r>
            <a:r>
              <a:rPr lang="fr-FR" dirty="0" err="1"/>
              <a:t>field</a:t>
            </a:r>
            <a:r>
              <a:rPr lang="fr-FR" dirty="0"/>
              <a:t> of </a:t>
            </a:r>
            <a:r>
              <a:rPr lang="fr-FR" dirty="0" err="1"/>
              <a:t>each</a:t>
            </a:r>
            <a:r>
              <a:rPr lang="fr-FR" dirty="0"/>
              <a:t> line in /</a:t>
            </a:r>
            <a:r>
              <a:rPr lang="fr-FR" dirty="0" err="1"/>
              <a:t>etc</a:t>
            </a:r>
            <a:r>
              <a:rPr lang="fr-FR" dirty="0"/>
              <a:t>/</a:t>
            </a:r>
            <a:r>
              <a:rPr lang="fr-FR" dirty="0" err="1"/>
              <a:t>passwd</a:t>
            </a:r>
            <a:r>
              <a:rPr lang="fr-FR" dirty="0"/>
              <a:t>, </a:t>
            </a:r>
            <a:r>
              <a:rPr lang="fr-FR" dirty="0" err="1"/>
              <a:t>delimited</a:t>
            </a:r>
            <a:r>
              <a:rPr lang="fr-FR" dirty="0"/>
              <a:t> by ‘:’. The first </a:t>
            </a:r>
            <a:r>
              <a:rPr lang="fr-FR" dirty="0" err="1"/>
              <a:t>field</a:t>
            </a:r>
            <a:r>
              <a:rPr lang="fr-FR" dirty="0"/>
              <a:t> </a:t>
            </a:r>
            <a:r>
              <a:rPr lang="fr-FR" dirty="0" err="1"/>
              <a:t>is</a:t>
            </a:r>
            <a:r>
              <a:rPr lang="fr-FR" dirty="0"/>
              <a:t> the </a:t>
            </a:r>
            <a:r>
              <a:rPr lang="fr-FR" dirty="0" err="1"/>
              <a:t>username</a:t>
            </a:r>
            <a:r>
              <a:rPr lang="fr-FR" dirty="0"/>
              <a:t>.   </a:t>
            </a:r>
          </a:p>
          <a:p>
            <a:endParaRPr lang="fr-FR" dirty="0"/>
          </a:p>
          <a:p>
            <a:r>
              <a:rPr lang="fr-FR" dirty="0" err="1"/>
              <a:t>Frequently</a:t>
            </a:r>
            <a:r>
              <a:rPr lang="fr-FR" baseline="0" dirty="0"/>
              <a:t> in linux, </a:t>
            </a:r>
            <a:r>
              <a:rPr lang="fr-FR" baseline="0" dirty="0" err="1"/>
              <a:t>it’s</a:t>
            </a:r>
            <a:r>
              <a:rPr lang="fr-FR" baseline="0" dirty="0"/>
              <a:t> </a:t>
            </a:r>
            <a:r>
              <a:rPr lang="fr-FR" baseline="0" dirty="0" err="1"/>
              <a:t>used</a:t>
            </a:r>
            <a:r>
              <a:rPr lang="fr-FR" baseline="0" dirty="0"/>
              <a:t> </a:t>
            </a:r>
            <a:r>
              <a:rPr lang="fr-FR" baseline="0" dirty="0" err="1"/>
              <a:t>awk</a:t>
            </a:r>
            <a:r>
              <a:rPr lang="fr-FR" baseline="0" dirty="0"/>
              <a:t> </a:t>
            </a:r>
            <a:r>
              <a:rPr lang="fr-FR" baseline="0" dirty="0" err="1"/>
              <a:t>functions</a:t>
            </a:r>
            <a:r>
              <a:rPr lang="fr-FR" baseline="0" dirty="0"/>
              <a:t> :   cat /</a:t>
            </a:r>
            <a:r>
              <a:rPr lang="fr-FR" baseline="0" dirty="0" err="1"/>
              <a:t>etc</a:t>
            </a:r>
            <a:r>
              <a:rPr lang="fr-FR" baseline="0" dirty="0"/>
              <a:t>/</a:t>
            </a:r>
            <a:r>
              <a:rPr lang="fr-FR" baseline="0" dirty="0" err="1"/>
              <a:t>passwd</a:t>
            </a:r>
            <a:r>
              <a:rPr lang="fr-FR" baseline="0" dirty="0"/>
              <a:t> | </a:t>
            </a:r>
            <a:r>
              <a:rPr lang="fr-FR" baseline="0" dirty="0" err="1"/>
              <a:t>awk</a:t>
            </a:r>
            <a:r>
              <a:rPr lang="fr-FR" baseline="0" dirty="0"/>
              <a:t> –F ‘:’ ‘{</a:t>
            </a:r>
            <a:r>
              <a:rPr lang="fr-FR" baseline="0" dirty="0" err="1"/>
              <a:t>print</a:t>
            </a:r>
            <a:r>
              <a:rPr lang="fr-FR" baseline="0" dirty="0"/>
              <a:t> $1}’ . This </a:t>
            </a:r>
            <a:r>
              <a:rPr lang="fr-FR" baseline="0" dirty="0" err="1"/>
              <a:t>comand</a:t>
            </a:r>
            <a:r>
              <a:rPr lang="fr-FR" baseline="0" dirty="0"/>
              <a:t> </a:t>
            </a:r>
            <a:r>
              <a:rPr lang="fr-FR" baseline="0" dirty="0" err="1"/>
              <a:t>is</a:t>
            </a:r>
            <a:r>
              <a:rPr lang="fr-FR" baseline="0" dirty="0"/>
              <a:t> </a:t>
            </a:r>
            <a:r>
              <a:rPr lang="fr-FR" baseline="0" dirty="0" err="1"/>
              <a:t>similar</a:t>
            </a:r>
            <a:r>
              <a:rPr lang="fr-FR" baseline="0" dirty="0"/>
              <a:t> </a:t>
            </a:r>
            <a:r>
              <a:rPr lang="fr-FR" baseline="0" dirty="0" err="1"/>
              <a:t>with</a:t>
            </a:r>
            <a:r>
              <a:rPr lang="fr-FR" baseline="0" dirty="0"/>
              <a:t> : cat /</a:t>
            </a:r>
            <a:r>
              <a:rPr lang="fr-FR" baseline="0" dirty="0" err="1"/>
              <a:t>etc</a:t>
            </a:r>
            <a:r>
              <a:rPr lang="fr-FR" baseline="0" dirty="0"/>
              <a:t>/</a:t>
            </a:r>
            <a:r>
              <a:rPr lang="fr-FR" baseline="0" dirty="0" err="1"/>
              <a:t>passwd</a:t>
            </a:r>
            <a:r>
              <a:rPr lang="fr-FR" baseline="0" dirty="0"/>
              <a:t>  | </a:t>
            </a:r>
            <a:r>
              <a:rPr lang="fr-FR" baseline="0" dirty="0" err="1"/>
              <a:t>cut</a:t>
            </a:r>
            <a:r>
              <a:rPr lang="fr-FR" baseline="0" dirty="0"/>
              <a:t> –d’:’ –f1 </a:t>
            </a:r>
            <a:endParaRPr lang="fr-FR" dirty="0"/>
          </a:p>
          <a:p>
            <a:endParaRPr lang="en-US" sz="1200" kern="1200" dirty="0">
              <a:solidFill>
                <a:schemeClr val="tx1"/>
              </a:solidFill>
              <a:effectLst/>
              <a:latin typeface="+mn-lt"/>
              <a:ea typeface="ヒラギノ角ゴ Pro W3" charset="0"/>
              <a:cs typeface="ヒラギノ角ゴ Pro W3" charset="0"/>
            </a:endParaRPr>
          </a:p>
          <a:p>
            <a:r>
              <a:rPr lang="en-US" dirty="0"/>
              <a:t>echo "This is for testing" | </a:t>
            </a:r>
            <a:r>
              <a:rPr lang="en-US" dirty="0" err="1"/>
              <a:t>tr</a:t>
            </a:r>
            <a:r>
              <a:rPr lang="en-US" dirty="0"/>
              <a:t> [:space:] '\t’     =&gt; it will translate all the spaces in the sentence “This is for testing” in tabs</a:t>
            </a:r>
          </a:p>
          <a:p>
            <a:r>
              <a:rPr lang="en-US" dirty="0" err="1"/>
              <a:t>tr</a:t>
            </a:r>
            <a:r>
              <a:rPr lang="en-US" dirty="0"/>
              <a:t> a-z </a:t>
            </a:r>
            <a:r>
              <a:rPr lang="en-US" dirty="0" err="1"/>
              <a:t>A-Z</a:t>
            </a:r>
            <a:r>
              <a:rPr lang="en-US" dirty="0"/>
              <a:t>    =&gt; introduce a word in smaller letters and press Enter. It will translate all lower case characters to upper case characters.  a-z = range from a to z (small letters) and to translate it in another range from A to Z (upper letters). </a:t>
            </a:r>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  </a:t>
            </a:r>
          </a:p>
          <a:p>
            <a:endParaRPr lang="en-US" sz="1200" kern="1200" dirty="0">
              <a:solidFill>
                <a:schemeClr val="tx1"/>
              </a:solidFill>
              <a:effectLst/>
              <a:latin typeface="+mn-lt"/>
              <a:ea typeface="ヒラギノ角ゴ Pro W3" charset="0"/>
              <a:cs typeface="ヒラギノ角ゴ Pro W3" charset="0"/>
            </a:endParaRPr>
          </a:p>
          <a:p>
            <a:endParaRPr lang="en-US" sz="1200" kern="1200" dirty="0">
              <a:solidFill>
                <a:schemeClr val="tx1"/>
              </a:solidFill>
              <a:effectLst/>
              <a:latin typeface="+mn-lt"/>
              <a:ea typeface="ヒラギノ角ゴ Pro W3" charset="0"/>
              <a:cs typeface="ヒラギノ角ゴ Pro W3"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a:t>
            </a:fld>
            <a:endParaRPr lang="en-US"/>
          </a:p>
        </p:txBody>
      </p:sp>
    </p:spTree>
    <p:extLst>
      <p:ext uri="{BB962C8B-B14F-4D97-AF65-F5344CB8AC3E}">
        <p14:creationId xmlns:p14="http://schemas.microsoft.com/office/powerpoint/2010/main" val="358562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ヒラギノ角ゴ Pro W3" charset="0"/>
              <a:cs typeface="ヒラギノ角ゴ Pro W3" charset="0"/>
            </a:endParaRPr>
          </a:p>
          <a:p>
            <a:r>
              <a:rPr lang="en-US" sz="1200" b="1" kern="1200" dirty="0">
                <a:solidFill>
                  <a:schemeClr val="tx1"/>
                </a:solidFill>
                <a:effectLst/>
                <a:latin typeface="+mn-lt"/>
                <a:ea typeface="ヒラギノ角ゴ Pro W3" charset="0"/>
                <a:cs typeface="ヒラギノ角ゴ Pro W3" charset="0"/>
              </a:rPr>
              <a:t>vim editor   (</a:t>
            </a:r>
            <a:r>
              <a:rPr lang="en-US" sz="1200" b="0" kern="1200" dirty="0">
                <a:solidFill>
                  <a:schemeClr val="tx1"/>
                </a:solidFill>
                <a:effectLst/>
                <a:latin typeface="+mn-lt"/>
                <a:ea typeface="ヒラギノ角ゴ Pro W3" charset="0"/>
                <a:cs typeface="ヒラギノ角ゴ Pro W3" charset="0"/>
              </a:rPr>
              <a:t>Read : https://vim.rtorr.com/ ) </a:t>
            </a:r>
            <a:r>
              <a:rPr lang="en-US" sz="1200" b="1"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a:t>
            </a:r>
          </a:p>
          <a:p>
            <a:r>
              <a:rPr lang="en-US" sz="1200" kern="1200" dirty="0">
                <a:solidFill>
                  <a:schemeClr val="tx1"/>
                </a:solidFill>
                <a:effectLst/>
                <a:latin typeface="+mn-lt"/>
                <a:ea typeface="ヒラギノ角ゴ Pro W3" charset="0"/>
                <a:cs typeface="ヒラギノ角ゴ Pro W3" charset="0"/>
              </a:rPr>
              <a:t>   vim file1    =&gt; open file1 in vim for editing</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   press </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=&gt; insert mode </a:t>
            </a:r>
          </a:p>
          <a:p>
            <a:r>
              <a:rPr lang="en-US" sz="1200" kern="1200" dirty="0">
                <a:solidFill>
                  <a:schemeClr val="tx1"/>
                </a:solidFill>
                <a:effectLst/>
                <a:latin typeface="+mn-lt"/>
                <a:ea typeface="ヒラギノ角ゴ Pro W3" charset="0"/>
                <a:cs typeface="ヒラギノ角ゴ Pro W3" charset="0"/>
              </a:rPr>
              <a:t>   press ESC =&gt; go to command mode or edit mode</a:t>
            </a:r>
          </a:p>
          <a:p>
            <a:r>
              <a:rPr lang="en-US" sz="1200" kern="1200" dirty="0">
                <a:solidFill>
                  <a:schemeClr val="tx1"/>
                </a:solidFill>
                <a:effectLst/>
                <a:latin typeface="+mn-lt"/>
                <a:ea typeface="ヒラギノ角ゴ Pro W3" charset="0"/>
                <a:cs typeface="ヒラギノ角ゴ Pro W3" charset="0"/>
              </a:rPr>
              <a:t>   :%s/nume1/nume2/</a:t>
            </a:r>
            <a:r>
              <a:rPr lang="en-US" sz="1200" kern="1200" dirty="0" err="1">
                <a:solidFill>
                  <a:schemeClr val="tx1"/>
                </a:solidFill>
                <a:effectLst/>
                <a:latin typeface="+mn-lt"/>
                <a:ea typeface="ヒラギノ角ゴ Pro W3" charset="0"/>
                <a:cs typeface="ヒラギノ角ゴ Pro W3" charset="0"/>
              </a:rPr>
              <a:t>i</a:t>
            </a:r>
            <a:r>
              <a:rPr lang="en-US" sz="1200" kern="1200" dirty="0">
                <a:solidFill>
                  <a:schemeClr val="tx1"/>
                </a:solidFill>
                <a:effectLst/>
                <a:latin typeface="+mn-lt"/>
                <a:ea typeface="ヒラギノ角ゴ Pro W3" charset="0"/>
                <a:cs typeface="ヒラギノ角ゴ Pro W3" charset="0"/>
              </a:rPr>
              <a:t> =&gt; replace all from the </a:t>
            </a:r>
            <a:r>
              <a:rPr lang="en-US" sz="1200" kern="1200" dirty="0" err="1">
                <a:solidFill>
                  <a:schemeClr val="tx1"/>
                </a:solidFill>
                <a:effectLst/>
                <a:latin typeface="+mn-lt"/>
                <a:ea typeface="ヒラギノ角ゴ Pro W3" charset="0"/>
                <a:cs typeface="ヒラギノ角ゴ Pro W3" charset="0"/>
              </a:rPr>
              <a:t>beggining</a:t>
            </a:r>
            <a:r>
              <a:rPr lang="en-US" sz="1200" kern="1200" dirty="0">
                <a:solidFill>
                  <a:schemeClr val="tx1"/>
                </a:solidFill>
                <a:effectLst/>
                <a:latin typeface="+mn-lt"/>
                <a:ea typeface="ヒラギノ角ゴ Pro W3" charset="0"/>
                <a:cs typeface="ヒラギノ角ゴ Pro W3" charset="0"/>
              </a:rPr>
              <a:t> of the document with insensitive search</a:t>
            </a:r>
          </a:p>
          <a:p>
            <a:r>
              <a:rPr lang="en-US" sz="1200" kern="1200" dirty="0">
                <a:solidFill>
                  <a:schemeClr val="tx1"/>
                </a:solidFill>
                <a:effectLst/>
                <a:latin typeface="+mn-lt"/>
                <a:ea typeface="ヒラギノ角ゴ Pro W3" charset="0"/>
                <a:cs typeface="ヒラギノ角ゴ Pro W3" charset="0"/>
              </a:rPr>
              <a:t>   :w /path    =&gt; save the file to /path </a:t>
            </a:r>
          </a:p>
          <a:p>
            <a:r>
              <a:rPr lang="en-US" sz="1200" kern="1200" dirty="0">
                <a:solidFill>
                  <a:schemeClr val="tx1"/>
                </a:solidFill>
                <a:effectLst/>
                <a:latin typeface="+mn-lt"/>
                <a:ea typeface="ヒラギノ角ゴ Pro W3" charset="0"/>
                <a:cs typeface="ヒラギノ角ゴ Pro W3" charset="0"/>
              </a:rPr>
              <a:t>   :q   =&gt; quit</a:t>
            </a:r>
          </a:p>
          <a:p>
            <a:r>
              <a:rPr lang="en-US" sz="1200" kern="1200" dirty="0">
                <a:solidFill>
                  <a:schemeClr val="tx1"/>
                </a:solidFill>
                <a:effectLst/>
                <a:latin typeface="+mn-lt"/>
                <a:ea typeface="ヒラギノ角ゴ Pro W3" charset="0"/>
                <a:cs typeface="ヒラギノ角ゴ Pro W3" charset="0"/>
              </a:rPr>
              <a:t>   :q!  =&gt; quit without changes</a:t>
            </a:r>
          </a:p>
          <a:p>
            <a:r>
              <a:rPr lang="en-US" sz="1200" kern="1200" dirty="0">
                <a:solidFill>
                  <a:schemeClr val="tx1"/>
                </a:solidFill>
                <a:effectLst/>
                <a:latin typeface="+mn-lt"/>
                <a:ea typeface="ヒラギノ角ゴ Pro W3" charset="0"/>
                <a:cs typeface="ヒラギノ角ゴ Pro W3" charset="0"/>
              </a:rPr>
              <a:t>   :</a:t>
            </a:r>
            <a:r>
              <a:rPr lang="en-US" sz="1200" kern="1200" dirty="0" err="1">
                <a:solidFill>
                  <a:schemeClr val="tx1"/>
                </a:solidFill>
                <a:effectLst/>
                <a:latin typeface="+mn-lt"/>
                <a:ea typeface="ヒラギノ角ゴ Pro W3" charset="0"/>
                <a:cs typeface="ヒラギノ角ゴ Pro W3" charset="0"/>
              </a:rPr>
              <a:t>wq</a:t>
            </a:r>
            <a:r>
              <a:rPr lang="en-US" sz="1200" kern="1200" dirty="0">
                <a:solidFill>
                  <a:schemeClr val="tx1"/>
                </a:solidFill>
                <a:effectLst/>
                <a:latin typeface="+mn-lt"/>
                <a:ea typeface="ヒラギノ角ゴ Pro W3" charset="0"/>
                <a:cs typeface="ヒラギノ角ゴ Pro W3" charset="0"/>
              </a:rPr>
              <a:t>  =&gt; save the file (write) and quit  </a:t>
            </a:r>
          </a:p>
          <a:p>
            <a:r>
              <a:rPr lang="en-US" sz="1200" kern="1200" dirty="0">
                <a:solidFill>
                  <a:schemeClr val="tx1"/>
                </a:solidFill>
                <a:effectLst/>
                <a:latin typeface="+mn-lt"/>
                <a:ea typeface="ヒラギノ角ゴ Pro W3" charset="0"/>
                <a:cs typeface="ヒラギノ角ゴ Pro W3" charset="0"/>
              </a:rPr>
              <a:t>  press </a:t>
            </a:r>
            <a:r>
              <a:rPr lang="en-US" sz="1200" kern="1200" dirty="0" err="1">
                <a:solidFill>
                  <a:schemeClr val="tx1"/>
                </a:solidFill>
                <a:effectLst/>
                <a:latin typeface="+mn-lt"/>
                <a:ea typeface="ヒラギノ角ゴ Pro W3" charset="0"/>
                <a:cs typeface="ヒラギノ角ゴ Pro W3" charset="0"/>
              </a:rPr>
              <a:t>dd</a:t>
            </a:r>
            <a:r>
              <a:rPr lang="en-US" sz="1200" kern="1200" dirty="0">
                <a:solidFill>
                  <a:schemeClr val="tx1"/>
                </a:solidFill>
                <a:effectLst/>
                <a:latin typeface="+mn-lt"/>
                <a:ea typeface="ヒラギノ角ゴ Pro W3" charset="0"/>
                <a:cs typeface="ヒラギノ角ゴ Pro W3" charset="0"/>
              </a:rPr>
              <a:t> =&gt; press d twice and line is removed</a:t>
            </a:r>
          </a:p>
          <a:p>
            <a:r>
              <a:rPr lang="en-US" sz="1200" kern="1200" dirty="0">
                <a:solidFill>
                  <a:schemeClr val="tx1"/>
                </a:solidFill>
                <a:effectLst/>
                <a:latin typeface="+mn-lt"/>
                <a:ea typeface="ヒラギノ角ゴ Pro W3" charset="0"/>
                <a:cs typeface="ヒラギノ角ゴ Pro W3" charset="0"/>
              </a:rPr>
              <a:t>  press </a:t>
            </a:r>
            <a:r>
              <a:rPr lang="en-US" sz="1200" kern="1200" dirty="0" err="1">
                <a:solidFill>
                  <a:schemeClr val="tx1"/>
                </a:solidFill>
                <a:effectLst/>
                <a:latin typeface="+mn-lt"/>
                <a:ea typeface="ヒラギノ角ゴ Pro W3" charset="0"/>
                <a:cs typeface="ヒラギノ角ゴ Pro W3" charset="0"/>
              </a:rPr>
              <a:t>yy</a:t>
            </a:r>
            <a:r>
              <a:rPr lang="en-US" sz="1200" kern="1200" dirty="0">
                <a:solidFill>
                  <a:schemeClr val="tx1"/>
                </a:solidFill>
                <a:effectLst/>
                <a:latin typeface="+mn-lt"/>
                <a:ea typeface="ヒラギノ角ゴ Pro W3" charset="0"/>
                <a:cs typeface="ヒラギノ角ゴ Pro W3" charset="0"/>
              </a:rPr>
              <a:t> =&gt; copy the entire line</a:t>
            </a:r>
          </a:p>
          <a:p>
            <a:r>
              <a:rPr lang="en-US" sz="1200" kern="1200" dirty="0">
                <a:solidFill>
                  <a:schemeClr val="tx1"/>
                </a:solidFill>
                <a:effectLst/>
                <a:latin typeface="+mn-lt"/>
                <a:ea typeface="ヒラギノ角ゴ Pro W3" charset="0"/>
                <a:cs typeface="ヒラギノ角ゴ Pro W3" charset="0"/>
              </a:rPr>
              <a:t>  press p  =&gt; paste the copied line</a:t>
            </a:r>
          </a:p>
          <a:p>
            <a:endParaRPr lang="en-US" sz="1200" kern="1200" dirty="0">
              <a:solidFill>
                <a:schemeClr val="tx1"/>
              </a:solidFill>
              <a:effectLst/>
              <a:latin typeface="+mn-lt"/>
              <a:ea typeface="ヒラギノ角ゴ Pro W3" charset="0"/>
              <a:cs typeface="ヒラギノ角ゴ Pro W3" charset="0"/>
            </a:endParaRPr>
          </a:p>
          <a:p>
            <a:endParaRPr lang="en-US" sz="1200" kern="1200" dirty="0">
              <a:solidFill>
                <a:schemeClr val="tx1"/>
              </a:solidFill>
              <a:effectLst/>
              <a:latin typeface="+mn-lt"/>
              <a:ea typeface="ヒラギノ角ゴ Pro W3" charset="0"/>
              <a:cs typeface="ヒラギノ角ゴ Pro W3" charset="0"/>
            </a:endParaRPr>
          </a:p>
          <a:p>
            <a:r>
              <a:rPr lang="en-US" dirty="0"/>
              <a:t>h – move cursor left </a:t>
            </a:r>
          </a:p>
          <a:p>
            <a:r>
              <a:rPr lang="en-US" dirty="0"/>
              <a:t>j – move cursor down </a:t>
            </a:r>
          </a:p>
          <a:p>
            <a:r>
              <a:rPr lang="en-US" dirty="0"/>
              <a:t>k – move cursor up </a:t>
            </a:r>
          </a:p>
          <a:p>
            <a:r>
              <a:rPr lang="en-US" dirty="0"/>
              <a:t>l – move cursor right </a:t>
            </a:r>
          </a:p>
          <a:p>
            <a:r>
              <a:rPr lang="en-US" dirty="0"/>
              <a:t>H – move to top of screen </a:t>
            </a:r>
          </a:p>
          <a:p>
            <a:r>
              <a:rPr lang="en-US" dirty="0"/>
              <a:t>M – move to middle of screen </a:t>
            </a:r>
          </a:p>
          <a:p>
            <a:r>
              <a:rPr lang="en-US" dirty="0"/>
              <a:t>L – move to bottom of screen </a:t>
            </a:r>
          </a:p>
          <a:p>
            <a:r>
              <a:rPr lang="en-US" dirty="0"/>
              <a:t>w – jump forwards to the start of a word </a:t>
            </a:r>
          </a:p>
          <a:p>
            <a:r>
              <a:rPr lang="en-US" dirty="0"/>
              <a:t>W – jump forwards to the start of a word (words can contain punctuation) </a:t>
            </a:r>
          </a:p>
          <a:p>
            <a:r>
              <a:rPr lang="en-US" dirty="0"/>
              <a:t>e – jump forwards to the end of a word </a:t>
            </a:r>
          </a:p>
          <a:p>
            <a:r>
              <a:rPr lang="en-US" dirty="0"/>
              <a:t>E – jump forwards to the end of a word (words can contain punctuation)</a:t>
            </a:r>
          </a:p>
          <a:p>
            <a:r>
              <a:rPr lang="en-US" dirty="0"/>
              <a:t>b – jump backwards to the start of a word </a:t>
            </a:r>
          </a:p>
          <a:p>
            <a:r>
              <a:rPr lang="en-US" dirty="0"/>
              <a:t>B – jump backwards to the start of a word (words can contain punctuation) </a:t>
            </a:r>
          </a:p>
          <a:p>
            <a:r>
              <a:rPr lang="en-US" dirty="0"/>
              <a:t>0 – jump to the start of the line</a:t>
            </a:r>
            <a:endParaRPr lang="en-US" sz="1200" kern="1200" dirty="0">
              <a:solidFill>
                <a:schemeClr val="tx1"/>
              </a:solidFill>
              <a:effectLst/>
              <a:latin typeface="+mn-lt"/>
              <a:ea typeface="ヒラギノ角ゴ Pro W3" charset="0"/>
              <a:cs typeface="ヒラギノ角ゴ Pro W3" charset="0"/>
            </a:endParaRPr>
          </a:p>
          <a:p>
            <a:endParaRPr lang="en-US" sz="1200" kern="1200" dirty="0">
              <a:solidFill>
                <a:schemeClr val="tx1"/>
              </a:solidFill>
              <a:effectLst/>
              <a:latin typeface="+mn-lt"/>
              <a:ea typeface="ヒラギノ角ゴ Pro W3" charset="0"/>
              <a:cs typeface="ヒラギノ角ゴ Pro W3" charset="0"/>
            </a:endParaRPr>
          </a:p>
          <a:p>
            <a:r>
              <a:rPr lang="en-US" b="0" dirty="0"/>
              <a:t>Insert Mode</a:t>
            </a:r>
          </a:p>
          <a:p>
            <a:r>
              <a:rPr lang="en-US" dirty="0" err="1"/>
              <a:t>i</a:t>
            </a:r>
            <a:r>
              <a:rPr lang="en-US" dirty="0"/>
              <a:t> – insert before the cursor </a:t>
            </a:r>
          </a:p>
          <a:p>
            <a:r>
              <a:rPr lang="en-US" dirty="0"/>
              <a:t>I – insert at the beginning of the line </a:t>
            </a:r>
          </a:p>
          <a:p>
            <a:r>
              <a:rPr lang="en-US" dirty="0"/>
              <a:t>a – insert (append) after the cursor</a:t>
            </a:r>
          </a:p>
          <a:p>
            <a:r>
              <a:rPr lang="en-US" dirty="0"/>
              <a:t>A – insert (append) at the end of the line</a:t>
            </a:r>
          </a:p>
          <a:p>
            <a:r>
              <a:rPr lang="en-US" dirty="0"/>
              <a:t> o – append (open) a new line below the current line </a:t>
            </a:r>
          </a:p>
          <a:p>
            <a:r>
              <a:rPr lang="en-US" dirty="0"/>
              <a:t>O – append (open) a new line above the current line </a:t>
            </a:r>
          </a:p>
          <a:p>
            <a:r>
              <a:rPr lang="en-US" dirty="0" err="1"/>
              <a:t>ea</a:t>
            </a:r>
            <a:r>
              <a:rPr lang="en-US" dirty="0"/>
              <a:t> – insert (append) at the end of the word</a:t>
            </a:r>
          </a:p>
          <a:p>
            <a:r>
              <a:rPr lang="en-US" dirty="0"/>
              <a:t> Esc – exit insert mode </a:t>
            </a:r>
          </a:p>
          <a:p>
            <a:endParaRPr lang="en-US" b="1" dirty="0"/>
          </a:p>
          <a:p>
            <a:r>
              <a:rPr lang="en-US" b="0" dirty="0"/>
              <a:t>Editing</a:t>
            </a:r>
          </a:p>
          <a:p>
            <a:r>
              <a:rPr lang="en-US" dirty="0"/>
              <a:t>r – replace a single character</a:t>
            </a:r>
          </a:p>
          <a:p>
            <a:r>
              <a:rPr lang="en-US" dirty="0"/>
              <a:t>J – join line below to the current line </a:t>
            </a:r>
          </a:p>
          <a:p>
            <a:r>
              <a:rPr lang="en-US" dirty="0"/>
              <a:t>cc – change (replace) entire line </a:t>
            </a:r>
          </a:p>
          <a:p>
            <a:r>
              <a:rPr lang="en-US" dirty="0" err="1"/>
              <a:t>cw</a:t>
            </a:r>
            <a:r>
              <a:rPr lang="en-US" dirty="0"/>
              <a:t> – change (replace) to the end of the word </a:t>
            </a:r>
          </a:p>
          <a:p>
            <a:r>
              <a:rPr lang="en-US" dirty="0"/>
              <a:t>c$ – change (replace) to the end of the line </a:t>
            </a:r>
          </a:p>
          <a:p>
            <a:r>
              <a:rPr lang="en-US" dirty="0"/>
              <a:t>s – delete character and substitute text </a:t>
            </a:r>
          </a:p>
          <a:p>
            <a:r>
              <a:rPr lang="en-US" dirty="0"/>
              <a:t>S – delete line and substitute text (same as cc) </a:t>
            </a:r>
          </a:p>
          <a:p>
            <a:r>
              <a:rPr lang="en-US" dirty="0" err="1"/>
              <a:t>xp</a:t>
            </a:r>
            <a:r>
              <a:rPr lang="en-US" dirty="0"/>
              <a:t> – transpose two letters (delete and paste) </a:t>
            </a:r>
          </a:p>
          <a:p>
            <a:r>
              <a:rPr lang="en-US" dirty="0"/>
              <a:t>u – undo </a:t>
            </a:r>
          </a:p>
          <a:p>
            <a:r>
              <a:rPr lang="en-US" dirty="0"/>
              <a:t>Ctrl + r – redo </a:t>
            </a:r>
          </a:p>
          <a:p>
            <a:r>
              <a:rPr lang="en-US" dirty="0"/>
              <a:t>. – repeat last command </a:t>
            </a:r>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 </a:t>
            </a:r>
          </a:p>
          <a:p>
            <a:r>
              <a:rPr lang="en-US" sz="1200" b="1" kern="1200" dirty="0" err="1">
                <a:solidFill>
                  <a:schemeClr val="tx1"/>
                </a:solidFill>
                <a:effectLst/>
                <a:latin typeface="+mn-lt"/>
                <a:ea typeface="ヒラギノ角ゴ Pro W3" charset="0"/>
                <a:cs typeface="ヒラギノ角ゴ Pro W3" charset="0"/>
              </a:rPr>
              <a:t>nano</a:t>
            </a:r>
            <a:r>
              <a:rPr lang="en-US" sz="1200" b="1" kern="1200" dirty="0">
                <a:solidFill>
                  <a:schemeClr val="tx1"/>
                </a:solidFill>
                <a:effectLst/>
                <a:latin typeface="+mn-lt"/>
                <a:ea typeface="ヒラギノ角ゴ Pro W3" charset="0"/>
                <a:cs typeface="ヒラギノ角ゴ Pro W3" charset="0"/>
              </a:rPr>
              <a:t> editor</a:t>
            </a:r>
          </a:p>
          <a:p>
            <a:r>
              <a:rPr lang="en-US" sz="1200" kern="1200" dirty="0">
                <a:solidFill>
                  <a:schemeClr val="tx1"/>
                </a:solidFill>
                <a:effectLst/>
                <a:latin typeface="+mn-lt"/>
                <a:ea typeface="ヒラギノ角ゴ Pro W3" charset="0"/>
                <a:cs typeface="ヒラギノ角ゴ Pro W3" charset="0"/>
              </a:rPr>
              <a:t>==============</a:t>
            </a:r>
          </a:p>
          <a:p>
            <a:r>
              <a:rPr lang="en-US" sz="1200" kern="1200" dirty="0">
                <a:solidFill>
                  <a:schemeClr val="tx1"/>
                </a:solidFill>
                <a:effectLst/>
                <a:latin typeface="+mn-lt"/>
                <a:ea typeface="ヒラギノ角ゴ Pro W3" charset="0"/>
                <a:cs typeface="ヒラギノ角ゴ Pro W3" charset="0"/>
              </a:rPr>
              <a:t>  CTRL + g = help screen</a:t>
            </a:r>
          </a:p>
          <a:p>
            <a:r>
              <a:rPr lang="en-US" sz="1200" kern="1200" dirty="0">
                <a:solidFill>
                  <a:schemeClr val="tx1"/>
                </a:solidFill>
                <a:effectLst/>
                <a:latin typeface="+mn-lt"/>
                <a:ea typeface="ヒラギノ角ゴ Pro W3" charset="0"/>
                <a:cs typeface="ヒラギノ角ゴ Pro W3" charset="0"/>
              </a:rPr>
              <a:t>  CTRL + v = next page of help </a:t>
            </a:r>
          </a:p>
          <a:p>
            <a:r>
              <a:rPr lang="en-US" sz="1200" kern="1200" dirty="0">
                <a:solidFill>
                  <a:schemeClr val="tx1"/>
                </a:solidFill>
                <a:effectLst/>
                <a:latin typeface="+mn-lt"/>
                <a:ea typeface="ヒラギノ角ゴ Pro W3" charset="0"/>
                <a:cs typeface="ヒラギノ角ゴ Pro W3" charset="0"/>
              </a:rPr>
              <a:t>  CTRL + x = exit </a:t>
            </a:r>
          </a:p>
          <a:p>
            <a:r>
              <a:rPr lang="en-US" sz="1200" kern="1200" dirty="0">
                <a:solidFill>
                  <a:schemeClr val="tx1"/>
                </a:solidFill>
                <a:effectLst/>
                <a:latin typeface="+mn-lt"/>
                <a:ea typeface="ヒラギノ角ゴ Pro W3" charset="0"/>
                <a:cs typeface="ヒラギノ角ゴ Pro W3" charset="0"/>
              </a:rPr>
              <a:t>  CTRL + r = open a file for read </a:t>
            </a:r>
          </a:p>
          <a:p>
            <a:r>
              <a:rPr lang="en-US" sz="1200" kern="1200" dirty="0">
                <a:solidFill>
                  <a:schemeClr val="tx1"/>
                </a:solidFill>
                <a:effectLst/>
                <a:latin typeface="+mn-lt"/>
                <a:ea typeface="ヒラギノ角ゴ Pro W3" charset="0"/>
                <a:cs typeface="ヒラギノ角ゴ Pro W3" charset="0"/>
              </a:rPr>
              <a:t>  ALT + \ = go to first line of the file</a:t>
            </a:r>
          </a:p>
          <a:p>
            <a:r>
              <a:rPr lang="en-US" sz="1200" kern="1200" dirty="0">
                <a:solidFill>
                  <a:schemeClr val="tx1"/>
                </a:solidFill>
                <a:effectLst/>
                <a:latin typeface="+mn-lt"/>
                <a:ea typeface="ヒラギノ角ゴ Pro W3" charset="0"/>
                <a:cs typeface="ヒラギノ角ゴ Pro W3" charset="0"/>
              </a:rPr>
              <a:t>  ALT + / = go to last line of the file</a:t>
            </a:r>
          </a:p>
          <a:p>
            <a:r>
              <a:rPr lang="en-US" sz="1200" kern="1200" dirty="0">
                <a:solidFill>
                  <a:schemeClr val="tx1"/>
                </a:solidFill>
                <a:effectLst/>
                <a:latin typeface="+mn-lt"/>
                <a:ea typeface="ヒラギノ角ゴ Pro W3" charset="0"/>
                <a:cs typeface="ヒラギノ角ゴ Pro W3" charset="0"/>
              </a:rPr>
              <a:t>  CTRL + w = search for a text </a:t>
            </a:r>
          </a:p>
          <a:p>
            <a:r>
              <a:rPr lang="en-US" sz="1200" kern="1200" dirty="0">
                <a:solidFill>
                  <a:schemeClr val="tx1"/>
                </a:solidFill>
                <a:effectLst/>
                <a:latin typeface="+mn-lt"/>
                <a:ea typeface="ヒラギノ角ゴ Pro W3" charset="0"/>
                <a:cs typeface="ヒラギノ角ゴ Pro W3" charset="0"/>
              </a:rPr>
              <a:t>  CTRL + k = cut </a:t>
            </a:r>
          </a:p>
          <a:p>
            <a:r>
              <a:rPr lang="en-US" sz="1200" kern="1200" dirty="0">
                <a:solidFill>
                  <a:schemeClr val="tx1"/>
                </a:solidFill>
                <a:effectLst/>
                <a:latin typeface="+mn-lt"/>
                <a:ea typeface="ヒラギノ角ゴ Pro W3" charset="0"/>
                <a:cs typeface="ヒラギノ角ゴ Pro W3" charset="0"/>
              </a:rPr>
              <a:t>  CTRL + u = paste </a:t>
            </a:r>
          </a:p>
          <a:p>
            <a:r>
              <a:rPr lang="en-US" sz="1200" kern="1200" dirty="0">
                <a:solidFill>
                  <a:schemeClr val="tx1"/>
                </a:solidFill>
                <a:effectLst/>
                <a:latin typeface="+mn-lt"/>
                <a:ea typeface="ヒラギノ角ゴ Pro W3" charset="0"/>
                <a:cs typeface="ヒラギノ角ゴ Pro W3" charset="0"/>
              </a:rPr>
              <a:t>  CTRL + o = write to disk</a:t>
            </a:r>
          </a:p>
          <a:p>
            <a:r>
              <a:rPr lang="en-US" sz="1200" b="0" kern="1200" dirty="0">
                <a:solidFill>
                  <a:schemeClr val="tx1"/>
                </a:solidFill>
                <a:effectLst/>
                <a:latin typeface="+mn-lt"/>
                <a:ea typeface="ヒラギノ角ゴ Pro W3" charset="0"/>
                <a:cs typeface="ヒラギノ角ゴ Pro W3" charset="0"/>
              </a:rPr>
              <a:t>  </a:t>
            </a:r>
            <a:r>
              <a:rPr lang="en-US" b="0" dirty="0" err="1"/>
              <a:t>Alt+d</a:t>
            </a:r>
            <a:r>
              <a:rPr lang="en-US" b="0" dirty="0"/>
              <a:t> = save file in DOS format</a:t>
            </a:r>
          </a:p>
          <a:p>
            <a:r>
              <a:rPr lang="en-US" sz="1200" b="0" kern="1200" dirty="0">
                <a:solidFill>
                  <a:schemeClr val="tx1"/>
                </a:solidFill>
                <a:effectLst/>
                <a:latin typeface="+mn-lt"/>
                <a:ea typeface="ヒラギノ角ゴ Pro W3" charset="0"/>
                <a:cs typeface="ヒラギノ角ゴ Pro W3" charset="0"/>
              </a:rPr>
              <a:t>  Alt + m = save file in MAC format </a:t>
            </a:r>
          </a:p>
          <a:p>
            <a:r>
              <a:rPr lang="en-US" sz="1200" b="0" kern="1200" dirty="0">
                <a:solidFill>
                  <a:schemeClr val="tx1"/>
                </a:solidFill>
                <a:effectLst/>
                <a:latin typeface="+mn-lt"/>
                <a:ea typeface="ヒラギノ角ゴ Pro W3" charset="0"/>
                <a:cs typeface="ヒラギノ角ゴ Pro W3" charset="0"/>
              </a:rPr>
              <a:t>  CTRL + 6 or ALT + a = select a word to copy/cut</a:t>
            </a:r>
          </a:p>
          <a:p>
            <a:r>
              <a:rPr lang="en-US" sz="1200" kern="1200" dirty="0">
                <a:solidFill>
                  <a:schemeClr val="tx1"/>
                </a:solidFill>
                <a:effectLst/>
                <a:latin typeface="+mn-lt"/>
                <a:ea typeface="ヒラギノ角ゴ Pro W3" charset="0"/>
                <a:cs typeface="ヒラギノ角ゴ Pro W3" charset="0"/>
              </a:rPr>
              <a:t> </a:t>
            </a:r>
          </a:p>
          <a:p>
            <a:r>
              <a:rPr lang="en-US" sz="1200" b="1" kern="1200" dirty="0">
                <a:solidFill>
                  <a:schemeClr val="tx1"/>
                </a:solidFill>
                <a:effectLst/>
                <a:latin typeface="+mn-lt"/>
                <a:ea typeface="ヒラギノ角ゴ Pro W3" charset="0"/>
                <a:cs typeface="ヒラギノ角ゴ Pro W3" charset="0"/>
              </a:rPr>
              <a:t>(optional) emacs editor</a:t>
            </a:r>
          </a:p>
          <a:p>
            <a:r>
              <a:rPr lang="en-US" sz="1200" kern="1200" dirty="0">
                <a:solidFill>
                  <a:schemeClr val="tx1"/>
                </a:solidFill>
                <a:effectLst/>
                <a:latin typeface="+mn-lt"/>
                <a:ea typeface="ヒラギノ角ゴ Pro W3" charset="0"/>
                <a:cs typeface="ヒラギノ角ゴ Pro W3" charset="0"/>
              </a:rPr>
              <a:t>===============</a:t>
            </a:r>
          </a:p>
          <a:p>
            <a:r>
              <a:rPr lang="en-US" sz="1200" kern="1200" dirty="0">
                <a:solidFill>
                  <a:schemeClr val="tx1"/>
                </a:solidFill>
                <a:effectLst/>
                <a:latin typeface="+mn-lt"/>
                <a:ea typeface="ヒラギノ角ゴ Pro W3" charset="0"/>
                <a:cs typeface="ヒラギノ角ゴ Pro W3" charset="0"/>
              </a:rPr>
              <a:t>  CTRL + x and press 1 =&gt; close the help window below in order not to have the split </a:t>
            </a:r>
          </a:p>
          <a:p>
            <a:r>
              <a:rPr lang="en-US" sz="1200" kern="1200" dirty="0">
                <a:solidFill>
                  <a:schemeClr val="tx1"/>
                </a:solidFill>
                <a:effectLst/>
                <a:latin typeface="+mn-lt"/>
                <a:ea typeface="ヒラギノ角ゴ Pro W3" charset="0"/>
                <a:cs typeface="ヒラギノ角ゴ Pro W3" charset="0"/>
              </a:rPr>
              <a:t>  CTRL + x  and CTRL + w =&gt; to save the file in a different name</a:t>
            </a:r>
          </a:p>
          <a:p>
            <a:r>
              <a:rPr lang="en-US" sz="1200" kern="1200" dirty="0">
                <a:solidFill>
                  <a:schemeClr val="tx1"/>
                </a:solidFill>
                <a:effectLst/>
                <a:latin typeface="+mn-lt"/>
                <a:ea typeface="ヒラギノ角ゴ Pro W3" charset="0"/>
                <a:cs typeface="ヒラギノ角ゴ Pro W3" charset="0"/>
              </a:rPr>
              <a:t>  CTRL + k =&gt; cut the line</a:t>
            </a:r>
          </a:p>
          <a:p>
            <a:r>
              <a:rPr lang="en-US" sz="1200" kern="1200" dirty="0">
                <a:solidFill>
                  <a:schemeClr val="tx1"/>
                </a:solidFill>
                <a:effectLst/>
                <a:latin typeface="+mn-lt"/>
                <a:ea typeface="ヒラギノ角ゴ Pro W3" charset="0"/>
                <a:cs typeface="ヒラギノ角ゴ Pro W3" charset="0"/>
              </a:rPr>
              <a:t>  CTRL + y =&gt; paste the line </a:t>
            </a:r>
          </a:p>
          <a:p>
            <a:r>
              <a:rPr lang="en-US" sz="1200" kern="1200" dirty="0">
                <a:solidFill>
                  <a:schemeClr val="tx1"/>
                </a:solidFill>
                <a:effectLst/>
                <a:latin typeface="+mn-lt"/>
                <a:ea typeface="ヒラギノ角ゴ Pro W3" charset="0"/>
                <a:cs typeface="ヒラギノ角ゴ Pro W3" charset="0"/>
              </a:rPr>
              <a:t>  CTRL + x and CTRL + c =&gt; close the file </a:t>
            </a:r>
          </a:p>
          <a:p>
            <a:r>
              <a:rPr lang="en-US" sz="1200" kern="1200" dirty="0">
                <a:solidFill>
                  <a:schemeClr val="tx1"/>
                </a:solidFill>
                <a:effectLst/>
                <a:latin typeface="+mn-lt"/>
                <a:ea typeface="ヒラギノ角ゴ Pro W3" charset="0"/>
                <a:cs typeface="ヒラギノ角ゴ Pro W3" charset="0"/>
              </a:rPr>
              <a:t> </a:t>
            </a:r>
          </a:p>
          <a:p>
            <a:endParaRPr lang="en-US" sz="1200" kern="1200" dirty="0">
              <a:solidFill>
                <a:schemeClr val="tx1"/>
              </a:solidFill>
              <a:effectLst/>
              <a:latin typeface="+mn-lt"/>
              <a:ea typeface="ヒラギノ角ゴ Pro W3" charset="0"/>
              <a:cs typeface="ヒラギノ角ゴ Pro W3" charset="0"/>
            </a:endParaRPr>
          </a:p>
          <a:p>
            <a:r>
              <a:rPr lang="en-US" sz="1200" b="1" kern="1200" dirty="0">
                <a:solidFill>
                  <a:schemeClr val="tx1"/>
                </a:solidFill>
                <a:effectLst/>
                <a:latin typeface="+mn-lt"/>
                <a:ea typeface="ヒラギノ角ゴ Pro W3" charset="0"/>
                <a:cs typeface="ヒラギノ角ゴ Pro W3" charset="0"/>
              </a:rPr>
              <a:t>Linux consoles: </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CTRL+ALT+F1...F7 =&gt; open </a:t>
            </a:r>
            <a:r>
              <a:rPr lang="en-US" sz="1200" kern="1200" dirty="0" err="1">
                <a:solidFill>
                  <a:schemeClr val="tx1"/>
                </a:solidFill>
                <a:effectLst/>
                <a:latin typeface="+mn-lt"/>
                <a:ea typeface="ヒラギノ角ゴ Pro W3" charset="0"/>
                <a:cs typeface="ヒラギノ角ゴ Pro W3" charset="0"/>
              </a:rPr>
              <a:t>tty</a:t>
            </a:r>
            <a:r>
              <a:rPr lang="en-US" sz="1200" kern="1200" dirty="0">
                <a:solidFill>
                  <a:schemeClr val="tx1"/>
                </a:solidFill>
                <a:effectLst/>
                <a:latin typeface="+mn-lt"/>
                <a:ea typeface="ヒラギノ角ゴ Pro W3" charset="0"/>
                <a:cs typeface="ヒラギノ角ゴ Pro W3" charset="0"/>
              </a:rPr>
              <a:t> terminals with shell. It has 7 </a:t>
            </a:r>
            <a:r>
              <a:rPr lang="en-US" sz="1200" kern="1200" dirty="0" err="1">
                <a:solidFill>
                  <a:schemeClr val="tx1"/>
                </a:solidFill>
                <a:effectLst/>
                <a:latin typeface="+mn-lt"/>
                <a:ea typeface="ヒラギノ角ゴ Pro W3" charset="0"/>
                <a:cs typeface="ヒラギノ角ゴ Pro W3" charset="0"/>
              </a:rPr>
              <a:t>ttys</a:t>
            </a:r>
            <a:r>
              <a:rPr lang="en-US" sz="1200" kern="1200" dirty="0">
                <a:solidFill>
                  <a:schemeClr val="tx1"/>
                </a:solidFill>
                <a:effectLst/>
                <a:latin typeface="+mn-lt"/>
                <a:ea typeface="ヒラギノ角ゴ Pro W3" charset="0"/>
                <a:cs typeface="ヒラギノ角ゴ Pro W3" charset="0"/>
              </a:rPr>
              <a:t> with shell. </a:t>
            </a:r>
          </a:p>
          <a:p>
            <a:r>
              <a:rPr lang="en-US" sz="1200" kern="1200" dirty="0">
                <a:solidFill>
                  <a:schemeClr val="tx1"/>
                </a:solidFill>
                <a:effectLst/>
                <a:latin typeface="+mn-lt"/>
                <a:ea typeface="ヒラギノ角ゴ Pro W3" charset="0"/>
                <a:cs typeface="ヒラギノ角ゴ Pro W3" charset="0"/>
              </a:rPr>
              <a:t> :0 =&gt; means the user connected to graphical interface (:0)</a:t>
            </a:r>
          </a:p>
          <a:p>
            <a:r>
              <a:rPr lang="en-US" sz="1200" kern="1200" dirty="0">
                <a:solidFill>
                  <a:schemeClr val="tx1"/>
                </a:solidFill>
                <a:effectLst/>
                <a:latin typeface="+mn-lt"/>
                <a:ea typeface="ヒラギノ角ゴ Pro W3" charset="0"/>
                <a:cs typeface="ヒラギノ角ゴ Pro W3" charset="0"/>
              </a:rPr>
              <a:t>pts/0 =&gt; means the user is on terminal shell opened on a graphical interface (:0) </a:t>
            </a:r>
          </a:p>
          <a:p>
            <a:r>
              <a:rPr lang="en-US" sz="1200" kern="1200" dirty="0">
                <a:solidFill>
                  <a:schemeClr val="tx1"/>
                </a:solidFill>
                <a:effectLst/>
                <a:latin typeface="+mn-lt"/>
                <a:ea typeface="ヒラギノ角ゴ Pro W3" charset="0"/>
                <a:cs typeface="ヒラギノ角ゴ Pro W3" charset="0"/>
              </a:rPr>
              <a:t>pts/1 =&gt; means the user is on a second terminal shell opened on a graphical interface (:0)</a:t>
            </a:r>
          </a:p>
          <a:p>
            <a:r>
              <a:rPr lang="en-US" sz="1200" kern="1200" dirty="0">
                <a:solidFill>
                  <a:schemeClr val="tx1"/>
                </a:solidFill>
                <a:effectLst/>
                <a:latin typeface="+mn-lt"/>
                <a:ea typeface="ヒラギノ角ゴ Pro W3" charset="0"/>
                <a:cs typeface="ヒラギノ角ゴ Pro W3" charset="0"/>
              </a:rPr>
              <a:t>tty3 =&gt; means the user is on tty3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ヒラギノ角ゴ Pro W3" charset="0"/>
                <a:cs typeface="ヒラギノ角ゴ Pro W3" charset="0"/>
              </a:rPr>
              <a:t>tty1 - if your Linux server boots with the graphical environment tty1 is set aside for it</a:t>
            </a:r>
          </a:p>
          <a:p>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CTRL+ALT+F1 to be back on graphical interface</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w – who is showing the current logged users</a:t>
            </a:r>
          </a:p>
          <a:p>
            <a:r>
              <a:rPr lang="en-US" sz="1200" kern="1200" dirty="0">
                <a:solidFill>
                  <a:schemeClr val="tx1"/>
                </a:solidFill>
                <a:effectLst/>
                <a:latin typeface="+mn-lt"/>
                <a:ea typeface="ヒラギノ角ゴ Pro W3" charset="0"/>
                <a:cs typeface="ヒラギノ角ゴ Pro W3" charset="0"/>
              </a:rPr>
              <a:t>last  - show listing of last logged in uses</a:t>
            </a:r>
          </a:p>
          <a:p>
            <a:r>
              <a:rPr lang="en-US" sz="1200" kern="1200" dirty="0">
                <a:solidFill>
                  <a:schemeClr val="tx1"/>
                </a:solidFill>
                <a:effectLst/>
                <a:latin typeface="+mn-lt"/>
                <a:ea typeface="ヒラギノ角ゴ Pro W3" charset="0"/>
                <a:cs typeface="ヒラギノ角ゴ Pro W3" charset="0"/>
              </a:rPr>
              <a:t>last –R  - suppress the hostname field from the display</a:t>
            </a:r>
          </a:p>
          <a:p>
            <a:r>
              <a:rPr lang="en-US" sz="1200" kern="1200" dirty="0" err="1">
                <a:solidFill>
                  <a:schemeClr val="tx1"/>
                </a:solidFill>
                <a:effectLst/>
                <a:latin typeface="+mn-lt"/>
                <a:ea typeface="ヒラギノ角ゴ Pro W3" charset="0"/>
                <a:cs typeface="ヒラギノ角ゴ Pro W3" charset="0"/>
              </a:rPr>
              <a:t>su</a:t>
            </a:r>
            <a:r>
              <a:rPr lang="en-US" sz="1200" kern="1200" dirty="0">
                <a:solidFill>
                  <a:schemeClr val="tx1"/>
                </a:solidFill>
                <a:effectLst/>
                <a:latin typeface="+mn-lt"/>
                <a:ea typeface="ヒラギノ角ゴ Pro W3" charset="0"/>
                <a:cs typeface="ヒラギノ角ゴ Pro W3" charset="0"/>
              </a:rPr>
              <a:t> user1   =&gt; it will switch to user1 </a:t>
            </a:r>
          </a:p>
          <a:p>
            <a:r>
              <a:rPr lang="en-US" sz="1200" kern="1200" dirty="0" err="1">
                <a:solidFill>
                  <a:schemeClr val="tx1"/>
                </a:solidFill>
                <a:effectLst/>
                <a:latin typeface="+mn-lt"/>
                <a:ea typeface="ヒラギノ角ゴ Pro W3" charset="0"/>
                <a:cs typeface="ヒラギノ角ゴ Pro W3" charset="0"/>
              </a:rPr>
              <a:t>su</a:t>
            </a:r>
            <a:r>
              <a:rPr lang="en-US" sz="1200" kern="1200" dirty="0">
                <a:solidFill>
                  <a:schemeClr val="tx1"/>
                </a:solidFill>
                <a:effectLst/>
                <a:latin typeface="+mn-lt"/>
                <a:ea typeface="ヒラギノ角ゴ Pro W3" charset="0"/>
                <a:cs typeface="ヒラギノ角ゴ Pro W3" charset="0"/>
              </a:rPr>
              <a:t> – user1 =&gt; it will switch to user1 executing all his environment</a:t>
            </a:r>
          </a:p>
          <a:p>
            <a:r>
              <a:rPr lang="en-US" sz="1200" kern="1200" dirty="0" err="1">
                <a:solidFill>
                  <a:schemeClr val="tx1"/>
                </a:solidFill>
                <a:effectLst/>
                <a:latin typeface="+mn-lt"/>
                <a:ea typeface="ヒラギノ角ゴ Pro W3" charset="0"/>
                <a:cs typeface="ヒラギノ角ゴ Pro W3" charset="0"/>
              </a:rPr>
              <a:t>whoami</a:t>
            </a:r>
            <a:r>
              <a:rPr lang="en-US" sz="1200" kern="1200" dirty="0">
                <a:solidFill>
                  <a:schemeClr val="tx1"/>
                </a:solidFill>
                <a:effectLst/>
                <a:latin typeface="+mn-lt"/>
                <a:ea typeface="ヒラギノ角ゴ Pro W3" charset="0"/>
                <a:cs typeface="ヒラギノ角ゴ Pro W3" charset="0"/>
              </a:rPr>
              <a:t>  =&gt; print the current user logged</a:t>
            </a:r>
          </a:p>
          <a:p>
            <a:endParaRPr lang="en-US" sz="1200" kern="1200" dirty="0">
              <a:solidFill>
                <a:schemeClr val="tx1"/>
              </a:solidFill>
              <a:effectLst/>
              <a:latin typeface="+mn-lt"/>
              <a:ea typeface="ヒラギノ角ゴ Pro W3" charset="0"/>
              <a:cs typeface="ヒラギノ角ゴ Pro W3" charset="0"/>
            </a:endParaRPr>
          </a:p>
          <a:p>
            <a:r>
              <a:rPr lang="en-US" sz="1200" b="1" kern="1200" dirty="0">
                <a:solidFill>
                  <a:schemeClr val="tx1"/>
                </a:solidFill>
                <a:effectLst/>
                <a:latin typeface="+mn-lt"/>
                <a:ea typeface="ヒラギノ角ゴ Pro W3" charset="0"/>
                <a:cs typeface="ヒラギノ角ゴ Pro W3" charset="0"/>
              </a:rPr>
              <a:t>Useful commands: </a:t>
            </a:r>
          </a:p>
          <a:p>
            <a:r>
              <a:rPr lang="en-US" sz="1200" kern="1200" dirty="0" err="1">
                <a:solidFill>
                  <a:schemeClr val="tx1"/>
                </a:solidFill>
                <a:effectLst/>
                <a:latin typeface="+mn-lt"/>
                <a:ea typeface="ヒラギノ角ゴ Pro W3" charset="0"/>
                <a:cs typeface="ヒラギノ角ゴ Pro W3" charset="0"/>
              </a:rPr>
              <a:t>su</a:t>
            </a:r>
            <a:r>
              <a:rPr lang="en-US" sz="1200" kern="1200" dirty="0">
                <a:solidFill>
                  <a:schemeClr val="tx1"/>
                </a:solidFill>
                <a:effectLst/>
                <a:latin typeface="+mn-lt"/>
                <a:ea typeface="ヒラギノ角ゴ Pro W3" charset="0"/>
                <a:cs typeface="ヒラギノ角ゴ Pro W3" charset="0"/>
              </a:rPr>
              <a:t> – switch user   </a:t>
            </a:r>
          </a:p>
          <a:p>
            <a:r>
              <a:rPr lang="en-US" sz="1200" kern="1200" dirty="0">
                <a:solidFill>
                  <a:schemeClr val="tx1"/>
                </a:solidFill>
                <a:effectLst/>
                <a:latin typeface="+mn-lt"/>
                <a:ea typeface="ヒラギノ角ゴ Pro W3" charset="0"/>
                <a:cs typeface="ヒラギノ角ゴ Pro W3" charset="0"/>
              </a:rPr>
              <a:t>clear – clear the screen</a:t>
            </a:r>
          </a:p>
          <a:p>
            <a:endParaRPr lang="en-US" sz="1200" kern="1200" dirty="0">
              <a:solidFill>
                <a:schemeClr val="tx1"/>
              </a:solidFill>
              <a:effectLst/>
              <a:latin typeface="+mn-lt"/>
              <a:ea typeface="ヒラギノ角ゴ Pro W3" charset="0"/>
              <a:cs typeface="ヒラギノ角ゴ Pro W3" charset="0"/>
            </a:endParaRPr>
          </a:p>
          <a:p>
            <a:endParaRPr lang="en-US" sz="1200" kern="1200" dirty="0">
              <a:solidFill>
                <a:schemeClr val="tx1"/>
              </a:solidFill>
              <a:effectLst/>
              <a:latin typeface="+mn-lt"/>
              <a:ea typeface="ヒラギノ角ゴ Pro W3" charset="0"/>
              <a:cs typeface="ヒラギノ角ゴ Pro W3"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a:t>
            </a:fld>
            <a:endParaRPr lang="en-US"/>
          </a:p>
        </p:txBody>
      </p:sp>
    </p:spTree>
    <p:extLst>
      <p:ext uri="{BB962C8B-B14F-4D97-AF65-F5344CB8AC3E}">
        <p14:creationId xmlns:p14="http://schemas.microsoft.com/office/powerpoint/2010/main" val="164145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e2label</a:t>
            </a:r>
            <a:r>
              <a:rPr lang="en-US" baseline="0" dirty="0"/>
              <a:t> /dev/sdX1  test   =&gt; setup label “test” on partition /dev/sdX1</a:t>
            </a:r>
          </a:p>
          <a:p>
            <a:r>
              <a:rPr lang="en-US" baseline="0" dirty="0" err="1"/>
              <a:t>blkid</a:t>
            </a:r>
            <a:r>
              <a:rPr lang="en-US" baseline="0" dirty="0"/>
              <a:t>                                =&gt; show all UUID for each device (UUID is unique unified identifier – it is a unique ID for each device)  </a:t>
            </a:r>
          </a:p>
          <a:p>
            <a:r>
              <a:rPr lang="en-US" baseline="0" dirty="0" err="1"/>
              <a:t>lsof</a:t>
            </a:r>
            <a:r>
              <a:rPr lang="en-US" baseline="0" dirty="0"/>
              <a:t>  /mountpointX1       =&gt; see if there are any open files accessing directory /mountpointX1. Very useful command when you try to </a:t>
            </a:r>
            <a:r>
              <a:rPr lang="en-US" baseline="0" dirty="0" err="1"/>
              <a:t>umount</a:t>
            </a:r>
            <a:r>
              <a:rPr lang="en-US" baseline="0" dirty="0"/>
              <a:t> a partition. If a device is busy to </a:t>
            </a:r>
            <a:r>
              <a:rPr lang="en-US" baseline="0" dirty="0" err="1"/>
              <a:t>umount</a:t>
            </a:r>
            <a:r>
              <a:rPr lang="en-US" baseline="0" dirty="0"/>
              <a:t> operation, try to close all the files/processes accessing it.</a:t>
            </a:r>
          </a:p>
          <a:p>
            <a:r>
              <a:rPr lang="en-US" baseline="0" dirty="0" err="1"/>
              <a:t>lsblk</a:t>
            </a:r>
            <a:r>
              <a:rPr lang="en-US" baseline="0" dirty="0"/>
              <a:t>                                =&gt; list blocks, it will print a map list with all devices &amp; partitions</a:t>
            </a:r>
          </a:p>
          <a:p>
            <a:endParaRPr lang="en-US" dirty="0"/>
          </a:p>
          <a:p>
            <a:r>
              <a:rPr lang="en-US" dirty="0"/>
              <a:t>/</a:t>
            </a:r>
            <a:r>
              <a:rPr lang="en-US" dirty="0" err="1"/>
              <a:t>etc</a:t>
            </a:r>
            <a:r>
              <a:rPr lang="en-US" dirty="0"/>
              <a:t>/</a:t>
            </a:r>
            <a:r>
              <a:rPr lang="en-US" dirty="0" err="1"/>
              <a:t>fstab</a:t>
            </a:r>
            <a:r>
              <a:rPr lang="en-US" baseline="0" dirty="0"/>
              <a:t> fields interpretations: </a:t>
            </a:r>
          </a:p>
          <a:p>
            <a:r>
              <a:rPr lang="en-US" baseline="0" dirty="0"/>
              <a:t>         - ext4 field = describes the </a:t>
            </a:r>
            <a:r>
              <a:rPr lang="en-US" baseline="0" dirty="0" err="1"/>
              <a:t>filesystem</a:t>
            </a:r>
            <a:r>
              <a:rPr lang="en-US" baseline="0" dirty="0"/>
              <a:t> type  </a:t>
            </a:r>
          </a:p>
          <a:p>
            <a:r>
              <a:rPr lang="en-US" baseline="0" dirty="0"/>
              <a:t>         –  defaults field = mount options associated with the </a:t>
            </a:r>
            <a:r>
              <a:rPr lang="en-US" baseline="0" dirty="0" err="1"/>
              <a:t>filesystem</a:t>
            </a: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         -  first “0” field  = used by dump command to determined which</a:t>
            </a:r>
            <a:r>
              <a:rPr lang="en-US" baseline="0" dirty="0"/>
              <a:t> filesystem to be dumped in case of issues, </a:t>
            </a:r>
            <a:r>
              <a:rPr lang="en-US" dirty="0"/>
              <a:t>whenever or not the disk should be backup using </a:t>
            </a:r>
            <a:r>
              <a:rPr lang="en-US" dirty="0" err="1"/>
              <a:t>dd</a:t>
            </a:r>
            <a:r>
              <a:rPr lang="en-US" dirty="0"/>
              <a:t> or dump utility. </a:t>
            </a:r>
            <a:r>
              <a:rPr lang="en-US" baseline="0" dirty="0"/>
              <a:t>0 means don’t dump. </a:t>
            </a:r>
          </a:p>
          <a:p>
            <a:r>
              <a:rPr lang="en-US" baseline="0" dirty="0"/>
              <a:t>         -  second “0” field = used by </a:t>
            </a:r>
            <a:r>
              <a:rPr lang="en-US" baseline="0" dirty="0" err="1"/>
              <a:t>fsck</a:t>
            </a:r>
            <a:r>
              <a:rPr lang="en-US" baseline="0" dirty="0"/>
              <a:t> (</a:t>
            </a:r>
            <a:r>
              <a:rPr lang="en-US" baseline="0" dirty="0" err="1"/>
              <a:t>filesystem</a:t>
            </a:r>
            <a:r>
              <a:rPr lang="en-US" baseline="0" dirty="0"/>
              <a:t> check command) to determine the order in which </a:t>
            </a:r>
            <a:r>
              <a:rPr lang="en-US" baseline="0" dirty="0" err="1"/>
              <a:t>filesystem</a:t>
            </a:r>
            <a:r>
              <a:rPr lang="en-US" baseline="0" dirty="0"/>
              <a:t> checks are done at boot time. 0 means don’t do </a:t>
            </a:r>
            <a:r>
              <a:rPr lang="en-US" baseline="0" dirty="0" err="1"/>
              <a:t>fsck</a:t>
            </a:r>
            <a:r>
              <a:rPr lang="en-US" baseline="0" dirty="0"/>
              <a:t>.</a:t>
            </a:r>
          </a:p>
          <a:p>
            <a:endParaRPr lang="en-US" baseline="0" dirty="0"/>
          </a:p>
          <a:p>
            <a:endParaRPr lang="en-US" baseline="0" dirty="0"/>
          </a:p>
          <a:p>
            <a:endParaRPr lang="en-US" baseline="0" dirty="0"/>
          </a:p>
          <a:p>
            <a:r>
              <a:rPr lang="en-US" b="1" dirty="0"/>
              <a:t> Mounting a filesystem at boot using LABELs</a:t>
            </a:r>
          </a:p>
          <a:p>
            <a:r>
              <a:rPr lang="en-US" dirty="0"/>
              <a:t>  -------------------------------------------------</a:t>
            </a:r>
          </a:p>
          <a:p>
            <a:r>
              <a:rPr lang="en-US" dirty="0"/>
              <a:t>  Sample:  </a:t>
            </a:r>
          </a:p>
          <a:p>
            <a:r>
              <a:rPr lang="en-US" dirty="0"/>
              <a:t>  e2label /dev/sdb1                      =&gt; returns the label of the device, it can be "</a:t>
            </a:r>
            <a:r>
              <a:rPr lang="en-US" dirty="0" err="1"/>
              <a:t>Webdata</a:t>
            </a:r>
            <a:r>
              <a:rPr lang="en-US" dirty="0"/>
              <a:t>"</a:t>
            </a:r>
          </a:p>
          <a:p>
            <a:r>
              <a:rPr lang="en-US" dirty="0"/>
              <a:t>  mount -L </a:t>
            </a:r>
            <a:r>
              <a:rPr lang="en-US" dirty="0" err="1"/>
              <a:t>Webdata</a:t>
            </a:r>
            <a:r>
              <a:rPr lang="en-US" dirty="0"/>
              <a:t> /</a:t>
            </a:r>
            <a:r>
              <a:rPr lang="en-US" dirty="0" err="1"/>
              <a:t>tmpmount</a:t>
            </a:r>
            <a:r>
              <a:rPr lang="en-US" dirty="0"/>
              <a:t> =&gt; mount </a:t>
            </a:r>
            <a:r>
              <a:rPr lang="en-US" dirty="0" err="1"/>
              <a:t>Webdata</a:t>
            </a:r>
            <a:r>
              <a:rPr lang="en-US" dirty="0"/>
              <a:t> to /</a:t>
            </a:r>
            <a:r>
              <a:rPr lang="en-US" dirty="0" err="1"/>
              <a:t>tmpmount</a:t>
            </a:r>
            <a:r>
              <a:rPr lang="en-US" dirty="0"/>
              <a:t> (-L = label)</a:t>
            </a:r>
          </a:p>
          <a:p>
            <a:endParaRPr lang="en-US" dirty="0"/>
          </a:p>
          <a:p>
            <a:r>
              <a:rPr lang="en-US" dirty="0"/>
              <a:t>  vi /</a:t>
            </a:r>
            <a:r>
              <a:rPr lang="en-US" dirty="0" err="1"/>
              <a:t>etc</a:t>
            </a:r>
            <a:r>
              <a:rPr lang="en-US" dirty="0"/>
              <a:t>/</a:t>
            </a:r>
            <a:r>
              <a:rPr lang="en-US" dirty="0" err="1"/>
              <a:t>fstab</a:t>
            </a:r>
            <a:r>
              <a:rPr lang="en-US" dirty="0"/>
              <a:t> </a:t>
            </a:r>
          </a:p>
          <a:p>
            <a:r>
              <a:rPr lang="en-US" dirty="0"/>
              <a:t>  -- add a line (space or tab between fields !!!)</a:t>
            </a:r>
          </a:p>
          <a:p>
            <a:r>
              <a:rPr lang="en-US" dirty="0"/>
              <a:t>   LABEL=</a:t>
            </a:r>
            <a:r>
              <a:rPr lang="en-US" dirty="0" err="1"/>
              <a:t>Webdata</a:t>
            </a:r>
            <a:r>
              <a:rPr lang="en-US" dirty="0"/>
              <a:t>      /</a:t>
            </a:r>
            <a:r>
              <a:rPr lang="en-US" dirty="0" err="1"/>
              <a:t>tmpmount</a:t>
            </a:r>
            <a:r>
              <a:rPr lang="en-US" dirty="0"/>
              <a:t>      ext4      defaults    0      0       =&gt; the last two zeroes represents : first 0 in case of the event of an improper shutdown, second 0 whenever or not the disk should be backup using </a:t>
            </a:r>
            <a:r>
              <a:rPr lang="en-US" dirty="0" err="1"/>
              <a:t>dd</a:t>
            </a:r>
            <a:r>
              <a:rPr lang="en-US" dirty="0"/>
              <a:t> or dump utility.</a:t>
            </a:r>
          </a:p>
          <a:p>
            <a:endParaRPr lang="en-US" dirty="0"/>
          </a:p>
          <a:p>
            <a:r>
              <a:rPr lang="en-US" dirty="0"/>
              <a:t>  mount –a                               =&gt; mount all the filesystems present in /</a:t>
            </a:r>
            <a:r>
              <a:rPr lang="en-US" dirty="0" err="1"/>
              <a:t>etc</a:t>
            </a:r>
            <a:r>
              <a:rPr lang="en-US" dirty="0"/>
              <a:t>/</a:t>
            </a:r>
            <a:r>
              <a:rPr lang="en-US" dirty="0" err="1"/>
              <a:t>fstab</a:t>
            </a:r>
            <a:endParaRPr lang="en-US" dirty="0"/>
          </a:p>
          <a:p>
            <a:r>
              <a:rPr lang="en-US" dirty="0"/>
              <a:t>  mount                                    =&gt; list all mounting points and filesystem</a:t>
            </a:r>
          </a:p>
          <a:p>
            <a:r>
              <a:rPr lang="en-US" dirty="0"/>
              <a:t>  </a:t>
            </a:r>
            <a:r>
              <a:rPr lang="en-US" dirty="0" err="1"/>
              <a:t>lsblk</a:t>
            </a:r>
            <a:r>
              <a:rPr lang="en-US" dirty="0"/>
              <a:t>                                        =&gt; list the map with all devices</a:t>
            </a:r>
          </a:p>
          <a:p>
            <a:endParaRPr lang="en-US" dirty="0"/>
          </a:p>
          <a:p>
            <a:r>
              <a:rPr lang="en-US" b="1" dirty="0"/>
              <a:t> Filesystems</a:t>
            </a:r>
          </a:p>
          <a:p>
            <a:r>
              <a:rPr lang="en-US" b="1" dirty="0"/>
              <a:t>------------------</a:t>
            </a:r>
          </a:p>
          <a:p>
            <a:endParaRPr lang="en-US" b="1" dirty="0"/>
          </a:p>
          <a:p>
            <a:r>
              <a:rPr lang="en-US" b="0" dirty="0"/>
              <a:t>- </a:t>
            </a:r>
            <a:r>
              <a:rPr lang="en-US" b="0" dirty="0" err="1"/>
              <a:t>FileSystem</a:t>
            </a:r>
            <a:r>
              <a:rPr lang="en-US" b="0" dirty="0"/>
              <a:t> controls how data is read/written on a storage.</a:t>
            </a:r>
          </a:p>
          <a:p>
            <a:r>
              <a:rPr lang="en-US" b="0" dirty="0"/>
              <a:t>- Every filesystem entry has a corresponding </a:t>
            </a:r>
            <a:r>
              <a:rPr lang="en-US" b="0" dirty="0" err="1"/>
              <a:t>inode</a:t>
            </a:r>
            <a:r>
              <a:rPr lang="en-US" b="0" dirty="0"/>
              <a:t>, </a:t>
            </a:r>
            <a:r>
              <a:rPr lang="en-US" b="0" dirty="0" err="1"/>
              <a:t>inodes</a:t>
            </a:r>
            <a:r>
              <a:rPr lang="en-US" b="0" dirty="0"/>
              <a:t> contain filesystem entry </a:t>
            </a:r>
            <a:r>
              <a:rPr lang="en-US" b="0" dirty="0" err="1"/>
              <a:t>medatata</a:t>
            </a:r>
            <a:r>
              <a:rPr lang="en-US" b="0" dirty="0"/>
              <a:t> : owner, permissions, data and time stamps.</a:t>
            </a:r>
          </a:p>
          <a:p>
            <a:r>
              <a:rPr lang="en-US" b="0" dirty="0"/>
              <a:t>- </a:t>
            </a:r>
            <a:r>
              <a:rPr lang="en-US" b="0" dirty="0" err="1"/>
              <a:t>Inodes</a:t>
            </a:r>
            <a:r>
              <a:rPr lang="en-US" b="0" dirty="0"/>
              <a:t> are pointers to the block on disk where the actual data resides</a:t>
            </a:r>
          </a:p>
          <a:p>
            <a:r>
              <a:rPr lang="en-US" b="0" dirty="0"/>
              <a:t>  </a:t>
            </a:r>
          </a:p>
          <a:p>
            <a:r>
              <a:rPr lang="en-US" b="0" dirty="0"/>
              <a:t>  ls -li    =&gt; to view </a:t>
            </a:r>
            <a:r>
              <a:rPr lang="en-US" b="0" dirty="0" err="1"/>
              <a:t>inodes</a:t>
            </a:r>
            <a:r>
              <a:rPr lang="en-US" b="0" dirty="0"/>
              <a:t> (-li = list </a:t>
            </a:r>
            <a:r>
              <a:rPr lang="en-US" b="0" dirty="0" err="1"/>
              <a:t>inodes</a:t>
            </a:r>
            <a:r>
              <a:rPr lang="en-US" b="0" dirty="0"/>
              <a:t>)</a:t>
            </a:r>
          </a:p>
          <a:p>
            <a:endParaRPr lang="en-US" b="0" dirty="0"/>
          </a:p>
          <a:p>
            <a:r>
              <a:rPr lang="en-US" b="0" dirty="0"/>
              <a:t> - Linux supports many file systems because of the virtual layer : </a:t>
            </a:r>
          </a:p>
          <a:p>
            <a:r>
              <a:rPr lang="en-US" b="0" dirty="0"/>
              <a:t>     (old) ext,ext2,jfs1,qfs,reiserFS   </a:t>
            </a:r>
          </a:p>
          <a:p>
            <a:r>
              <a:rPr lang="en-US" b="0" dirty="0"/>
              <a:t>     (new) ext3,ext4,zfs,btrfs,xfs … the most used are : ext3 and ext4.</a:t>
            </a:r>
          </a:p>
          <a:p>
            <a:r>
              <a:rPr lang="en-US" b="0" dirty="0"/>
              <a:t>  </a:t>
            </a:r>
          </a:p>
          <a:p>
            <a:r>
              <a:rPr lang="en-US" b="0" dirty="0"/>
              <a:t> - Selecting a file system : reliability, scalability, recoverability. A reliable filesystem has impact on speed.</a:t>
            </a:r>
          </a:p>
          <a:p>
            <a:r>
              <a:rPr lang="en-US" b="0" dirty="0"/>
              <a:t> - A big factor is the largest partition or file that can be created : Ex. older ext2, 1 kb block size and maximum is 16GB </a:t>
            </a:r>
          </a:p>
          <a:p>
            <a:endParaRPr lang="en-US" b="0" dirty="0"/>
          </a:p>
          <a:p>
            <a:r>
              <a:rPr lang="en-US" b="0" dirty="0"/>
              <a:t>  XFS - has metadata journaling (useful when you have a power shortage, you can correct using metadata journaling), scalability, striped allocations (can allocate data on multiple disks), variable block size (it used space on disk efficiently)</a:t>
            </a:r>
          </a:p>
          <a:p>
            <a:r>
              <a:rPr lang="en-US" b="0" dirty="0"/>
              <a:t>  BTRFS (B-tree file system) - is still under development. features: pooling (pooling multiple hard-disks as a single storage unit), multi-device spanning, self-healing  (for corrupt files and online defragmentation)</a:t>
            </a:r>
          </a:p>
          <a:p>
            <a:endParaRPr lang="en-US" dirty="0"/>
          </a:p>
          <a:p>
            <a:r>
              <a:rPr lang="en-US" b="1" dirty="0"/>
              <a:t>mount | grep " / "    </a:t>
            </a:r>
            <a:r>
              <a:rPr lang="en-US" b="0" dirty="0"/>
              <a:t>=&gt; list the filesystem type of your partitions</a:t>
            </a:r>
          </a:p>
          <a:p>
            <a:r>
              <a:rPr lang="en-US" dirty="0"/>
              <a:t>   or </a:t>
            </a:r>
          </a:p>
          <a:p>
            <a:r>
              <a:rPr lang="en-US" b="1" dirty="0"/>
              <a:t>grep /dev/</a:t>
            </a:r>
            <a:r>
              <a:rPr lang="en-US" b="1" dirty="0" err="1"/>
              <a:t>sd</a:t>
            </a:r>
            <a:r>
              <a:rPr lang="en-US" b="1" dirty="0"/>
              <a:t> </a:t>
            </a:r>
            <a:r>
              <a:rPr lang="en-US" dirty="0"/>
              <a:t>           </a:t>
            </a:r>
          </a:p>
          <a:p>
            <a:endParaRPr lang="en-US" dirty="0"/>
          </a:p>
          <a:p>
            <a:endParaRPr lang="en-US" dirty="0"/>
          </a:p>
          <a:p>
            <a:r>
              <a:rPr lang="en-US" b="1" dirty="0"/>
              <a:t>Read MBR vs GTP</a:t>
            </a:r>
            <a:r>
              <a:rPr lang="en-US" dirty="0"/>
              <a:t> :   https://www.linkedin.com/pulse/whats-difference-between-gpt-mbr-when-partitioning-drive-tiwari</a:t>
            </a:r>
          </a:p>
          <a:p>
            <a:endParaRPr lang="en-US" dirty="0"/>
          </a:p>
          <a:p>
            <a:r>
              <a:rPr lang="en-US" b="1" dirty="0"/>
              <a:t>Creating file systems - MBR disks (support 4 primary partitions that can be : 3 primary partitions and 1 extended. In the extended partition you can have many logical partitions. Logical partitions can’t be used for booting an OS)</a:t>
            </a:r>
          </a:p>
          <a:p>
            <a:r>
              <a:rPr lang="en-US" dirty="0"/>
              <a:t>   ---------------------------------------------------------------------------------------------------------------------------------------------------------------------------------------------------------------------------------------------------------------------------</a:t>
            </a:r>
          </a:p>
          <a:p>
            <a:r>
              <a:rPr lang="en-US" dirty="0"/>
              <a:t>    </a:t>
            </a:r>
            <a:r>
              <a:rPr lang="en-US" dirty="0" err="1"/>
              <a:t>fdisk</a:t>
            </a:r>
            <a:r>
              <a:rPr lang="en-US" dirty="0"/>
              <a:t> /dev/</a:t>
            </a:r>
            <a:r>
              <a:rPr lang="en-US" dirty="0" err="1"/>
              <a:t>sdb</a:t>
            </a:r>
            <a:r>
              <a:rPr lang="en-US" dirty="0"/>
              <a:t> </a:t>
            </a:r>
          </a:p>
          <a:p>
            <a:r>
              <a:rPr lang="en-US" dirty="0"/>
              <a:t>      "p" - print partition tables</a:t>
            </a:r>
          </a:p>
          <a:p>
            <a:r>
              <a:rPr lang="en-US" dirty="0"/>
              <a:t>      "n" - create new partition</a:t>
            </a:r>
          </a:p>
          <a:p>
            <a:r>
              <a:rPr lang="en-US" dirty="0"/>
              <a:t>           "p" - primary partition : number, sector and size +10GB</a:t>
            </a:r>
          </a:p>
          <a:p>
            <a:r>
              <a:rPr lang="en-US" dirty="0"/>
              <a:t>      "w" - write to disk </a:t>
            </a:r>
          </a:p>
          <a:p>
            <a:endParaRPr lang="en-US" dirty="0"/>
          </a:p>
          <a:p>
            <a:r>
              <a:rPr lang="en-US" dirty="0"/>
              <a:t>    </a:t>
            </a:r>
            <a:r>
              <a:rPr lang="en-US" dirty="0" err="1"/>
              <a:t>mkfs</a:t>
            </a:r>
            <a:r>
              <a:rPr lang="en-US" dirty="0"/>
              <a:t> -t ext4 /dev/sdb1    =&gt; make partition by formatting partition /dev/sdb1 as ext4 in order to be used !!!!      </a:t>
            </a:r>
          </a:p>
          <a:p>
            <a:r>
              <a:rPr lang="en-US" dirty="0"/>
              <a:t>Or </a:t>
            </a:r>
          </a:p>
          <a:p>
            <a:r>
              <a:rPr lang="en-US" dirty="0"/>
              <a:t>     mkfs.ext4  /dev/sdb1</a:t>
            </a:r>
          </a:p>
          <a:p>
            <a:r>
              <a:rPr lang="en-US" dirty="0"/>
              <a:t>    mount /dev/sdb1 /</a:t>
            </a:r>
            <a:r>
              <a:rPr lang="en-US" dirty="0" err="1"/>
              <a:t>mnt</a:t>
            </a:r>
            <a:r>
              <a:rPr lang="en-US" dirty="0"/>
              <a:t> </a:t>
            </a:r>
          </a:p>
          <a:p>
            <a:r>
              <a:rPr lang="en-US" dirty="0"/>
              <a:t>    </a:t>
            </a:r>
            <a:r>
              <a:rPr lang="en-US" dirty="0" err="1"/>
              <a:t>umount</a:t>
            </a:r>
            <a:r>
              <a:rPr lang="en-US" dirty="0"/>
              <a:t> /</a:t>
            </a:r>
            <a:r>
              <a:rPr lang="en-US" dirty="0" err="1"/>
              <a:t>mnt</a:t>
            </a:r>
            <a:r>
              <a:rPr lang="en-US" dirty="0"/>
              <a:t> </a:t>
            </a:r>
          </a:p>
          <a:p>
            <a:r>
              <a:rPr lang="en-US" dirty="0"/>
              <a:t>    vi /</a:t>
            </a:r>
            <a:r>
              <a:rPr lang="en-US" dirty="0" err="1"/>
              <a:t>etc</a:t>
            </a:r>
            <a:r>
              <a:rPr lang="en-US" dirty="0"/>
              <a:t>/</a:t>
            </a:r>
            <a:r>
              <a:rPr lang="en-US" dirty="0" err="1"/>
              <a:t>fstab</a:t>
            </a:r>
            <a:r>
              <a:rPr lang="en-US" dirty="0"/>
              <a:t> </a:t>
            </a:r>
          </a:p>
          <a:p>
            <a:r>
              <a:rPr lang="en-US" dirty="0"/>
              <a:t>     - add an entry : </a:t>
            </a:r>
          </a:p>
          <a:p>
            <a:r>
              <a:rPr lang="en-US" dirty="0"/>
              <a:t>       /dev/sdb1  /</a:t>
            </a:r>
            <a:r>
              <a:rPr lang="en-US" dirty="0" err="1"/>
              <a:t>mnt</a:t>
            </a:r>
            <a:r>
              <a:rPr lang="en-US" dirty="0"/>
              <a:t>  ext4  defaults  0 0 </a:t>
            </a:r>
          </a:p>
          <a:p>
            <a:endParaRPr lang="en-US" dirty="0"/>
          </a:p>
          <a:p>
            <a:r>
              <a:rPr lang="en-US" dirty="0"/>
              <a:t>    mount -a </a:t>
            </a:r>
          </a:p>
          <a:p>
            <a:r>
              <a:rPr lang="en-US" dirty="0"/>
              <a:t>    ls /</a:t>
            </a:r>
            <a:r>
              <a:rPr lang="en-US" dirty="0" err="1"/>
              <a:t>mnt</a:t>
            </a:r>
            <a:r>
              <a:rPr lang="en-US" dirty="0"/>
              <a:t>   =&gt; you can see the files on /dev/sdb1 </a:t>
            </a:r>
          </a:p>
          <a:p>
            <a:endParaRPr lang="en-US" dirty="0"/>
          </a:p>
          <a:p>
            <a:r>
              <a:rPr lang="en-US" dirty="0"/>
              <a:t>    </a:t>
            </a:r>
            <a:r>
              <a:rPr lang="en-US" dirty="0" err="1"/>
              <a:t>fdisk</a:t>
            </a:r>
            <a:r>
              <a:rPr lang="en-US" dirty="0"/>
              <a:t> -l /dev/</a:t>
            </a:r>
            <a:r>
              <a:rPr lang="en-US" dirty="0" err="1"/>
              <a:t>sdb</a:t>
            </a:r>
            <a:r>
              <a:rPr lang="en-US" dirty="0"/>
              <a:t>  =&gt; it shows the partitions </a:t>
            </a:r>
          </a:p>
          <a:p>
            <a:r>
              <a:rPr lang="en-US" dirty="0"/>
              <a:t>    Disk label type : dos =&gt; means MBR (support 4 primary disk partitions, limited to 2 TB size)</a:t>
            </a:r>
          </a:p>
          <a:p>
            <a:r>
              <a:rPr lang="en-US" dirty="0"/>
              <a:t>    Disk label type : </a:t>
            </a:r>
            <a:r>
              <a:rPr lang="en-US" dirty="0" err="1"/>
              <a:t>gpt</a:t>
            </a:r>
            <a:r>
              <a:rPr lang="en-US" dirty="0"/>
              <a:t> =&gt; means GPT  (supports 128 disk partitions and not limited to 2 TB size)</a:t>
            </a:r>
          </a:p>
          <a:p>
            <a:endParaRPr lang="en-US" dirty="0"/>
          </a:p>
          <a:p>
            <a:r>
              <a:rPr lang="en-US" dirty="0"/>
              <a:t>    </a:t>
            </a:r>
            <a:r>
              <a:rPr lang="en-US" dirty="0" err="1"/>
              <a:t>fdisk</a:t>
            </a:r>
            <a:r>
              <a:rPr lang="en-US" dirty="0"/>
              <a:t> /dev/</a:t>
            </a:r>
            <a:r>
              <a:rPr lang="en-US" dirty="0" err="1"/>
              <a:t>sdb</a:t>
            </a:r>
            <a:r>
              <a:rPr lang="en-US" dirty="0"/>
              <a:t> </a:t>
            </a:r>
          </a:p>
          <a:p>
            <a:r>
              <a:rPr lang="en-US" dirty="0"/>
              <a:t>       "d" - to delete partition </a:t>
            </a:r>
          </a:p>
          <a:p>
            <a:r>
              <a:rPr lang="en-US" dirty="0"/>
              <a:t>       "w" - write to disk  </a:t>
            </a:r>
          </a:p>
          <a:p>
            <a:endParaRPr lang="en-US" dirty="0"/>
          </a:p>
          <a:p>
            <a:endParaRPr lang="en-US" dirty="0"/>
          </a:p>
          <a:p>
            <a:r>
              <a:rPr lang="en-US" dirty="0"/>
              <a:t> </a:t>
            </a:r>
            <a:r>
              <a:rPr lang="en-US" b="1" dirty="0"/>
              <a:t>GPT disks (supports 128 partitions and you can consider them as primary partitions. Each partition has a GUI (globally unified identifier))</a:t>
            </a:r>
          </a:p>
          <a:p>
            <a:r>
              <a:rPr lang="en-US" dirty="0"/>
              <a:t>  -------------------------------------------------------------------------------------------------------</a:t>
            </a:r>
          </a:p>
          <a:p>
            <a:r>
              <a:rPr lang="en-US" dirty="0"/>
              <a:t>    </a:t>
            </a:r>
            <a:r>
              <a:rPr lang="en-US" dirty="0" err="1"/>
              <a:t>gdisk</a:t>
            </a:r>
            <a:r>
              <a:rPr lang="en-US" dirty="0"/>
              <a:t>  /dev/</a:t>
            </a:r>
            <a:r>
              <a:rPr lang="en-US" dirty="0" err="1"/>
              <a:t>sdc</a:t>
            </a:r>
            <a:r>
              <a:rPr lang="en-US" dirty="0"/>
              <a:t>          =&gt; instead of </a:t>
            </a:r>
            <a:r>
              <a:rPr lang="en-US" dirty="0" err="1"/>
              <a:t>fdisk</a:t>
            </a:r>
            <a:r>
              <a:rPr lang="en-US" dirty="0"/>
              <a:t>, but for GPT partitions and create a partition : example: /dev/sdc1</a:t>
            </a:r>
          </a:p>
          <a:p>
            <a:r>
              <a:rPr lang="en-US" dirty="0"/>
              <a:t>      "n"</a:t>
            </a:r>
          </a:p>
          <a:p>
            <a:r>
              <a:rPr lang="en-US" dirty="0"/>
              <a:t>      "w"</a:t>
            </a:r>
          </a:p>
          <a:p>
            <a:r>
              <a:rPr lang="en-US" dirty="0"/>
              <a:t>    </a:t>
            </a:r>
            <a:r>
              <a:rPr lang="en-US" dirty="0" err="1"/>
              <a:t>gdisk</a:t>
            </a:r>
            <a:r>
              <a:rPr lang="en-US" dirty="0"/>
              <a:t> -l                 =&gt; list all GPT partitions</a:t>
            </a:r>
          </a:p>
          <a:p>
            <a:r>
              <a:rPr lang="en-US" dirty="0"/>
              <a:t>    </a:t>
            </a:r>
            <a:r>
              <a:rPr lang="en-US" dirty="0" err="1"/>
              <a:t>mkfs</a:t>
            </a:r>
            <a:r>
              <a:rPr lang="en-US" dirty="0"/>
              <a:t> -t ext4 /dev/sdc1   =&gt; create filesystem ext4 on /dev/sdc1</a:t>
            </a:r>
          </a:p>
          <a:p>
            <a:r>
              <a:rPr lang="en-US" dirty="0"/>
              <a:t>    mount /dev/sdc1 /</a:t>
            </a:r>
            <a:r>
              <a:rPr lang="en-US" dirty="0" err="1"/>
              <a:t>mnt</a:t>
            </a:r>
            <a:r>
              <a:rPr lang="en-US" dirty="0"/>
              <a:t> </a:t>
            </a:r>
          </a:p>
          <a:p>
            <a:r>
              <a:rPr lang="en-US" dirty="0"/>
              <a:t>    </a:t>
            </a:r>
            <a:r>
              <a:rPr lang="en-US" dirty="0" err="1"/>
              <a:t>umount</a:t>
            </a:r>
            <a:r>
              <a:rPr lang="en-US" dirty="0"/>
              <a:t> /</a:t>
            </a:r>
            <a:r>
              <a:rPr lang="en-US" dirty="0" err="1"/>
              <a:t>mnt</a:t>
            </a:r>
            <a:endParaRPr lang="en-US" dirty="0"/>
          </a:p>
          <a:p>
            <a:r>
              <a:rPr lang="en-US" dirty="0"/>
              <a:t>    </a:t>
            </a:r>
            <a:r>
              <a:rPr lang="en-US" dirty="0" err="1"/>
              <a:t>gdisk</a:t>
            </a:r>
            <a:r>
              <a:rPr lang="en-US" dirty="0"/>
              <a:t> /dev/</a:t>
            </a:r>
            <a:r>
              <a:rPr lang="en-US" dirty="0" err="1"/>
              <a:t>sdc</a:t>
            </a:r>
            <a:r>
              <a:rPr lang="en-US" dirty="0"/>
              <a:t>          </a:t>
            </a:r>
          </a:p>
          <a:p>
            <a:r>
              <a:rPr lang="en-US" dirty="0"/>
              <a:t>      "d"   =&gt; delete partition</a:t>
            </a:r>
          </a:p>
          <a:p>
            <a:r>
              <a:rPr lang="en-US" dirty="0"/>
              <a:t>      "w"   =&gt; write all changes</a:t>
            </a:r>
          </a:p>
          <a:p>
            <a:endParaRPr lang="en-US" dirty="0"/>
          </a:p>
          <a:p>
            <a:r>
              <a:rPr lang="en-US" dirty="0" err="1"/>
              <a:t>df</a:t>
            </a:r>
            <a:r>
              <a:rPr lang="en-US" dirty="0"/>
              <a:t>       =&gt; disk usage command</a:t>
            </a:r>
          </a:p>
          <a:p>
            <a:r>
              <a:rPr lang="en-US" dirty="0" err="1"/>
              <a:t>df</a:t>
            </a:r>
            <a:r>
              <a:rPr lang="en-US" dirty="0"/>
              <a:t> –</a:t>
            </a:r>
            <a:r>
              <a:rPr lang="en-US" dirty="0" err="1"/>
              <a:t>i</a:t>
            </a:r>
            <a:r>
              <a:rPr lang="en-US" dirty="0"/>
              <a:t>  /dev/sdb1    =&gt; see the </a:t>
            </a:r>
            <a:r>
              <a:rPr lang="en-US" dirty="0" err="1"/>
              <a:t>inodes</a:t>
            </a:r>
            <a:r>
              <a:rPr lang="en-US" dirty="0"/>
              <a:t> used on drive /dev/sdb1</a:t>
            </a:r>
          </a:p>
          <a:p>
            <a:r>
              <a:rPr lang="en-US" dirty="0" err="1"/>
              <a:t>df</a:t>
            </a:r>
            <a:r>
              <a:rPr lang="en-US" dirty="0"/>
              <a:t> –</a:t>
            </a:r>
            <a:r>
              <a:rPr lang="en-US" dirty="0" err="1"/>
              <a:t>kh</a:t>
            </a:r>
            <a:r>
              <a:rPr lang="en-US" dirty="0"/>
              <a:t> /dev/sdb1  =&gt; see the disk space in human readable format of /dev/sdb1</a:t>
            </a:r>
          </a:p>
          <a:p>
            <a:endParaRPr lang="en-US" dirty="0"/>
          </a:p>
          <a:p>
            <a:r>
              <a:rPr lang="en-US" dirty="0"/>
              <a:t>du       =&gt; disk usage command</a:t>
            </a:r>
          </a:p>
          <a:p>
            <a:r>
              <a:rPr lang="en-US" dirty="0"/>
              <a:t>du –</a:t>
            </a:r>
            <a:r>
              <a:rPr lang="en-US" dirty="0" err="1"/>
              <a:t>sh</a:t>
            </a:r>
            <a:r>
              <a:rPr lang="en-US" dirty="0"/>
              <a:t>  /directory   =&gt; shows the space used by /directory in human readable format</a:t>
            </a:r>
          </a:p>
          <a:p>
            <a:endParaRPr lang="en-US" dirty="0"/>
          </a:p>
          <a:p>
            <a:r>
              <a:rPr lang="en-US" dirty="0"/>
              <a:t> </a:t>
            </a:r>
          </a:p>
          <a:p>
            <a:r>
              <a:rPr lang="en-US" dirty="0"/>
              <a:t> </a:t>
            </a:r>
          </a:p>
          <a:p>
            <a:r>
              <a:rPr lang="en-US" dirty="0"/>
              <a:t> </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6</a:t>
            </a:fld>
            <a:endParaRPr lang="en-US"/>
          </a:p>
        </p:txBody>
      </p:sp>
    </p:spTree>
    <p:extLst>
      <p:ext uri="{BB962C8B-B14F-4D97-AF65-F5344CB8AC3E}">
        <p14:creationId xmlns:p14="http://schemas.microsoft.com/office/powerpoint/2010/main" val="3411402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chown</a:t>
            </a:r>
            <a:r>
              <a:rPr lang="en-US" baseline="0" dirty="0"/>
              <a:t> root /root/</a:t>
            </a:r>
            <a:r>
              <a:rPr lang="en-US" baseline="0" dirty="0" err="1"/>
              <a:t>myencdisk</a:t>
            </a:r>
            <a:r>
              <a:rPr lang="en-US" baseline="0" dirty="0"/>
              <a:t>   =&gt; changing ownership of directory /root/</a:t>
            </a:r>
            <a:r>
              <a:rPr lang="en-US" baseline="0" dirty="0" err="1"/>
              <a:t>myencdisk</a:t>
            </a:r>
            <a:r>
              <a:rPr lang="en-US" baseline="0" dirty="0"/>
              <a:t> to be root</a:t>
            </a:r>
          </a:p>
          <a:p>
            <a:r>
              <a:rPr lang="en-US" baseline="0" dirty="0" err="1"/>
              <a:t>chmod</a:t>
            </a:r>
            <a:r>
              <a:rPr lang="en-US" baseline="0" dirty="0"/>
              <a:t> 600 /root/</a:t>
            </a:r>
            <a:r>
              <a:rPr lang="en-US" baseline="0" dirty="0" err="1"/>
              <a:t>myencdisk</a:t>
            </a:r>
            <a:r>
              <a:rPr lang="en-US" baseline="0" dirty="0"/>
              <a:t>   =&gt; change permission mode to directory /root/</a:t>
            </a:r>
            <a:r>
              <a:rPr lang="en-US" baseline="0" dirty="0" err="1"/>
              <a:t>myencdisk</a:t>
            </a:r>
            <a:r>
              <a:rPr lang="en-US" baseline="0" dirty="0"/>
              <a:t> to read and execute </a:t>
            </a:r>
          </a:p>
          <a:p>
            <a:r>
              <a:rPr lang="en-US" baseline="0" dirty="0"/>
              <a:t>   The permissions of the files are r-read, w-write, x-execute group as 3 bits. Any file/directory in </a:t>
            </a:r>
            <a:r>
              <a:rPr lang="en-US" baseline="0" dirty="0" err="1"/>
              <a:t>linux</a:t>
            </a:r>
            <a:r>
              <a:rPr lang="en-US" baseline="0" dirty="0"/>
              <a:t> has 3 groups of permissions:   owner (</a:t>
            </a:r>
            <a:r>
              <a:rPr lang="en-US" baseline="0" dirty="0" err="1"/>
              <a:t>rwx</a:t>
            </a:r>
            <a:r>
              <a:rPr lang="en-US" baseline="0" dirty="0"/>
              <a:t>) group  (</a:t>
            </a:r>
            <a:r>
              <a:rPr lang="en-US" baseline="0" dirty="0" err="1"/>
              <a:t>rwx</a:t>
            </a:r>
            <a:r>
              <a:rPr lang="en-US" baseline="0" dirty="0"/>
              <a:t>) others (</a:t>
            </a:r>
            <a:r>
              <a:rPr lang="en-US" baseline="0" dirty="0" err="1"/>
              <a:t>rwx</a:t>
            </a:r>
            <a:r>
              <a:rPr lang="en-US" baseline="0" dirty="0"/>
              <a:t>).</a:t>
            </a:r>
          </a:p>
          <a:p>
            <a:r>
              <a:rPr lang="en-US" baseline="0" dirty="0"/>
              <a:t>     </a:t>
            </a:r>
            <a:r>
              <a:rPr lang="en-US" b="1" baseline="0" dirty="0" err="1"/>
              <a:t>rwx</a:t>
            </a:r>
            <a:r>
              <a:rPr lang="en-US" b="1" baseline="0" dirty="0"/>
              <a:t>(owner)</a:t>
            </a:r>
            <a:r>
              <a:rPr lang="en-US" baseline="0" dirty="0"/>
              <a:t>  </a:t>
            </a:r>
            <a:r>
              <a:rPr lang="en-US" b="1" baseline="0" dirty="0" err="1"/>
              <a:t>rwx</a:t>
            </a:r>
            <a:r>
              <a:rPr lang="en-US" b="1" baseline="0" dirty="0"/>
              <a:t> (group)   </a:t>
            </a:r>
            <a:r>
              <a:rPr lang="en-US" b="1" baseline="0" dirty="0" err="1"/>
              <a:t>rwx</a:t>
            </a:r>
            <a:r>
              <a:rPr lang="en-US" b="1" baseline="0" dirty="0"/>
              <a:t> (others)</a:t>
            </a:r>
            <a:r>
              <a:rPr lang="en-US" baseline="0" dirty="0"/>
              <a:t>  </a:t>
            </a:r>
          </a:p>
          <a:p>
            <a:r>
              <a:rPr lang="en-US" baseline="0" dirty="0"/>
              <a:t>     </a:t>
            </a:r>
            <a:r>
              <a:rPr lang="en-US" b="1" baseline="0" dirty="0"/>
              <a:t>101</a:t>
            </a:r>
            <a:r>
              <a:rPr lang="en-US" baseline="0" dirty="0"/>
              <a:t>               </a:t>
            </a:r>
            <a:r>
              <a:rPr lang="en-US" b="1" baseline="0" dirty="0"/>
              <a:t>000</a:t>
            </a:r>
            <a:r>
              <a:rPr lang="en-US" baseline="0" dirty="0"/>
              <a:t>                 </a:t>
            </a:r>
            <a:r>
              <a:rPr lang="en-US" b="1" baseline="0" dirty="0"/>
              <a:t>000 </a:t>
            </a:r>
            <a:r>
              <a:rPr lang="en-US" baseline="0" dirty="0"/>
              <a:t>                  = 600 (translated in </a:t>
            </a:r>
            <a:r>
              <a:rPr lang="en-US" baseline="0" dirty="0" err="1"/>
              <a:t>dec</a:t>
            </a:r>
            <a:r>
              <a:rPr lang="en-US" baseline="0" dirty="0"/>
              <a:t> from binary).</a:t>
            </a:r>
          </a:p>
          <a:p>
            <a:endParaRPr lang="en-US" baseline="0" dirty="0"/>
          </a:p>
          <a:p>
            <a:r>
              <a:rPr lang="en-US" baseline="0" dirty="0"/>
              <a:t>Sample for encrypted filesystem :</a:t>
            </a:r>
          </a:p>
          <a:p>
            <a:endParaRPr lang="en-US" baseline="0" dirty="0"/>
          </a:p>
          <a:p>
            <a:r>
              <a:rPr lang="en-US" dirty="0"/>
              <a:t>Encrypted Filesystem</a:t>
            </a:r>
          </a:p>
          <a:p>
            <a:r>
              <a:rPr lang="en-US" dirty="0"/>
              <a:t>   ---------------------------</a:t>
            </a:r>
          </a:p>
          <a:p>
            <a:r>
              <a:rPr lang="en-US" dirty="0"/>
              <a:t>   LUKS = Linux Unified Key Setup (256 encryption)</a:t>
            </a:r>
          </a:p>
          <a:p>
            <a:endParaRPr lang="en-US" dirty="0"/>
          </a:p>
          <a:p>
            <a:r>
              <a:rPr lang="en-US" dirty="0"/>
              <a:t>   </a:t>
            </a:r>
            <a:r>
              <a:rPr lang="en-US" dirty="0" err="1"/>
              <a:t>cryptsetup</a:t>
            </a:r>
            <a:r>
              <a:rPr lang="en-US" dirty="0"/>
              <a:t> -v </a:t>
            </a:r>
            <a:r>
              <a:rPr lang="en-US" dirty="0" err="1"/>
              <a:t>luksFormat</a:t>
            </a:r>
            <a:r>
              <a:rPr lang="en-US" dirty="0"/>
              <a:t> /dev/sdb1           =&gt; to create a crypto partition /dev/sdb1. Answer YES (with capital letters) and choose a passphrase of 8</a:t>
            </a:r>
            <a:r>
              <a:rPr lang="en-US" baseline="30000" dirty="0"/>
              <a:t>th</a:t>
            </a:r>
            <a:r>
              <a:rPr lang="en-US" dirty="0"/>
              <a:t> characters. It will overwrite anything there and remember the passphrase.</a:t>
            </a:r>
          </a:p>
          <a:p>
            <a:r>
              <a:rPr lang="en-US" dirty="0"/>
              <a:t>   </a:t>
            </a:r>
            <a:r>
              <a:rPr lang="en-US" dirty="0" err="1"/>
              <a:t>cryptsetup</a:t>
            </a:r>
            <a:r>
              <a:rPr lang="en-US" dirty="0"/>
              <a:t> </a:t>
            </a:r>
            <a:r>
              <a:rPr lang="en-US" dirty="0" err="1"/>
              <a:t>luksOpen</a:t>
            </a:r>
            <a:r>
              <a:rPr lang="en-US" dirty="0"/>
              <a:t> /dev/sdb1 </a:t>
            </a:r>
            <a:r>
              <a:rPr lang="en-US" dirty="0" err="1"/>
              <a:t>filevault</a:t>
            </a:r>
            <a:r>
              <a:rPr lang="en-US" dirty="0"/>
              <a:t>      =&gt; initialize the partition using label "</a:t>
            </a:r>
            <a:r>
              <a:rPr lang="en-US" dirty="0" err="1"/>
              <a:t>filevault</a:t>
            </a:r>
            <a:r>
              <a:rPr lang="en-US" dirty="0"/>
              <a:t>"</a:t>
            </a:r>
          </a:p>
          <a:p>
            <a:r>
              <a:rPr lang="en-US" dirty="0"/>
              <a:t>   </a:t>
            </a:r>
            <a:r>
              <a:rPr lang="en-US" dirty="0" err="1"/>
              <a:t>cryptsetup</a:t>
            </a:r>
            <a:r>
              <a:rPr lang="en-US" dirty="0"/>
              <a:t> -v status </a:t>
            </a:r>
            <a:r>
              <a:rPr lang="en-US" dirty="0" err="1"/>
              <a:t>filevault</a:t>
            </a:r>
            <a:r>
              <a:rPr lang="en-US" dirty="0"/>
              <a:t>               =&gt; to check the mapping is mounted</a:t>
            </a:r>
          </a:p>
          <a:p>
            <a:r>
              <a:rPr lang="en-US" dirty="0"/>
              <a:t>   mkfs.ext4  /dev/mapper/</a:t>
            </a:r>
            <a:r>
              <a:rPr lang="en-US" dirty="0" err="1"/>
              <a:t>filevault</a:t>
            </a:r>
            <a:r>
              <a:rPr lang="en-US" dirty="0"/>
              <a:t>             =&gt; make a filesystem of type ext4</a:t>
            </a:r>
          </a:p>
          <a:p>
            <a:r>
              <a:rPr lang="en-US" dirty="0"/>
              <a:t>   mount /dev/mapper/</a:t>
            </a:r>
            <a:r>
              <a:rPr lang="en-US" dirty="0" err="1"/>
              <a:t>filevault</a:t>
            </a:r>
            <a:r>
              <a:rPr lang="en-US" dirty="0"/>
              <a:t> /Data            </a:t>
            </a:r>
          </a:p>
          <a:p>
            <a:endParaRPr lang="en-US" dirty="0"/>
          </a:p>
          <a:p>
            <a:r>
              <a:rPr lang="en-US" dirty="0"/>
              <a:t>   man 5 </a:t>
            </a:r>
            <a:r>
              <a:rPr lang="en-US" dirty="0" err="1"/>
              <a:t>crypttab</a:t>
            </a:r>
            <a:r>
              <a:rPr lang="en-US" dirty="0"/>
              <a:t>     =&gt;  help manual to see all details about /</a:t>
            </a:r>
            <a:r>
              <a:rPr lang="en-US" dirty="0" err="1"/>
              <a:t>etc</a:t>
            </a:r>
            <a:r>
              <a:rPr lang="en-US" dirty="0"/>
              <a:t>/</a:t>
            </a:r>
            <a:r>
              <a:rPr lang="en-US" dirty="0" err="1"/>
              <a:t>crypttab</a:t>
            </a:r>
            <a:endParaRPr lang="en-US" dirty="0"/>
          </a:p>
          <a:p>
            <a:endParaRPr lang="en-US" dirty="0"/>
          </a:p>
          <a:p>
            <a:endParaRPr lang="en-US" dirty="0"/>
          </a:p>
          <a:p>
            <a:r>
              <a:rPr lang="en-US" dirty="0"/>
              <a:t>  To mount an encrypted filesystem at boot : </a:t>
            </a:r>
          </a:p>
          <a:p>
            <a:r>
              <a:rPr lang="en-US" dirty="0"/>
              <a:t>  ------------------------------------------------</a:t>
            </a:r>
          </a:p>
          <a:p>
            <a:r>
              <a:rPr lang="en-US" dirty="0"/>
              <a:t>  vi /</a:t>
            </a:r>
            <a:r>
              <a:rPr lang="en-US" dirty="0" err="1"/>
              <a:t>etc</a:t>
            </a:r>
            <a:r>
              <a:rPr lang="en-US" dirty="0"/>
              <a:t>/</a:t>
            </a:r>
            <a:r>
              <a:rPr lang="en-US" dirty="0" err="1"/>
              <a:t>crypttab</a:t>
            </a:r>
            <a:r>
              <a:rPr lang="en-US" dirty="0"/>
              <a:t>     </a:t>
            </a:r>
          </a:p>
          <a:p>
            <a:r>
              <a:rPr lang="en-US" dirty="0"/>
              <a:t>  -- add a line at the end</a:t>
            </a:r>
          </a:p>
          <a:p>
            <a:r>
              <a:rPr lang="en-US" dirty="0"/>
              <a:t>  </a:t>
            </a:r>
            <a:r>
              <a:rPr lang="en-US" dirty="0" err="1"/>
              <a:t>filevault</a:t>
            </a:r>
            <a:r>
              <a:rPr lang="en-US" dirty="0"/>
              <a:t> /dev/sdb1  none  </a:t>
            </a:r>
            <a:r>
              <a:rPr lang="en-US" dirty="0" err="1"/>
              <a:t>luks</a:t>
            </a:r>
            <a:r>
              <a:rPr lang="en-US" dirty="0"/>
              <a:t>          =&gt;first "none" to not require password</a:t>
            </a:r>
          </a:p>
          <a:p>
            <a:endParaRPr lang="en-US" dirty="0"/>
          </a:p>
          <a:p>
            <a:r>
              <a:rPr lang="en-US" dirty="0"/>
              <a:t>  vi /</a:t>
            </a:r>
            <a:r>
              <a:rPr lang="en-US" dirty="0" err="1"/>
              <a:t>etc</a:t>
            </a:r>
            <a:r>
              <a:rPr lang="en-US" dirty="0"/>
              <a:t>/</a:t>
            </a:r>
            <a:r>
              <a:rPr lang="en-US" dirty="0" err="1"/>
              <a:t>fstab</a:t>
            </a:r>
            <a:endParaRPr lang="en-US" dirty="0"/>
          </a:p>
          <a:p>
            <a:r>
              <a:rPr lang="en-US" dirty="0"/>
              <a:t>  -- add a line at the end</a:t>
            </a:r>
          </a:p>
          <a:p>
            <a:r>
              <a:rPr lang="en-US" dirty="0"/>
              <a:t>  /dev/mapper/</a:t>
            </a:r>
            <a:r>
              <a:rPr lang="en-US" dirty="0" err="1"/>
              <a:t>filevault</a:t>
            </a:r>
            <a:r>
              <a:rPr lang="en-US" dirty="0"/>
              <a:t> /Data ext4 default 0 0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7</a:t>
            </a:fld>
            <a:endParaRPr lang="en-US"/>
          </a:p>
        </p:txBody>
      </p:sp>
    </p:spTree>
    <p:extLst>
      <p:ext uri="{BB962C8B-B14F-4D97-AF65-F5344CB8AC3E}">
        <p14:creationId xmlns:p14="http://schemas.microsoft.com/office/powerpoint/2010/main" val="116718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(optional steps) </a:t>
            </a:r>
            <a:r>
              <a:rPr lang="en-US" dirty="0" err="1"/>
              <a:t>fdisk</a:t>
            </a:r>
            <a:r>
              <a:rPr lang="en-US" dirty="0"/>
              <a:t> /dev/</a:t>
            </a:r>
            <a:r>
              <a:rPr lang="en-US" dirty="0" err="1"/>
              <a:t>sdo</a:t>
            </a:r>
            <a:endParaRPr lang="en-US" dirty="0"/>
          </a:p>
          <a:p>
            <a:r>
              <a:rPr lang="en-US" dirty="0"/>
              <a:t>    “d” - delete</a:t>
            </a:r>
          </a:p>
          <a:p>
            <a:r>
              <a:rPr lang="en-US" dirty="0"/>
              <a:t>    select “1”</a:t>
            </a:r>
          </a:p>
          <a:p>
            <a:r>
              <a:rPr lang="en-US" dirty="0"/>
              <a:t>    “d” – delete</a:t>
            </a:r>
          </a:p>
          <a:p>
            <a:r>
              <a:rPr lang="en-US" dirty="0"/>
              <a:t>    select “2”</a:t>
            </a:r>
          </a:p>
          <a:p>
            <a:r>
              <a:rPr lang="en-US" dirty="0"/>
              <a:t>     “w – write to disk and quit</a:t>
            </a:r>
          </a:p>
          <a:p>
            <a:r>
              <a:rPr lang="en-US" dirty="0" err="1"/>
              <a:t>partprobe</a:t>
            </a:r>
            <a:r>
              <a:rPr lang="en-US" dirty="0"/>
              <a:t>    =&gt; for kernel to take into account the changes. Sometimes it will require to reboot the system.</a:t>
            </a:r>
          </a:p>
          <a:p>
            <a:endParaRPr lang="en-US" dirty="0"/>
          </a:p>
          <a:p>
            <a:r>
              <a:rPr lang="en-US" dirty="0" err="1"/>
              <a:t>fdisk</a:t>
            </a:r>
            <a:r>
              <a:rPr lang="en-US" dirty="0"/>
              <a:t> /dev/</a:t>
            </a:r>
            <a:r>
              <a:rPr lang="en-US" dirty="0" err="1"/>
              <a:t>sdo</a:t>
            </a:r>
            <a:endParaRPr lang="en-US" dirty="0"/>
          </a:p>
          <a:p>
            <a:r>
              <a:rPr lang="en-US" dirty="0"/>
              <a:t>    “n” – create new partition </a:t>
            </a:r>
          </a:p>
          <a:p>
            <a:r>
              <a:rPr lang="en-US" dirty="0"/>
              <a:t>    “p”  - primary  of size +2G, default at sector </a:t>
            </a:r>
          </a:p>
          <a:p>
            <a:r>
              <a:rPr lang="en-US" dirty="0"/>
              <a:t>    “p”  - print partition and see that the type is Linux </a:t>
            </a:r>
          </a:p>
          <a:p>
            <a:r>
              <a:rPr lang="en-US" dirty="0"/>
              <a:t>    “t”  - change the type of the partition to be Linux swap </a:t>
            </a:r>
          </a:p>
          <a:p>
            <a:r>
              <a:rPr lang="en-US" dirty="0"/>
              <a:t>       82  and press Enter  </a:t>
            </a:r>
          </a:p>
          <a:p>
            <a:r>
              <a:rPr lang="en-US" dirty="0"/>
              <a:t>    “p”  - print to see the partition type is now “Linux swap/Solaris”</a:t>
            </a:r>
          </a:p>
          <a:p>
            <a:r>
              <a:rPr lang="en-US" dirty="0"/>
              <a:t>    “w”  - write changes and exit </a:t>
            </a:r>
          </a:p>
          <a:p>
            <a:endParaRPr lang="en-US" dirty="0"/>
          </a:p>
          <a:p>
            <a:endParaRPr lang="en-US" dirty="0"/>
          </a:p>
          <a:p>
            <a:r>
              <a:rPr lang="en-US" b="1" u="sng" dirty="0"/>
              <a:t>Using swap file instead of a swap device </a:t>
            </a:r>
          </a:p>
          <a:p>
            <a:endParaRPr lang="en-US" dirty="0"/>
          </a:p>
          <a:p>
            <a:r>
              <a:rPr lang="en-US" dirty="0">
                <a:solidFill>
                  <a:srgbClr val="FF0000"/>
                </a:solidFill>
              </a:rPr>
              <a:t>(optional to read for who is interested) </a:t>
            </a:r>
            <a:r>
              <a:rPr lang="en-US" b="1" dirty="0"/>
              <a:t>Compressing SWAP </a:t>
            </a:r>
          </a:p>
          <a:p>
            <a:r>
              <a:rPr lang="en-US" dirty="0"/>
              <a:t>    ------------------------------------------------------------------------</a:t>
            </a:r>
          </a:p>
          <a:p>
            <a:r>
              <a:rPr lang="en-US" dirty="0"/>
              <a:t>    </a:t>
            </a:r>
            <a:r>
              <a:rPr lang="en-US" dirty="0" err="1"/>
              <a:t>dd</a:t>
            </a:r>
            <a:r>
              <a:rPr lang="en-US" dirty="0"/>
              <a:t> if=/dev/zero of=/</a:t>
            </a:r>
            <a:r>
              <a:rPr lang="en-US" dirty="0" err="1"/>
              <a:t>swapfile</a:t>
            </a:r>
            <a:r>
              <a:rPr lang="en-US" dirty="0"/>
              <a:t> </a:t>
            </a:r>
            <a:r>
              <a:rPr lang="en-US" dirty="0" err="1"/>
              <a:t>bs</a:t>
            </a:r>
            <a:r>
              <a:rPr lang="en-US" dirty="0"/>
              <a:t>=1024 count=524288  =&gt; build a file of 537 MB</a:t>
            </a:r>
          </a:p>
          <a:p>
            <a:r>
              <a:rPr lang="en-US" dirty="0"/>
              <a:t>    </a:t>
            </a:r>
            <a:r>
              <a:rPr lang="en-US" dirty="0" err="1"/>
              <a:t>mkswap</a:t>
            </a:r>
            <a:r>
              <a:rPr lang="en-US" dirty="0"/>
              <a:t> /</a:t>
            </a:r>
            <a:r>
              <a:rPr lang="en-US" dirty="0" err="1"/>
              <a:t>swapfile</a:t>
            </a:r>
            <a:r>
              <a:rPr lang="en-US" dirty="0"/>
              <a:t>        =&gt; create swap file </a:t>
            </a:r>
          </a:p>
          <a:p>
            <a:r>
              <a:rPr lang="en-US" dirty="0"/>
              <a:t>    </a:t>
            </a:r>
            <a:r>
              <a:rPr lang="en-US" dirty="0" err="1"/>
              <a:t>chmod</a:t>
            </a:r>
            <a:r>
              <a:rPr lang="en-US" dirty="0"/>
              <a:t> 0600 /</a:t>
            </a:r>
            <a:r>
              <a:rPr lang="en-US" dirty="0" err="1"/>
              <a:t>swapfile</a:t>
            </a:r>
            <a:r>
              <a:rPr lang="en-US" dirty="0"/>
              <a:t>    =&gt; allowing owner of the file r &amp; w </a:t>
            </a:r>
          </a:p>
          <a:p>
            <a:r>
              <a:rPr lang="en-US" dirty="0"/>
              <a:t>    </a:t>
            </a:r>
            <a:r>
              <a:rPr lang="en-US" dirty="0" err="1"/>
              <a:t>swapon</a:t>
            </a:r>
            <a:r>
              <a:rPr lang="en-US" dirty="0"/>
              <a:t> /</a:t>
            </a:r>
            <a:r>
              <a:rPr lang="en-US" dirty="0" err="1"/>
              <a:t>swapfile</a:t>
            </a:r>
            <a:r>
              <a:rPr lang="en-US" dirty="0"/>
              <a:t>        =&gt; turn on the swap file to be used </a:t>
            </a:r>
          </a:p>
          <a:p>
            <a:r>
              <a:rPr lang="en-US" dirty="0"/>
              <a:t>    </a:t>
            </a:r>
            <a:r>
              <a:rPr lang="en-US" dirty="0" err="1"/>
              <a:t>swapon</a:t>
            </a:r>
            <a:r>
              <a:rPr lang="en-US" dirty="0"/>
              <a:t>                  =&gt; print all swap files </a:t>
            </a:r>
          </a:p>
          <a:p>
            <a:r>
              <a:rPr lang="en-US" dirty="0"/>
              <a:t>    vi /</a:t>
            </a:r>
            <a:r>
              <a:rPr lang="en-US" dirty="0" err="1"/>
              <a:t>etc</a:t>
            </a:r>
            <a:r>
              <a:rPr lang="en-US" dirty="0"/>
              <a:t>/</a:t>
            </a:r>
            <a:r>
              <a:rPr lang="en-US" dirty="0" err="1"/>
              <a:t>fstab</a:t>
            </a:r>
            <a:r>
              <a:rPr lang="en-US" dirty="0"/>
              <a:t>           =&gt; edit </a:t>
            </a:r>
            <a:r>
              <a:rPr lang="en-US" dirty="0" err="1"/>
              <a:t>fstab</a:t>
            </a:r>
            <a:r>
              <a:rPr lang="en-US" dirty="0"/>
              <a:t> to be sure swap file will be used at reboot </a:t>
            </a:r>
          </a:p>
          <a:p>
            <a:r>
              <a:rPr lang="en-US" dirty="0"/>
              <a:t>      -- add a new entry: </a:t>
            </a:r>
          </a:p>
          <a:p>
            <a:r>
              <a:rPr lang="en-US" dirty="0"/>
              <a:t>        /</a:t>
            </a:r>
            <a:r>
              <a:rPr lang="en-US" dirty="0" err="1"/>
              <a:t>swapfile</a:t>
            </a:r>
            <a:r>
              <a:rPr lang="en-US" dirty="0"/>
              <a:t>     swap    </a:t>
            </a:r>
            <a:r>
              <a:rPr lang="en-US" dirty="0" err="1"/>
              <a:t>swap</a:t>
            </a:r>
            <a:r>
              <a:rPr lang="en-US" dirty="0"/>
              <a:t> defaults 0 0 </a:t>
            </a:r>
          </a:p>
          <a:p>
            <a:r>
              <a:rPr lang="en-US" dirty="0"/>
              <a:t>   </a:t>
            </a:r>
          </a:p>
          <a:p>
            <a:r>
              <a:rPr lang="en-US" dirty="0"/>
              <a:t>      !!!  </a:t>
            </a:r>
            <a:r>
              <a:rPr lang="en-US" dirty="0" err="1"/>
              <a:t>zswap</a:t>
            </a:r>
            <a:r>
              <a:rPr lang="en-US" dirty="0"/>
              <a:t>     =&gt; it is a swap with compression     </a:t>
            </a:r>
          </a:p>
          <a:p>
            <a:r>
              <a:rPr lang="en-US" dirty="0"/>
              <a:t>      </a:t>
            </a:r>
          </a:p>
          <a:p>
            <a:r>
              <a:rPr lang="en-US" dirty="0"/>
              <a:t>    </a:t>
            </a:r>
            <a:r>
              <a:rPr lang="en-US" b="1" dirty="0"/>
              <a:t>  Enable </a:t>
            </a:r>
            <a:r>
              <a:rPr lang="en-US" b="1" dirty="0" err="1"/>
              <a:t>zswap</a:t>
            </a:r>
            <a:r>
              <a:rPr lang="en-US" b="1" dirty="0"/>
              <a:t> compression :</a:t>
            </a:r>
          </a:p>
          <a:p>
            <a:r>
              <a:rPr lang="en-US" dirty="0"/>
              <a:t>      </a:t>
            </a:r>
          </a:p>
          <a:p>
            <a:r>
              <a:rPr lang="en-US" dirty="0"/>
              <a:t>    vi /</a:t>
            </a:r>
            <a:r>
              <a:rPr lang="en-US" dirty="0" err="1"/>
              <a:t>etc</a:t>
            </a:r>
            <a:r>
              <a:rPr lang="en-US" dirty="0"/>
              <a:t>/default/grub     </a:t>
            </a:r>
          </a:p>
          <a:p>
            <a:r>
              <a:rPr lang="en-US" dirty="0"/>
              <a:t>       -- enable </a:t>
            </a:r>
            <a:r>
              <a:rPr lang="en-US" dirty="0" err="1"/>
              <a:t>zswap</a:t>
            </a:r>
            <a:r>
              <a:rPr lang="en-US" dirty="0"/>
              <a:t> compression  : GRUB_CMDLINE_LINUX=" ...... </a:t>
            </a:r>
            <a:r>
              <a:rPr lang="en-US" dirty="0" err="1"/>
              <a:t>zswap.enabled</a:t>
            </a:r>
            <a:r>
              <a:rPr lang="en-US" dirty="0"/>
              <a:t>=1"</a:t>
            </a:r>
          </a:p>
          <a:p>
            <a:r>
              <a:rPr lang="en-US" dirty="0"/>
              <a:t>    grub2-mkconfig -o /boot/grub2/</a:t>
            </a:r>
            <a:r>
              <a:rPr lang="en-US" dirty="0" err="1"/>
              <a:t>grub.cfg</a:t>
            </a:r>
            <a:r>
              <a:rPr lang="en-US" dirty="0"/>
              <a:t>    =&gt; generate a new grub file with </a:t>
            </a:r>
            <a:r>
              <a:rPr lang="en-US" dirty="0" err="1"/>
              <a:t>zswap</a:t>
            </a:r>
            <a:r>
              <a:rPr lang="en-US" dirty="0"/>
              <a:t> compression enabled</a:t>
            </a:r>
          </a:p>
          <a:p>
            <a:r>
              <a:rPr lang="en-US" dirty="0"/>
              <a:t>    -- reboot the system </a:t>
            </a:r>
          </a:p>
          <a:p>
            <a:r>
              <a:rPr lang="en-US" dirty="0"/>
              <a:t>      - verify </a:t>
            </a:r>
            <a:r>
              <a:rPr lang="en-US" dirty="0" err="1"/>
              <a:t>zswap</a:t>
            </a:r>
            <a:r>
              <a:rPr lang="en-US" dirty="0"/>
              <a:t> is enabled : </a:t>
            </a:r>
          </a:p>
          <a:p>
            <a:r>
              <a:rPr lang="en-US" dirty="0"/>
              <a:t>    cat /sys/</a:t>
            </a:r>
            <a:r>
              <a:rPr lang="en-US" dirty="0" err="1"/>
              <a:t>kernal</a:t>
            </a:r>
            <a:r>
              <a:rPr lang="en-US" dirty="0"/>
              <a:t>/debug/</a:t>
            </a:r>
            <a:r>
              <a:rPr lang="en-US" dirty="0" err="1"/>
              <a:t>zswap</a:t>
            </a:r>
            <a:r>
              <a:rPr lang="en-US" dirty="0"/>
              <a:t>/</a:t>
            </a:r>
            <a:r>
              <a:rPr lang="en-US" dirty="0" err="1"/>
              <a:t>stored_pages</a:t>
            </a:r>
            <a:r>
              <a:rPr lang="en-US" dirty="0"/>
              <a:t>   =&gt; shows the number of pages compressed using </a:t>
            </a:r>
            <a:r>
              <a:rPr lang="en-US" dirty="0" err="1"/>
              <a:t>zswap</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8</a:t>
            </a:fld>
            <a:endParaRPr lang="en-US"/>
          </a:p>
        </p:txBody>
      </p:sp>
    </p:spTree>
    <p:extLst>
      <p:ext uri="{BB962C8B-B14F-4D97-AF65-F5344CB8AC3E}">
        <p14:creationId xmlns:p14="http://schemas.microsoft.com/office/powerpoint/2010/main" val="367287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LVM (Logical Volume Management)</a:t>
            </a:r>
          </a:p>
          <a:p>
            <a:r>
              <a:rPr lang="en-US" dirty="0"/>
              <a:t>     -------------------------------</a:t>
            </a:r>
          </a:p>
          <a:p>
            <a:r>
              <a:rPr lang="en-US" dirty="0"/>
              <a:t>     - group physical disk space together into a volume group </a:t>
            </a:r>
          </a:p>
          <a:p>
            <a:r>
              <a:rPr lang="en-US" dirty="0"/>
              <a:t>     - add physical disks to the volume group and then extend our logical volumes that use that volume group </a:t>
            </a:r>
          </a:p>
          <a:p>
            <a:r>
              <a:rPr lang="en-US" dirty="0"/>
              <a:t>     - supports disk mirroring for fault tolerance, disk stripping for performance, snapshots as well as thin provisioning</a:t>
            </a:r>
          </a:p>
          <a:p>
            <a:endParaRPr lang="en-US" dirty="0"/>
          </a:p>
          <a:p>
            <a:r>
              <a:rPr lang="en-US" dirty="0"/>
              <a:t>     </a:t>
            </a:r>
            <a:r>
              <a:rPr lang="en-US" dirty="0" err="1"/>
              <a:t>fdisk</a:t>
            </a:r>
            <a:r>
              <a:rPr lang="en-US" dirty="0"/>
              <a:t> -l /dev/</a:t>
            </a:r>
            <a:r>
              <a:rPr lang="en-US" dirty="0" err="1"/>
              <a:t>sdb</a:t>
            </a:r>
            <a:r>
              <a:rPr lang="en-US" dirty="0"/>
              <a:t>    =&gt; see the type of the partitions to be Linux LVM</a:t>
            </a:r>
          </a:p>
          <a:p>
            <a:r>
              <a:rPr lang="en-US" dirty="0"/>
              <a:t>     </a:t>
            </a:r>
            <a:r>
              <a:rPr lang="en-US" dirty="0" err="1"/>
              <a:t>pvdisplay</a:t>
            </a:r>
            <a:r>
              <a:rPr lang="en-US" dirty="0"/>
              <a:t>            =&gt; see the physical volume display,  PV = physical volume, VG = volume group</a:t>
            </a:r>
          </a:p>
          <a:p>
            <a:r>
              <a:rPr lang="en-US" dirty="0"/>
              <a:t>     </a:t>
            </a:r>
            <a:r>
              <a:rPr lang="en-US" dirty="0" err="1"/>
              <a:t>vgdisplay</a:t>
            </a:r>
            <a:r>
              <a:rPr lang="en-US" dirty="0"/>
              <a:t>            =&gt; display volume groups</a:t>
            </a:r>
          </a:p>
          <a:p>
            <a:r>
              <a:rPr lang="en-US" dirty="0"/>
              <a:t>     ls /dev/vg1          =&gt; when you build a volume group, it create a device mapping under /dev/ with the name of that group - in this case vg1    =&gt; it can show you the logical volumes built on top of volume group </a:t>
            </a:r>
          </a:p>
          <a:p>
            <a:r>
              <a:rPr lang="en-US" dirty="0"/>
              <a:t>     </a:t>
            </a:r>
            <a:r>
              <a:rPr lang="en-US" dirty="0" err="1"/>
              <a:t>lvdisplay</a:t>
            </a:r>
            <a:r>
              <a:rPr lang="en-US" dirty="0"/>
              <a:t> vg1 | more =&gt;  /dev/vg1/lv1  /dev/vg1/lv2 - logical volume are built on top of volume group. In this example lv1 and lv2 both have 9 GB space, but vg1 has only 9GB. How is possible ? "Thin Provisioning" </a:t>
            </a:r>
          </a:p>
          <a:p>
            <a:r>
              <a:rPr lang="en-US" dirty="0"/>
              <a:t>     </a:t>
            </a:r>
            <a:r>
              <a:rPr lang="en-US" dirty="0" err="1"/>
              <a:t>vgdisplay</a:t>
            </a:r>
            <a:r>
              <a:rPr lang="en-US" dirty="0"/>
              <a:t> vg1        =&gt;  </a:t>
            </a:r>
          </a:p>
          <a:p>
            <a:r>
              <a:rPr lang="en-US" dirty="0"/>
              <a:t>     </a:t>
            </a:r>
            <a:r>
              <a:rPr lang="en-US" dirty="0" err="1"/>
              <a:t>lvcreate</a:t>
            </a:r>
            <a:r>
              <a:rPr lang="en-US" dirty="0"/>
              <a:t> -L 5G -n archive vg1 -v   =&gt; creates a logical volume archive on virtual group vg1 having the size 5G</a:t>
            </a:r>
          </a:p>
          <a:p>
            <a:r>
              <a:rPr lang="en-US" dirty="0"/>
              <a:t>     </a:t>
            </a:r>
            <a:r>
              <a:rPr lang="en-US" dirty="0" err="1"/>
              <a:t>lvs</a:t>
            </a:r>
            <a:r>
              <a:rPr lang="en-US" dirty="0"/>
              <a:t>                  =&gt; shows the logical volumes</a:t>
            </a:r>
          </a:p>
          <a:p>
            <a:r>
              <a:rPr lang="en-US" dirty="0"/>
              <a:t>     </a:t>
            </a:r>
            <a:r>
              <a:rPr lang="en-US" dirty="0" err="1"/>
              <a:t>lvextend</a:t>
            </a:r>
            <a:r>
              <a:rPr lang="en-US" dirty="0"/>
              <a:t> --size +4G /dev/vg1/archive =&gt;resize archive logical volume with 4G </a:t>
            </a:r>
          </a:p>
          <a:p>
            <a:r>
              <a:rPr lang="en-US" dirty="0"/>
              <a:t>     </a:t>
            </a:r>
            <a:r>
              <a:rPr lang="en-US" dirty="0" err="1"/>
              <a:t>lvdisplay</a:t>
            </a:r>
            <a:r>
              <a:rPr lang="en-US" dirty="0"/>
              <a:t> vg1        =&gt; show the LV size increased to 9GB </a:t>
            </a:r>
          </a:p>
          <a:p>
            <a:r>
              <a:rPr lang="en-US" dirty="0"/>
              <a:t>     </a:t>
            </a:r>
            <a:r>
              <a:rPr lang="en-US" dirty="0" err="1"/>
              <a:t>mkfs</a:t>
            </a:r>
            <a:r>
              <a:rPr lang="en-US" dirty="0"/>
              <a:t> -t ext4 /dev/vg1/archive     =&gt; in order to use the new space, you need to format it and make a filesystem</a:t>
            </a:r>
          </a:p>
          <a:p>
            <a:r>
              <a:rPr lang="en-US" dirty="0"/>
              <a:t>     mount /dev/vga1/archive /</a:t>
            </a:r>
            <a:r>
              <a:rPr lang="en-US" dirty="0" err="1"/>
              <a:t>mnt</a:t>
            </a:r>
            <a:r>
              <a:rPr lang="en-US" dirty="0"/>
              <a:t>      =&gt; to mount as a normal volume</a:t>
            </a:r>
          </a:p>
          <a:p>
            <a:r>
              <a:rPr lang="en-US" dirty="0"/>
              <a:t>     </a:t>
            </a:r>
            <a:r>
              <a:rPr lang="en-US" dirty="0" err="1"/>
              <a:t>umount</a:t>
            </a:r>
            <a:r>
              <a:rPr lang="en-US" dirty="0"/>
              <a:t> /</a:t>
            </a:r>
            <a:r>
              <a:rPr lang="en-US" dirty="0" err="1"/>
              <a:t>mnt</a:t>
            </a:r>
            <a:endParaRPr lang="en-US" dirty="0"/>
          </a:p>
          <a:p>
            <a:r>
              <a:rPr lang="en-US" dirty="0"/>
              <a:t>     </a:t>
            </a:r>
            <a:r>
              <a:rPr lang="en-US" dirty="0" err="1"/>
              <a:t>lvremove</a:t>
            </a:r>
            <a:r>
              <a:rPr lang="en-US" dirty="0"/>
              <a:t> /dev/vg1/archive =&gt; to delete the logical volume</a:t>
            </a:r>
          </a:p>
          <a:p>
            <a:endParaRPr lang="en-US" dirty="0"/>
          </a:p>
          <a:p>
            <a:r>
              <a:rPr lang="en-US" b="1" dirty="0"/>
              <a:t>     Thin Provisioning </a:t>
            </a:r>
          </a:p>
          <a:p>
            <a:r>
              <a:rPr lang="en-US" dirty="0"/>
              <a:t>    --------------------</a:t>
            </a:r>
          </a:p>
          <a:p>
            <a:r>
              <a:rPr lang="en-US" dirty="0"/>
              <a:t>     - allows to create multiple logical volumes whose total size exceeds the size of the underlying volume group </a:t>
            </a:r>
          </a:p>
          <a:p>
            <a:r>
              <a:rPr lang="en-US" dirty="0"/>
              <a:t>     - Thin provisioning helps to grow as needed, because sometimes you don't know how the data is consuming the space. !!! But very important we can't exceed the size of the physical volume !!! </a:t>
            </a:r>
          </a:p>
          <a:p>
            <a:r>
              <a:rPr lang="en-US" dirty="0"/>
              <a:t>    </a:t>
            </a:r>
          </a:p>
          <a:p>
            <a:r>
              <a:rPr lang="en-US" dirty="0"/>
              <a:t>     Example: volume groups assembles space between physical disks - physically we can have 10 GB and we can create two logical volume each with 10 GB =&gt; 20 GB total exceeded the physical volume size.</a:t>
            </a:r>
          </a:p>
          <a:p>
            <a:r>
              <a:rPr lang="en-US" dirty="0"/>
              <a:t>         </a:t>
            </a:r>
            <a:r>
              <a:rPr lang="en-US" dirty="0" err="1"/>
              <a:t>vgdisplay</a:t>
            </a:r>
            <a:r>
              <a:rPr lang="en-US" dirty="0"/>
              <a:t> vg1   =&gt; the shown size is 10 GB </a:t>
            </a:r>
          </a:p>
          <a:p>
            <a:r>
              <a:rPr lang="en-US" dirty="0"/>
              <a:t>         </a:t>
            </a:r>
            <a:r>
              <a:rPr lang="en-US" dirty="0" err="1"/>
              <a:t>lvcreate</a:t>
            </a:r>
            <a:r>
              <a:rPr lang="en-US" dirty="0"/>
              <a:t> -L 9G -T  vg1/</a:t>
            </a:r>
            <a:r>
              <a:rPr lang="en-US" dirty="0" err="1"/>
              <a:t>thinpool</a:t>
            </a:r>
            <a:r>
              <a:rPr lang="en-US" dirty="0"/>
              <a:t>   =&gt; create a logical volume enabling thin provisioning (-T = Thin Provisioning)</a:t>
            </a:r>
          </a:p>
          <a:p>
            <a:r>
              <a:rPr lang="en-US" dirty="0"/>
              <a:t>         </a:t>
            </a:r>
            <a:r>
              <a:rPr lang="en-US" dirty="0" err="1"/>
              <a:t>lvcreate</a:t>
            </a:r>
            <a:r>
              <a:rPr lang="en-US" dirty="0"/>
              <a:t> -V 9G -T vg1/</a:t>
            </a:r>
            <a:r>
              <a:rPr lang="en-US" dirty="0" err="1"/>
              <a:t>thinpro</a:t>
            </a:r>
            <a:r>
              <a:rPr lang="en-US" dirty="0"/>
              <a:t> -n lv1    =&gt; create a virtual volume of 9G, to be thinly provisioned under vg1/</a:t>
            </a:r>
            <a:r>
              <a:rPr lang="en-US" dirty="0" err="1"/>
              <a:t>thinpro</a:t>
            </a:r>
            <a:r>
              <a:rPr lang="en-US" dirty="0"/>
              <a:t>, called lv1 </a:t>
            </a:r>
          </a:p>
          <a:p>
            <a:r>
              <a:rPr lang="en-US" dirty="0"/>
              <a:t>         </a:t>
            </a:r>
            <a:r>
              <a:rPr lang="en-US" dirty="0" err="1"/>
              <a:t>lvcreate</a:t>
            </a:r>
            <a:r>
              <a:rPr lang="en-US" dirty="0"/>
              <a:t> -V 9G -T vg1/</a:t>
            </a:r>
            <a:r>
              <a:rPr lang="en-US" dirty="0" err="1"/>
              <a:t>thinpro</a:t>
            </a:r>
            <a:r>
              <a:rPr lang="en-US" dirty="0"/>
              <a:t> -n lv2    =&gt; create a virtual volume of 9G, to be thinly provisioned under vg1/</a:t>
            </a:r>
            <a:r>
              <a:rPr lang="en-US" dirty="0" err="1"/>
              <a:t>thinpro</a:t>
            </a:r>
            <a:r>
              <a:rPr lang="en-US" dirty="0"/>
              <a:t>, called lv2 </a:t>
            </a:r>
          </a:p>
          <a:p>
            <a:r>
              <a:rPr lang="en-US" dirty="0"/>
              <a:t>         </a:t>
            </a:r>
            <a:r>
              <a:rPr lang="en-US" dirty="0" err="1"/>
              <a:t>lvdisplay</a:t>
            </a:r>
            <a:r>
              <a:rPr lang="en-US" dirty="0"/>
              <a:t> vg1 | more </a:t>
            </a:r>
          </a:p>
          <a:p>
            <a:r>
              <a:rPr lang="en-US" dirty="0"/>
              <a:t>      </a:t>
            </a:r>
          </a:p>
          <a:p>
            <a:r>
              <a:rPr lang="en-US" b="1" dirty="0"/>
              <a:t>      Volume Groups</a:t>
            </a:r>
          </a:p>
          <a:p>
            <a:r>
              <a:rPr lang="en-US" dirty="0"/>
              <a:t>      --------------</a:t>
            </a:r>
          </a:p>
          <a:p>
            <a:r>
              <a:rPr lang="en-US" dirty="0"/>
              <a:t>      - are related to LVM, bring more hard disks into one manageable unit = volume group</a:t>
            </a:r>
          </a:p>
          <a:p>
            <a:r>
              <a:rPr lang="en-US" dirty="0"/>
              <a:t>      - from a </a:t>
            </a:r>
            <a:r>
              <a:rPr lang="en-US" dirty="0" err="1"/>
              <a:t>volum</a:t>
            </a:r>
            <a:r>
              <a:rPr lang="en-US" dirty="0"/>
              <a:t> group, we can create logical volumes</a:t>
            </a:r>
          </a:p>
          <a:p>
            <a:endParaRPr lang="en-US" dirty="0"/>
          </a:p>
          <a:p>
            <a:r>
              <a:rPr lang="en-US" dirty="0"/>
              <a:t>        </a:t>
            </a:r>
            <a:r>
              <a:rPr lang="en-US" dirty="0" err="1"/>
              <a:t>fdisk</a:t>
            </a:r>
            <a:r>
              <a:rPr lang="en-US" dirty="0"/>
              <a:t> /dev/</a:t>
            </a:r>
            <a:r>
              <a:rPr lang="en-US" dirty="0" err="1"/>
              <a:t>sdb</a:t>
            </a:r>
            <a:r>
              <a:rPr lang="en-US" dirty="0"/>
              <a:t>     or /dev/</a:t>
            </a:r>
            <a:r>
              <a:rPr lang="en-US" dirty="0" err="1"/>
              <a:t>sdc</a:t>
            </a:r>
            <a:r>
              <a:rPr lang="en-US" dirty="0"/>
              <a:t>    =&gt; we create primary partitions of 5G on both disks</a:t>
            </a:r>
          </a:p>
          <a:p>
            <a:r>
              <a:rPr lang="en-US" dirty="0"/>
              <a:t>           "p" - print to see partitions</a:t>
            </a:r>
          </a:p>
          <a:p>
            <a:r>
              <a:rPr lang="en-US" dirty="0"/>
              <a:t>           "n" - create a new partition </a:t>
            </a:r>
          </a:p>
          <a:p>
            <a:r>
              <a:rPr lang="en-US" dirty="0"/>
              <a:t>               "p" - primary partition, default 2048, default and it will create a partition of 5 GB of type Linux</a:t>
            </a:r>
          </a:p>
          <a:p>
            <a:r>
              <a:rPr lang="en-US" dirty="0"/>
              <a:t>               "t"  - partition type and put hex code : 8e (Linux LVM) to change the type</a:t>
            </a:r>
          </a:p>
          <a:p>
            <a:r>
              <a:rPr lang="en-US" dirty="0"/>
              <a:t>           "w" - write changes to disk </a:t>
            </a:r>
          </a:p>
          <a:p>
            <a:r>
              <a:rPr lang="en-US" dirty="0"/>
              <a:t>         </a:t>
            </a:r>
          </a:p>
          <a:p>
            <a:r>
              <a:rPr lang="en-US" dirty="0"/>
              <a:t>       </a:t>
            </a:r>
            <a:r>
              <a:rPr lang="en-US" dirty="0" err="1"/>
              <a:t>pvcreate</a:t>
            </a:r>
            <a:r>
              <a:rPr lang="en-US" dirty="0"/>
              <a:t> -v /dev/sdb1  /dev/sdc1   =&gt; it will create physical volumes, ready to be added to a volume group </a:t>
            </a:r>
          </a:p>
          <a:p>
            <a:r>
              <a:rPr lang="en-US" dirty="0"/>
              <a:t>       </a:t>
            </a:r>
            <a:r>
              <a:rPr lang="en-US" dirty="0" err="1"/>
              <a:t>lsblk</a:t>
            </a:r>
            <a:r>
              <a:rPr lang="en-US" dirty="0"/>
              <a:t>    =&gt; list block devices</a:t>
            </a:r>
          </a:p>
          <a:p>
            <a:r>
              <a:rPr lang="en-US" dirty="0"/>
              <a:t>       </a:t>
            </a:r>
            <a:r>
              <a:rPr lang="en-US" dirty="0" err="1"/>
              <a:t>vgcreate</a:t>
            </a:r>
            <a:r>
              <a:rPr lang="en-US" dirty="0"/>
              <a:t> -s 5G vg1 /dev/sdb1       =&gt; create a volume group vg1, of size 5G on top of /dev/sdb1. I could add even sdc1 : </a:t>
            </a:r>
            <a:r>
              <a:rPr lang="en-US" dirty="0" err="1"/>
              <a:t>vgcreate</a:t>
            </a:r>
            <a:r>
              <a:rPr lang="en-US" dirty="0"/>
              <a:t> -s 5G vg1 /dev/sdb1 /dev/sdc1 </a:t>
            </a:r>
          </a:p>
          <a:p>
            <a:r>
              <a:rPr lang="en-US" dirty="0"/>
              <a:t>       </a:t>
            </a:r>
            <a:r>
              <a:rPr lang="en-US" dirty="0" err="1"/>
              <a:t>vgextend</a:t>
            </a:r>
            <a:r>
              <a:rPr lang="en-US" dirty="0"/>
              <a:t> vg1 /dev/sdc1             =&gt; to extend vg1 with the new disk /dev/sdc1 (with another 5G)</a:t>
            </a:r>
          </a:p>
          <a:p>
            <a:r>
              <a:rPr lang="en-US" dirty="0"/>
              <a:t>       </a:t>
            </a:r>
            <a:r>
              <a:rPr lang="en-US" dirty="0" err="1"/>
              <a:t>vgdisplay</a:t>
            </a:r>
            <a:r>
              <a:rPr lang="en-US" dirty="0"/>
              <a:t> vg1                      =&gt; display vg1, vg status : resizable, vg size : 10 GB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9</a:t>
            </a:fld>
            <a:endParaRPr lang="en-US"/>
          </a:p>
        </p:txBody>
      </p:sp>
    </p:spTree>
    <p:extLst>
      <p:ext uri="{BB962C8B-B14F-4D97-AF65-F5344CB8AC3E}">
        <p14:creationId xmlns:p14="http://schemas.microsoft.com/office/powerpoint/2010/main" val="232500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mj-lt"/>
              </a:defRPr>
            </a:lvl1pPr>
          </a:lstStyle>
          <a:p>
            <a:pPr eaLnBrk="1" hangingPunct="1"/>
            <a:r>
              <a:rPr lang="en-US" dirty="0">
                <a:ea typeface="ヒラギノ角ゴ Pro W3"/>
                <a:cs typeface="ヒラギノ角ゴ Pro W3"/>
              </a:rPr>
              <a:t>main headline in</a:t>
            </a:r>
            <a:br>
              <a:rPr lang="en-US" dirty="0">
                <a:ea typeface="ヒラギノ角ゴ Pro W3"/>
                <a:cs typeface="ヒラギノ角ゴ Pro W3"/>
              </a:rPr>
            </a:br>
            <a:r>
              <a:rPr lang="en-US" dirty="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8" name="Picture 7"/>
          <p:cNvPicPr>
            <a:picLocks noChangeAspect="1"/>
          </p:cNvPicPr>
          <p:nvPr userDrawn="1"/>
        </p:nvPicPr>
        <p:blipFill>
          <a:blip r:embed="rId2"/>
          <a:stretch>
            <a:fillRect/>
          </a:stretch>
        </p:blipFill>
        <p:spPr>
          <a:xfrm>
            <a:off x="7245822" y="304709"/>
            <a:ext cx="1492189" cy="24705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5"/>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Solutions and Networks 2014</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Lst>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latin typeface="+mn-lt"/>
                <a:cs typeface="Arial" panose="020B0604020202020204" pitchFamily="34" charset="0"/>
              </a:rPr>
              <a:pPr>
                <a:defRPr/>
              </a:pPr>
              <a:t>‹#›</a:t>
            </a:fld>
            <a:endParaRPr lang="en-US" noProof="0"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US" sz="800" noProof="0" dirty="0">
                <a:solidFill>
                  <a:schemeClr val="bg1"/>
                </a:solidFill>
                <a:latin typeface="+mn-lt"/>
                <a:cs typeface="Arial" charset="0"/>
              </a:rPr>
              <a:t>© Nokia Solutions</a:t>
            </a:r>
            <a:r>
              <a:rPr lang="en-US" sz="800" baseline="0" noProof="0" dirty="0">
                <a:solidFill>
                  <a:schemeClr val="bg1"/>
                </a:solidFill>
                <a:latin typeface="+mn-lt"/>
                <a:cs typeface="Arial" charset="0"/>
              </a:rPr>
              <a:t> and Networks</a:t>
            </a:r>
            <a:r>
              <a:rPr lang="en-US" sz="800" noProof="0" dirty="0">
                <a:solidFill>
                  <a:schemeClr val="bg1"/>
                </a:solidFill>
                <a:latin typeface="+mn-lt"/>
                <a:cs typeface="Arial" charset="0"/>
              </a:rPr>
              <a:t>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a:solidFill>
                  <a:schemeClr val="bg1"/>
                </a:solidFill>
                <a:cs typeface="Arial" panose="020B0604020202020204" pitchFamily="34" charset="0"/>
              </a:rPr>
              <a:t>For external use only</a:t>
            </a:r>
            <a:endParaRPr lang="en-US" noProof="0" dirty="0">
              <a:solidFill>
                <a:schemeClr val="bg1"/>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eaLnBrk="1" hangingPunct="1"/>
            <a:r>
              <a:rPr lang="en-US" sz="4000" dirty="0">
                <a:ea typeface="ヒラギノ角ゴ Pro W3"/>
                <a:cs typeface="ヒラギノ角ゴ Pro W3"/>
              </a:rPr>
              <a:t>Linux Commands and Administration</a:t>
            </a:r>
          </a:p>
        </p:txBody>
      </p:sp>
      <p:sp>
        <p:nvSpPr>
          <p:cNvPr id="5" name="Footer Placeholder 4"/>
          <p:cNvSpPr>
            <a:spLocks noGrp="1"/>
          </p:cNvSpPr>
          <p:nvPr>
            <p:ph type="ftr" sz="quarter" idx="12"/>
          </p:nvPr>
        </p:nvSpPr>
        <p:spPr>
          <a:xfrm>
            <a:off x="1361640" y="4790514"/>
            <a:ext cx="1709220" cy="122400"/>
          </a:xfrm>
        </p:spPr>
        <p:txBody>
          <a:bodyPr/>
          <a:lstStyle/>
          <a:p>
            <a:r>
              <a:rPr lang="en-US" dirty="0">
                <a:solidFill>
                  <a:schemeClr val="bg1"/>
                </a:solidFill>
                <a:cs typeface="Arial" panose="020B0604020202020204" pitchFamily="34" charset="0"/>
              </a:rPr>
              <a:t>For external use only</a:t>
            </a:r>
          </a:p>
        </p:txBody>
      </p:sp>
      <p:sp>
        <p:nvSpPr>
          <p:cNvPr id="8" name="Text Placeholder 7"/>
          <p:cNvSpPr>
            <a:spLocks noGrp="1"/>
          </p:cNvSpPr>
          <p:nvPr>
            <p:ph type="body" sz="quarter" idx="13"/>
          </p:nvPr>
        </p:nvSpPr>
        <p:spPr>
          <a:xfrm>
            <a:off x="422276" y="2659314"/>
            <a:ext cx="8721724" cy="1697037"/>
          </a:xfrm>
        </p:spPr>
        <p:txBody>
          <a:bodyPr/>
          <a:lstStyle/>
          <a:p>
            <a:pPr marL="0" indent="0" eaLnBrk="1" hangingPunct="1">
              <a:buFont typeface="Arial" pitchFamily="34" charset="0"/>
              <a:buNone/>
              <a:defRPr/>
            </a:pPr>
            <a:endParaRPr lang="en-US" sz="1800" dirty="0"/>
          </a:p>
          <a:p>
            <a:pPr eaLnBrk="1" hangingPunct="1">
              <a:defRPr/>
            </a:pPr>
            <a:r>
              <a:rPr lang="en-US" sz="1800" dirty="0" err="1"/>
              <a:t>Ciprian</a:t>
            </a:r>
            <a:r>
              <a:rPr lang="en-US" sz="1800" dirty="0"/>
              <a:t> Dima (ciprian.dima@nokia.com), Adrian </a:t>
            </a:r>
            <a:r>
              <a:rPr lang="en-US" sz="1800" dirty="0" err="1"/>
              <a:t>Mogoi</a:t>
            </a:r>
            <a:r>
              <a:rPr lang="en-US" sz="1800" dirty="0"/>
              <a:t> (</a:t>
            </a:r>
            <a:r>
              <a:rPr lang="en-US" sz="1800" dirty="0" err="1"/>
              <a:t>adrian.mogoi@nokia.com</a:t>
            </a:r>
            <a:r>
              <a:rPr lang="en-US" sz="1800" dirty="0"/>
              <a:t>)</a:t>
            </a:r>
          </a:p>
          <a:p>
            <a:pPr marL="0" indent="0" eaLnBrk="1" hangingPunct="1">
              <a:buNone/>
              <a:defRPr/>
            </a:pPr>
            <a:r>
              <a:rPr lang="en-US" sz="1800" dirty="0"/>
              <a:t>    30</a:t>
            </a:r>
            <a:r>
              <a:rPr lang="pl-PL" sz="1800" dirty="0"/>
              <a:t>-</a:t>
            </a:r>
            <a:r>
              <a:rPr lang="en-US" sz="1800" dirty="0"/>
              <a:t>04</a:t>
            </a:r>
            <a:r>
              <a:rPr lang="pl-PL" sz="1800" dirty="0"/>
              <a:t>-201</a:t>
            </a:r>
            <a:r>
              <a:rPr lang="en-US" sz="1800" dirty="0"/>
              <a:t>8</a:t>
            </a:r>
            <a:endParaRPr lang="en-GB" sz="1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566206"/>
          </a:xfrm>
        </p:spPr>
        <p:txBody>
          <a:bodyPr/>
          <a:lstStyle/>
          <a:p>
            <a:pPr marL="342900" indent="-342900">
              <a:buFont typeface="+mj-lt"/>
              <a:buAutoNum type="arabicPeriod"/>
            </a:pPr>
            <a:endParaRPr lang="en-US" sz="1400" b="1" dirty="0"/>
          </a:p>
          <a:p>
            <a:pPr marL="0" indent="0">
              <a:buNone/>
            </a:pPr>
            <a:r>
              <a:rPr lang="en-US" sz="1400" b="1" dirty="0"/>
              <a:t>(</a:t>
            </a:r>
            <a:r>
              <a:rPr lang="en-US" sz="1400" b="1" dirty="0">
                <a:solidFill>
                  <a:srgbClr val="FF0000"/>
                </a:solidFill>
              </a:rPr>
              <a:t>X = </a:t>
            </a:r>
            <a:r>
              <a:rPr lang="en-US" sz="1400" b="1" dirty="0" err="1">
                <a:solidFill>
                  <a:srgbClr val="FF0000"/>
                </a:solidFill>
              </a:rPr>
              <a:t>b..o</a:t>
            </a:r>
            <a:r>
              <a:rPr lang="en-US" sz="1400" b="1" dirty="0"/>
              <a:t>):</a:t>
            </a:r>
          </a:p>
          <a:p>
            <a:pPr marL="342900" indent="-342900">
              <a:buFont typeface="+mj-lt"/>
              <a:buAutoNum type="arabicPeriod"/>
            </a:pPr>
            <a:r>
              <a:rPr lang="en-US" sz="1400" b="1" dirty="0"/>
              <a:t>pvdisplay /dev/sd</a:t>
            </a:r>
            <a:r>
              <a:rPr lang="en-US" sz="1400" b="1" dirty="0">
                <a:solidFill>
                  <a:srgbClr val="FF0000"/>
                </a:solidFill>
              </a:rPr>
              <a:t>X</a:t>
            </a:r>
            <a:r>
              <a:rPr lang="en-US" sz="1400" b="1" dirty="0"/>
              <a:t>1             </a:t>
            </a:r>
            <a:r>
              <a:rPr lang="en-US" sz="1400" dirty="0"/>
              <a:t>or</a:t>
            </a:r>
            <a:r>
              <a:rPr lang="en-US" sz="1400" b="1" dirty="0"/>
              <a:t> </a:t>
            </a:r>
            <a:r>
              <a:rPr lang="en-US" sz="1400" b="1" dirty="0" err="1"/>
              <a:t>pvs</a:t>
            </a:r>
            <a:r>
              <a:rPr lang="en-US" sz="1400" b="1" dirty="0"/>
              <a:t> </a:t>
            </a:r>
          </a:p>
          <a:p>
            <a:pPr marL="342900" indent="-342900">
              <a:buFont typeface="+mj-lt"/>
              <a:buAutoNum type="arabicPeriod"/>
            </a:pPr>
            <a:r>
              <a:rPr lang="en-US" sz="1400" b="1" dirty="0" err="1"/>
              <a:t>vgdisplay</a:t>
            </a:r>
            <a:r>
              <a:rPr lang="en-US" sz="1400" b="1" dirty="0"/>
              <a:t> vgligaac</a:t>
            </a:r>
            <a:r>
              <a:rPr lang="en-US" sz="1400" b="1" dirty="0">
                <a:solidFill>
                  <a:srgbClr val="FF0000"/>
                </a:solidFill>
              </a:rPr>
              <a:t>X</a:t>
            </a:r>
            <a:r>
              <a:rPr lang="en-US" sz="1400" b="1" dirty="0"/>
              <a:t>1           </a:t>
            </a:r>
            <a:r>
              <a:rPr lang="en-US" sz="1400" dirty="0"/>
              <a:t>or</a:t>
            </a:r>
            <a:r>
              <a:rPr lang="en-US" sz="1400" b="1" dirty="0"/>
              <a:t> </a:t>
            </a:r>
            <a:r>
              <a:rPr lang="en-US" sz="1400" b="1" dirty="0" err="1"/>
              <a:t>vgs</a:t>
            </a:r>
            <a:endParaRPr lang="en-US" sz="1400" b="1" dirty="0"/>
          </a:p>
          <a:p>
            <a:pPr marL="342900" indent="-342900">
              <a:buFont typeface="+mj-lt"/>
              <a:buAutoNum type="arabicPeriod"/>
            </a:pPr>
            <a:r>
              <a:rPr lang="en-US" sz="1400" b="1" dirty="0"/>
              <a:t>lvdisplay /dev/vgligaac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a:t>
            </a:r>
            <a:r>
              <a:rPr lang="en-US" sz="1400" dirty="0"/>
              <a:t>or</a:t>
            </a:r>
            <a:r>
              <a:rPr lang="en-US" sz="1400" b="1" dirty="0"/>
              <a:t> </a:t>
            </a:r>
            <a:r>
              <a:rPr lang="en-US" sz="1400" b="1" dirty="0" err="1"/>
              <a:t>lvs</a:t>
            </a:r>
            <a:endParaRPr lang="en-US" sz="1400" b="1" dirty="0"/>
          </a:p>
          <a:p>
            <a:pPr marL="0" indent="0">
              <a:buNone/>
            </a:pPr>
            <a:endParaRPr lang="en-US" sz="1400" b="1"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Review LVM status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21445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566206"/>
          </a:xfrm>
        </p:spPr>
        <p:txBody>
          <a:bodyPr/>
          <a:lstStyle/>
          <a:p>
            <a:pPr marL="0" indent="0">
              <a:buNone/>
            </a:pPr>
            <a:r>
              <a:rPr lang="en-US" sz="1400" b="1" dirty="0"/>
              <a:t>Exercise : (</a:t>
            </a:r>
            <a:r>
              <a:rPr lang="en-US" sz="1400" b="1" dirty="0">
                <a:solidFill>
                  <a:srgbClr val="FF0000"/>
                </a:solidFill>
              </a:rPr>
              <a:t>X = </a:t>
            </a:r>
            <a:r>
              <a:rPr lang="en-US" sz="1400" b="1" dirty="0" err="1">
                <a:solidFill>
                  <a:srgbClr val="FF0000"/>
                </a:solidFill>
              </a:rPr>
              <a:t>b..o</a:t>
            </a:r>
            <a:r>
              <a:rPr lang="en-US" sz="1400" b="1" dirty="0"/>
              <a:t>): Extend the Logical Volume and Volume group with 5Gb</a:t>
            </a:r>
          </a:p>
          <a:p>
            <a:pPr marL="0" indent="0">
              <a:buNone/>
            </a:pPr>
            <a:endParaRPr lang="en-US" sz="1400" b="1" dirty="0"/>
          </a:p>
          <a:p>
            <a:pPr marL="342900" indent="-342900">
              <a:buFont typeface="+mj-lt"/>
              <a:buAutoNum type="arabicPeriod"/>
            </a:pPr>
            <a:r>
              <a:rPr lang="en-US" sz="1400" b="1" dirty="0" err="1"/>
              <a:t>df</a:t>
            </a:r>
            <a:r>
              <a:rPr lang="en-US" sz="1400" b="1" dirty="0"/>
              <a:t> –</a:t>
            </a:r>
            <a:r>
              <a:rPr lang="en-US" sz="1400" b="1" dirty="0" err="1"/>
              <a:t>kh</a:t>
            </a:r>
            <a:r>
              <a:rPr lang="en-US" sz="1400" b="1" dirty="0"/>
              <a:t> /lvligaac</a:t>
            </a:r>
            <a:r>
              <a:rPr lang="en-US" sz="1400" b="1" dirty="0">
                <a:solidFill>
                  <a:srgbClr val="FF0000"/>
                </a:solidFill>
              </a:rPr>
              <a:t>X</a:t>
            </a:r>
            <a:r>
              <a:rPr lang="en-US" sz="1400" b="1" dirty="0"/>
              <a:t>1          </a:t>
            </a:r>
            <a:r>
              <a:rPr lang="en-US" sz="1400" dirty="0"/>
              <a:t>(check disk space on LVM lvligaac</a:t>
            </a:r>
            <a:r>
              <a:rPr lang="en-US" sz="1400" dirty="0">
                <a:solidFill>
                  <a:srgbClr val="FF0000"/>
                </a:solidFill>
              </a:rPr>
              <a:t>X</a:t>
            </a:r>
            <a:r>
              <a:rPr lang="en-US" sz="1400" dirty="0"/>
              <a:t>1) =&gt; first is 2 GB</a:t>
            </a:r>
          </a:p>
          <a:p>
            <a:pPr marL="342900" indent="-342900">
              <a:buFont typeface="+mj-lt"/>
              <a:buAutoNum type="arabicPeriod"/>
            </a:pPr>
            <a:r>
              <a:rPr lang="en-US" sz="1400" b="1" dirty="0" err="1"/>
              <a:t>vgdisplay</a:t>
            </a:r>
            <a:r>
              <a:rPr lang="en-US" sz="1400" b="1" dirty="0"/>
              <a:t> vgligaac</a:t>
            </a:r>
            <a:r>
              <a:rPr lang="en-US" sz="1400" b="1" dirty="0">
                <a:solidFill>
                  <a:srgbClr val="FF0000"/>
                </a:solidFill>
              </a:rPr>
              <a:t>X</a:t>
            </a:r>
            <a:r>
              <a:rPr lang="en-US" sz="1400" b="1" dirty="0"/>
              <a:t>1</a:t>
            </a:r>
          </a:p>
          <a:p>
            <a:pPr marL="342900" indent="-342900">
              <a:buFont typeface="+mj-lt"/>
              <a:buAutoNum type="arabicPeriod"/>
            </a:pPr>
            <a:r>
              <a:rPr lang="en-US" sz="1400" b="1" dirty="0" err="1"/>
              <a:t>fdisk</a:t>
            </a:r>
            <a:r>
              <a:rPr lang="en-US" sz="1400" b="1" dirty="0"/>
              <a:t> /dev/</a:t>
            </a:r>
            <a:r>
              <a:rPr lang="en-US" sz="1400" b="1" dirty="0" err="1"/>
              <a:t>sd</a:t>
            </a:r>
            <a:r>
              <a:rPr lang="en-US" sz="1400" b="1" dirty="0" err="1">
                <a:solidFill>
                  <a:srgbClr val="FF0000"/>
                </a:solidFill>
              </a:rPr>
              <a:t>X</a:t>
            </a:r>
            <a:r>
              <a:rPr lang="en-US" sz="1400" b="1" dirty="0"/>
              <a:t> </a:t>
            </a:r>
            <a:r>
              <a:rPr lang="en-US" sz="1400" dirty="0"/>
              <a:t>- create new partition (“n”, </a:t>
            </a:r>
            <a:r>
              <a:rPr lang="en-US" sz="1400" dirty="0">
                <a:solidFill>
                  <a:srgbClr val="FF0000"/>
                </a:solidFill>
              </a:rPr>
              <a:t>partition </a:t>
            </a:r>
            <a:r>
              <a:rPr lang="en-US" sz="1400" b="1" dirty="0">
                <a:solidFill>
                  <a:srgbClr val="FF0000"/>
                </a:solidFill>
              </a:rPr>
              <a:t>2</a:t>
            </a:r>
            <a:r>
              <a:rPr lang="en-US" sz="1400" dirty="0">
                <a:solidFill>
                  <a:srgbClr val="FF0000"/>
                </a:solidFill>
              </a:rPr>
              <a:t> primary,</a:t>
            </a:r>
            <a:r>
              <a:rPr lang="en-US" sz="1400" b="1" dirty="0">
                <a:solidFill>
                  <a:srgbClr val="FF0000"/>
                </a:solidFill>
              </a:rPr>
              <a:t>5G</a:t>
            </a:r>
            <a:r>
              <a:rPr lang="en-US" sz="1400" dirty="0"/>
              <a:t>) for use of LVM (</a:t>
            </a:r>
            <a:r>
              <a:rPr lang="en-US" sz="1400" dirty="0">
                <a:solidFill>
                  <a:srgbClr val="FF0000"/>
                </a:solidFill>
              </a:rPr>
              <a:t>type 0x8e </a:t>
            </a:r>
            <a:r>
              <a:rPr lang="en-US" sz="1400" dirty="0"/>
              <a:t>Linux LVM) – “t” option , “p” – print, “w” – write changes to MBR and exit). </a:t>
            </a:r>
            <a:r>
              <a:rPr lang="en-US" sz="1400" b="1" dirty="0" err="1"/>
              <a:t>partprobe</a:t>
            </a:r>
            <a:r>
              <a:rPr lang="en-US" sz="1400" dirty="0"/>
              <a:t> if it’s needed in order to inform the kernel and </a:t>
            </a:r>
            <a:r>
              <a:rPr lang="en-US" sz="1400" b="1" dirty="0" err="1"/>
              <a:t>lsblk</a:t>
            </a:r>
            <a:r>
              <a:rPr lang="en-US" sz="1400" dirty="0"/>
              <a:t> to check the partitions change were taken into account.</a:t>
            </a:r>
            <a:endParaRPr lang="en-US" sz="1400" b="1" dirty="0"/>
          </a:p>
          <a:p>
            <a:pPr marL="342900" indent="-342900">
              <a:buFont typeface="+mj-lt"/>
              <a:buAutoNum type="arabicPeriod"/>
            </a:pPr>
            <a:r>
              <a:rPr lang="en-US" sz="1400" b="1" dirty="0" err="1"/>
              <a:t>pvcreate</a:t>
            </a:r>
            <a:r>
              <a:rPr lang="en-US" sz="1400" b="1" dirty="0"/>
              <a:t> /dev/sd</a:t>
            </a:r>
            <a:r>
              <a:rPr lang="en-US" sz="1400" b="1" dirty="0">
                <a:solidFill>
                  <a:srgbClr val="FF0000"/>
                </a:solidFill>
              </a:rPr>
              <a:t>X</a:t>
            </a:r>
            <a:r>
              <a:rPr lang="en-US" sz="1400" b="1" dirty="0"/>
              <a:t>2     </a:t>
            </a:r>
            <a:r>
              <a:rPr lang="en-US" sz="1400" dirty="0"/>
              <a:t>(create physical volume on /dev/sd</a:t>
            </a:r>
            <a:r>
              <a:rPr lang="en-US" sz="1400" dirty="0">
                <a:solidFill>
                  <a:srgbClr val="FF0000"/>
                </a:solidFill>
              </a:rPr>
              <a:t>X</a:t>
            </a:r>
            <a:r>
              <a:rPr lang="en-US" sz="1400" dirty="0"/>
              <a:t>2) , </a:t>
            </a:r>
            <a:r>
              <a:rPr lang="en-US" sz="1400" b="1" dirty="0" err="1"/>
              <a:t>pvdisplay</a:t>
            </a:r>
            <a:r>
              <a:rPr lang="en-US" sz="1400" b="1" dirty="0"/>
              <a:t> </a:t>
            </a:r>
            <a:r>
              <a:rPr lang="en-US" sz="1400" dirty="0"/>
              <a:t>or</a:t>
            </a:r>
            <a:r>
              <a:rPr lang="en-US" sz="1400" b="1" dirty="0"/>
              <a:t> </a:t>
            </a:r>
            <a:r>
              <a:rPr lang="en-US" sz="1400" b="1" dirty="0" err="1"/>
              <a:t>pvs</a:t>
            </a:r>
            <a:r>
              <a:rPr lang="en-US" sz="1400" dirty="0"/>
              <a:t> (to check new physical volume)</a:t>
            </a:r>
          </a:p>
          <a:p>
            <a:pPr marL="342900" indent="-342900">
              <a:buFont typeface="+mj-lt"/>
              <a:buAutoNum type="arabicPeriod"/>
            </a:pPr>
            <a:r>
              <a:rPr lang="en-US" sz="1400" b="1" dirty="0" err="1"/>
              <a:t>vgextend</a:t>
            </a:r>
            <a:r>
              <a:rPr lang="en-US" sz="1400" b="1" dirty="0"/>
              <a:t> vgligaac</a:t>
            </a:r>
            <a:r>
              <a:rPr lang="en-US" sz="1400" b="1" dirty="0">
                <a:solidFill>
                  <a:srgbClr val="FF0000"/>
                </a:solidFill>
              </a:rPr>
              <a:t>X</a:t>
            </a:r>
            <a:r>
              <a:rPr lang="en-US" sz="1400" b="1" dirty="0"/>
              <a:t>1 /dev/sd</a:t>
            </a:r>
            <a:r>
              <a:rPr lang="en-US" sz="1400" b="1" dirty="0">
                <a:solidFill>
                  <a:srgbClr val="FF0000"/>
                </a:solidFill>
              </a:rPr>
              <a:t>X</a:t>
            </a:r>
            <a:r>
              <a:rPr lang="en-US" sz="1400" b="1" dirty="0"/>
              <a:t>2      </a:t>
            </a:r>
            <a:r>
              <a:rPr lang="en-US" sz="1400" dirty="0"/>
              <a:t>(extend the existing volume group vligaac</a:t>
            </a:r>
            <a:r>
              <a:rPr lang="en-US" sz="1400" dirty="0">
                <a:solidFill>
                  <a:srgbClr val="FF0000"/>
                </a:solidFill>
              </a:rPr>
              <a:t>X</a:t>
            </a:r>
            <a:r>
              <a:rPr lang="en-US" sz="1400" dirty="0"/>
              <a:t>1 with /dev/sd</a:t>
            </a:r>
            <a:r>
              <a:rPr lang="en-US" sz="1400" dirty="0">
                <a:solidFill>
                  <a:srgbClr val="FF0000"/>
                </a:solidFill>
              </a:rPr>
              <a:t>X</a:t>
            </a:r>
            <a:r>
              <a:rPr lang="en-US" sz="1400" dirty="0"/>
              <a:t>2), </a:t>
            </a:r>
            <a:r>
              <a:rPr lang="en-US" sz="1400" b="1" dirty="0" err="1"/>
              <a:t>vgdisplay</a:t>
            </a:r>
            <a:r>
              <a:rPr lang="en-US" sz="1400" dirty="0"/>
              <a:t> or </a:t>
            </a:r>
            <a:r>
              <a:rPr lang="en-US" sz="1400" b="1" dirty="0" err="1"/>
              <a:t>vgs</a:t>
            </a:r>
            <a:r>
              <a:rPr lang="en-US" sz="1400" dirty="0"/>
              <a:t> (check the new volume group size to be 8G)</a:t>
            </a:r>
          </a:p>
          <a:p>
            <a:pPr marL="342900" indent="-342900">
              <a:buFont typeface="+mj-lt"/>
              <a:buAutoNum type="arabicPeriod"/>
            </a:pPr>
            <a:r>
              <a:rPr lang="en-US" sz="1400" b="1" dirty="0"/>
              <a:t>lvextend –L +5G /dev/vgligaac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a:t>
            </a:r>
            <a:r>
              <a:rPr lang="en-US" sz="1400" dirty="0"/>
              <a:t>(extend lvligaac</a:t>
            </a:r>
            <a:r>
              <a:rPr lang="en-US" sz="1400" dirty="0">
                <a:solidFill>
                  <a:srgbClr val="FF0000"/>
                </a:solidFill>
              </a:rPr>
              <a:t>X</a:t>
            </a:r>
            <a:r>
              <a:rPr lang="en-US" sz="1400" dirty="0"/>
              <a:t>1 with 5 GB), </a:t>
            </a:r>
            <a:r>
              <a:rPr lang="en-US" sz="1400" b="1" dirty="0" err="1"/>
              <a:t>lvs</a:t>
            </a:r>
            <a:r>
              <a:rPr lang="en-US" sz="1400" dirty="0"/>
              <a:t> or </a:t>
            </a:r>
            <a:r>
              <a:rPr lang="en-US" sz="1400" b="1" dirty="0" err="1"/>
              <a:t>lvdisplay</a:t>
            </a:r>
            <a:r>
              <a:rPr lang="en-US" sz="1400" dirty="0"/>
              <a:t> (check)</a:t>
            </a:r>
          </a:p>
          <a:p>
            <a:pPr marL="342900" indent="-342900">
              <a:buFont typeface="+mj-lt"/>
              <a:buAutoNum type="arabicPeriod"/>
            </a:pPr>
            <a:r>
              <a:rPr lang="en-US" sz="1400" b="1" dirty="0"/>
              <a:t>resize2fs /dev/vgligaac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a:t>
            </a:r>
            <a:r>
              <a:rPr lang="en-US" sz="1400" dirty="0"/>
              <a:t>(resize the filesystem for the new extended LVM lvligaac</a:t>
            </a:r>
            <a:r>
              <a:rPr lang="en-US" sz="1400" dirty="0">
                <a:solidFill>
                  <a:srgbClr val="FF0000"/>
                </a:solidFill>
              </a:rPr>
              <a:t>X</a:t>
            </a:r>
            <a:r>
              <a:rPr lang="en-US" sz="1400" dirty="0"/>
              <a:t>1)</a:t>
            </a:r>
          </a:p>
          <a:p>
            <a:pPr marL="342900" indent="-342900">
              <a:buFont typeface="+mj-lt"/>
              <a:buAutoNum type="arabicPeriod"/>
            </a:pPr>
            <a:r>
              <a:rPr lang="en-US" sz="1400" b="1" dirty="0" err="1"/>
              <a:t>df</a:t>
            </a:r>
            <a:r>
              <a:rPr lang="en-US" sz="1400" b="1" dirty="0"/>
              <a:t> –</a:t>
            </a:r>
            <a:r>
              <a:rPr lang="en-US" sz="1400" b="1" dirty="0" err="1"/>
              <a:t>kh</a:t>
            </a:r>
            <a:r>
              <a:rPr lang="en-US" sz="1400" b="1" dirty="0"/>
              <a:t> /lvligaac</a:t>
            </a:r>
            <a:r>
              <a:rPr lang="en-US" sz="1400" b="1" dirty="0">
                <a:solidFill>
                  <a:srgbClr val="FF0000"/>
                </a:solidFill>
              </a:rPr>
              <a:t>X</a:t>
            </a:r>
            <a:r>
              <a:rPr lang="en-US" sz="1400" b="1" dirty="0"/>
              <a:t>1 </a:t>
            </a:r>
            <a:r>
              <a:rPr lang="en-US" sz="1400" dirty="0"/>
              <a:t>(check disk space on LVM lvligaac</a:t>
            </a:r>
            <a:r>
              <a:rPr lang="en-US" sz="1400" dirty="0">
                <a:solidFill>
                  <a:srgbClr val="FF0000"/>
                </a:solidFill>
              </a:rPr>
              <a:t>X</a:t>
            </a:r>
            <a:r>
              <a:rPr lang="en-US" sz="1400" dirty="0"/>
              <a:t>1) =&gt; it should be 7 GB</a:t>
            </a:r>
            <a:r>
              <a:rPr lang="en-US" sz="1400" b="1" dirty="0"/>
              <a:t>   </a:t>
            </a:r>
          </a:p>
          <a:p>
            <a:pPr marL="0" indent="0">
              <a:buNone/>
            </a:pPr>
            <a:endParaRPr lang="en-US"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Extend the Logical Volume</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218422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566206"/>
          </a:xfrm>
        </p:spPr>
        <p:txBody>
          <a:bodyPr/>
          <a:lstStyle/>
          <a:p>
            <a:pPr marL="0" indent="0">
              <a:buNone/>
            </a:pPr>
            <a:r>
              <a:rPr lang="en-US" sz="1400" b="1" dirty="0"/>
              <a:t>(</a:t>
            </a:r>
            <a:r>
              <a:rPr lang="en-US" sz="1400" b="1" dirty="0">
                <a:solidFill>
                  <a:srgbClr val="FF0000"/>
                </a:solidFill>
              </a:rPr>
              <a:t>X = </a:t>
            </a:r>
            <a:r>
              <a:rPr lang="en-US" sz="1400" b="1" dirty="0" err="1">
                <a:solidFill>
                  <a:srgbClr val="FF0000"/>
                </a:solidFill>
              </a:rPr>
              <a:t>b..o</a:t>
            </a:r>
            <a:r>
              <a:rPr lang="en-US" sz="1400" b="1" dirty="0"/>
              <a:t>):</a:t>
            </a:r>
          </a:p>
          <a:p>
            <a:pPr marL="0" indent="0">
              <a:buNone/>
            </a:pPr>
            <a:r>
              <a:rPr lang="en-US" sz="1400" b="1" dirty="0"/>
              <a:t>Exercise: Reduce the Logical Volume to 4G   </a:t>
            </a:r>
            <a:r>
              <a:rPr lang="en-US" sz="1400" dirty="0">
                <a:solidFill>
                  <a:srgbClr val="FF0000"/>
                </a:solidFill>
              </a:rPr>
              <a:t>(the reducing process will lose all existing data on LVM)</a:t>
            </a:r>
          </a:p>
          <a:p>
            <a:pPr marL="0" indent="0">
              <a:buNone/>
            </a:pPr>
            <a:endParaRPr lang="en-US" sz="1400" b="1" dirty="0"/>
          </a:p>
          <a:p>
            <a:pPr marL="342900" indent="-342900">
              <a:buFont typeface="+mj-lt"/>
              <a:buAutoNum type="arabicPeriod"/>
            </a:pPr>
            <a:r>
              <a:rPr lang="en-US" sz="1400" b="1" dirty="0" err="1"/>
              <a:t>df</a:t>
            </a:r>
            <a:r>
              <a:rPr lang="en-US" sz="1400" b="1" dirty="0"/>
              <a:t> –</a:t>
            </a:r>
            <a:r>
              <a:rPr lang="en-US" sz="1400" b="1" dirty="0" err="1"/>
              <a:t>kh</a:t>
            </a:r>
            <a:r>
              <a:rPr lang="en-US" sz="1400" b="1" dirty="0"/>
              <a:t> /lvligaac</a:t>
            </a:r>
            <a:r>
              <a:rPr lang="en-US" sz="1400" b="1" dirty="0">
                <a:solidFill>
                  <a:srgbClr val="FF0000"/>
                </a:solidFill>
              </a:rPr>
              <a:t>X</a:t>
            </a:r>
            <a:r>
              <a:rPr lang="en-US" sz="1400" b="1" dirty="0"/>
              <a:t>1   </a:t>
            </a:r>
            <a:r>
              <a:rPr lang="en-US" sz="1400" dirty="0"/>
              <a:t>=&gt; the size is 7G</a:t>
            </a:r>
          </a:p>
          <a:p>
            <a:pPr marL="342900" indent="-342900">
              <a:buFont typeface="+mj-lt"/>
              <a:buAutoNum type="arabicPeriod"/>
            </a:pPr>
            <a:r>
              <a:rPr lang="en-US" sz="1400" b="1" dirty="0"/>
              <a:t>umount /lvligaac</a:t>
            </a:r>
            <a:r>
              <a:rPr lang="en-US" sz="1400" b="1" dirty="0">
                <a:solidFill>
                  <a:srgbClr val="FF0000"/>
                </a:solidFill>
              </a:rPr>
              <a:t>X</a:t>
            </a:r>
            <a:r>
              <a:rPr lang="en-US" sz="1400" b="1" dirty="0"/>
              <a:t>1</a:t>
            </a:r>
          </a:p>
          <a:p>
            <a:pPr marL="342900" indent="-342900">
              <a:buFont typeface="+mj-lt"/>
              <a:buAutoNum type="arabicPeriod"/>
            </a:pPr>
            <a:r>
              <a:rPr lang="en-US" sz="1400" b="1" dirty="0"/>
              <a:t>fsck –f /dev/mapper/vgligaac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a:t>
            </a:r>
            <a:r>
              <a:rPr lang="en-US" sz="1400" dirty="0"/>
              <a:t>or</a:t>
            </a:r>
            <a:r>
              <a:rPr lang="en-US" sz="1400" b="1" dirty="0"/>
              <a:t> e2fsck –f /dev/mapper/vgligaac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a:t>
            </a:r>
          </a:p>
          <a:p>
            <a:pPr marL="342900" indent="-342900">
              <a:buFont typeface="+mj-lt"/>
              <a:buAutoNum type="arabicPeriod"/>
            </a:pPr>
            <a:r>
              <a:rPr lang="en-US" sz="1400" b="1" dirty="0"/>
              <a:t>resize2fs –p /dev/mapper/vgligaac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4G      </a:t>
            </a:r>
            <a:r>
              <a:rPr lang="en-US" sz="1400" dirty="0"/>
              <a:t>(-p = percentage completion)</a:t>
            </a:r>
          </a:p>
          <a:p>
            <a:pPr marL="342900" indent="-342900">
              <a:buFont typeface="+mj-lt"/>
              <a:buAutoNum type="arabicPeriod"/>
            </a:pPr>
            <a:r>
              <a:rPr lang="en-US" sz="1400" b="1" dirty="0"/>
              <a:t>lvreduce –L 4G /dev/mapper/vgligaac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a:t>
            </a:r>
          </a:p>
          <a:p>
            <a:pPr marL="342900" indent="-342900">
              <a:buFont typeface="+mj-lt"/>
              <a:buAutoNum type="arabicPeriod"/>
            </a:pPr>
            <a:r>
              <a:rPr lang="en-US" sz="1400" b="1" dirty="0"/>
              <a:t>mount –a</a:t>
            </a:r>
          </a:p>
          <a:p>
            <a:pPr marL="342900" indent="-342900">
              <a:buFont typeface="+mj-lt"/>
              <a:buAutoNum type="arabicPeriod"/>
            </a:pPr>
            <a:r>
              <a:rPr lang="en-US" sz="1400" b="1" dirty="0" err="1"/>
              <a:t>df</a:t>
            </a:r>
            <a:r>
              <a:rPr lang="en-US" sz="1400" b="1" dirty="0"/>
              <a:t> –</a:t>
            </a:r>
            <a:r>
              <a:rPr lang="en-US" sz="1400" b="1" dirty="0" err="1"/>
              <a:t>kh</a:t>
            </a:r>
            <a:r>
              <a:rPr lang="en-US" sz="1400" b="1" dirty="0"/>
              <a:t> /lvligaac</a:t>
            </a:r>
            <a:r>
              <a:rPr lang="en-US" sz="1400" b="1" dirty="0">
                <a:solidFill>
                  <a:srgbClr val="FF0000"/>
                </a:solidFill>
              </a:rPr>
              <a:t>X</a:t>
            </a:r>
            <a:r>
              <a:rPr lang="en-US" sz="1400" b="1" dirty="0"/>
              <a:t>1   </a:t>
            </a:r>
            <a:r>
              <a:rPr lang="en-US" sz="1400" dirty="0"/>
              <a:t>=&gt; the new size should be 4G</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Reduce the Logical Volume</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105550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566206"/>
          </a:xfrm>
        </p:spPr>
        <p:txBody>
          <a:bodyPr/>
          <a:lstStyle/>
          <a:p>
            <a:pPr marL="0" indent="0">
              <a:buNone/>
            </a:pPr>
            <a:r>
              <a:rPr lang="en-US" sz="1400" b="1" dirty="0"/>
              <a:t>(</a:t>
            </a:r>
            <a:r>
              <a:rPr lang="en-US" sz="1400" b="1" dirty="0">
                <a:solidFill>
                  <a:srgbClr val="FF0000"/>
                </a:solidFill>
              </a:rPr>
              <a:t>X = </a:t>
            </a:r>
            <a:r>
              <a:rPr lang="en-US" sz="1400" b="1" dirty="0" err="1">
                <a:solidFill>
                  <a:srgbClr val="FF0000"/>
                </a:solidFill>
              </a:rPr>
              <a:t>b..o</a:t>
            </a:r>
            <a:r>
              <a:rPr lang="en-US" sz="1400" b="1" dirty="0"/>
              <a:t>)</a:t>
            </a:r>
          </a:p>
          <a:p>
            <a:pPr marL="342900" indent="-342900">
              <a:buFont typeface="+mj-lt"/>
              <a:buAutoNum type="arabicPeriod"/>
            </a:pPr>
            <a:r>
              <a:rPr lang="en-US" sz="1400" b="1" dirty="0"/>
              <a:t>lvcreate –s –n </a:t>
            </a:r>
            <a:r>
              <a:rPr lang="en-US" sz="1400" b="1" dirty="0" err="1"/>
              <a:t>snapligaac_</a:t>
            </a:r>
            <a:r>
              <a:rPr lang="en-US" sz="1400" b="1" dirty="0" err="1">
                <a:solidFill>
                  <a:srgbClr val="FF0000"/>
                </a:solidFill>
              </a:rPr>
              <a:t>X</a:t>
            </a:r>
            <a:r>
              <a:rPr lang="en-US" sz="1400" b="1" dirty="0"/>
              <a:t> –L 200M /dev/vgligaac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a:t>
            </a:r>
            <a:r>
              <a:rPr lang="en-US" sz="1400" dirty="0"/>
              <a:t>(The snapshot dimension should be large enough to store the data will change while exists, -s = snapshot, -n = name of the volume, -L = size)</a:t>
            </a:r>
          </a:p>
          <a:p>
            <a:pPr marL="342900" indent="-342900">
              <a:buFont typeface="+mj-lt"/>
              <a:buAutoNum type="arabicPeriod"/>
            </a:pPr>
            <a:r>
              <a:rPr lang="en-US" sz="1400" b="1" dirty="0"/>
              <a:t>mkdir /</a:t>
            </a:r>
            <a:r>
              <a:rPr lang="en-US" sz="1400" b="1" dirty="0" err="1"/>
              <a:t>snapshot_</a:t>
            </a:r>
            <a:r>
              <a:rPr lang="en-US" sz="1400" b="1" dirty="0" err="1">
                <a:solidFill>
                  <a:srgbClr val="FF0000"/>
                </a:solidFill>
              </a:rPr>
              <a:t>X</a:t>
            </a:r>
            <a:endParaRPr lang="en-US" sz="1400" b="1" dirty="0">
              <a:solidFill>
                <a:srgbClr val="FF0000"/>
              </a:solidFill>
            </a:endParaRPr>
          </a:p>
          <a:p>
            <a:pPr marL="342900" indent="-342900">
              <a:buFont typeface="+mj-lt"/>
              <a:buAutoNum type="arabicPeriod"/>
            </a:pPr>
            <a:r>
              <a:rPr lang="en-US" sz="1400" b="1" dirty="0"/>
              <a:t>mount -o </a:t>
            </a:r>
            <a:r>
              <a:rPr lang="en-US" sz="1400" b="1" dirty="0" err="1"/>
              <a:t>ro</a:t>
            </a:r>
            <a:r>
              <a:rPr lang="en-US" sz="1400" b="1" dirty="0"/>
              <a:t>   /dev/vgligaac</a:t>
            </a:r>
            <a:r>
              <a:rPr lang="en-US" sz="1400" b="1" dirty="0">
                <a:solidFill>
                  <a:srgbClr val="FF0000"/>
                </a:solidFill>
              </a:rPr>
              <a:t>X</a:t>
            </a:r>
            <a:r>
              <a:rPr lang="en-US" sz="1400" b="1" dirty="0"/>
              <a:t>1/</a:t>
            </a:r>
            <a:r>
              <a:rPr lang="en-US" sz="1400" b="1" dirty="0" err="1"/>
              <a:t>snapligaac_</a:t>
            </a:r>
            <a:r>
              <a:rPr lang="en-US" sz="1400" b="1" dirty="0" err="1">
                <a:solidFill>
                  <a:srgbClr val="FF0000"/>
                </a:solidFill>
              </a:rPr>
              <a:t>X</a:t>
            </a:r>
            <a:r>
              <a:rPr lang="en-US" sz="1400" b="1" dirty="0"/>
              <a:t>   /</a:t>
            </a:r>
            <a:r>
              <a:rPr lang="en-US" sz="1400" b="1" dirty="0" err="1"/>
              <a:t>snapshot_</a:t>
            </a:r>
            <a:r>
              <a:rPr lang="en-US" sz="1400" b="1" dirty="0" err="1">
                <a:solidFill>
                  <a:srgbClr val="FF0000"/>
                </a:solidFill>
              </a:rPr>
              <a:t>X</a:t>
            </a:r>
            <a:r>
              <a:rPr lang="en-US" sz="1400" b="1" dirty="0">
                <a:solidFill>
                  <a:srgbClr val="FF0000"/>
                </a:solidFill>
              </a:rPr>
              <a:t>   </a:t>
            </a:r>
            <a:r>
              <a:rPr lang="en-US" sz="1400" dirty="0"/>
              <a:t>(mount in read-only mode the snapshot created to /</a:t>
            </a:r>
            <a:r>
              <a:rPr lang="en-US" sz="1400" dirty="0" err="1"/>
              <a:t>snapshot_</a:t>
            </a:r>
            <a:r>
              <a:rPr lang="en-US" sz="1400" dirty="0" err="1">
                <a:solidFill>
                  <a:srgbClr val="FF0000"/>
                </a:solidFill>
              </a:rPr>
              <a:t>X</a:t>
            </a:r>
            <a:r>
              <a:rPr lang="en-US" sz="1400" dirty="0"/>
              <a:t> directory)</a:t>
            </a:r>
          </a:p>
          <a:p>
            <a:pPr marL="0" indent="0">
              <a:buNone/>
            </a:pPr>
            <a:endParaRPr lang="en-US" sz="1400" b="1" dirty="0"/>
          </a:p>
          <a:p>
            <a:pPr marL="0" indent="0">
              <a:buNone/>
            </a:pPr>
            <a:r>
              <a:rPr lang="en-US" sz="1400" b="1" dirty="0"/>
              <a:t>Verify the stats of snapshot</a:t>
            </a:r>
          </a:p>
          <a:p>
            <a:pPr marL="342900" indent="-342900">
              <a:buFont typeface="+mj-lt"/>
              <a:buAutoNum type="arabicPeriod"/>
            </a:pPr>
            <a:r>
              <a:rPr lang="en-US" sz="1400" b="1" dirty="0"/>
              <a:t>lvs /dev/vgligaac</a:t>
            </a:r>
            <a:r>
              <a:rPr lang="en-US" sz="1400" b="1" dirty="0">
                <a:solidFill>
                  <a:srgbClr val="FF0000"/>
                </a:solidFill>
              </a:rPr>
              <a:t>X</a:t>
            </a:r>
            <a:r>
              <a:rPr lang="en-US" sz="1400" b="1" dirty="0"/>
              <a:t>1/</a:t>
            </a:r>
            <a:r>
              <a:rPr lang="en-US" sz="1400" b="1" dirty="0" err="1"/>
              <a:t>snapligaac_</a:t>
            </a:r>
            <a:r>
              <a:rPr lang="en-US" sz="1400" b="1" dirty="0" err="1">
                <a:solidFill>
                  <a:srgbClr val="FF0000"/>
                </a:solidFill>
              </a:rPr>
              <a:t>X</a:t>
            </a:r>
            <a:endParaRPr lang="en-US" sz="1400" b="1" dirty="0">
              <a:solidFill>
                <a:srgbClr val="FF0000"/>
              </a:solidFill>
            </a:endParaRPr>
          </a:p>
          <a:p>
            <a:pPr marL="342900" indent="-342900">
              <a:buFont typeface="+mj-lt"/>
              <a:buAutoNum type="arabicPeriod"/>
            </a:pPr>
            <a:endParaRPr lang="en-US" sz="1400" b="1" dirty="0"/>
          </a:p>
          <a:p>
            <a:pPr marL="0" indent="0">
              <a:buNone/>
            </a:pPr>
            <a:r>
              <a:rPr lang="en-US" sz="1400" b="1" dirty="0"/>
              <a:t>Remove snapshot</a:t>
            </a:r>
          </a:p>
          <a:p>
            <a:pPr marL="342900" indent="-342900">
              <a:buFont typeface="+mj-lt"/>
              <a:buAutoNum type="arabicPeriod"/>
            </a:pPr>
            <a:r>
              <a:rPr lang="en-US" sz="1400" b="1" dirty="0"/>
              <a:t>umount /</a:t>
            </a:r>
            <a:r>
              <a:rPr lang="en-US" sz="1400" b="1" dirty="0" err="1"/>
              <a:t>snapshot_</a:t>
            </a:r>
            <a:r>
              <a:rPr lang="en-US" sz="1400" b="1" dirty="0" err="1">
                <a:solidFill>
                  <a:srgbClr val="FF0000"/>
                </a:solidFill>
              </a:rPr>
              <a:t>X</a:t>
            </a:r>
            <a:endParaRPr lang="en-US" sz="1400" b="1" dirty="0">
              <a:solidFill>
                <a:srgbClr val="FF0000"/>
              </a:solidFill>
            </a:endParaRPr>
          </a:p>
          <a:p>
            <a:pPr marL="342900" indent="-342900">
              <a:buFont typeface="+mj-lt"/>
              <a:buAutoNum type="arabicPeriod"/>
            </a:pPr>
            <a:r>
              <a:rPr lang="en-US" sz="1400" b="1" dirty="0"/>
              <a:t>lvremove /dev/vgligaac</a:t>
            </a:r>
            <a:r>
              <a:rPr lang="en-US" sz="1400" b="1" dirty="0">
                <a:solidFill>
                  <a:srgbClr val="FF0000"/>
                </a:solidFill>
              </a:rPr>
              <a:t>X</a:t>
            </a:r>
            <a:r>
              <a:rPr lang="en-US" sz="1400" b="1" dirty="0"/>
              <a:t>1/</a:t>
            </a:r>
            <a:r>
              <a:rPr lang="en-US" sz="1400" b="1" dirty="0" err="1"/>
              <a:t>snapligaac_</a:t>
            </a:r>
            <a:r>
              <a:rPr lang="en-US" sz="1400" b="1" dirty="0" err="1">
                <a:solidFill>
                  <a:srgbClr val="FF0000"/>
                </a:solidFill>
              </a:rPr>
              <a:t>X</a:t>
            </a:r>
            <a:endParaRPr lang="en-US" sz="1400" b="1" dirty="0">
              <a:solidFill>
                <a:srgbClr val="FF0000"/>
              </a:solidFill>
            </a:endParaRP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Create a snapshot  - snapshots are tracking only the changes of data in time</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8746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566206"/>
          </a:xfrm>
        </p:spPr>
        <p:txBody>
          <a:bodyPr/>
          <a:lstStyle/>
          <a:p>
            <a:pPr marL="342900" indent="-342900">
              <a:buFont typeface="+mj-lt"/>
              <a:buAutoNum type="arabicPeriod"/>
            </a:pPr>
            <a:endParaRPr lang="en-US" sz="1400" b="1" dirty="0"/>
          </a:p>
          <a:p>
            <a:pPr marL="0" indent="0">
              <a:buNone/>
            </a:pPr>
            <a:r>
              <a:rPr lang="en-US" sz="1400" b="1" dirty="0"/>
              <a:t>(</a:t>
            </a:r>
            <a:r>
              <a:rPr lang="en-US" sz="1400" b="1" dirty="0">
                <a:solidFill>
                  <a:srgbClr val="FF0000"/>
                </a:solidFill>
              </a:rPr>
              <a:t>X = </a:t>
            </a:r>
            <a:r>
              <a:rPr lang="en-US" sz="1400" b="1" dirty="0" err="1">
                <a:solidFill>
                  <a:srgbClr val="FF0000"/>
                </a:solidFill>
              </a:rPr>
              <a:t>b..o</a:t>
            </a:r>
            <a:r>
              <a:rPr lang="en-US" sz="1400" b="1" dirty="0"/>
              <a:t>):  </a:t>
            </a:r>
          </a:p>
          <a:p>
            <a:pPr marL="0" indent="0">
              <a:buNone/>
            </a:pPr>
            <a:r>
              <a:rPr lang="en-US" sz="1400" dirty="0"/>
              <a:t>The removing is in reverse creation order : LVM, then VG and then PV. </a:t>
            </a:r>
          </a:p>
          <a:p>
            <a:pPr marL="0" indent="0">
              <a:buNone/>
            </a:pPr>
            <a:r>
              <a:rPr lang="en-US" sz="1400" dirty="0"/>
              <a:t>   !!! Be sure everything is </a:t>
            </a:r>
            <a:r>
              <a:rPr lang="en-US" sz="1400" dirty="0" err="1"/>
              <a:t>umounted</a:t>
            </a:r>
            <a:r>
              <a:rPr lang="en-US" sz="1400" dirty="0"/>
              <a:t> first !!!!  (check with </a:t>
            </a:r>
            <a:r>
              <a:rPr lang="en-US" sz="1400" b="1" dirty="0" err="1"/>
              <a:t>lsblk</a:t>
            </a:r>
            <a:r>
              <a:rPr lang="en-US" sz="1400" b="1" dirty="0"/>
              <a:t> </a:t>
            </a:r>
            <a:r>
              <a:rPr lang="en-US" sz="1400" dirty="0"/>
              <a:t>to see all mounting points and partitions)</a:t>
            </a:r>
          </a:p>
          <a:p>
            <a:pPr marL="342900" indent="-342900">
              <a:buFont typeface="+mj-lt"/>
              <a:buAutoNum type="arabicPeriod"/>
            </a:pPr>
            <a:r>
              <a:rPr lang="en-US" sz="1400" b="1" dirty="0" err="1"/>
              <a:t>lvs</a:t>
            </a:r>
            <a:endParaRPr lang="en-US" sz="1400" b="1" dirty="0"/>
          </a:p>
          <a:p>
            <a:pPr marL="342900" indent="-342900">
              <a:buFont typeface="+mj-lt"/>
              <a:buAutoNum type="arabicPeriod"/>
            </a:pPr>
            <a:r>
              <a:rPr lang="en-US" sz="1400" b="1" dirty="0" err="1"/>
              <a:t>lvremove</a:t>
            </a:r>
            <a:r>
              <a:rPr lang="en-US" sz="1400" b="1" dirty="0"/>
              <a:t> /dev/vgligaac</a:t>
            </a:r>
            <a:r>
              <a:rPr lang="en-US" sz="1400" b="1" dirty="0">
                <a:solidFill>
                  <a:srgbClr val="FF0000"/>
                </a:solidFill>
              </a:rPr>
              <a:t>X</a:t>
            </a:r>
            <a:r>
              <a:rPr lang="en-US" sz="1400" b="1" dirty="0"/>
              <a:t>1/lvligaac</a:t>
            </a:r>
            <a:r>
              <a:rPr lang="en-US" sz="1400" b="1" dirty="0">
                <a:solidFill>
                  <a:srgbClr val="FF0000"/>
                </a:solidFill>
              </a:rPr>
              <a:t>X</a:t>
            </a:r>
            <a:r>
              <a:rPr lang="en-US" sz="1400" b="1" dirty="0"/>
              <a:t>1  ,  </a:t>
            </a:r>
            <a:r>
              <a:rPr lang="en-US" sz="1400" b="1" dirty="0" err="1"/>
              <a:t>lvs</a:t>
            </a:r>
            <a:r>
              <a:rPr lang="en-US" sz="1400" b="1" dirty="0"/>
              <a:t> </a:t>
            </a:r>
            <a:r>
              <a:rPr lang="en-US" sz="1400" dirty="0"/>
              <a:t>(check)</a:t>
            </a:r>
          </a:p>
          <a:p>
            <a:pPr marL="342900" indent="-342900">
              <a:buFont typeface="+mj-lt"/>
              <a:buAutoNum type="arabicPeriod"/>
            </a:pPr>
            <a:r>
              <a:rPr lang="en-US" sz="1400" b="1" dirty="0" err="1"/>
              <a:t>vgremove</a:t>
            </a:r>
            <a:r>
              <a:rPr lang="en-US" sz="1400" b="1" dirty="0"/>
              <a:t> vgligaac</a:t>
            </a:r>
            <a:r>
              <a:rPr lang="en-US" sz="1400" b="1" dirty="0">
                <a:solidFill>
                  <a:srgbClr val="FF0000"/>
                </a:solidFill>
              </a:rPr>
              <a:t>X</a:t>
            </a:r>
            <a:r>
              <a:rPr lang="en-US" sz="1400" b="1" dirty="0"/>
              <a:t>1  ,  </a:t>
            </a:r>
            <a:r>
              <a:rPr lang="en-US" sz="1400" b="1" dirty="0" err="1"/>
              <a:t>vgs</a:t>
            </a:r>
            <a:r>
              <a:rPr lang="en-US" sz="1400" b="1" dirty="0"/>
              <a:t> </a:t>
            </a:r>
            <a:r>
              <a:rPr lang="en-US" sz="1400" dirty="0"/>
              <a:t>(check)</a:t>
            </a:r>
          </a:p>
          <a:p>
            <a:pPr marL="342900" indent="-342900">
              <a:buAutoNum type="arabicPeriod" startAt="3"/>
            </a:pPr>
            <a:r>
              <a:rPr lang="en-US" sz="1400" b="1" dirty="0" err="1"/>
              <a:t>pvremove</a:t>
            </a:r>
            <a:r>
              <a:rPr lang="en-US" sz="1400" b="1" dirty="0"/>
              <a:t> /dev/sd</a:t>
            </a:r>
            <a:r>
              <a:rPr lang="en-US" sz="1400" b="1" dirty="0">
                <a:solidFill>
                  <a:srgbClr val="FF0000"/>
                </a:solidFill>
              </a:rPr>
              <a:t>X</a:t>
            </a:r>
            <a:r>
              <a:rPr lang="en-US" sz="1400" b="1" dirty="0"/>
              <a:t>1 , </a:t>
            </a:r>
            <a:r>
              <a:rPr lang="en-US" sz="1400" b="1" dirty="0" err="1"/>
              <a:t>pvs</a:t>
            </a:r>
            <a:r>
              <a:rPr lang="en-US" sz="1400" b="1" dirty="0"/>
              <a:t> </a:t>
            </a:r>
            <a:r>
              <a:rPr lang="en-US" sz="1400" dirty="0"/>
              <a:t>(check)</a:t>
            </a:r>
          </a:p>
          <a:p>
            <a:pPr marL="0" indent="0">
              <a:buNone/>
            </a:pPr>
            <a:endParaRPr lang="en-US" sz="1400" dirty="0"/>
          </a:p>
          <a:p>
            <a:pPr marL="0" indent="0">
              <a:buNone/>
            </a:pPr>
            <a:r>
              <a:rPr lang="en-US" sz="1400" dirty="0"/>
              <a:t>It is optional to continue to delete the partitions on the disk.</a:t>
            </a:r>
          </a:p>
          <a:p>
            <a:pPr marL="342900" indent="-342900">
              <a:buFont typeface="Arial" charset="0"/>
              <a:buAutoNum type="arabicPeriod" startAt="3"/>
            </a:pPr>
            <a:endParaRPr lang="en-US" sz="1400" b="1" dirty="0"/>
          </a:p>
          <a:p>
            <a:pPr marL="342900" indent="-342900">
              <a:buAutoNum type="arabicPeriod" startAt="3"/>
            </a:pPr>
            <a:endParaRPr lang="en-US"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Remove LVM data (LVM, VG, PV)</a:t>
            </a:r>
          </a:p>
        </p:txBody>
      </p:sp>
      <p:sp>
        <p:nvSpPr>
          <p:cNvPr id="5" name="Footer Placeholder 4"/>
          <p:cNvSpPr>
            <a:spLocks noGrp="1"/>
          </p:cNvSpPr>
          <p:nvPr>
            <p:ph type="ftr" sz="quarter" idx="14"/>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a:ln>
                  <a:noFill/>
                </a:ln>
                <a:solidFill>
                  <a:srgbClr val="68717A"/>
                </a:solidFill>
                <a:effectLst/>
                <a:uLnTx/>
                <a:uFillTx/>
                <a:latin typeface="Arial"/>
                <a:cs typeface="Arial" charset="0"/>
              </a:rPr>
              <a:t>For external use only</a:t>
            </a:r>
            <a:endParaRPr kumimoji="0" lang="en-US" sz="800" b="0" i="0" u="none" strike="noStrike" kern="1200" cap="none" spc="0" normalizeH="0" baseline="0" noProof="0" dirty="0">
              <a:ln>
                <a:noFill/>
              </a:ln>
              <a:solidFill>
                <a:srgbClr val="68717A"/>
              </a:solidFill>
              <a:effectLst/>
              <a:uLnTx/>
              <a:uFillTx/>
              <a:latin typeface="Arial"/>
              <a:cs typeface="Arial" charset="0"/>
            </a:endParaRPr>
          </a:p>
        </p:txBody>
      </p:sp>
    </p:spTree>
    <p:extLst>
      <p:ext uri="{BB962C8B-B14F-4D97-AF65-F5344CB8AC3E}">
        <p14:creationId xmlns:p14="http://schemas.microsoft.com/office/powerpoint/2010/main" val="340879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169" y="839415"/>
            <a:ext cx="8545745" cy="3701532"/>
          </a:xfrm>
        </p:spPr>
        <p:txBody>
          <a:bodyPr/>
          <a:lstStyle/>
          <a:p>
            <a:pPr marL="0" indent="0">
              <a:buNone/>
            </a:pPr>
            <a:r>
              <a:rPr lang="en-US" sz="1400" b="1" dirty="0"/>
              <a:t>	</a:t>
            </a:r>
            <a:r>
              <a:rPr lang="en-US" sz="1400" b="1" dirty="0" err="1"/>
              <a:t>ps</a:t>
            </a:r>
            <a:r>
              <a:rPr lang="en-US" sz="1400" b="1" dirty="0"/>
              <a:t> aux </a:t>
            </a:r>
            <a:r>
              <a:rPr lang="en-US" sz="1400" dirty="0"/>
              <a:t>(list all processes)</a:t>
            </a:r>
          </a:p>
          <a:p>
            <a:pPr marL="0" indent="0">
              <a:buNone/>
            </a:pPr>
            <a:r>
              <a:rPr lang="en-US" sz="1200" b="1" dirty="0"/>
              <a:t>postfix</a:t>
            </a:r>
            <a:r>
              <a:rPr lang="en-US" sz="1200" dirty="0"/>
              <a:t>  32239  0.0  0.2  91168  3980 ?        S    11:37   0:00 pickup -l -t unix -u</a:t>
            </a:r>
          </a:p>
          <a:p>
            <a:pPr marL="0" indent="0">
              <a:buNone/>
            </a:pPr>
            <a:r>
              <a:rPr lang="nl-NL" sz="1200" b="1" dirty="0"/>
              <a:t>root</a:t>
            </a:r>
            <a:r>
              <a:rPr lang="nl-NL" sz="1200" dirty="0"/>
              <a:t>     31422  0.0  0.2 144988  5204 ?        Ss   10:54   0:01 </a:t>
            </a:r>
            <a:r>
              <a:rPr lang="nl-NL" sz="1200" dirty="0" err="1"/>
              <a:t>sshd</a:t>
            </a:r>
            <a:r>
              <a:rPr lang="nl-NL" sz="1200" dirty="0"/>
              <a:t>: </a:t>
            </a:r>
            <a:r>
              <a:rPr lang="nl-NL" sz="1200" dirty="0" err="1"/>
              <a:t>root@pts</a:t>
            </a:r>
            <a:r>
              <a:rPr lang="nl-NL" sz="1200" dirty="0"/>
              <a:t>/0</a:t>
            </a:r>
          </a:p>
          <a:p>
            <a:pPr marL="0" indent="0">
              <a:buNone/>
            </a:pPr>
            <a:r>
              <a:rPr lang="en-US" sz="1200" b="1" dirty="0"/>
              <a:t>gdm</a:t>
            </a:r>
            <a:r>
              <a:rPr lang="en-US" sz="1200" dirty="0"/>
              <a:t>       8946  0.0  0.1 386280  3416 ?        Sl   Mar28   0:00 /usr/libexec/gvfs-mtp-volume-monitor</a:t>
            </a:r>
          </a:p>
          <a:p>
            <a:pPr marL="0" indent="0">
              <a:buNone/>
            </a:pPr>
            <a:r>
              <a:rPr lang="en-US" sz="1400" b="1" dirty="0"/>
              <a:t>	ls –l /tmp</a:t>
            </a:r>
          </a:p>
          <a:p>
            <a:pPr marL="0" indent="0">
              <a:buNone/>
            </a:pPr>
            <a:r>
              <a:rPr lang="en-US" sz="1200" dirty="0"/>
              <a:t>-rw-r--r--. 1 </a:t>
            </a:r>
            <a:r>
              <a:rPr lang="en-US" sz="1200" b="1" dirty="0"/>
              <a:t>root</a:t>
            </a:r>
            <a:r>
              <a:rPr lang="en-US" sz="1200" dirty="0"/>
              <a:t> root    0 Mar 28 12:16 packaging.log</a:t>
            </a:r>
          </a:p>
          <a:p>
            <a:pPr marL="0" indent="0">
              <a:buNone/>
            </a:pPr>
            <a:r>
              <a:rPr lang="en-US" sz="1200" dirty="0"/>
              <a:t>-rw-r--r--. 1 </a:t>
            </a:r>
            <a:r>
              <a:rPr lang="en-US" sz="1200" b="1" dirty="0"/>
              <a:t>root</a:t>
            </a:r>
            <a:r>
              <a:rPr lang="en-US" sz="1200" dirty="0"/>
              <a:t> root  116 Mar 28 12:17 program.log</a:t>
            </a:r>
          </a:p>
          <a:p>
            <a:pPr marL="0" indent="0">
              <a:buNone/>
            </a:pPr>
            <a:r>
              <a:rPr lang="en-US" sz="1400" b="1" dirty="0"/>
              <a:t>	/etc/</a:t>
            </a:r>
            <a:r>
              <a:rPr lang="en-US" sz="1400" b="1" dirty="0" err="1"/>
              <a:t>passwd</a:t>
            </a:r>
            <a:r>
              <a:rPr lang="en-US" sz="1400" b="1" dirty="0"/>
              <a:t> </a:t>
            </a:r>
            <a:r>
              <a:rPr lang="en-US" sz="1400" dirty="0"/>
              <a:t>(local users)</a:t>
            </a:r>
            <a:r>
              <a:rPr lang="en-US" sz="1400" b="1" dirty="0"/>
              <a:t>  ,  /etc/shadow </a:t>
            </a:r>
            <a:r>
              <a:rPr lang="en-US" sz="1400" dirty="0"/>
              <a:t>(user password encrypted and aging controls)</a:t>
            </a:r>
          </a:p>
          <a:p>
            <a:pPr marL="0" indent="0">
              <a:buNone/>
            </a:pPr>
            <a:r>
              <a:rPr lang="en-US" sz="1400" b="1" dirty="0"/>
              <a:t>username:password:UID:GID:GECOS:/home/dir:shell</a:t>
            </a:r>
          </a:p>
          <a:p>
            <a:pPr marL="0" indent="0">
              <a:buNone/>
            </a:pPr>
            <a:r>
              <a:rPr lang="en-US" sz="1400" dirty="0"/>
              <a:t>student:x:1000:1000:student:/home/student:/bin/bash</a:t>
            </a:r>
          </a:p>
          <a:p>
            <a:pPr marL="0" indent="0">
              <a:buNone/>
            </a:pPr>
            <a:r>
              <a:rPr lang="en-US" sz="1400" b="1" dirty="0"/>
              <a:t>	useradd / userdel / </a:t>
            </a:r>
            <a:r>
              <a:rPr lang="en-US" sz="1400" b="1" dirty="0" err="1"/>
              <a:t>usermod</a:t>
            </a:r>
            <a:r>
              <a:rPr lang="en-US" sz="1400" b="1" dirty="0"/>
              <a:t>     </a:t>
            </a:r>
            <a:r>
              <a:rPr lang="en-US" sz="1400" dirty="0"/>
              <a:t>(add/delete/modify an user)</a:t>
            </a:r>
          </a:p>
          <a:p>
            <a:pPr marL="0" indent="0">
              <a:buNone/>
            </a:pPr>
            <a:r>
              <a:rPr lang="en-US" sz="1400" dirty="0">
                <a:solidFill>
                  <a:srgbClr val="FF0000"/>
                </a:solidFill>
              </a:rPr>
              <a:t>Note: </a:t>
            </a:r>
            <a:r>
              <a:rPr lang="en-US" sz="1400" dirty="0"/>
              <a:t>When a user is created and no default group is specified, the default group will be his username and the group “username” is created automatically.</a:t>
            </a:r>
          </a:p>
          <a:p>
            <a:pPr marL="0" indent="0">
              <a:buNone/>
            </a:pPr>
            <a:r>
              <a:rPr lang="en-US" sz="1400" b="1" dirty="0"/>
              <a:t>	id username / </a:t>
            </a:r>
            <a:r>
              <a:rPr lang="en-US" sz="1400" b="1" dirty="0" err="1"/>
              <a:t>passwd</a:t>
            </a:r>
            <a:r>
              <a:rPr lang="en-US" sz="1400" b="1" dirty="0"/>
              <a:t> username  </a:t>
            </a:r>
            <a:r>
              <a:rPr lang="en-US" sz="1400" dirty="0"/>
              <a:t>( show id of a user / modify password or aging controls of an user)</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user Accounts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190119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866296"/>
            <a:ext cx="8545745" cy="3701532"/>
          </a:xfrm>
        </p:spPr>
        <p:txBody>
          <a:bodyPr/>
          <a:lstStyle/>
          <a:p>
            <a:pPr marL="0" indent="0">
              <a:buNone/>
            </a:pPr>
            <a:r>
              <a:rPr lang="en-US" sz="1400" b="1" dirty="0"/>
              <a:t>	/etc/group  </a:t>
            </a:r>
            <a:r>
              <a:rPr lang="en-US" sz="1400" dirty="0"/>
              <a:t>(groups are used to assigned common permissions to a set of users)</a:t>
            </a:r>
          </a:p>
          <a:p>
            <a:pPr marL="0" indent="0">
              <a:buNone/>
            </a:pPr>
            <a:r>
              <a:rPr lang="en-US" sz="1400" b="1" dirty="0"/>
              <a:t>		groupname:password:GID:list,of,users</a:t>
            </a:r>
          </a:p>
          <a:p>
            <a:pPr marL="0" indent="0">
              <a:buNone/>
            </a:pPr>
            <a:r>
              <a:rPr lang="en-US" sz="1400" dirty="0"/>
              <a:t>		student:x:1000:student</a:t>
            </a:r>
          </a:p>
          <a:p>
            <a:pPr marL="0" indent="0">
              <a:buNone/>
            </a:pPr>
            <a:r>
              <a:rPr lang="en-US" sz="1400" b="1" dirty="0"/>
              <a:t>	groupadd / groupdel / </a:t>
            </a:r>
            <a:r>
              <a:rPr lang="en-US" sz="1400" b="1" dirty="0" err="1"/>
              <a:t>usermod</a:t>
            </a:r>
            <a:r>
              <a:rPr lang="en-US" sz="1400" b="1" dirty="0"/>
              <a:t>  </a:t>
            </a:r>
            <a:r>
              <a:rPr lang="en-US" sz="1400" dirty="0"/>
              <a:t> (add/delete a group, modify users in a group)</a:t>
            </a:r>
          </a:p>
          <a:p>
            <a:pPr marL="0" indent="0">
              <a:buNone/>
            </a:pPr>
            <a:r>
              <a:rPr lang="en-US" sz="1400" b="1" dirty="0"/>
              <a:t>Exercise:</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dirty="0"/>
          </a:p>
          <a:p>
            <a:pPr marL="0" indent="0">
              <a:buNone/>
            </a:pPr>
            <a:r>
              <a:rPr lang="en-US" sz="1400" dirty="0"/>
              <a:t>Create the groups/users specified in the table and assign to the appropiate group</a:t>
            </a:r>
          </a:p>
          <a:p>
            <a:pPr marL="0" indent="0">
              <a:buNone/>
            </a:pPr>
            <a:r>
              <a:rPr lang="en-US" sz="1400" dirty="0"/>
              <a:t>Create user </a:t>
            </a:r>
            <a:r>
              <a:rPr lang="en-US" sz="1400" b="1" dirty="0"/>
              <a:t>admin</a:t>
            </a:r>
            <a:r>
              <a:rPr lang="en-US" sz="1400" dirty="0"/>
              <a:t> who should be member of all three groups </a:t>
            </a:r>
          </a:p>
          <a:p>
            <a:pPr marL="0" indent="0">
              <a:buNone/>
            </a:pPr>
            <a:r>
              <a:rPr lang="en-US" sz="1400" dirty="0"/>
              <a:t>Verify user membership using </a:t>
            </a:r>
            <a:r>
              <a:rPr lang="en-US" sz="1400" b="1" dirty="0"/>
              <a:t>id</a:t>
            </a:r>
            <a:r>
              <a:rPr lang="en-US" sz="1400" dirty="0"/>
              <a:t> command</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Groups </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30287487"/>
              </p:ext>
            </p:extLst>
          </p:nvPr>
        </p:nvGraphicFramePr>
        <p:xfrm>
          <a:off x="911205" y="2291937"/>
          <a:ext cx="5601195" cy="1463040"/>
        </p:xfrm>
        <a:graphic>
          <a:graphicData uri="http://schemas.openxmlformats.org/drawingml/2006/table">
            <a:tbl>
              <a:tblPr firstRow="1" bandRow="1">
                <a:tableStyleId>{93296810-A885-4BE3-A3E7-6D5BEEA58F35}</a:tableStyleId>
              </a:tblPr>
              <a:tblGrid>
                <a:gridCol w="1867065">
                  <a:extLst>
                    <a:ext uri="{9D8B030D-6E8A-4147-A177-3AD203B41FA5}">
                      <a16:colId xmlns:a16="http://schemas.microsoft.com/office/drawing/2014/main" val="2228284299"/>
                    </a:ext>
                  </a:extLst>
                </a:gridCol>
                <a:gridCol w="1864982">
                  <a:extLst>
                    <a:ext uri="{9D8B030D-6E8A-4147-A177-3AD203B41FA5}">
                      <a16:colId xmlns:a16="http://schemas.microsoft.com/office/drawing/2014/main" val="1204902706"/>
                    </a:ext>
                  </a:extLst>
                </a:gridCol>
                <a:gridCol w="1869148">
                  <a:extLst>
                    <a:ext uri="{9D8B030D-6E8A-4147-A177-3AD203B41FA5}">
                      <a16:colId xmlns:a16="http://schemas.microsoft.com/office/drawing/2014/main" val="2817526961"/>
                    </a:ext>
                  </a:extLst>
                </a:gridCol>
              </a:tblGrid>
              <a:tr h="183274">
                <a:tc>
                  <a:txBody>
                    <a:bodyPr/>
                    <a:lstStyle/>
                    <a:p>
                      <a:r>
                        <a:rPr lang="en-US" dirty="0"/>
                        <a:t>Group</a:t>
                      </a:r>
                    </a:p>
                  </a:txBody>
                  <a:tcPr/>
                </a:tc>
                <a:tc>
                  <a:txBody>
                    <a:bodyPr/>
                    <a:lstStyle/>
                    <a:p>
                      <a:r>
                        <a:rPr lang="en-US" dirty="0"/>
                        <a:t>Groupname</a:t>
                      </a:r>
                    </a:p>
                  </a:txBody>
                  <a:tcPr/>
                </a:tc>
                <a:tc>
                  <a:txBody>
                    <a:bodyPr/>
                    <a:lstStyle/>
                    <a:p>
                      <a:r>
                        <a:rPr lang="en-US" dirty="0"/>
                        <a:t>Users</a:t>
                      </a:r>
                    </a:p>
                  </a:txBody>
                  <a:tcPr/>
                </a:tc>
                <a:extLst>
                  <a:ext uri="{0D108BD9-81ED-4DB2-BD59-A6C34878D82A}">
                    <a16:rowId xmlns:a16="http://schemas.microsoft.com/office/drawing/2014/main" val="1795758360"/>
                  </a:ext>
                </a:extLst>
              </a:tr>
              <a:tr h="183274">
                <a:tc>
                  <a:txBody>
                    <a:bodyPr/>
                    <a:lstStyle/>
                    <a:p>
                      <a:r>
                        <a:rPr lang="en-US" dirty="0"/>
                        <a:t>Team</a:t>
                      </a:r>
                      <a:r>
                        <a:rPr lang="en-US" baseline="0" dirty="0"/>
                        <a:t> Leader</a:t>
                      </a:r>
                      <a:endParaRPr lang="en-US" dirty="0"/>
                    </a:p>
                  </a:txBody>
                  <a:tcPr/>
                </a:tc>
                <a:tc>
                  <a:txBody>
                    <a:bodyPr/>
                    <a:lstStyle/>
                    <a:p>
                      <a:r>
                        <a:rPr lang="en-US" dirty="0"/>
                        <a:t>tleaders</a:t>
                      </a:r>
                    </a:p>
                  </a:txBody>
                  <a:tcPr/>
                </a:tc>
                <a:tc>
                  <a:txBody>
                    <a:bodyPr/>
                    <a:lstStyle/>
                    <a:p>
                      <a:r>
                        <a:rPr lang="en-US" dirty="0"/>
                        <a:t>rmuntean</a:t>
                      </a:r>
                    </a:p>
                  </a:txBody>
                  <a:tcPr/>
                </a:tc>
                <a:extLst>
                  <a:ext uri="{0D108BD9-81ED-4DB2-BD59-A6C34878D82A}">
                    <a16:rowId xmlns:a16="http://schemas.microsoft.com/office/drawing/2014/main" val="1094065709"/>
                  </a:ext>
                </a:extLst>
              </a:tr>
              <a:tr h="183274">
                <a:tc>
                  <a:txBody>
                    <a:bodyPr/>
                    <a:lstStyle/>
                    <a:p>
                      <a:r>
                        <a:rPr lang="en-US" dirty="0"/>
                        <a:t>Engineers</a:t>
                      </a:r>
                    </a:p>
                  </a:txBody>
                  <a:tcPr/>
                </a:tc>
                <a:tc>
                  <a:txBody>
                    <a:bodyPr/>
                    <a:lstStyle/>
                    <a:p>
                      <a:r>
                        <a:rPr lang="en-US" dirty="0"/>
                        <a:t>engineers</a:t>
                      </a:r>
                    </a:p>
                  </a:txBody>
                  <a:tcPr/>
                </a:tc>
                <a:tc>
                  <a:txBody>
                    <a:bodyPr/>
                    <a:lstStyle/>
                    <a:p>
                      <a:r>
                        <a:rPr lang="en-US" dirty="0"/>
                        <a:t>cdumitri,vcostea</a:t>
                      </a:r>
                    </a:p>
                  </a:txBody>
                  <a:tcPr/>
                </a:tc>
                <a:extLst>
                  <a:ext uri="{0D108BD9-81ED-4DB2-BD59-A6C34878D82A}">
                    <a16:rowId xmlns:a16="http://schemas.microsoft.com/office/drawing/2014/main" val="3756120568"/>
                  </a:ext>
                </a:extLst>
              </a:tr>
              <a:tr h="183274">
                <a:tc>
                  <a:txBody>
                    <a:bodyPr/>
                    <a:lstStyle/>
                    <a:p>
                      <a:r>
                        <a:rPr lang="en-US" dirty="0"/>
                        <a:t>students</a:t>
                      </a:r>
                    </a:p>
                  </a:txBody>
                  <a:tcPr/>
                </a:tc>
                <a:tc>
                  <a:txBody>
                    <a:bodyPr/>
                    <a:lstStyle/>
                    <a:p>
                      <a:r>
                        <a:rPr lang="en-US" dirty="0"/>
                        <a:t>students</a:t>
                      </a:r>
                    </a:p>
                  </a:txBody>
                  <a:tcPr/>
                </a:tc>
                <a:tc>
                  <a:txBody>
                    <a:bodyPr/>
                    <a:lstStyle/>
                    <a:p>
                      <a:r>
                        <a:rPr lang="en-US" dirty="0"/>
                        <a:t>alin,ionut,daniel</a:t>
                      </a:r>
                    </a:p>
                  </a:txBody>
                  <a:tcPr/>
                </a:tc>
                <a:extLst>
                  <a:ext uri="{0D108BD9-81ED-4DB2-BD59-A6C34878D82A}">
                    <a16:rowId xmlns:a16="http://schemas.microsoft.com/office/drawing/2014/main" val="3840099852"/>
                  </a:ext>
                </a:extLst>
              </a:tr>
            </a:tbl>
          </a:graphicData>
        </a:graphic>
      </p:graphicFrame>
    </p:spTree>
    <p:extLst>
      <p:ext uri="{BB962C8B-B14F-4D97-AF65-F5344CB8AC3E}">
        <p14:creationId xmlns:p14="http://schemas.microsoft.com/office/powerpoint/2010/main" val="324437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r>
              <a:rPr lang="en-US" sz="1200" dirty="0"/>
              <a:t>Solution (</a:t>
            </a:r>
            <a:r>
              <a:rPr lang="en-US" sz="1200" b="1" dirty="0"/>
              <a:t>only user root have permissions to execute the commands</a:t>
            </a:r>
            <a:r>
              <a:rPr lang="en-US" sz="1200" dirty="0"/>
              <a:t>):</a:t>
            </a:r>
          </a:p>
          <a:p>
            <a:r>
              <a:rPr lang="en-US" sz="1200" dirty="0"/>
              <a:t>useradd rmuntean</a:t>
            </a:r>
          </a:p>
          <a:p>
            <a:pPr marL="228600" lvl="1" indent="0">
              <a:buNone/>
            </a:pPr>
            <a:r>
              <a:rPr lang="en-US" sz="1200" dirty="0"/>
              <a:t>for USER in </a:t>
            </a:r>
            <a:r>
              <a:rPr lang="en-US" sz="1200" dirty="0" err="1"/>
              <a:t>vcostea</a:t>
            </a:r>
            <a:r>
              <a:rPr lang="en-US" sz="1200" dirty="0"/>
              <a:t> </a:t>
            </a:r>
            <a:r>
              <a:rPr lang="en-US" sz="1200" dirty="0" err="1"/>
              <a:t>cdumitri</a:t>
            </a:r>
            <a:r>
              <a:rPr lang="en-US" sz="1200" dirty="0"/>
              <a:t> alin ionut daniel ; do useradd $USER ; done    (for command in bash scripting)</a:t>
            </a:r>
          </a:p>
          <a:p>
            <a:r>
              <a:rPr lang="en-US" sz="1200" dirty="0"/>
              <a:t>groupadd tleaders</a:t>
            </a:r>
          </a:p>
          <a:p>
            <a:r>
              <a:rPr lang="en-US" sz="1200" dirty="0"/>
              <a:t>usermod -aG </a:t>
            </a:r>
            <a:r>
              <a:rPr lang="en-US" sz="1200" dirty="0" err="1"/>
              <a:t>tleaders</a:t>
            </a:r>
            <a:r>
              <a:rPr lang="en-US" sz="1200" dirty="0"/>
              <a:t> </a:t>
            </a:r>
            <a:r>
              <a:rPr lang="en-US" sz="1200" dirty="0" err="1"/>
              <a:t>rmuntean</a:t>
            </a:r>
            <a:r>
              <a:rPr lang="en-US" sz="1200" dirty="0"/>
              <a:t>       ( </a:t>
            </a:r>
            <a:r>
              <a:rPr lang="en-US" sz="1200" b="1" dirty="0"/>
              <a:t>Note</a:t>
            </a:r>
            <a:r>
              <a:rPr lang="en-US" sz="1200" dirty="0"/>
              <a:t>: “-a” - append “-G” – add user to another group, “-g” set the default group to a user) </a:t>
            </a:r>
          </a:p>
          <a:p>
            <a:r>
              <a:rPr lang="en-US" sz="1200" dirty="0"/>
              <a:t>groupadd engineers</a:t>
            </a:r>
          </a:p>
          <a:p>
            <a:r>
              <a:rPr lang="en-US" sz="1200" dirty="0"/>
              <a:t>usermod -aG engineers vcostea</a:t>
            </a:r>
          </a:p>
          <a:p>
            <a:r>
              <a:rPr lang="en-US" sz="1200" dirty="0"/>
              <a:t>usermod -aG engineers cdumitri</a:t>
            </a:r>
          </a:p>
          <a:p>
            <a:r>
              <a:rPr lang="en-US" sz="1200" dirty="0"/>
              <a:t>groupadd students</a:t>
            </a:r>
          </a:p>
          <a:p>
            <a:r>
              <a:rPr lang="en-US" sz="1200" dirty="0"/>
              <a:t>usermod -aG students alin</a:t>
            </a:r>
          </a:p>
          <a:p>
            <a:r>
              <a:rPr lang="en-US" sz="1200" dirty="0"/>
              <a:t>usermod -aG students ionut</a:t>
            </a:r>
          </a:p>
          <a:p>
            <a:r>
              <a:rPr lang="en-US" sz="1200" dirty="0"/>
              <a:t>usermod -aG students Daniel</a:t>
            </a:r>
          </a:p>
          <a:p>
            <a:r>
              <a:rPr lang="en-US" sz="1200" dirty="0" err="1"/>
              <a:t>useradd</a:t>
            </a:r>
            <a:r>
              <a:rPr lang="en-US" sz="1200" dirty="0"/>
              <a:t> admin -g students -G </a:t>
            </a:r>
            <a:r>
              <a:rPr lang="en-US" sz="1200" dirty="0" err="1"/>
              <a:t>engineers,tleader</a:t>
            </a:r>
            <a:r>
              <a:rPr lang="en-US" sz="1200" dirty="0"/>
              <a:t> –c “Admin”  </a:t>
            </a:r>
          </a:p>
          <a:p>
            <a:pPr marL="0" indent="0">
              <a:buNone/>
            </a:pPr>
            <a:r>
              <a:rPr lang="en-US" sz="1200" dirty="0"/>
              <a:t>To check :  id </a:t>
            </a:r>
            <a:r>
              <a:rPr lang="en-US" sz="1200" dirty="0" err="1"/>
              <a:t>rmuntean</a:t>
            </a:r>
            <a:r>
              <a:rPr lang="en-US" sz="1200" dirty="0"/>
              <a:t>      or     id admin</a:t>
            </a:r>
          </a:p>
          <a:p>
            <a:endParaRPr lang="en-US" sz="1200" dirty="0"/>
          </a:p>
          <a:p>
            <a:pPr marL="0" indent="0">
              <a:buNone/>
            </a:pPr>
            <a:endParaRPr lang="en-US" sz="1200" dirty="0"/>
          </a:p>
          <a:p>
            <a:pPr marL="0" indent="0">
              <a:buNone/>
            </a:pPr>
            <a:endParaRPr lang="en-US" sz="12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Groups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251714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r>
              <a:rPr lang="en-US" sz="1400" b="1" dirty="0"/>
              <a:t>	ls -la /home/student/.bash_profile</a:t>
            </a:r>
          </a:p>
          <a:p>
            <a:pPr marL="0" indent="0">
              <a:buNone/>
            </a:pPr>
            <a:r>
              <a:rPr lang="en-US" sz="1400" dirty="0"/>
              <a:t>-rw-r--r--. 1 student student 193 Aug  2  2016 /home/student/.bash_profile</a:t>
            </a:r>
          </a:p>
          <a:p>
            <a:pPr marL="0" indent="0">
              <a:buNone/>
            </a:pPr>
            <a:r>
              <a:rPr lang="en-US" sz="1400" b="1" dirty="0"/>
              <a:t>	chmod (change file mode bits)</a:t>
            </a:r>
          </a:p>
          <a:p>
            <a:pPr marL="0" indent="0">
              <a:buNone/>
            </a:pPr>
            <a:r>
              <a:rPr lang="en-US" sz="1400" b="1" dirty="0"/>
              <a:t>	chown (change file owner)</a:t>
            </a:r>
          </a:p>
          <a:p>
            <a:pPr marL="0" indent="0">
              <a:buNone/>
            </a:pPr>
            <a:endParaRPr lang="en-US" sz="1400" b="1"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Controlling access to files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66059671"/>
              </p:ext>
            </p:extLst>
          </p:nvPr>
        </p:nvGraphicFramePr>
        <p:xfrm>
          <a:off x="3681351" y="1358375"/>
          <a:ext cx="5071297" cy="3079022"/>
        </p:xfrm>
        <a:graphic>
          <a:graphicData uri="http://schemas.openxmlformats.org/drawingml/2006/table">
            <a:tbl>
              <a:tblPr/>
              <a:tblGrid>
                <a:gridCol w="1154576">
                  <a:extLst>
                    <a:ext uri="{9D8B030D-6E8A-4147-A177-3AD203B41FA5}">
                      <a16:colId xmlns:a16="http://schemas.microsoft.com/office/drawing/2014/main" val="1786512727"/>
                    </a:ext>
                  </a:extLst>
                </a:gridCol>
                <a:gridCol w="652530">
                  <a:extLst>
                    <a:ext uri="{9D8B030D-6E8A-4147-A177-3AD203B41FA5}">
                      <a16:colId xmlns:a16="http://schemas.microsoft.com/office/drawing/2014/main" val="408495576"/>
                    </a:ext>
                  </a:extLst>
                </a:gridCol>
                <a:gridCol w="3264191">
                  <a:extLst>
                    <a:ext uri="{9D8B030D-6E8A-4147-A177-3AD203B41FA5}">
                      <a16:colId xmlns:a16="http://schemas.microsoft.com/office/drawing/2014/main" val="2413735755"/>
                    </a:ext>
                  </a:extLst>
                </a:gridCol>
              </a:tblGrid>
              <a:tr h="255470">
                <a:tc>
                  <a:txBody>
                    <a:bodyPr/>
                    <a:lstStyle/>
                    <a:p>
                      <a:pPr algn="ctr"/>
                      <a:r>
                        <a:rPr lang="en-US" sz="1000" dirty="0">
                          <a:effectLst/>
                        </a:rPr>
                        <a:t>Symbolic Notation</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000" dirty="0">
                          <a:effectLst/>
                        </a:rPr>
                        <a:t>Numeric Notation</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000" dirty="0">
                          <a:effectLst/>
                        </a:rPr>
                        <a:t>English</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288491153"/>
                  </a:ext>
                </a:extLst>
              </a:tr>
              <a:tr h="113137">
                <a:tc>
                  <a:txBody>
                    <a:bodyPr/>
                    <a:lstStyle/>
                    <a:p>
                      <a:pPr algn="ctr"/>
                      <a:r>
                        <a:rPr lang="en-US" sz="1000" dirty="0">
                          <a:effectLst/>
                        </a:rPr>
                        <a:t>----------</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0000</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a:effectLst/>
                        </a:rPr>
                        <a:t>no permissions</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67895517"/>
                  </a:ext>
                </a:extLst>
              </a:tr>
              <a:tr h="145982">
                <a:tc>
                  <a:txBody>
                    <a:bodyPr/>
                    <a:lstStyle/>
                    <a:p>
                      <a:pPr algn="ctr"/>
                      <a:r>
                        <a:rPr lang="en-US" sz="1000" dirty="0">
                          <a:effectLst/>
                        </a:rPr>
                        <a:t>-rwx------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0700</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b="1">
                          <a:effectLst/>
                        </a:rPr>
                        <a:t>read, write, &amp; execute only for owner</a:t>
                      </a:r>
                      <a:endParaRPr lang="en-US" sz="1000">
                        <a:effectLst/>
                      </a:endParaRP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00747923"/>
                  </a:ext>
                </a:extLst>
              </a:tr>
              <a:tr h="255470">
                <a:tc>
                  <a:txBody>
                    <a:bodyPr/>
                    <a:lstStyle/>
                    <a:p>
                      <a:pPr algn="ctr"/>
                      <a:r>
                        <a:rPr lang="en-US" sz="1000" dirty="0">
                          <a:effectLst/>
                        </a:rPr>
                        <a:t>-rwxrwx---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0770</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read, write, &amp; execute for owner and group</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54589838"/>
                  </a:ext>
                </a:extLst>
              </a:tr>
              <a:tr h="255470">
                <a:tc>
                  <a:txBody>
                    <a:bodyPr/>
                    <a:lstStyle/>
                    <a:p>
                      <a:pPr algn="ctr"/>
                      <a:r>
                        <a:rPr lang="en-US" sz="1000" dirty="0">
                          <a:effectLst/>
                        </a:rPr>
                        <a:t>-rwxrwxrwx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0777</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a:effectLst/>
                        </a:rPr>
                        <a:t>read, write, &amp; execute for owner, group and others </a:t>
                      </a:r>
                      <a:r>
                        <a:rPr lang="en-US" sz="1000" b="1" i="1">
                          <a:effectLst/>
                        </a:rPr>
                        <a:t>SECURITY RISK</a:t>
                      </a:r>
                      <a:endParaRPr lang="en-US" sz="1000">
                        <a:effectLst/>
                      </a:endParaRP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26226472"/>
                  </a:ext>
                </a:extLst>
              </a:tr>
              <a:tr h="309803">
                <a:tc>
                  <a:txBody>
                    <a:bodyPr/>
                    <a:lstStyle/>
                    <a:p>
                      <a:pPr algn="ctr"/>
                      <a:r>
                        <a:rPr lang="en-US" sz="1000">
                          <a:effectLst/>
                        </a:rPr>
                        <a:t>---x--x--x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0111</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execute</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33340848"/>
                  </a:ext>
                </a:extLst>
              </a:tr>
              <a:tr h="145982">
                <a:tc>
                  <a:txBody>
                    <a:bodyPr/>
                    <a:lstStyle/>
                    <a:p>
                      <a:pPr algn="ctr"/>
                      <a:r>
                        <a:rPr lang="en-US" sz="1000">
                          <a:effectLst/>
                        </a:rPr>
                        <a:t>--w--w--w-</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a:effectLst/>
                        </a:rPr>
                        <a:t>0222</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write</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56931319"/>
                  </a:ext>
                </a:extLst>
              </a:tr>
              <a:tr h="145982">
                <a:tc>
                  <a:txBody>
                    <a:bodyPr/>
                    <a:lstStyle/>
                    <a:p>
                      <a:pPr algn="ctr"/>
                      <a:r>
                        <a:rPr lang="en-US" sz="1000">
                          <a:effectLst/>
                        </a:rPr>
                        <a:t>--wx-wx-wx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a:effectLst/>
                        </a:rPr>
                        <a:t>0333</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write &amp; execute</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59268539"/>
                  </a:ext>
                </a:extLst>
              </a:tr>
              <a:tr h="145982">
                <a:tc>
                  <a:txBody>
                    <a:bodyPr/>
                    <a:lstStyle/>
                    <a:p>
                      <a:pPr algn="ctr"/>
                      <a:r>
                        <a:rPr lang="en-US" sz="1000">
                          <a:effectLst/>
                        </a:rPr>
                        <a:t>-r--r--r--</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a:effectLst/>
                        </a:rPr>
                        <a:t>0444</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read</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72310001"/>
                  </a:ext>
                </a:extLst>
              </a:tr>
              <a:tr h="145982">
                <a:tc>
                  <a:txBody>
                    <a:bodyPr/>
                    <a:lstStyle/>
                    <a:p>
                      <a:pPr algn="ctr"/>
                      <a:r>
                        <a:rPr lang="en-US" sz="1000">
                          <a:effectLst/>
                        </a:rPr>
                        <a:t>-r-xr-xr-x</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a:effectLst/>
                        </a:rPr>
                        <a:t>0555</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read &amp; execute</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88673675"/>
                  </a:ext>
                </a:extLst>
              </a:tr>
              <a:tr h="145982">
                <a:tc>
                  <a:txBody>
                    <a:bodyPr/>
                    <a:lstStyle/>
                    <a:p>
                      <a:pPr algn="ctr"/>
                      <a:r>
                        <a:rPr lang="en-US" sz="1000">
                          <a:effectLst/>
                        </a:rPr>
                        <a:t>-rw-rw-rw-</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a:effectLst/>
                        </a:rPr>
                        <a:t>0666</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read &amp; write</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52769688"/>
                  </a:ext>
                </a:extLst>
              </a:tr>
              <a:tr h="364957">
                <a:tc>
                  <a:txBody>
                    <a:bodyPr/>
                    <a:lstStyle/>
                    <a:p>
                      <a:pPr algn="ctr"/>
                      <a:r>
                        <a:rPr lang="en-US" sz="1000">
                          <a:effectLst/>
                        </a:rPr>
                        <a:t>-rwxr-----</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000" dirty="0">
                          <a:effectLst/>
                        </a:rPr>
                        <a:t>0740</a:t>
                      </a:r>
                    </a:p>
                  </a:txBody>
                  <a:tcPr marL="52488"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000" dirty="0">
                          <a:effectLst/>
                        </a:rPr>
                        <a:t>owner can read, write, &amp; execute; group can only read; others have no permissions</a:t>
                      </a:r>
                    </a:p>
                  </a:txBody>
                  <a:tcPr marL="218953" marR="52488" marT="26244" marB="2624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06456505"/>
                  </a:ext>
                </a:extLst>
              </a:tr>
            </a:tbl>
          </a:graphicData>
        </a:graphic>
      </p:graphicFrame>
    </p:spTree>
    <p:extLst>
      <p:ext uri="{BB962C8B-B14F-4D97-AF65-F5344CB8AC3E}">
        <p14:creationId xmlns:p14="http://schemas.microsoft.com/office/powerpoint/2010/main" val="105043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endParaRPr lang="en-US" sz="1400" b="1"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Controlling access to files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62018994"/>
              </p:ext>
            </p:extLst>
          </p:nvPr>
        </p:nvGraphicFramePr>
        <p:xfrm>
          <a:off x="431999" y="839415"/>
          <a:ext cx="8775864" cy="2075916"/>
        </p:xfrm>
        <a:graphic>
          <a:graphicData uri="http://schemas.openxmlformats.org/drawingml/2006/table">
            <a:tbl>
              <a:tblPr/>
              <a:tblGrid>
                <a:gridCol w="451263">
                  <a:extLst>
                    <a:ext uri="{9D8B030D-6E8A-4147-A177-3AD203B41FA5}">
                      <a16:colId xmlns:a16="http://schemas.microsoft.com/office/drawing/2014/main" val="3874112626"/>
                    </a:ext>
                  </a:extLst>
                </a:gridCol>
                <a:gridCol w="795647">
                  <a:extLst>
                    <a:ext uri="{9D8B030D-6E8A-4147-A177-3AD203B41FA5}">
                      <a16:colId xmlns:a16="http://schemas.microsoft.com/office/drawing/2014/main" val="1216917115"/>
                    </a:ext>
                  </a:extLst>
                </a:gridCol>
                <a:gridCol w="7528954">
                  <a:extLst>
                    <a:ext uri="{9D8B030D-6E8A-4147-A177-3AD203B41FA5}">
                      <a16:colId xmlns:a16="http://schemas.microsoft.com/office/drawing/2014/main" val="3200200625"/>
                    </a:ext>
                  </a:extLst>
                </a:gridCol>
              </a:tblGrid>
              <a:tr h="165369">
                <a:tc>
                  <a:txBody>
                    <a:bodyPr/>
                    <a:lstStyle/>
                    <a:p>
                      <a:pPr algn="ctr"/>
                      <a:r>
                        <a:rPr lang="en-US" sz="1200">
                          <a:effectLst/>
                        </a:rPr>
                        <a:t>Letter</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dirty="0">
                          <a:effectLst/>
                        </a:rPr>
                        <a:t>Class</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dirty="0">
                          <a:effectLst/>
                        </a:rPr>
                        <a:t>Description</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19010011"/>
                  </a:ext>
                </a:extLst>
              </a:tr>
              <a:tr h="165369">
                <a:tc>
                  <a:txBody>
                    <a:bodyPr/>
                    <a:lstStyle/>
                    <a:p>
                      <a:r>
                        <a:rPr lang="en-US" sz="1200">
                          <a:effectLst/>
                        </a:rPr>
                        <a:t>u</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user</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the owner</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45791987"/>
                  </a:ext>
                </a:extLst>
              </a:tr>
              <a:tr h="289635">
                <a:tc>
                  <a:txBody>
                    <a:bodyPr/>
                    <a:lstStyle/>
                    <a:p>
                      <a:r>
                        <a:rPr lang="en-US" sz="1200">
                          <a:effectLst/>
                        </a:rPr>
                        <a:t>g</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group</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users who are members of the file's group</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37992431"/>
                  </a:ext>
                </a:extLst>
              </a:tr>
              <a:tr h="413902">
                <a:tc>
                  <a:txBody>
                    <a:bodyPr/>
                    <a:lstStyle/>
                    <a:p>
                      <a:r>
                        <a:rPr lang="en-US" sz="1200">
                          <a:effectLst/>
                        </a:rPr>
                        <a:t>o</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others</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users who are not the owner of the file or members of the group</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54073085"/>
                  </a:ext>
                </a:extLst>
              </a:tr>
              <a:tr h="662435">
                <a:tc>
                  <a:txBody>
                    <a:bodyPr/>
                    <a:lstStyle/>
                    <a:p>
                      <a:r>
                        <a:rPr lang="en-US" sz="1200">
                          <a:effectLst/>
                        </a:rPr>
                        <a:t>a</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all</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all three of the above, the same as ugo. (The default if no </a:t>
                      </a:r>
                      <a:r>
                        <a:rPr lang="en-US" sz="1200" i="1" dirty="0">
                          <a:effectLst/>
                        </a:rPr>
                        <a:t>user-class-letters</a:t>
                      </a:r>
                      <a:r>
                        <a:rPr lang="en-US" sz="1200" dirty="0">
                          <a:effectLst/>
                        </a:rPr>
                        <a:t> are specified in the </a:t>
                      </a:r>
                      <a:r>
                        <a:rPr lang="en-US" sz="1200" i="1" dirty="0">
                          <a:effectLst/>
                        </a:rPr>
                        <a:t>maskExpression</a:t>
                      </a:r>
                      <a:r>
                        <a:rPr lang="en-US" sz="1200" dirty="0">
                          <a:effectLst/>
                        </a:rPr>
                        <a:t>.)</a:t>
                      </a:r>
                    </a:p>
                  </a:txBody>
                  <a:tcPr marL="80653" marR="80653" marT="40326" marB="403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9037365"/>
                  </a:ext>
                </a:extLst>
              </a:tr>
            </a:tbl>
          </a:graphicData>
        </a:graphic>
      </p:graphicFrame>
      <p:sp>
        <p:nvSpPr>
          <p:cNvPr id="8" name="Rectangle 2"/>
          <p:cNvSpPr>
            <a:spLocks noChangeArrowheads="1"/>
          </p:cNvSpPr>
          <p:nvPr/>
        </p:nvSpPr>
        <p:spPr bwMode="auto">
          <a:xfrm flipV="1">
            <a:off x="17064" y="-1437596"/>
            <a:ext cx="110551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34418816"/>
              </p:ext>
            </p:extLst>
          </p:nvPr>
        </p:nvGraphicFramePr>
        <p:xfrm>
          <a:off x="431999" y="2915331"/>
          <a:ext cx="8229600" cy="1554480"/>
        </p:xfrm>
        <a:graphic>
          <a:graphicData uri="http://schemas.openxmlformats.org/drawingml/2006/table">
            <a:tbl>
              <a:tblPr/>
              <a:tblGrid>
                <a:gridCol w="1114404">
                  <a:extLst>
                    <a:ext uri="{9D8B030D-6E8A-4147-A177-3AD203B41FA5}">
                      <a16:colId xmlns:a16="http://schemas.microsoft.com/office/drawing/2014/main" val="3895118750"/>
                    </a:ext>
                  </a:extLst>
                </a:gridCol>
                <a:gridCol w="7115196">
                  <a:extLst>
                    <a:ext uri="{9D8B030D-6E8A-4147-A177-3AD203B41FA5}">
                      <a16:colId xmlns:a16="http://schemas.microsoft.com/office/drawing/2014/main" val="419304521"/>
                    </a:ext>
                  </a:extLst>
                </a:gridCol>
              </a:tblGrid>
              <a:tr h="0">
                <a:tc>
                  <a:txBody>
                    <a:bodyPr/>
                    <a:lstStyle/>
                    <a:p>
                      <a:pPr algn="ctr"/>
                      <a:r>
                        <a:rPr lang="en-US">
                          <a:effectLst/>
                        </a:rPr>
                        <a:t>Operator</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Effect on the mask</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76896938"/>
                  </a:ext>
                </a:extLst>
              </a:tr>
              <a:tr h="0">
                <a:tc>
                  <a:txBody>
                    <a:bodyPr/>
                    <a:lstStyle/>
                    <a:p>
                      <a:r>
                        <a:rPr lang="en-US" sz="1200" dirty="0">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permissions specified are enabled, permissions that are not specified are unchanged.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37102034"/>
                  </a:ext>
                </a:extLst>
              </a:tr>
              <a:tr h="0">
                <a:tc>
                  <a:txBody>
                    <a:bodyPr/>
                    <a:lstStyle/>
                    <a:p>
                      <a:r>
                        <a:rPr lang="en-US" sz="1200">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permissions specified are prohibited from being enabled, permissions that are not specified are unchanged.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81200684"/>
                  </a:ext>
                </a:extLst>
              </a:tr>
              <a:tr h="0">
                <a:tc>
                  <a:txBody>
                    <a:bodyPr/>
                    <a:lstStyle/>
                    <a:p>
                      <a:r>
                        <a:rPr lang="en-US" sz="1200">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permissions specified are enabled, permissions that are not specified are prohibited from being enabled.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78704060"/>
                  </a:ext>
                </a:extLst>
              </a:tr>
            </a:tbl>
          </a:graphicData>
        </a:graphic>
      </p:graphicFrame>
    </p:spTree>
    <p:extLst>
      <p:ext uri="{BB962C8B-B14F-4D97-AF65-F5344CB8AC3E}">
        <p14:creationId xmlns:p14="http://schemas.microsoft.com/office/powerpoint/2010/main" val="15206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169" y="785104"/>
            <a:ext cx="8229600" cy="3306763"/>
          </a:xfrm>
        </p:spPr>
        <p:txBody>
          <a:bodyPr/>
          <a:lstStyle/>
          <a:p>
            <a:pPr marL="0" indent="0">
              <a:buNone/>
            </a:pPr>
            <a:r>
              <a:rPr lang="en-US" sz="1300" dirty="0"/>
              <a:t>Basic Operations : Manipulating Files/Directories, Search Files, File operations, File Editors &amp; Linux consoles</a:t>
            </a:r>
          </a:p>
          <a:p>
            <a:pPr marL="0" indent="0">
              <a:buNone/>
            </a:pPr>
            <a:r>
              <a:rPr lang="en-US" sz="1300" dirty="0"/>
              <a:t>Managing Simple Partitions and File Systems</a:t>
            </a:r>
          </a:p>
          <a:p>
            <a:pPr marL="0" indent="0">
              <a:buNone/>
            </a:pPr>
            <a:r>
              <a:rPr lang="en-US" sz="1300" dirty="0"/>
              <a:t>Enable data privacy with partition encryption</a:t>
            </a:r>
          </a:p>
          <a:p>
            <a:pPr marL="0" indent="0">
              <a:buNone/>
            </a:pPr>
            <a:r>
              <a:rPr lang="en-US" sz="1300" dirty="0"/>
              <a:t>Managing swap space</a:t>
            </a:r>
          </a:p>
          <a:p>
            <a:pPr marL="0" indent="0">
              <a:buNone/>
            </a:pPr>
            <a:r>
              <a:rPr lang="en-US" sz="1300" dirty="0"/>
              <a:t>Managing flexible storage with Logical Volume</a:t>
            </a:r>
          </a:p>
          <a:p>
            <a:pPr marL="0" indent="0">
              <a:buNone/>
            </a:pPr>
            <a:r>
              <a:rPr lang="en-US" sz="1300" dirty="0"/>
              <a:t>Review LVM status</a:t>
            </a:r>
          </a:p>
          <a:p>
            <a:pPr marL="0" indent="0">
              <a:buNone/>
            </a:pPr>
            <a:r>
              <a:rPr lang="en-US" sz="1300" dirty="0"/>
              <a:t>Extend the Logical Volume</a:t>
            </a:r>
          </a:p>
          <a:p>
            <a:pPr marL="0" indent="0">
              <a:buNone/>
            </a:pPr>
            <a:r>
              <a:rPr lang="en-US" sz="1300" dirty="0"/>
              <a:t>Reduce the Logical Volume  </a:t>
            </a:r>
          </a:p>
          <a:p>
            <a:pPr marL="0" indent="0">
              <a:buNone/>
            </a:pPr>
            <a:r>
              <a:rPr lang="en-US" sz="1300" dirty="0"/>
              <a:t>Remove LVM data</a:t>
            </a:r>
          </a:p>
          <a:p>
            <a:pPr marL="0" indent="0">
              <a:buNone/>
            </a:pPr>
            <a:r>
              <a:rPr lang="en-US" sz="1300" dirty="0"/>
              <a:t>Create a snapshot</a:t>
            </a:r>
          </a:p>
          <a:p>
            <a:pPr marL="228600" lvl="1" indent="0">
              <a:buNone/>
            </a:pPr>
            <a:r>
              <a:rPr lang="en-US" sz="1000" dirty="0"/>
              <a:t>Managing user Accounts</a:t>
            </a:r>
          </a:p>
          <a:p>
            <a:pPr marL="228600" lvl="1" indent="0">
              <a:buNone/>
            </a:pPr>
            <a:r>
              <a:rPr lang="en-US" sz="1000" dirty="0"/>
              <a:t>Managing Groups</a:t>
            </a:r>
          </a:p>
          <a:p>
            <a:pPr marL="228600" lvl="1" indent="0">
              <a:buNone/>
            </a:pPr>
            <a:r>
              <a:rPr lang="en-US" sz="1000" dirty="0"/>
              <a:t>Controlling access to files</a:t>
            </a:r>
          </a:p>
          <a:p>
            <a:pPr marL="228600" lvl="1" indent="0">
              <a:buNone/>
            </a:pPr>
            <a:r>
              <a:rPr lang="en-US" sz="1000" dirty="0"/>
              <a:t>Managing File system Access Control Lists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pl-PL" sz="1400" dirty="0"/>
          </a:p>
        </p:txBody>
      </p:sp>
      <p:sp>
        <p:nvSpPr>
          <p:cNvPr id="3" name="Title 2"/>
          <p:cNvSpPr>
            <a:spLocks noGrp="1"/>
          </p:cNvSpPr>
          <p:nvPr>
            <p:ph type="title"/>
          </p:nvPr>
        </p:nvSpPr>
        <p:spPr/>
        <p:txBody>
          <a:bodyPr/>
          <a:lstStyle/>
          <a:p>
            <a:r>
              <a:rPr lang="en-US" dirty="0"/>
              <a:t>Linux Commands and Administration for Ligaac Labs</a:t>
            </a:r>
          </a:p>
        </p:txBody>
      </p:sp>
      <p:sp>
        <p:nvSpPr>
          <p:cNvPr id="4" name="Content Placeholder 3"/>
          <p:cNvSpPr>
            <a:spLocks noGrp="1"/>
          </p:cNvSpPr>
          <p:nvPr>
            <p:ph sz="quarter" idx="13"/>
          </p:nvPr>
        </p:nvSpPr>
        <p:spPr/>
        <p:txBody>
          <a:bodyPr/>
          <a:lstStyle/>
          <a:p>
            <a:r>
              <a:rPr lang="en-US" dirty="0"/>
              <a:t>Intro</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386218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r>
              <a:rPr lang="en-US" sz="1400" b="1" dirty="0"/>
              <a:t>Mounting file system with </a:t>
            </a:r>
            <a:r>
              <a:rPr lang="en-US" sz="1400" b="1" dirty="0" err="1"/>
              <a:t>acl</a:t>
            </a:r>
            <a:r>
              <a:rPr lang="en-US" sz="1400" b="1" dirty="0"/>
              <a:t> option (</a:t>
            </a:r>
            <a:r>
              <a:rPr lang="en-US" sz="1400" b="1" dirty="0">
                <a:solidFill>
                  <a:srgbClr val="FF0000"/>
                </a:solidFill>
              </a:rPr>
              <a:t>X = </a:t>
            </a:r>
            <a:r>
              <a:rPr lang="en-US" sz="1400" b="1" dirty="0" err="1">
                <a:solidFill>
                  <a:srgbClr val="FF0000"/>
                </a:solidFill>
              </a:rPr>
              <a:t>b..o</a:t>
            </a:r>
            <a:r>
              <a:rPr lang="en-US" sz="1400" b="1" dirty="0"/>
              <a:t>):</a:t>
            </a:r>
            <a:r>
              <a:rPr lang="en-US" sz="1400" dirty="0"/>
              <a:t> </a:t>
            </a:r>
            <a:endParaRPr lang="en-US" sz="1400" b="1" dirty="0"/>
          </a:p>
          <a:p>
            <a:pPr marL="0" indent="0">
              <a:buNone/>
            </a:pPr>
            <a:r>
              <a:rPr lang="en-US" sz="1200" dirty="0"/>
              <a:t>	mount -t ext4 -o acl </a:t>
            </a:r>
            <a:r>
              <a:rPr lang="en-US" sz="1200" i="1" dirty="0"/>
              <a:t>device-name</a:t>
            </a:r>
            <a:r>
              <a:rPr lang="en-US" sz="1200" dirty="0"/>
              <a:t> </a:t>
            </a:r>
            <a:r>
              <a:rPr lang="en-US" sz="1200" i="1" dirty="0"/>
              <a:t>partition      (create a new partition </a:t>
            </a:r>
            <a:r>
              <a:rPr lang="en-US" sz="1200" i="1" dirty="0">
                <a:solidFill>
                  <a:srgbClr val="FF0000"/>
                </a:solidFill>
              </a:rPr>
              <a:t>primary, ext4, 2G</a:t>
            </a:r>
            <a:r>
              <a:rPr lang="en-US" sz="1200" i="1" dirty="0"/>
              <a:t>)</a:t>
            </a:r>
          </a:p>
          <a:p>
            <a:pPr marL="0" indent="0">
              <a:buNone/>
            </a:pPr>
            <a:r>
              <a:rPr lang="en-US" sz="1200" i="1" dirty="0"/>
              <a:t>Example: mount -t ext4 -o </a:t>
            </a:r>
            <a:r>
              <a:rPr lang="en-US" sz="1200" i="1" dirty="0" err="1"/>
              <a:t>acl</a:t>
            </a:r>
            <a:r>
              <a:rPr lang="en-US" sz="1200" i="1" dirty="0"/>
              <a:t>  /dev/sd</a:t>
            </a:r>
            <a:r>
              <a:rPr lang="en-US" sz="1200" i="1" dirty="0">
                <a:solidFill>
                  <a:srgbClr val="FF0000"/>
                </a:solidFill>
              </a:rPr>
              <a:t>X</a:t>
            </a:r>
            <a:r>
              <a:rPr lang="en-US" sz="1200" i="1" dirty="0"/>
              <a:t>1  /mountpoint</a:t>
            </a:r>
            <a:r>
              <a:rPr lang="en-US" sz="1200" i="1" dirty="0">
                <a:solidFill>
                  <a:srgbClr val="FF0000"/>
                </a:solidFill>
              </a:rPr>
              <a:t>X</a:t>
            </a:r>
            <a:r>
              <a:rPr lang="en-US" sz="1200" i="1" dirty="0"/>
              <a:t>1    (to activate ACL option)</a:t>
            </a:r>
          </a:p>
          <a:p>
            <a:pPr marL="0" indent="0">
              <a:buNone/>
            </a:pPr>
            <a:r>
              <a:rPr lang="en-US" sz="1200" b="1" i="1" dirty="0"/>
              <a:t>Check default mount option </a:t>
            </a:r>
            <a:r>
              <a:rPr lang="en-US" sz="1200" dirty="0"/>
              <a:t> </a:t>
            </a:r>
            <a:r>
              <a:rPr lang="en-US" sz="1200" b="1" dirty="0"/>
              <a:t>(</a:t>
            </a:r>
            <a:r>
              <a:rPr lang="en-US" sz="1200" b="1" dirty="0">
                <a:solidFill>
                  <a:srgbClr val="FF0000"/>
                </a:solidFill>
              </a:rPr>
              <a:t>X = </a:t>
            </a:r>
            <a:r>
              <a:rPr lang="en-US" sz="1200" b="1" dirty="0" err="1">
                <a:solidFill>
                  <a:srgbClr val="FF0000"/>
                </a:solidFill>
              </a:rPr>
              <a:t>b..o</a:t>
            </a:r>
            <a:r>
              <a:rPr lang="en-US" sz="1200" b="1" dirty="0"/>
              <a:t>):</a:t>
            </a:r>
            <a:r>
              <a:rPr lang="en-US" sz="1200" dirty="0"/>
              <a:t> </a:t>
            </a:r>
            <a:r>
              <a:rPr lang="en-US" sz="1200" b="1" i="1" dirty="0"/>
              <a:t>:</a:t>
            </a:r>
          </a:p>
          <a:p>
            <a:pPr marL="0" indent="0">
              <a:buNone/>
            </a:pPr>
            <a:r>
              <a:rPr lang="en-US" sz="1200" dirty="0"/>
              <a:t>	dumpe2fs /dev/sd</a:t>
            </a:r>
            <a:r>
              <a:rPr lang="en-US" sz="1200" dirty="0">
                <a:solidFill>
                  <a:srgbClr val="FF0000"/>
                </a:solidFill>
              </a:rPr>
              <a:t>X</a:t>
            </a:r>
            <a:r>
              <a:rPr lang="en-US" sz="1200" dirty="0">
                <a:solidFill>
                  <a:schemeClr val="bg2">
                    <a:lumMod val="50000"/>
                  </a:schemeClr>
                </a:solidFill>
              </a:rPr>
              <a:t>1</a:t>
            </a:r>
            <a:r>
              <a:rPr lang="en-US" sz="1200" dirty="0"/>
              <a:t> |grep "Default mount options“     (check ACL option is active)</a:t>
            </a:r>
          </a:p>
          <a:p>
            <a:pPr marL="0" indent="0">
              <a:buNone/>
            </a:pPr>
            <a:r>
              <a:rPr lang="en-US" sz="1200" dirty="0"/>
              <a:t>	Default mount options:    user_xattr </a:t>
            </a:r>
            <a:r>
              <a:rPr lang="en-US" sz="1200" b="1" dirty="0"/>
              <a:t>acl</a:t>
            </a:r>
          </a:p>
          <a:p>
            <a:pPr marL="0" indent="0">
              <a:buNone/>
            </a:pPr>
            <a:r>
              <a:rPr lang="en-US" sz="1200" b="1" dirty="0"/>
              <a:t>Set default mount option :</a:t>
            </a:r>
          </a:p>
          <a:p>
            <a:pPr marL="0" indent="0">
              <a:buNone/>
            </a:pPr>
            <a:r>
              <a:rPr lang="en-US" sz="1200" dirty="0"/>
              <a:t>	tune2fs -o acl,user_xattr /dev/sd</a:t>
            </a:r>
            <a:r>
              <a:rPr lang="en-US" sz="1200" dirty="0">
                <a:solidFill>
                  <a:srgbClr val="FF0000"/>
                </a:solidFill>
              </a:rPr>
              <a:t>X</a:t>
            </a:r>
            <a:r>
              <a:rPr lang="en-US" sz="1200" dirty="0">
                <a:solidFill>
                  <a:schemeClr val="bg2">
                    <a:lumMod val="50000"/>
                  </a:schemeClr>
                </a:solidFill>
              </a:rPr>
              <a:t>1                     </a:t>
            </a:r>
          </a:p>
          <a:p>
            <a:pPr marL="0" indent="0">
              <a:buNone/>
            </a:pPr>
            <a:r>
              <a:rPr lang="en-US" sz="1200" b="1" dirty="0"/>
              <a:t>getfacl file (display ACLs on a file – Get file access ACL )</a:t>
            </a:r>
          </a:p>
          <a:p>
            <a:pPr marL="0" indent="0">
              <a:buNone/>
            </a:pPr>
            <a:r>
              <a:rPr lang="en-US" sz="1200" b="1" dirty="0"/>
              <a:t>setfacl (</a:t>
            </a:r>
            <a:r>
              <a:rPr lang="en-US" sz="1200" dirty="0"/>
              <a:t>There are two types of ACLs: </a:t>
            </a:r>
            <a:r>
              <a:rPr lang="en-US" sz="1200" i="1" dirty="0"/>
              <a:t>access ACLs</a:t>
            </a:r>
            <a:r>
              <a:rPr lang="en-US" sz="1200" dirty="0"/>
              <a:t> and </a:t>
            </a:r>
            <a:r>
              <a:rPr lang="en-US" sz="1200" i="1" dirty="0"/>
              <a:t>default ACLs  </a:t>
            </a:r>
            <a:r>
              <a:rPr lang="en-US" sz="1200" b="1" dirty="0"/>
              <a:t>)</a:t>
            </a:r>
          </a:p>
          <a:p>
            <a:pPr marL="0" indent="0">
              <a:buNone/>
            </a:pPr>
            <a:r>
              <a:rPr lang="en-US" sz="1200" dirty="0"/>
              <a:t>ACLs can be configured:</a:t>
            </a:r>
          </a:p>
          <a:p>
            <a:r>
              <a:rPr lang="en-US" sz="1200" dirty="0">
                <a:solidFill>
                  <a:srgbClr val="FF0000"/>
                </a:solidFill>
              </a:rPr>
              <a:t>Per user </a:t>
            </a:r>
            <a:r>
              <a:rPr lang="en-US" sz="1200" dirty="0"/>
              <a:t>(setfacl -m </a:t>
            </a:r>
            <a:r>
              <a:rPr lang="en-US" sz="1200" b="1" dirty="0">
                <a:solidFill>
                  <a:srgbClr val="FF0000"/>
                </a:solidFill>
              </a:rPr>
              <a:t>u</a:t>
            </a:r>
            <a:r>
              <a:rPr lang="en-US" sz="1200" dirty="0">
                <a:solidFill>
                  <a:srgbClr val="FF0000"/>
                </a:solidFill>
              </a:rPr>
              <a:t>:</a:t>
            </a:r>
            <a:r>
              <a:rPr lang="en-US" sz="1200" dirty="0"/>
              <a:t>alin:rw /project/somefile)</a:t>
            </a:r>
          </a:p>
          <a:p>
            <a:r>
              <a:rPr lang="en-US" sz="1200" dirty="0">
                <a:solidFill>
                  <a:srgbClr val="FF0000"/>
                </a:solidFill>
              </a:rPr>
              <a:t>Per group </a:t>
            </a:r>
            <a:r>
              <a:rPr lang="en-US" sz="1200" dirty="0"/>
              <a:t>(setfacl -m </a:t>
            </a:r>
            <a:r>
              <a:rPr lang="en-US" sz="1200" b="1" dirty="0">
                <a:solidFill>
                  <a:srgbClr val="FF0000"/>
                </a:solidFill>
              </a:rPr>
              <a:t>g</a:t>
            </a:r>
            <a:r>
              <a:rPr lang="en-US" sz="1200" dirty="0">
                <a:solidFill>
                  <a:srgbClr val="FF0000"/>
                </a:solidFill>
              </a:rPr>
              <a:t>:</a:t>
            </a:r>
            <a:r>
              <a:rPr lang="en-US" sz="1200" dirty="0"/>
              <a:t>students:r /project/somefile)</a:t>
            </a:r>
          </a:p>
          <a:p>
            <a:r>
              <a:rPr lang="en-US" sz="1200" dirty="0">
                <a:solidFill>
                  <a:srgbClr val="FF0000"/>
                </a:solidFill>
              </a:rPr>
              <a:t>Via the effective rights mask </a:t>
            </a:r>
            <a:r>
              <a:rPr lang="en-US" sz="1200" dirty="0"/>
              <a:t>(setfacl -m </a:t>
            </a:r>
            <a:r>
              <a:rPr lang="en-US" sz="1200" b="1" dirty="0">
                <a:solidFill>
                  <a:srgbClr val="FF0000"/>
                </a:solidFill>
              </a:rPr>
              <a:t>m</a:t>
            </a:r>
            <a:r>
              <a:rPr lang="en-US" sz="1200" dirty="0"/>
              <a:t>:rx /project/somefile)</a:t>
            </a:r>
          </a:p>
          <a:p>
            <a:r>
              <a:rPr lang="en-US" sz="1200" dirty="0"/>
              <a:t>For users not in the user group for the file (setfacl -m </a:t>
            </a:r>
            <a:r>
              <a:rPr lang="en-US" sz="1200" b="1" dirty="0">
                <a:solidFill>
                  <a:srgbClr val="FF0000"/>
                </a:solidFill>
              </a:rPr>
              <a:t>o</a:t>
            </a:r>
            <a:r>
              <a:rPr lang="en-US" sz="1200" dirty="0"/>
              <a:t>:rx /project/somefile)</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File system Access Control Lists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
        <p:nvSpPr>
          <p:cNvPr id="8" name="Rectangle 2"/>
          <p:cNvSpPr>
            <a:spLocks noChangeArrowheads="1"/>
          </p:cNvSpPr>
          <p:nvPr/>
        </p:nvSpPr>
        <p:spPr bwMode="auto">
          <a:xfrm flipV="1">
            <a:off x="17064" y="-1437596"/>
            <a:ext cx="110551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274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r>
              <a:rPr lang="en-US" sz="1400" b="1" dirty="0"/>
              <a:t>Default ALCs inheritance</a:t>
            </a:r>
          </a:p>
          <a:p>
            <a:pPr marL="0" indent="0">
              <a:buNone/>
            </a:pPr>
            <a:r>
              <a:rPr lang="en-US" sz="1400" dirty="0"/>
              <a:t>Directories can have default ACL entries which are automatically set on new files created in the directory</a:t>
            </a:r>
          </a:p>
          <a:p>
            <a:pPr marL="0" indent="0">
              <a:buNone/>
            </a:pPr>
            <a:r>
              <a:rPr lang="en-US" sz="1400" b="1" dirty="0"/>
              <a:t>setfacl –m d:u:alin:rwx /directory </a:t>
            </a:r>
            <a:r>
              <a:rPr lang="en-US" sz="1400" dirty="0"/>
              <a:t>(make sure you grant execute permission , -d = default permissions)</a:t>
            </a:r>
          </a:p>
          <a:p>
            <a:pPr marL="0" indent="0">
              <a:buNone/>
            </a:pPr>
            <a:endParaRPr lang="en-US" sz="1400" dirty="0"/>
          </a:p>
          <a:p>
            <a:pPr marL="0" indent="0">
              <a:buNone/>
            </a:pPr>
            <a:r>
              <a:rPr lang="en-US" sz="1400" b="1" dirty="0"/>
              <a:t>Exercise:</a:t>
            </a:r>
          </a:p>
          <a:p>
            <a:pPr marL="0" indent="0">
              <a:buNone/>
            </a:pPr>
            <a:r>
              <a:rPr lang="en-US" sz="1400" dirty="0"/>
              <a:t>Create a directory </a:t>
            </a:r>
            <a:r>
              <a:rPr lang="en-US" sz="1400" b="1" dirty="0"/>
              <a:t>/ligaac/documents</a:t>
            </a:r>
            <a:r>
              <a:rPr lang="en-US" sz="1400" dirty="0"/>
              <a:t> , where only members of group </a:t>
            </a:r>
            <a:r>
              <a:rPr lang="en-US" sz="1400" b="1" dirty="0"/>
              <a:t>tleaders</a:t>
            </a:r>
            <a:r>
              <a:rPr lang="en-US" sz="1400" dirty="0"/>
              <a:t> and </a:t>
            </a:r>
            <a:r>
              <a:rPr lang="en-US" sz="1400" b="1" dirty="0"/>
              <a:t>engineers</a:t>
            </a:r>
            <a:r>
              <a:rPr lang="en-US" sz="1400" dirty="0"/>
              <a:t> should be able to create new files in the directory </a:t>
            </a:r>
          </a:p>
          <a:p>
            <a:pPr marL="0" indent="0">
              <a:buNone/>
            </a:pPr>
            <a:r>
              <a:rPr lang="en-US" sz="1400" dirty="0"/>
              <a:t>	the directory should be owned by </a:t>
            </a:r>
            <a:r>
              <a:rPr lang="en-US" sz="1400" b="1" dirty="0"/>
              <a:t>root</a:t>
            </a:r>
          </a:p>
          <a:p>
            <a:pPr marL="0" indent="0">
              <a:buNone/>
            </a:pPr>
            <a:r>
              <a:rPr lang="en-US" sz="1400" dirty="0"/>
              <a:t>	new files should be group owned by the group </a:t>
            </a:r>
            <a:r>
              <a:rPr lang="en-US" sz="1400" b="1" dirty="0"/>
              <a:t>engineers</a:t>
            </a:r>
          </a:p>
          <a:p>
            <a:pPr marL="0" indent="0">
              <a:buNone/>
            </a:pPr>
            <a:r>
              <a:rPr lang="en-US" sz="1400" dirty="0"/>
              <a:t>	</a:t>
            </a:r>
            <a:r>
              <a:rPr lang="en-US" sz="1400" b="1" dirty="0"/>
              <a:t>tleaders</a:t>
            </a:r>
            <a:r>
              <a:rPr lang="en-US" sz="1400" dirty="0"/>
              <a:t> should automaticaly have read/write access to new files</a:t>
            </a:r>
          </a:p>
          <a:p>
            <a:pPr marL="0" indent="0">
              <a:buNone/>
            </a:pPr>
            <a:r>
              <a:rPr lang="en-US" sz="1400" dirty="0"/>
              <a:t>	</a:t>
            </a:r>
            <a:r>
              <a:rPr lang="en-US" sz="1400" b="1" dirty="0"/>
              <a:t>students</a:t>
            </a:r>
            <a:r>
              <a:rPr lang="en-US" sz="1400" dirty="0"/>
              <a:t> should automaticaly have read only access to new files</a:t>
            </a:r>
          </a:p>
          <a:p>
            <a:pPr marL="0" indent="0">
              <a:buNone/>
            </a:pPr>
            <a:r>
              <a:rPr lang="en-US" sz="1400" dirty="0"/>
              <a:t>	other users should not be able to access the directory at all</a:t>
            </a:r>
          </a:p>
          <a:p>
            <a:pPr marL="0" indent="0">
              <a:buNone/>
            </a:pPr>
            <a:endParaRPr lang="en-US"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File system Access Control Lists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
        <p:nvSpPr>
          <p:cNvPr id="8" name="Rectangle 2"/>
          <p:cNvSpPr>
            <a:spLocks noChangeArrowheads="1"/>
          </p:cNvSpPr>
          <p:nvPr/>
        </p:nvSpPr>
        <p:spPr bwMode="auto">
          <a:xfrm flipV="1">
            <a:off x="17064" y="-1437596"/>
            <a:ext cx="110551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4489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999" y="839416"/>
            <a:ext cx="8545745" cy="3701532"/>
          </a:xfrm>
        </p:spPr>
        <p:txBody>
          <a:bodyPr/>
          <a:lstStyle/>
          <a:p>
            <a:pPr marL="0" indent="0">
              <a:buNone/>
            </a:pPr>
            <a:r>
              <a:rPr lang="en-US" sz="1400" dirty="0"/>
              <a:t>Solution:</a:t>
            </a:r>
          </a:p>
          <a:p>
            <a:endParaRPr lang="en-US" sz="1400" dirty="0"/>
          </a:p>
          <a:p>
            <a:r>
              <a:rPr lang="en-US" sz="1400" dirty="0"/>
              <a:t>mkdir </a:t>
            </a:r>
            <a:r>
              <a:rPr lang="en-US" sz="1400" b="1" dirty="0"/>
              <a:t>/ligaac/documents</a:t>
            </a:r>
            <a:r>
              <a:rPr lang="en-US" sz="1400" dirty="0"/>
              <a:t> </a:t>
            </a:r>
          </a:p>
          <a:p>
            <a:r>
              <a:rPr lang="en-US" sz="1400" dirty="0"/>
              <a:t>chgrp </a:t>
            </a:r>
            <a:r>
              <a:rPr lang="en-US" sz="1400" b="1" dirty="0"/>
              <a:t>engineers</a:t>
            </a:r>
            <a:r>
              <a:rPr lang="en-US" sz="1400" dirty="0"/>
              <a:t> </a:t>
            </a:r>
            <a:r>
              <a:rPr lang="en-US" sz="1400" b="1" dirty="0"/>
              <a:t>/ligaac/documents</a:t>
            </a:r>
            <a:r>
              <a:rPr lang="en-US" sz="1400" dirty="0"/>
              <a:t> </a:t>
            </a:r>
          </a:p>
          <a:p>
            <a:r>
              <a:rPr lang="en-US" sz="1400" dirty="0"/>
              <a:t>chmod 2770 </a:t>
            </a:r>
            <a:r>
              <a:rPr lang="en-US" sz="1400" b="1" dirty="0"/>
              <a:t>/ligaac/documents</a:t>
            </a:r>
            <a:r>
              <a:rPr lang="en-US" sz="1400" dirty="0"/>
              <a:t> </a:t>
            </a:r>
          </a:p>
          <a:p>
            <a:r>
              <a:rPr lang="en-US" sz="1400" dirty="0"/>
              <a:t>setfacl –m g:tleaders:rwx </a:t>
            </a:r>
            <a:r>
              <a:rPr lang="en-US" sz="1400" b="1" dirty="0"/>
              <a:t>/ligaac/documents      =&gt; per group</a:t>
            </a:r>
            <a:r>
              <a:rPr lang="en-US" sz="1400" dirty="0"/>
              <a:t> </a:t>
            </a:r>
          </a:p>
          <a:p>
            <a:r>
              <a:rPr lang="en-US" sz="1400" dirty="0"/>
              <a:t>setfacl –m g:students:rx </a:t>
            </a:r>
            <a:r>
              <a:rPr lang="en-US" sz="1400" b="1" dirty="0"/>
              <a:t>/ligaac/documents</a:t>
            </a:r>
            <a:r>
              <a:rPr lang="en-US" sz="1400" dirty="0"/>
              <a:t> </a:t>
            </a:r>
          </a:p>
          <a:p>
            <a:r>
              <a:rPr lang="en-US" sz="1400" dirty="0"/>
              <a:t>setfacl –m d:g:tleaders:rwx </a:t>
            </a:r>
            <a:r>
              <a:rPr lang="en-US" sz="1400" b="1" dirty="0"/>
              <a:t>/ligaac/documents</a:t>
            </a:r>
            <a:r>
              <a:rPr lang="en-US" sz="1400" dirty="0"/>
              <a:t>     =&gt; -d default </a:t>
            </a:r>
          </a:p>
          <a:p>
            <a:r>
              <a:rPr lang="en-US" sz="1400" dirty="0"/>
              <a:t>setfacl –m d:g:students:rx </a:t>
            </a:r>
            <a:r>
              <a:rPr lang="en-US" sz="1400" b="1" dirty="0"/>
              <a:t>/ligaac/documents</a:t>
            </a:r>
            <a:r>
              <a:rPr lang="en-US" sz="1400" dirty="0"/>
              <a:t> </a:t>
            </a:r>
          </a:p>
          <a:p>
            <a:r>
              <a:rPr lang="en-US" sz="1400" dirty="0"/>
              <a:t>setfacl –m d:o::- </a:t>
            </a:r>
            <a:r>
              <a:rPr lang="en-US" sz="1400" b="1" dirty="0"/>
              <a:t>/ligaac/documents</a:t>
            </a:r>
            <a:r>
              <a:rPr lang="en-US" sz="1400" dirty="0"/>
              <a:t>                  </a:t>
            </a:r>
          </a:p>
          <a:p>
            <a:endParaRPr lang="en-US"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File system Access Control Lists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
        <p:nvSpPr>
          <p:cNvPr id="8" name="Rectangle 2"/>
          <p:cNvSpPr>
            <a:spLocks noChangeArrowheads="1"/>
          </p:cNvSpPr>
          <p:nvPr/>
        </p:nvSpPr>
        <p:spPr bwMode="auto">
          <a:xfrm flipV="1">
            <a:off x="17064" y="-1437596"/>
            <a:ext cx="110551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181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customers and collaborators only for the purpose for which this document is submitted by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No part of this document may be reproduced or made available to the public or to any third party in any form or means without the prior written permission of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in respect of the contents of this document ("Feedback"). Such Feedback may be used in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products and related specifications or other documentation. Accordingly, if the user of this document gives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feedback on the contents of this document,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may freely use, disclose, reproduce, license, distribute and otherwise commercialize the feedback in any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product, technology, service, specification or 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operates a policy of ongoing development.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 are protected by copyright according to the 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Solutions and Networks 2014</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a:solidFill>
                  <a:schemeClr val="bg2"/>
                </a:solidFill>
                <a:cs typeface="Arial" charset="0"/>
              </a:rPr>
              <a:t>For external use only</a:t>
            </a:r>
            <a:endParaRPr lang="en-US" dirty="0">
              <a:solidFill>
                <a:schemeClr val="bg2"/>
              </a:solidFill>
              <a:cs typeface="Arial"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780687"/>
            <a:ext cx="8229600" cy="3687342"/>
          </a:xfrm>
        </p:spPr>
        <p:txBody>
          <a:bodyPr/>
          <a:lstStyle/>
          <a:p>
            <a:pPr marL="0" indent="0">
              <a:buNone/>
            </a:pPr>
            <a:r>
              <a:rPr lang="en-US" sz="1200" b="1" dirty="0"/>
              <a:t>Exercise: </a:t>
            </a:r>
          </a:p>
          <a:p>
            <a:r>
              <a:rPr lang="en-US" sz="1200" b="1" dirty="0"/>
              <a:t>List files, create/copy/rename/move/delete a file, print the content of a file, count the lines or words contained in a file</a:t>
            </a:r>
          </a:p>
          <a:p>
            <a:r>
              <a:rPr lang="en-US" sz="1200" b="1" dirty="0"/>
              <a:t>List directory and its files, create/delete/rename/move a directory, change path</a:t>
            </a:r>
          </a:p>
          <a:p>
            <a:endParaRPr lang="en-US" sz="100" b="1" dirty="0"/>
          </a:p>
          <a:p>
            <a:r>
              <a:rPr lang="en-US" sz="1100" b="1" dirty="0"/>
              <a:t>Manipulating Files</a:t>
            </a:r>
          </a:p>
          <a:p>
            <a:pPr lvl="1">
              <a:buFont typeface="Courier New" panose="02070309020205020404" pitchFamily="49" charset="0"/>
              <a:buChar char="o"/>
            </a:pPr>
            <a:r>
              <a:rPr lang="en-US" sz="1100" dirty="0"/>
              <a:t>ls (list all files from current location, -l = long print, -t = time modification, -S = from largest to smallest, -R = list recursively,  ~ = current user home directory, -a = all entries, ls *201[345] = list files having in the names 2013,2014 or 2015)</a:t>
            </a:r>
          </a:p>
          <a:p>
            <a:pPr lvl="1">
              <a:buFont typeface="Courier New" panose="02070309020205020404" pitchFamily="49" charset="0"/>
              <a:buChar char="o"/>
            </a:pPr>
            <a:r>
              <a:rPr lang="en-US" sz="1100" dirty="0"/>
              <a:t>cat, tac, more, less, diff (list the content of a file in normal and reverse order or depending on first screen full of output, show difference in content between the files )</a:t>
            </a:r>
          </a:p>
          <a:p>
            <a:pPr lvl="1">
              <a:buFont typeface="Courier New" panose="02070309020205020404" pitchFamily="49" charset="0"/>
              <a:buChar char="o"/>
            </a:pPr>
            <a:r>
              <a:rPr lang="en-US" sz="1100" dirty="0" err="1"/>
              <a:t>cp</a:t>
            </a:r>
            <a:r>
              <a:rPr lang="en-US" sz="1100" dirty="0"/>
              <a:t>, mv, </a:t>
            </a:r>
            <a:r>
              <a:rPr lang="en-US" sz="1100" dirty="0" err="1"/>
              <a:t>rm</a:t>
            </a:r>
            <a:r>
              <a:rPr lang="en-US" sz="1100" dirty="0"/>
              <a:t>, touch (copy / move / delete / create a file) </a:t>
            </a:r>
          </a:p>
          <a:p>
            <a:pPr lvl="1">
              <a:buFont typeface="Courier New" panose="02070309020205020404" pitchFamily="49" charset="0"/>
              <a:buChar char="o"/>
            </a:pPr>
            <a:r>
              <a:rPr lang="en-US" sz="1100" dirty="0"/>
              <a:t>diff (differences between the content of a files) , </a:t>
            </a:r>
            <a:r>
              <a:rPr lang="en-US" sz="1100" dirty="0" err="1"/>
              <a:t>wc</a:t>
            </a:r>
            <a:r>
              <a:rPr lang="en-US" sz="1100" dirty="0"/>
              <a:t> (count new lines, word and bytes for a file), sort (sort lines of a text file)</a:t>
            </a:r>
          </a:p>
          <a:p>
            <a:r>
              <a:rPr lang="en-US" sz="1100" b="1" dirty="0"/>
              <a:t>Manipulating Directories</a:t>
            </a:r>
            <a:r>
              <a:rPr lang="en-US" sz="1100" dirty="0"/>
              <a:t> </a:t>
            </a:r>
          </a:p>
          <a:p>
            <a:pPr marL="0" indent="0">
              <a:buNone/>
            </a:pPr>
            <a:r>
              <a:rPr lang="en-US" sz="1100" dirty="0"/>
              <a:t>          ls (list all files in a directory, -d = only directory entries and not their files)</a:t>
            </a:r>
          </a:p>
          <a:p>
            <a:pPr marL="0" indent="0">
              <a:buNone/>
            </a:pPr>
            <a:r>
              <a:rPr lang="en-US" sz="1100" dirty="0"/>
              <a:t>          </a:t>
            </a:r>
            <a:r>
              <a:rPr lang="en-US" sz="1100" dirty="0" err="1"/>
              <a:t>mkdir</a:t>
            </a:r>
            <a:r>
              <a:rPr lang="en-US" sz="1100" dirty="0"/>
              <a:t> (create directory) , </a:t>
            </a:r>
            <a:r>
              <a:rPr lang="en-US" sz="1100" dirty="0" err="1"/>
              <a:t>rm</a:t>
            </a:r>
            <a:r>
              <a:rPr lang="en-US" sz="1100" dirty="0"/>
              <a:t> –r (delete a directory), mv (rename/move a directory)</a:t>
            </a:r>
          </a:p>
          <a:p>
            <a:pPr marL="0" indent="0">
              <a:buNone/>
            </a:pPr>
            <a:r>
              <a:rPr lang="en-US" sz="1100" dirty="0"/>
              <a:t>          cd (change directory),  </a:t>
            </a:r>
            <a:r>
              <a:rPr lang="en-US" sz="1100" dirty="0" err="1"/>
              <a:t>pushd</a:t>
            </a:r>
            <a:r>
              <a:rPr lang="en-US" sz="1100" dirty="0"/>
              <a:t> (creating a list of the directories, by adding the mentioned directories and doing also cd to the directory), </a:t>
            </a:r>
            <a:r>
              <a:rPr lang="en-US" sz="1100" dirty="0" err="1"/>
              <a:t>popd</a:t>
            </a:r>
            <a:r>
              <a:rPr lang="en-US" sz="1100" dirty="0"/>
              <a:t> (taking out of the list the directories and doing also  cd to that directory), </a:t>
            </a:r>
            <a:r>
              <a:rPr lang="en-US" sz="1100" dirty="0" err="1"/>
              <a:t>dirs</a:t>
            </a:r>
            <a:r>
              <a:rPr lang="en-US" sz="1100" dirty="0"/>
              <a:t> (print the list directories created with </a:t>
            </a:r>
            <a:r>
              <a:rPr lang="en-US" sz="1100" dirty="0" err="1"/>
              <a:t>pushd</a:t>
            </a:r>
            <a:r>
              <a:rPr lang="en-US" sz="1100" dirty="0"/>
              <a:t>),  </a:t>
            </a:r>
            <a:r>
              <a:rPr lang="en-US" sz="1100" dirty="0" err="1"/>
              <a:t>pwd</a:t>
            </a:r>
            <a:r>
              <a:rPr lang="en-US" sz="1100" dirty="0"/>
              <a:t>  (print current path)</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Basic Operations : Manipulating Files and Directories</a:t>
            </a:r>
          </a:p>
        </p:txBody>
      </p:sp>
      <p:sp>
        <p:nvSpPr>
          <p:cNvPr id="5" name="Footer Placeholder 4"/>
          <p:cNvSpPr>
            <a:spLocks noGrp="1"/>
          </p:cNvSpPr>
          <p:nvPr>
            <p:ph type="ftr" sz="quarter" idx="14"/>
          </p:nvPr>
        </p:nvSpPr>
        <p:spPr>
          <a:xfrm>
            <a:off x="418120" y="4896005"/>
            <a:ext cx="6080400" cy="122400"/>
          </a:xfrm>
        </p:spPr>
        <p:txBody>
          <a:bodyPr/>
          <a:lstStyle/>
          <a:p>
            <a:pPr algn="l"/>
            <a:r>
              <a:rPr lang="en-US" noProof="0" dirty="0">
                <a:solidFill>
                  <a:schemeClr val="bg2"/>
                </a:solidFill>
                <a:cs typeface="Arial" charset="0"/>
              </a:rPr>
              <a:t>For external use only</a:t>
            </a:r>
          </a:p>
        </p:txBody>
      </p:sp>
    </p:spTree>
    <p:extLst>
      <p:ext uri="{BB962C8B-B14F-4D97-AF65-F5344CB8AC3E}">
        <p14:creationId xmlns:p14="http://schemas.microsoft.com/office/powerpoint/2010/main" val="366579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Basic Operations : Search files, File operations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
        <p:nvSpPr>
          <p:cNvPr id="8" name="Content Placeholder 1">
            <a:extLst>
              <a:ext uri="{FF2B5EF4-FFF2-40B4-BE49-F238E27FC236}">
                <a16:creationId xmlns:a16="http://schemas.microsoft.com/office/drawing/2014/main" id="{53EF0498-CA8C-49D4-BA33-A4C03521BE40}"/>
              </a:ext>
            </a:extLst>
          </p:cNvPr>
          <p:cNvSpPr txBox="1">
            <a:spLocks/>
          </p:cNvSpPr>
          <p:nvPr/>
        </p:nvSpPr>
        <p:spPr bwMode="auto">
          <a:xfrm>
            <a:off x="416169" y="839415"/>
            <a:ext cx="8229600" cy="36873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0188" indent="-230188" algn="l" defTabSz="457200" rtl="0" eaLnBrk="1" fontAlgn="base" hangingPunct="1">
              <a:spcBef>
                <a:spcPct val="0"/>
              </a:spcBef>
              <a:spcAft>
                <a:spcPts val="600"/>
              </a:spcAft>
              <a:buFont typeface="Arial" charset="0"/>
              <a:buChar char="•"/>
              <a:defRPr sz="3200" kern="1200" baseline="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200" b="1" dirty="0"/>
              <a:t>Exercise: </a:t>
            </a:r>
          </a:p>
          <a:p>
            <a:r>
              <a:rPr lang="en-US" sz="1200" b="1" dirty="0"/>
              <a:t>Search files by name, size, modification, owner, pattern </a:t>
            </a:r>
          </a:p>
          <a:p>
            <a:r>
              <a:rPr lang="en-US" sz="1200" b="1" dirty="0"/>
              <a:t>Search words in files contents </a:t>
            </a:r>
          </a:p>
          <a:p>
            <a:endParaRPr lang="en-US" sz="1000" b="1" dirty="0"/>
          </a:p>
          <a:p>
            <a:r>
              <a:rPr lang="en-US" sz="1100" b="1" dirty="0"/>
              <a:t>Search files</a:t>
            </a:r>
          </a:p>
          <a:p>
            <a:pPr lvl="1">
              <a:buFont typeface="Courier New" panose="02070309020205020404" pitchFamily="49" charset="0"/>
              <a:buChar char="o"/>
            </a:pPr>
            <a:r>
              <a:rPr lang="en-US" sz="1100" dirty="0"/>
              <a:t>find (-name = specify the name of the file, -type = type can be file (f) or directory (d), -user = owner of the files, -size = size of the file, -perm = permissions of the files, -</a:t>
            </a:r>
            <a:r>
              <a:rPr lang="en-US" sz="1100" dirty="0" err="1"/>
              <a:t>maxdepth</a:t>
            </a:r>
            <a:r>
              <a:rPr lang="en-US" sz="1100" dirty="0"/>
              <a:t> = maximum search depth inside a directory, -print = print on screen the search result,  -executable = the file to be executable, -exec = execute a command using the results provided by find command)</a:t>
            </a:r>
            <a:endParaRPr lang="en-US" sz="1100" b="1" dirty="0"/>
          </a:p>
          <a:p>
            <a:pPr marL="230188" lvl="1" indent="0">
              <a:buNone/>
            </a:pPr>
            <a:r>
              <a:rPr lang="en-US" sz="1100" b="1" dirty="0"/>
              <a:t>Search words in files contents</a:t>
            </a:r>
          </a:p>
          <a:p>
            <a:pPr lvl="1">
              <a:buFont typeface="Courier New" panose="02070309020205020404" pitchFamily="49" charset="0"/>
              <a:buChar char="o"/>
            </a:pPr>
            <a:r>
              <a:rPr lang="en-US" sz="1100" dirty="0"/>
              <a:t>grep – used to search data inside the content of a file (-</a:t>
            </a:r>
            <a:r>
              <a:rPr lang="en-US" sz="1100" dirty="0" err="1"/>
              <a:t>i</a:t>
            </a:r>
            <a:r>
              <a:rPr lang="en-US" sz="1100" dirty="0"/>
              <a:t> = insensitive search, -v = skip the results having a matching pattern, -R = recursively search)  </a:t>
            </a:r>
          </a:p>
          <a:p>
            <a:r>
              <a:rPr lang="en-US" sz="1100" b="1" dirty="0"/>
              <a:t>File operations</a:t>
            </a:r>
            <a:endParaRPr lang="en-US" sz="1100" dirty="0"/>
          </a:p>
          <a:p>
            <a:pPr marL="0" indent="0">
              <a:spcAft>
                <a:spcPts val="0"/>
              </a:spcAft>
              <a:buFont typeface="Arial" charset="0"/>
              <a:buNone/>
            </a:pPr>
            <a:r>
              <a:rPr lang="en-US" sz="1100" dirty="0"/>
              <a:t>       &lt;, &gt; = redirect the output ,  &gt;&gt; = append operator, | = pipeline is a sequence of processes chained together by their standard streams, so that the output of each process (</a:t>
            </a:r>
            <a:r>
              <a:rPr lang="en-US" sz="1100" dirty="0" err="1"/>
              <a:t>stdout</a:t>
            </a:r>
            <a:r>
              <a:rPr lang="en-US" sz="1100" dirty="0"/>
              <a:t>) feeds directly as input (stdin) to the next one.     </a:t>
            </a:r>
          </a:p>
          <a:p>
            <a:pPr marL="0" indent="0">
              <a:spcAft>
                <a:spcPts val="0"/>
              </a:spcAft>
              <a:buFont typeface="Arial" charset="0"/>
              <a:buNone/>
            </a:pPr>
            <a:r>
              <a:rPr lang="en-US" sz="1100" dirty="0"/>
              <a:t>       cut – remove sections from each line of files </a:t>
            </a:r>
          </a:p>
          <a:p>
            <a:pPr marL="0" indent="0">
              <a:spcAft>
                <a:spcPts val="0"/>
              </a:spcAft>
              <a:buFont typeface="Arial" charset="0"/>
              <a:buNone/>
            </a:pPr>
            <a:r>
              <a:rPr lang="en-US" sz="1100" dirty="0"/>
              <a:t>       </a:t>
            </a:r>
            <a:r>
              <a:rPr lang="en-US" sz="1100" dirty="0" err="1"/>
              <a:t>tr</a:t>
            </a:r>
            <a:r>
              <a:rPr lang="en-US" sz="1100" dirty="0"/>
              <a:t> – translate or delete characters from standard input   </a:t>
            </a:r>
          </a:p>
          <a:p>
            <a:pPr marL="0" indent="0">
              <a:spcAft>
                <a:spcPts val="0"/>
              </a:spcAft>
              <a:buFont typeface="Arial" charset="0"/>
              <a:buNone/>
            </a:pPr>
            <a:r>
              <a:rPr lang="en-US" sz="1100" dirty="0"/>
              <a:t>                  </a:t>
            </a:r>
          </a:p>
        </p:txBody>
      </p:sp>
    </p:spTree>
    <p:extLst>
      <p:ext uri="{BB962C8B-B14F-4D97-AF65-F5344CB8AC3E}">
        <p14:creationId xmlns:p14="http://schemas.microsoft.com/office/powerpoint/2010/main" val="38437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Basic Operations : File Editors &amp; Linux Consoles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
        <p:nvSpPr>
          <p:cNvPr id="8" name="Content Placeholder 1">
            <a:extLst>
              <a:ext uri="{FF2B5EF4-FFF2-40B4-BE49-F238E27FC236}">
                <a16:creationId xmlns:a16="http://schemas.microsoft.com/office/drawing/2014/main" id="{53EF0498-CA8C-49D4-BA33-A4C03521BE40}"/>
              </a:ext>
            </a:extLst>
          </p:cNvPr>
          <p:cNvSpPr txBox="1">
            <a:spLocks/>
          </p:cNvSpPr>
          <p:nvPr/>
        </p:nvSpPr>
        <p:spPr bwMode="auto">
          <a:xfrm>
            <a:off x="654294" y="839415"/>
            <a:ext cx="8229600" cy="36873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0188" indent="-230188" algn="l" defTabSz="457200" rtl="0" eaLnBrk="1" fontAlgn="base" hangingPunct="1">
              <a:spcBef>
                <a:spcPct val="0"/>
              </a:spcBef>
              <a:spcAft>
                <a:spcPts val="600"/>
              </a:spcAft>
              <a:buFont typeface="Arial" charset="0"/>
              <a:buChar char="•"/>
              <a:defRPr sz="3200" kern="1200" baseline="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200" b="1" dirty="0"/>
              <a:t>Exercise: </a:t>
            </a:r>
          </a:p>
          <a:p>
            <a:r>
              <a:rPr lang="en-US" sz="1200" b="1" dirty="0"/>
              <a:t>Manipulate content of files using editors</a:t>
            </a:r>
          </a:p>
          <a:p>
            <a:r>
              <a:rPr lang="en-US" sz="1200" b="1" dirty="0"/>
              <a:t>Familiarize with Linux consoles</a:t>
            </a:r>
          </a:p>
          <a:p>
            <a:endParaRPr lang="en-US" sz="300" b="1" dirty="0"/>
          </a:p>
          <a:p>
            <a:r>
              <a:rPr lang="en-US" sz="1100" b="1" dirty="0"/>
              <a:t>vi/vim  – is an editor to create or edit a text file</a:t>
            </a:r>
          </a:p>
          <a:p>
            <a:pPr marL="0" indent="0">
              <a:buNone/>
            </a:pPr>
            <a:r>
              <a:rPr lang="en-US" sz="1100" b="1" dirty="0"/>
              <a:t>         </a:t>
            </a:r>
            <a:r>
              <a:rPr lang="en-US" sz="1000" dirty="0"/>
              <a:t>vim file  or vi file</a:t>
            </a:r>
          </a:p>
          <a:p>
            <a:r>
              <a:rPr lang="en-US" sz="1100" b="1" dirty="0" err="1"/>
              <a:t>nano</a:t>
            </a:r>
            <a:r>
              <a:rPr lang="en-US" sz="1100" b="1" dirty="0"/>
              <a:t> editor  - is designed to emulate the features and user-friendliness of o</a:t>
            </a:r>
          </a:p>
          <a:p>
            <a:pPr marL="0" indent="0">
              <a:buNone/>
            </a:pPr>
            <a:r>
              <a:rPr lang="en-US" sz="1000" b="1" dirty="0"/>
              <a:t>         </a:t>
            </a:r>
            <a:r>
              <a:rPr lang="en-US" sz="1000" dirty="0" err="1"/>
              <a:t>nano</a:t>
            </a:r>
            <a:r>
              <a:rPr lang="en-US" sz="1000" dirty="0"/>
              <a:t> – to create a new file </a:t>
            </a:r>
          </a:p>
          <a:p>
            <a:pPr marL="0" indent="0">
              <a:buNone/>
            </a:pPr>
            <a:r>
              <a:rPr lang="en-US" sz="1000" dirty="0"/>
              <a:t>         </a:t>
            </a:r>
            <a:r>
              <a:rPr lang="en-US" sz="1000" dirty="0" err="1"/>
              <a:t>nano</a:t>
            </a:r>
            <a:r>
              <a:rPr lang="en-US" sz="1000" dirty="0"/>
              <a:t> </a:t>
            </a:r>
            <a:r>
              <a:rPr lang="en-US" sz="1000" dirty="0" err="1"/>
              <a:t>fisier</a:t>
            </a:r>
            <a:r>
              <a:rPr lang="en-US" sz="1000" dirty="0"/>
              <a:t> – to create a new file named </a:t>
            </a:r>
            <a:r>
              <a:rPr lang="en-US" sz="1000" dirty="0" err="1"/>
              <a:t>fisier</a:t>
            </a:r>
            <a:endParaRPr lang="en-US" sz="1000" dirty="0"/>
          </a:p>
          <a:p>
            <a:r>
              <a:rPr lang="en-US" sz="1100" b="1" dirty="0"/>
              <a:t>Linux Consoles: </a:t>
            </a:r>
          </a:p>
          <a:p>
            <a:pPr lvl="1"/>
            <a:r>
              <a:rPr lang="en-US" sz="800" dirty="0"/>
              <a:t>Linux has 7 consoles names “</a:t>
            </a:r>
            <a:r>
              <a:rPr lang="en-US" sz="800" dirty="0" err="1"/>
              <a:t>tty”s</a:t>
            </a:r>
            <a:r>
              <a:rPr lang="en-US" sz="800" dirty="0"/>
              <a:t> – Keys to switch between consoles:  CTRL+ALT+F1...F7 =&gt; open </a:t>
            </a:r>
            <a:r>
              <a:rPr lang="en-US" sz="800" dirty="0" err="1"/>
              <a:t>tty</a:t>
            </a:r>
            <a:r>
              <a:rPr lang="en-US" sz="800" dirty="0"/>
              <a:t> terminals with shell , CTRL+ALT+F1 to be back on graphical interface</a:t>
            </a:r>
          </a:p>
          <a:p>
            <a:pPr lvl="1"/>
            <a:r>
              <a:rPr lang="en-US" sz="800" dirty="0"/>
              <a:t>Useful commands : w (who – print the current users logged into Linux machine), last (show listing of last logged users), </a:t>
            </a:r>
            <a:r>
              <a:rPr lang="en-US" sz="800" dirty="0" err="1"/>
              <a:t>whoami</a:t>
            </a:r>
            <a:r>
              <a:rPr lang="en-US" sz="800" dirty="0"/>
              <a:t> (print current user logged), </a:t>
            </a:r>
            <a:r>
              <a:rPr lang="en-US" sz="800" dirty="0" err="1"/>
              <a:t>su</a:t>
            </a:r>
            <a:r>
              <a:rPr lang="en-US" sz="800" dirty="0"/>
              <a:t> (switch user)</a:t>
            </a:r>
          </a:p>
          <a:p>
            <a:pPr lvl="1"/>
            <a:r>
              <a:rPr lang="en-US" sz="800" dirty="0"/>
              <a:t>:0 =&gt; means the user connected to graphical interface (:0)</a:t>
            </a:r>
          </a:p>
          <a:p>
            <a:pPr lvl="1"/>
            <a:r>
              <a:rPr lang="en-US" sz="800" dirty="0"/>
              <a:t>pts/0 =&gt; means the user is on terminal shell opened on a graphical interface (:0) </a:t>
            </a:r>
          </a:p>
          <a:p>
            <a:pPr lvl="1"/>
            <a:r>
              <a:rPr lang="en-US" sz="800" dirty="0"/>
              <a:t>pts/1 =&gt; means the user is on a second terminal shell opened on a graphical interface (:0)</a:t>
            </a:r>
          </a:p>
          <a:p>
            <a:pPr lvl="1"/>
            <a:r>
              <a:rPr lang="en-US" sz="800" dirty="0"/>
              <a:t>tty3 =&gt; means the user is on tty3 </a:t>
            </a:r>
          </a:p>
          <a:p>
            <a:pPr lvl="1">
              <a:defRPr/>
            </a:pPr>
            <a:r>
              <a:rPr lang="en-US" sz="800" dirty="0"/>
              <a:t>tty1 - if your Linux server boots with the graphical environment, tty1 is set aside for it</a:t>
            </a:r>
          </a:p>
          <a:p>
            <a:pPr marL="0" indent="0">
              <a:buFont typeface="Arial" charset="0"/>
              <a:buNone/>
            </a:pPr>
            <a:endParaRPr lang="en-US" sz="1100" dirty="0"/>
          </a:p>
          <a:p>
            <a:pPr marL="0" indent="0">
              <a:buFont typeface="Arial" charset="0"/>
              <a:buNone/>
            </a:pPr>
            <a:endParaRPr lang="en-US" sz="1100" dirty="0"/>
          </a:p>
        </p:txBody>
      </p:sp>
    </p:spTree>
    <p:extLst>
      <p:ext uri="{BB962C8B-B14F-4D97-AF65-F5344CB8AC3E}">
        <p14:creationId xmlns:p14="http://schemas.microsoft.com/office/powerpoint/2010/main" val="20069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4218" y="687451"/>
            <a:ext cx="8229600" cy="3306763"/>
          </a:xfrm>
        </p:spPr>
        <p:txBody>
          <a:bodyPr/>
          <a:lstStyle/>
          <a:p>
            <a:pPr marL="0" indent="0">
              <a:buNone/>
            </a:pPr>
            <a:r>
              <a:rPr lang="en-US" sz="1000" b="1" dirty="0"/>
              <a:t>Exercise: </a:t>
            </a:r>
          </a:p>
          <a:p>
            <a:pPr marL="0" indent="0">
              <a:buNone/>
            </a:pPr>
            <a:r>
              <a:rPr lang="en-US" sz="1000" b="1" dirty="0"/>
              <a:t>Create new partitions (</a:t>
            </a:r>
            <a:r>
              <a:rPr lang="en-US" sz="1000" b="1" dirty="0">
                <a:solidFill>
                  <a:srgbClr val="FF0000"/>
                </a:solidFill>
              </a:rPr>
              <a:t>X = </a:t>
            </a:r>
            <a:r>
              <a:rPr lang="en-US" sz="1000" b="1" dirty="0" err="1">
                <a:solidFill>
                  <a:srgbClr val="FF0000"/>
                </a:solidFill>
              </a:rPr>
              <a:t>b..o</a:t>
            </a:r>
            <a:r>
              <a:rPr lang="en-US" sz="1000" b="1" dirty="0"/>
              <a:t>) on /dev/</a:t>
            </a:r>
            <a:r>
              <a:rPr lang="en-US" sz="1000" b="1" dirty="0" err="1"/>
              <a:t>sdX</a:t>
            </a:r>
            <a:r>
              <a:rPr lang="en-US" sz="1000" b="1" dirty="0"/>
              <a:t> (device size = 10G) : sd</a:t>
            </a:r>
            <a:r>
              <a:rPr lang="en-US" sz="1000" b="1" dirty="0">
                <a:solidFill>
                  <a:srgbClr val="FF0000"/>
                </a:solidFill>
              </a:rPr>
              <a:t>X</a:t>
            </a:r>
            <a:r>
              <a:rPr lang="en-US" sz="1000" b="1" dirty="0"/>
              <a:t>1 (</a:t>
            </a:r>
            <a:r>
              <a:rPr lang="en-US" sz="1000" b="1" dirty="0">
                <a:solidFill>
                  <a:srgbClr val="FF0000"/>
                </a:solidFill>
              </a:rPr>
              <a:t>primary, 5G, ext4</a:t>
            </a:r>
            <a:r>
              <a:rPr lang="en-US" sz="1000" b="1" dirty="0"/>
              <a:t>), sd</a:t>
            </a:r>
            <a:r>
              <a:rPr lang="en-US" sz="1000" b="1" dirty="0">
                <a:solidFill>
                  <a:srgbClr val="FF0000"/>
                </a:solidFill>
              </a:rPr>
              <a:t>X</a:t>
            </a:r>
            <a:r>
              <a:rPr lang="en-US" sz="1000" b="1" dirty="0"/>
              <a:t>2 (</a:t>
            </a:r>
            <a:r>
              <a:rPr lang="en-US" sz="1000" b="1" dirty="0">
                <a:solidFill>
                  <a:srgbClr val="FF0000"/>
                </a:solidFill>
              </a:rPr>
              <a:t>primary, 3G</a:t>
            </a:r>
            <a:r>
              <a:rPr lang="en-US" sz="1000" b="1" dirty="0"/>
              <a:t>) , sd</a:t>
            </a:r>
            <a:r>
              <a:rPr lang="en-US" sz="1000" b="1" dirty="0">
                <a:solidFill>
                  <a:srgbClr val="FF0000"/>
                </a:solidFill>
              </a:rPr>
              <a:t>X</a:t>
            </a:r>
            <a:r>
              <a:rPr lang="en-US" sz="1000" b="1" dirty="0"/>
              <a:t>3 (</a:t>
            </a:r>
            <a:r>
              <a:rPr lang="en-US" sz="1000" b="1" dirty="0">
                <a:solidFill>
                  <a:srgbClr val="FF0000"/>
                </a:solidFill>
              </a:rPr>
              <a:t>extended, rest of disk</a:t>
            </a:r>
            <a:r>
              <a:rPr lang="en-US" sz="1000" b="1" dirty="0"/>
              <a:t>) ,sd</a:t>
            </a:r>
            <a:r>
              <a:rPr lang="en-US" sz="1000" b="1" dirty="0">
                <a:solidFill>
                  <a:srgbClr val="FF0000"/>
                </a:solidFill>
              </a:rPr>
              <a:t>X</a:t>
            </a:r>
            <a:r>
              <a:rPr lang="en-US" sz="1000" b="1" dirty="0">
                <a:solidFill>
                  <a:schemeClr val="bg2">
                    <a:lumMod val="75000"/>
                  </a:schemeClr>
                </a:solidFill>
              </a:rPr>
              <a:t>5</a:t>
            </a:r>
            <a:r>
              <a:rPr lang="en-US" sz="1000" b="1" dirty="0"/>
              <a:t> (</a:t>
            </a:r>
            <a:r>
              <a:rPr lang="en-US" sz="1000" b="1" dirty="0">
                <a:solidFill>
                  <a:srgbClr val="FF0000"/>
                </a:solidFill>
              </a:rPr>
              <a:t>logical partition, rest of disk size</a:t>
            </a:r>
            <a:r>
              <a:rPr lang="en-US" sz="1000" b="1" dirty="0"/>
              <a:t>).   Mount /dev/sd</a:t>
            </a:r>
            <a:r>
              <a:rPr lang="en-US" sz="1000" b="1" dirty="0">
                <a:solidFill>
                  <a:srgbClr val="FF0000"/>
                </a:solidFill>
              </a:rPr>
              <a:t>X</a:t>
            </a:r>
            <a:r>
              <a:rPr lang="en-US" sz="1000" b="1" dirty="0"/>
              <a:t>1 to /mountpoint</a:t>
            </a:r>
            <a:r>
              <a:rPr lang="en-US" sz="1000" b="1" dirty="0">
                <a:solidFill>
                  <a:srgbClr val="FF0000"/>
                </a:solidFill>
              </a:rPr>
              <a:t>X</a:t>
            </a:r>
            <a:r>
              <a:rPr lang="en-US" sz="1000" b="1" dirty="0"/>
              <a:t>1 directory.  </a:t>
            </a:r>
          </a:p>
          <a:p>
            <a:r>
              <a:rPr lang="en-US" sz="1000" b="1" dirty="0" err="1"/>
              <a:t>fdisk</a:t>
            </a:r>
            <a:r>
              <a:rPr lang="en-US" sz="1000" b="1" dirty="0"/>
              <a:t>   </a:t>
            </a:r>
            <a:r>
              <a:rPr lang="en-US" sz="1000" dirty="0"/>
              <a:t>(</a:t>
            </a:r>
            <a:r>
              <a:rPr lang="en-US" sz="1000" dirty="0" err="1"/>
              <a:t>utilitary</a:t>
            </a:r>
            <a:r>
              <a:rPr lang="en-US" sz="1000" dirty="0"/>
              <a:t> used for MBR (Master Boot Record) = supports 4 primary disk partitions, limited to 2 TB size)  and  </a:t>
            </a:r>
            <a:r>
              <a:rPr lang="en-US" sz="1000" b="1" dirty="0" err="1"/>
              <a:t>gdisk</a:t>
            </a:r>
            <a:r>
              <a:rPr lang="en-US" sz="1000" b="1" dirty="0"/>
              <a:t> </a:t>
            </a:r>
            <a:r>
              <a:rPr lang="en-US" sz="1000" dirty="0"/>
              <a:t>(</a:t>
            </a:r>
            <a:r>
              <a:rPr lang="en-US" sz="1000" dirty="0" err="1"/>
              <a:t>utilitary</a:t>
            </a:r>
            <a:r>
              <a:rPr lang="en-US" sz="1000" dirty="0"/>
              <a:t> used for GPT (GUID partition table) = supports 128 disk partitions and unlimited partition size, data can be recovered – backward compatibility with MBR disks)</a:t>
            </a:r>
          </a:p>
          <a:p>
            <a:pPr marL="0" indent="0">
              <a:spcAft>
                <a:spcPts val="0"/>
              </a:spcAft>
              <a:buNone/>
            </a:pPr>
            <a:r>
              <a:rPr lang="en-US" sz="1000" dirty="0"/>
              <a:t>		fdisk -l /dev/</a:t>
            </a:r>
            <a:r>
              <a:rPr lang="en-US" sz="1000" dirty="0" err="1"/>
              <a:t>sd</a:t>
            </a:r>
            <a:r>
              <a:rPr lang="en-US" sz="1000" dirty="0" err="1">
                <a:solidFill>
                  <a:srgbClr val="FF0000"/>
                </a:solidFill>
              </a:rPr>
              <a:t>X</a:t>
            </a:r>
            <a:r>
              <a:rPr lang="en-US" sz="1000" dirty="0">
                <a:solidFill>
                  <a:srgbClr val="FF0000"/>
                </a:solidFill>
              </a:rPr>
              <a:t> </a:t>
            </a:r>
            <a:r>
              <a:rPr lang="en-US" sz="1000" dirty="0"/>
              <a:t>(list partition table)</a:t>
            </a:r>
          </a:p>
          <a:p>
            <a:pPr marL="0" indent="0">
              <a:spcAft>
                <a:spcPts val="0"/>
              </a:spcAft>
              <a:buNone/>
            </a:pPr>
            <a:r>
              <a:rPr lang="en-US" sz="1000" dirty="0"/>
              <a:t>		fdisk /dev/</a:t>
            </a:r>
            <a:r>
              <a:rPr lang="en-US" sz="1000" dirty="0" err="1"/>
              <a:t>sd</a:t>
            </a:r>
            <a:r>
              <a:rPr lang="en-US" sz="1000" dirty="0" err="1">
                <a:solidFill>
                  <a:srgbClr val="FF0000"/>
                </a:solidFill>
              </a:rPr>
              <a:t>X</a:t>
            </a:r>
            <a:r>
              <a:rPr lang="en-US" sz="1000" dirty="0"/>
              <a:t> (n – new partition, p – primary partition, e – extended partition, l –logical partition, w – write partition table)</a:t>
            </a:r>
          </a:p>
          <a:p>
            <a:r>
              <a:rPr lang="en-US" sz="1000" b="1" dirty="0"/>
              <a:t>partprobe</a:t>
            </a:r>
            <a:r>
              <a:rPr lang="en-US" sz="1000" dirty="0"/>
              <a:t> (inform the OS of partition table changes) – needs to be done if you operate some changes. </a:t>
            </a:r>
            <a:r>
              <a:rPr lang="en-US" sz="1000" b="1" dirty="0" err="1"/>
              <a:t>lsblk</a:t>
            </a:r>
            <a:r>
              <a:rPr lang="en-US" sz="1000" b="1" dirty="0"/>
              <a:t> </a:t>
            </a:r>
            <a:r>
              <a:rPr lang="en-US" sz="1000" dirty="0"/>
              <a:t>command will not display correctly the map of entire disks &amp; partitions if it’s altered before giving </a:t>
            </a:r>
            <a:r>
              <a:rPr lang="en-US" sz="1000" dirty="0" err="1"/>
              <a:t>partprobe</a:t>
            </a:r>
            <a:r>
              <a:rPr lang="en-US" sz="1000" dirty="0"/>
              <a:t> command</a:t>
            </a:r>
          </a:p>
          <a:p>
            <a:r>
              <a:rPr lang="en-US" sz="1000" b="1" dirty="0" err="1"/>
              <a:t>mkfs</a:t>
            </a:r>
            <a:r>
              <a:rPr lang="en-US" sz="1000" b="1" dirty="0"/>
              <a:t>  (make </a:t>
            </a:r>
            <a:r>
              <a:rPr lang="en-US" sz="1000" b="1" dirty="0" err="1"/>
              <a:t>filesystem</a:t>
            </a:r>
            <a:r>
              <a:rPr lang="en-US" sz="1000" b="1" dirty="0"/>
              <a:t> – similar with format command in Windows)</a:t>
            </a:r>
            <a:endParaRPr lang="en-US" sz="1000" dirty="0"/>
          </a:p>
          <a:p>
            <a:pPr marL="0" indent="0">
              <a:buNone/>
            </a:pPr>
            <a:r>
              <a:rPr lang="en-US" sz="1000" dirty="0"/>
              <a:t>		mkfs –t ext4 /dev/sd</a:t>
            </a:r>
            <a:r>
              <a:rPr lang="en-US" sz="1000" dirty="0">
                <a:solidFill>
                  <a:srgbClr val="FF0000"/>
                </a:solidFill>
              </a:rPr>
              <a:t>X</a:t>
            </a:r>
            <a:r>
              <a:rPr lang="en-US" sz="1000" dirty="0"/>
              <a:t>1 (create ext4 file system on partition)  or     mkfs.ext4 /dev/sd</a:t>
            </a:r>
            <a:r>
              <a:rPr lang="en-US" sz="1000" dirty="0">
                <a:solidFill>
                  <a:srgbClr val="FF0000"/>
                </a:solidFill>
              </a:rPr>
              <a:t>X</a:t>
            </a:r>
            <a:r>
              <a:rPr lang="en-US" sz="1000" dirty="0"/>
              <a:t>1</a:t>
            </a:r>
          </a:p>
          <a:p>
            <a:pPr marL="0" indent="0">
              <a:buNone/>
            </a:pPr>
            <a:r>
              <a:rPr lang="en-US" sz="1000" dirty="0"/>
              <a:t>                           </a:t>
            </a:r>
            <a:r>
              <a:rPr lang="en-US" sz="1000" dirty="0" err="1"/>
              <a:t>mkdir</a:t>
            </a:r>
            <a:r>
              <a:rPr lang="en-US" sz="1000" dirty="0"/>
              <a:t> /mountpoint</a:t>
            </a:r>
            <a:r>
              <a:rPr lang="en-US" sz="1000" dirty="0">
                <a:solidFill>
                  <a:srgbClr val="FF0000"/>
                </a:solidFill>
              </a:rPr>
              <a:t>X</a:t>
            </a:r>
            <a:r>
              <a:rPr lang="en-US" sz="1000" dirty="0"/>
              <a:t>1    (create directory to be able to mount the partition)</a:t>
            </a:r>
          </a:p>
          <a:p>
            <a:r>
              <a:rPr lang="en-US" sz="1000" b="1" dirty="0"/>
              <a:t>/etc/fstab </a:t>
            </a:r>
            <a:r>
              <a:rPr lang="en-US" sz="1000" dirty="0"/>
              <a:t>(</a:t>
            </a:r>
            <a:r>
              <a:rPr lang="en-US" sz="1000" b="1" dirty="0"/>
              <a:t>blkid</a:t>
            </a:r>
            <a:r>
              <a:rPr lang="en-US" sz="1000" dirty="0"/>
              <a:t> – display information about block devices , e2label to setup label)</a:t>
            </a:r>
            <a:endParaRPr lang="en-US" sz="1000" b="1" dirty="0"/>
          </a:p>
          <a:p>
            <a:pPr marL="0" indent="0">
              <a:buNone/>
            </a:pPr>
            <a:r>
              <a:rPr lang="en-US" sz="1000" dirty="0"/>
              <a:t>	             UUID=</a:t>
            </a:r>
            <a:r>
              <a:rPr lang="en-US" sz="1000" dirty="0" err="1"/>
              <a:t>uuid</a:t>
            </a:r>
            <a:r>
              <a:rPr lang="en-US" sz="1000" dirty="0"/>
              <a:t>	/mountpoint</a:t>
            </a:r>
            <a:r>
              <a:rPr lang="en-US" sz="1000" dirty="0">
                <a:solidFill>
                  <a:srgbClr val="FF0000"/>
                </a:solidFill>
              </a:rPr>
              <a:t>X</a:t>
            </a:r>
            <a:r>
              <a:rPr lang="en-US" sz="1000" dirty="0"/>
              <a:t>1	ext4	defaults	   0	0</a:t>
            </a:r>
          </a:p>
          <a:p>
            <a:pPr marL="0" indent="0">
              <a:buNone/>
            </a:pPr>
            <a:r>
              <a:rPr lang="en-US" sz="1000" dirty="0"/>
              <a:t>             or        LABEL=label   /mountpoint</a:t>
            </a:r>
            <a:r>
              <a:rPr lang="en-US" sz="1000" dirty="0">
                <a:solidFill>
                  <a:srgbClr val="FF0000"/>
                </a:solidFill>
              </a:rPr>
              <a:t>X</a:t>
            </a:r>
            <a:r>
              <a:rPr lang="en-US" sz="1000" dirty="0"/>
              <a:t>1	ext4	defaults	   0	0</a:t>
            </a:r>
          </a:p>
          <a:p>
            <a:r>
              <a:rPr lang="en-US" sz="1000" b="1" dirty="0"/>
              <a:t>mount/</a:t>
            </a:r>
            <a:r>
              <a:rPr lang="en-US" sz="1000" b="1" dirty="0" err="1"/>
              <a:t>umount</a:t>
            </a:r>
            <a:r>
              <a:rPr lang="en-US" sz="1000" b="1" dirty="0"/>
              <a:t>  (mount/unmount partition in a specific directory)  , </a:t>
            </a:r>
            <a:r>
              <a:rPr lang="en-US" sz="1000" b="1" dirty="0" err="1"/>
              <a:t>lsof</a:t>
            </a:r>
            <a:r>
              <a:rPr lang="en-US" sz="1000" b="1" dirty="0"/>
              <a:t> command to see if there are any open files</a:t>
            </a:r>
          </a:p>
          <a:p>
            <a:pPr marL="0" indent="0">
              <a:buNone/>
            </a:pPr>
            <a:r>
              <a:rPr lang="en-US" sz="1000" dirty="0"/>
              <a:t>		mount /mountpoint</a:t>
            </a:r>
            <a:r>
              <a:rPr lang="en-US" sz="1000" dirty="0">
                <a:solidFill>
                  <a:srgbClr val="FF0000"/>
                </a:solidFill>
              </a:rPr>
              <a:t>X</a:t>
            </a:r>
            <a:r>
              <a:rPr lang="en-US" sz="1000" dirty="0"/>
              <a:t>1    or </a:t>
            </a:r>
            <a:r>
              <a:rPr lang="en-US" sz="1000" dirty="0" err="1"/>
              <a:t>umount</a:t>
            </a:r>
            <a:r>
              <a:rPr lang="en-US" sz="1000" dirty="0"/>
              <a:t>    /mountpoint</a:t>
            </a:r>
            <a:r>
              <a:rPr lang="en-US" sz="1000" dirty="0">
                <a:solidFill>
                  <a:srgbClr val="FF0000"/>
                </a:solidFill>
              </a:rPr>
              <a:t>X</a:t>
            </a:r>
            <a:r>
              <a:rPr lang="en-US" sz="1000" dirty="0"/>
              <a:t>1  </a:t>
            </a:r>
          </a:p>
          <a:p>
            <a:pPr marL="0" indent="0">
              <a:buNone/>
            </a:pPr>
            <a:r>
              <a:rPr lang="en-US" sz="1000" b="1" dirty="0"/>
              <a:t>          Useful commands:     </a:t>
            </a:r>
            <a:r>
              <a:rPr lang="en-US" sz="1000" dirty="0" err="1"/>
              <a:t>df</a:t>
            </a:r>
            <a:r>
              <a:rPr lang="en-US" sz="1000" dirty="0"/>
              <a:t> –</a:t>
            </a:r>
            <a:r>
              <a:rPr lang="en-US" sz="1000" dirty="0" err="1"/>
              <a:t>kh</a:t>
            </a:r>
            <a:r>
              <a:rPr lang="en-US" sz="1000" dirty="0"/>
              <a:t> /mountpoint</a:t>
            </a:r>
            <a:r>
              <a:rPr lang="en-US" sz="1000" dirty="0">
                <a:solidFill>
                  <a:srgbClr val="FF0000"/>
                </a:solidFill>
              </a:rPr>
              <a:t>X</a:t>
            </a:r>
            <a:r>
              <a:rPr lang="en-US" sz="1000" dirty="0"/>
              <a:t>1    (data size)  or      </a:t>
            </a:r>
            <a:r>
              <a:rPr lang="en-US" sz="1000" dirty="0" err="1"/>
              <a:t>df</a:t>
            </a:r>
            <a:r>
              <a:rPr lang="en-US" sz="1000" dirty="0"/>
              <a:t> –</a:t>
            </a:r>
            <a:r>
              <a:rPr lang="en-US" sz="1000" dirty="0" err="1"/>
              <a:t>i</a:t>
            </a:r>
            <a:r>
              <a:rPr lang="en-US" sz="1000" dirty="0"/>
              <a:t> /mountpoint</a:t>
            </a:r>
            <a:r>
              <a:rPr lang="en-US" sz="1000" dirty="0">
                <a:solidFill>
                  <a:srgbClr val="FF0000"/>
                </a:solidFill>
              </a:rPr>
              <a:t>X</a:t>
            </a:r>
            <a:r>
              <a:rPr lang="en-US" sz="1000" dirty="0"/>
              <a:t>1           (</a:t>
            </a:r>
            <a:r>
              <a:rPr lang="en-US" sz="1000" dirty="0" err="1"/>
              <a:t>inode</a:t>
            </a:r>
            <a:r>
              <a:rPr lang="en-US" sz="1000" dirty="0"/>
              <a:t> space)</a:t>
            </a:r>
          </a:p>
          <a:p>
            <a:pPr marL="0" indent="0">
              <a:buNone/>
            </a:pPr>
            <a:r>
              <a:rPr lang="en-US" sz="1100" dirty="0"/>
              <a:t>                           </a:t>
            </a:r>
          </a:p>
        </p:txBody>
      </p:sp>
      <p:sp>
        <p:nvSpPr>
          <p:cNvPr id="3" name="Title 2"/>
          <p:cNvSpPr>
            <a:spLocks noGrp="1"/>
          </p:cNvSpPr>
          <p:nvPr>
            <p:ph type="title"/>
          </p:nvPr>
        </p:nvSpPr>
        <p:spPr/>
        <p:txBody>
          <a:bodyPr/>
          <a:lstStyle/>
          <a:p>
            <a:r>
              <a:rPr lang="en-US" sz="1600" dirty="0"/>
              <a:t>Linux Commands and Administration for </a:t>
            </a:r>
            <a:r>
              <a:rPr lang="en-US" sz="1600" dirty="0" err="1"/>
              <a:t>Ligaac</a:t>
            </a:r>
            <a:r>
              <a:rPr lang="en-US" sz="1600" dirty="0"/>
              <a:t> Labs</a:t>
            </a:r>
          </a:p>
        </p:txBody>
      </p:sp>
      <p:sp>
        <p:nvSpPr>
          <p:cNvPr id="4" name="Content Placeholder 3"/>
          <p:cNvSpPr>
            <a:spLocks noGrp="1"/>
          </p:cNvSpPr>
          <p:nvPr>
            <p:ph sz="quarter" idx="13"/>
          </p:nvPr>
        </p:nvSpPr>
        <p:spPr>
          <a:xfrm>
            <a:off x="416169" y="488395"/>
            <a:ext cx="8227649" cy="301625"/>
          </a:xfrm>
        </p:spPr>
        <p:txBody>
          <a:bodyPr/>
          <a:lstStyle/>
          <a:p>
            <a:r>
              <a:rPr lang="en-US" sz="1400" dirty="0"/>
              <a:t>Managing Simple Partitions and File Systems</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340333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169" y="793630"/>
            <a:ext cx="8229600" cy="3566206"/>
          </a:xfrm>
        </p:spPr>
        <p:txBody>
          <a:bodyPr/>
          <a:lstStyle/>
          <a:p>
            <a:pPr marL="0" indent="0">
              <a:buNone/>
            </a:pPr>
            <a:r>
              <a:rPr lang="en-US" sz="1000" b="1" dirty="0"/>
              <a:t>Exercise: (</a:t>
            </a:r>
            <a:r>
              <a:rPr lang="en-US" sz="1000" b="1" dirty="0">
                <a:solidFill>
                  <a:srgbClr val="FF0000"/>
                </a:solidFill>
              </a:rPr>
              <a:t>X = </a:t>
            </a:r>
            <a:r>
              <a:rPr lang="en-US" sz="1000" b="1" dirty="0" err="1">
                <a:solidFill>
                  <a:srgbClr val="FF0000"/>
                </a:solidFill>
              </a:rPr>
              <a:t>b..o</a:t>
            </a:r>
            <a:r>
              <a:rPr lang="en-US" sz="1000" b="1" dirty="0"/>
              <a:t>): Encrypt sd</a:t>
            </a:r>
            <a:r>
              <a:rPr lang="en-US" sz="1000" b="1" dirty="0">
                <a:solidFill>
                  <a:srgbClr val="FF0000"/>
                </a:solidFill>
              </a:rPr>
              <a:t>X</a:t>
            </a:r>
            <a:r>
              <a:rPr lang="en-US" sz="1000" b="1" dirty="0"/>
              <a:t>2 partition and mounted on /</a:t>
            </a:r>
            <a:r>
              <a:rPr lang="en-US" sz="1000" b="1" dirty="0" err="1"/>
              <a:t>myencdisk</a:t>
            </a:r>
            <a:r>
              <a:rPr lang="en-US" sz="1000" b="1" dirty="0"/>
              <a:t>   </a:t>
            </a:r>
          </a:p>
          <a:p>
            <a:r>
              <a:rPr lang="en-US" sz="1000" b="1" dirty="0"/>
              <a:t>cryptsetup </a:t>
            </a:r>
            <a:r>
              <a:rPr lang="en-US" sz="1000" dirty="0"/>
              <a:t>(manage encrypted volumes)</a:t>
            </a:r>
          </a:p>
          <a:p>
            <a:pPr marL="0" indent="0">
              <a:buNone/>
            </a:pPr>
            <a:r>
              <a:rPr lang="en-US" sz="1000" dirty="0"/>
              <a:t>		</a:t>
            </a:r>
            <a:r>
              <a:rPr lang="en-US" sz="1000" dirty="0" err="1"/>
              <a:t>cryptsetup</a:t>
            </a:r>
            <a:r>
              <a:rPr lang="en-US" sz="1000" dirty="0"/>
              <a:t> –v </a:t>
            </a:r>
            <a:r>
              <a:rPr lang="en-US" sz="1000" dirty="0" err="1"/>
              <a:t>luksFormat</a:t>
            </a:r>
            <a:r>
              <a:rPr lang="en-US" sz="1000" dirty="0"/>
              <a:t> /dev/sd</a:t>
            </a:r>
            <a:r>
              <a:rPr lang="en-US" sz="1000" dirty="0">
                <a:solidFill>
                  <a:srgbClr val="FF0000"/>
                </a:solidFill>
              </a:rPr>
              <a:t>X</a:t>
            </a:r>
            <a:r>
              <a:rPr lang="en-US" sz="1000" dirty="0"/>
              <a:t>2     =&gt; create a crypto partition (-v = verbose). It will overwrite everything.</a:t>
            </a:r>
          </a:p>
          <a:p>
            <a:pPr marL="0" indent="0">
              <a:buNone/>
            </a:pPr>
            <a:r>
              <a:rPr lang="en-US" sz="1000" dirty="0"/>
              <a:t>		cryptsetup luksOpen /dev/sd</a:t>
            </a:r>
            <a:r>
              <a:rPr lang="en-US" sz="1000" dirty="0">
                <a:solidFill>
                  <a:srgbClr val="FF0000"/>
                </a:solidFill>
              </a:rPr>
              <a:t>X</a:t>
            </a:r>
            <a:r>
              <a:rPr lang="en-US" sz="1000" dirty="0"/>
              <a:t>2 </a:t>
            </a:r>
            <a:r>
              <a:rPr lang="en-US" sz="1000" dirty="0" err="1"/>
              <a:t>myencdisk</a:t>
            </a:r>
            <a:r>
              <a:rPr lang="en-US" sz="1000" dirty="0" err="1">
                <a:solidFill>
                  <a:srgbClr val="FF0000"/>
                </a:solidFill>
              </a:rPr>
              <a:t>X</a:t>
            </a:r>
            <a:r>
              <a:rPr lang="en-US" sz="1000" dirty="0"/>
              <a:t>  =&gt; initialize partition using label “</a:t>
            </a:r>
            <a:r>
              <a:rPr lang="en-US" sz="1000" dirty="0" err="1"/>
              <a:t>myencdisk</a:t>
            </a:r>
            <a:r>
              <a:rPr lang="en-US" sz="1000" dirty="0"/>
              <a:t>”</a:t>
            </a:r>
          </a:p>
          <a:p>
            <a:pPr marL="0" indent="0">
              <a:buNone/>
            </a:pPr>
            <a:r>
              <a:rPr lang="en-US" sz="1000" dirty="0"/>
              <a:t>                          </a:t>
            </a:r>
            <a:r>
              <a:rPr lang="en-US" sz="1000" dirty="0" err="1"/>
              <a:t>cryptsetup</a:t>
            </a:r>
            <a:r>
              <a:rPr lang="en-US" sz="1000" dirty="0"/>
              <a:t> –v status </a:t>
            </a:r>
            <a:r>
              <a:rPr lang="en-US" sz="1000" dirty="0" err="1"/>
              <a:t>myencdisk</a:t>
            </a:r>
            <a:r>
              <a:rPr lang="en-US" sz="1000" dirty="0" err="1">
                <a:solidFill>
                  <a:srgbClr val="FF0000"/>
                </a:solidFill>
              </a:rPr>
              <a:t>X</a:t>
            </a:r>
            <a:r>
              <a:rPr lang="en-US" sz="1000" dirty="0">
                <a:solidFill>
                  <a:srgbClr val="FF0000"/>
                </a:solidFill>
              </a:rPr>
              <a:t>  </a:t>
            </a:r>
            <a:r>
              <a:rPr lang="en-US" sz="1000" dirty="0"/>
              <a:t> =&gt; check the mapping is active : /dev/mapper/</a:t>
            </a:r>
            <a:r>
              <a:rPr lang="en-US" sz="1000" dirty="0" err="1"/>
              <a:t>myencdisk</a:t>
            </a:r>
            <a:r>
              <a:rPr lang="en-US" sz="1000" dirty="0" err="1">
                <a:solidFill>
                  <a:srgbClr val="FF0000"/>
                </a:solidFill>
              </a:rPr>
              <a:t>X</a:t>
            </a:r>
            <a:r>
              <a:rPr lang="en-US" sz="1000" dirty="0">
                <a:solidFill>
                  <a:srgbClr val="FF0000"/>
                </a:solidFill>
              </a:rPr>
              <a:t>. </a:t>
            </a:r>
            <a:r>
              <a:rPr lang="en-US" sz="1000" dirty="0"/>
              <a:t>To find a crypto device: </a:t>
            </a:r>
            <a:r>
              <a:rPr lang="en-US" sz="1000" dirty="0" err="1"/>
              <a:t>lsblk</a:t>
            </a:r>
            <a:endParaRPr lang="en-US" sz="1000" dirty="0"/>
          </a:p>
          <a:p>
            <a:r>
              <a:rPr lang="en-US" sz="1000" b="1" dirty="0" err="1"/>
              <a:t>mkfs</a:t>
            </a:r>
            <a:r>
              <a:rPr lang="en-US" sz="1000" b="1" dirty="0"/>
              <a:t>: </a:t>
            </a:r>
            <a:r>
              <a:rPr lang="en-US" sz="1000" dirty="0" err="1"/>
              <a:t>mkfs</a:t>
            </a:r>
            <a:r>
              <a:rPr lang="en-US" sz="1000" dirty="0"/>
              <a:t> –t ext4 /dev/mapper/</a:t>
            </a:r>
            <a:r>
              <a:rPr lang="en-US" sz="1000" dirty="0" err="1"/>
              <a:t>myencdisk</a:t>
            </a:r>
            <a:r>
              <a:rPr lang="en-US" sz="1000" dirty="0" err="1">
                <a:solidFill>
                  <a:srgbClr val="FF0000"/>
                </a:solidFill>
              </a:rPr>
              <a:t>X</a:t>
            </a:r>
            <a:r>
              <a:rPr lang="en-US" sz="1000" dirty="0">
                <a:solidFill>
                  <a:srgbClr val="FF0000"/>
                </a:solidFill>
              </a:rPr>
              <a:t> </a:t>
            </a:r>
            <a:r>
              <a:rPr lang="en-US" sz="1000" dirty="0"/>
              <a:t>     or   mkfs.ext4 /dev/mapper/</a:t>
            </a:r>
            <a:r>
              <a:rPr lang="en-US" sz="1000" dirty="0" err="1"/>
              <a:t>myencdisk</a:t>
            </a:r>
            <a:r>
              <a:rPr lang="en-US" sz="1000" dirty="0" err="1">
                <a:solidFill>
                  <a:srgbClr val="FF0000"/>
                </a:solidFill>
              </a:rPr>
              <a:t>X</a:t>
            </a:r>
            <a:endParaRPr lang="en-US" sz="1000" dirty="0">
              <a:solidFill>
                <a:srgbClr val="FF0000"/>
              </a:solidFill>
            </a:endParaRPr>
          </a:p>
          <a:p>
            <a:r>
              <a:rPr lang="en-US" sz="1000" b="1" dirty="0"/>
              <a:t>mount/umount</a:t>
            </a:r>
          </a:p>
          <a:p>
            <a:pPr marL="0" indent="0">
              <a:buNone/>
            </a:pPr>
            <a:r>
              <a:rPr lang="en-US" sz="1000" dirty="0"/>
              <a:t>		</a:t>
            </a:r>
            <a:r>
              <a:rPr lang="en-US" sz="1000" dirty="0" err="1"/>
              <a:t>mkdir</a:t>
            </a:r>
            <a:r>
              <a:rPr lang="en-US" sz="1000" dirty="0"/>
              <a:t> /</a:t>
            </a:r>
            <a:r>
              <a:rPr lang="en-US" sz="1000" dirty="0" err="1"/>
              <a:t>encdisk</a:t>
            </a:r>
            <a:r>
              <a:rPr lang="en-US" sz="1000" dirty="0" err="1">
                <a:solidFill>
                  <a:srgbClr val="FF0000"/>
                </a:solidFill>
              </a:rPr>
              <a:t>X</a:t>
            </a:r>
            <a:r>
              <a:rPr lang="en-US" sz="1000" dirty="0"/>
              <a:t>                       (create directory /</a:t>
            </a:r>
            <a:r>
              <a:rPr lang="en-US" sz="1000" dirty="0" err="1"/>
              <a:t>myencdisk</a:t>
            </a:r>
            <a:r>
              <a:rPr lang="en-US" sz="1000" dirty="0" err="1">
                <a:solidFill>
                  <a:srgbClr val="FF0000"/>
                </a:solidFill>
              </a:rPr>
              <a:t>X</a:t>
            </a:r>
            <a:r>
              <a:rPr lang="en-US" sz="1000" dirty="0"/>
              <a:t> where to mount the partition)</a:t>
            </a:r>
          </a:p>
          <a:p>
            <a:pPr marL="0" indent="0">
              <a:buNone/>
            </a:pPr>
            <a:r>
              <a:rPr lang="en-US" sz="1000" dirty="0"/>
              <a:t>		mount /dev/mapper/</a:t>
            </a:r>
            <a:r>
              <a:rPr lang="en-US" sz="1000" dirty="0" err="1"/>
              <a:t>myencdisk</a:t>
            </a:r>
            <a:r>
              <a:rPr lang="en-US" sz="1000" dirty="0" err="1">
                <a:solidFill>
                  <a:srgbClr val="FF0000"/>
                </a:solidFill>
              </a:rPr>
              <a:t>X</a:t>
            </a:r>
            <a:r>
              <a:rPr lang="en-US" sz="1000" dirty="0"/>
              <a:t> /</a:t>
            </a:r>
            <a:r>
              <a:rPr lang="en-US" sz="1000" dirty="0" err="1"/>
              <a:t>encdisk</a:t>
            </a:r>
            <a:r>
              <a:rPr lang="en-US" sz="1000" dirty="0" err="1">
                <a:solidFill>
                  <a:srgbClr val="FF0000"/>
                </a:solidFill>
              </a:rPr>
              <a:t>X</a:t>
            </a:r>
            <a:r>
              <a:rPr lang="en-US" sz="1000" dirty="0">
                <a:solidFill>
                  <a:srgbClr val="FF0000"/>
                </a:solidFill>
              </a:rPr>
              <a:t> </a:t>
            </a:r>
            <a:r>
              <a:rPr lang="en-US" sz="1000" dirty="0"/>
              <a:t>  (mount the encrypted partition in the directory /</a:t>
            </a:r>
            <a:r>
              <a:rPr lang="en-US" sz="1000" dirty="0" err="1"/>
              <a:t>encdisk</a:t>
            </a:r>
            <a:r>
              <a:rPr lang="en-US" sz="1000" dirty="0" err="1">
                <a:solidFill>
                  <a:srgbClr val="FF0000"/>
                </a:solidFill>
              </a:rPr>
              <a:t>X</a:t>
            </a:r>
            <a:r>
              <a:rPr lang="en-US" sz="1000" dirty="0"/>
              <a:t>)</a:t>
            </a:r>
          </a:p>
          <a:p>
            <a:pPr marL="0" indent="0">
              <a:buNone/>
            </a:pPr>
            <a:r>
              <a:rPr lang="en-US" sz="1000" dirty="0"/>
              <a:t>                          </a:t>
            </a:r>
            <a:r>
              <a:rPr lang="en-US" sz="1000" dirty="0" err="1"/>
              <a:t>umount</a:t>
            </a:r>
            <a:r>
              <a:rPr lang="en-US" sz="1000" dirty="0"/>
              <a:t> /</a:t>
            </a:r>
            <a:r>
              <a:rPr lang="en-US" sz="1000" dirty="0" err="1"/>
              <a:t>encdisk</a:t>
            </a:r>
            <a:r>
              <a:rPr lang="en-US" sz="1000" dirty="0" err="1">
                <a:solidFill>
                  <a:srgbClr val="FF0000"/>
                </a:solidFill>
              </a:rPr>
              <a:t>X</a:t>
            </a:r>
            <a:r>
              <a:rPr lang="en-US" sz="1000" dirty="0"/>
              <a:t>                   (</a:t>
            </a:r>
            <a:r>
              <a:rPr lang="en-US" sz="1000" dirty="0" err="1"/>
              <a:t>umount</a:t>
            </a:r>
            <a:r>
              <a:rPr lang="en-US" sz="1000" dirty="0"/>
              <a:t> the partition in case you don’t want to use it)        </a:t>
            </a:r>
          </a:p>
          <a:p>
            <a:r>
              <a:rPr lang="en-US" sz="1000" b="1" dirty="0"/>
              <a:t>/</a:t>
            </a:r>
            <a:r>
              <a:rPr lang="en-US" sz="1000" b="1" dirty="0" err="1"/>
              <a:t>etc</a:t>
            </a:r>
            <a:r>
              <a:rPr lang="en-US" sz="1000" b="1" dirty="0"/>
              <a:t>/</a:t>
            </a:r>
            <a:r>
              <a:rPr lang="en-US" sz="1000" b="1" dirty="0" err="1"/>
              <a:t>fstab</a:t>
            </a:r>
            <a:r>
              <a:rPr lang="en-US" sz="1000" b="1" dirty="0"/>
              <a:t>   - </a:t>
            </a:r>
            <a:r>
              <a:rPr lang="en-US" sz="1000" dirty="0"/>
              <a:t>add the line :    /dev/mapper/</a:t>
            </a:r>
            <a:r>
              <a:rPr lang="en-US" sz="1000" dirty="0" err="1"/>
              <a:t>myencdisk</a:t>
            </a:r>
            <a:r>
              <a:rPr lang="en-US" sz="1000" dirty="0" err="1">
                <a:solidFill>
                  <a:srgbClr val="FF0000"/>
                </a:solidFill>
              </a:rPr>
              <a:t>X</a:t>
            </a:r>
            <a:r>
              <a:rPr lang="en-US" sz="1000" dirty="0"/>
              <a:t>	/</a:t>
            </a:r>
            <a:r>
              <a:rPr lang="en-US" sz="1000" dirty="0" err="1"/>
              <a:t>encdisk</a:t>
            </a:r>
            <a:r>
              <a:rPr lang="en-US" sz="1000" dirty="0" err="1">
                <a:solidFill>
                  <a:srgbClr val="FF0000"/>
                </a:solidFill>
              </a:rPr>
              <a:t>X</a:t>
            </a:r>
            <a:r>
              <a:rPr lang="en-US" sz="1000" dirty="0"/>
              <a:t>	ext4	default	    0	0     (automate mount at boot)</a:t>
            </a:r>
          </a:p>
          <a:p>
            <a:pPr marL="0" indent="0">
              <a:buNone/>
            </a:pPr>
            <a:r>
              <a:rPr lang="en-US" sz="1000" dirty="0"/>
              <a:t>	  echo “</a:t>
            </a:r>
            <a:r>
              <a:rPr lang="en-US" sz="1000" dirty="0" err="1"/>
              <a:t>myencdisk</a:t>
            </a:r>
            <a:r>
              <a:rPr lang="en-US" sz="1000" dirty="0" err="1">
                <a:solidFill>
                  <a:srgbClr val="FF0000"/>
                </a:solidFill>
              </a:rPr>
              <a:t>X</a:t>
            </a:r>
            <a:r>
              <a:rPr lang="en-US" sz="1000" dirty="0"/>
              <a:t> /dev/sd</a:t>
            </a:r>
            <a:r>
              <a:rPr lang="en-US" sz="1000" dirty="0">
                <a:solidFill>
                  <a:srgbClr val="FF0000"/>
                </a:solidFill>
              </a:rPr>
              <a:t>X</a:t>
            </a:r>
            <a:r>
              <a:rPr lang="en-US" sz="1000" dirty="0"/>
              <a:t>2 none </a:t>
            </a:r>
            <a:r>
              <a:rPr lang="en-US" sz="1000" dirty="0" err="1"/>
              <a:t>luks</a:t>
            </a:r>
            <a:r>
              <a:rPr lang="en-US" sz="1000" dirty="0"/>
              <a:t>" &gt; </a:t>
            </a:r>
            <a:r>
              <a:rPr lang="en-US" sz="1000" b="1" dirty="0"/>
              <a:t>/etc/</a:t>
            </a:r>
            <a:r>
              <a:rPr lang="en-US" sz="1000" b="1" dirty="0" err="1"/>
              <a:t>crypttab</a:t>
            </a:r>
            <a:r>
              <a:rPr lang="en-US" sz="1000" b="1" dirty="0"/>
              <a:t>       </a:t>
            </a:r>
            <a:r>
              <a:rPr lang="en-US" sz="1000" dirty="0"/>
              <a:t>(“none” – the password will be set manually at reboot, </a:t>
            </a:r>
            <a:r>
              <a:rPr lang="en-US" sz="1000" dirty="0" err="1"/>
              <a:t>luks</a:t>
            </a:r>
            <a:r>
              <a:rPr lang="en-US" sz="1000" dirty="0"/>
              <a:t> – force </a:t>
            </a:r>
            <a:r>
              <a:rPr lang="en-US" sz="1000" dirty="0" err="1"/>
              <a:t>luks</a:t>
            </a:r>
            <a:r>
              <a:rPr lang="en-US" sz="1000" dirty="0"/>
              <a:t> mode – see man 5 /</a:t>
            </a:r>
            <a:r>
              <a:rPr lang="en-US" sz="1000" dirty="0" err="1"/>
              <a:t>etc</a:t>
            </a:r>
            <a:r>
              <a:rPr lang="en-US" sz="1000" dirty="0"/>
              <a:t>/</a:t>
            </a:r>
            <a:r>
              <a:rPr lang="en-US" sz="1000" dirty="0" err="1"/>
              <a:t>crypttab</a:t>
            </a:r>
            <a:r>
              <a:rPr lang="en-US" sz="1000" dirty="0"/>
              <a:t>)</a:t>
            </a:r>
          </a:p>
          <a:p>
            <a:r>
              <a:rPr lang="en-US" sz="1000" b="1" dirty="0"/>
              <a:t>encrypt the partition using a </a:t>
            </a:r>
            <a:r>
              <a:rPr lang="en-US" sz="1000" b="1" dirty="0" err="1"/>
              <a:t>keyfile</a:t>
            </a:r>
            <a:r>
              <a:rPr lang="en-US" sz="1000" b="1" dirty="0"/>
              <a:t> :</a:t>
            </a:r>
          </a:p>
          <a:p>
            <a:pPr marL="0" indent="0">
              <a:buNone/>
            </a:pPr>
            <a:r>
              <a:rPr lang="en-US" sz="1000" dirty="0"/>
              <a:t>	 echo -n "ligaac1234" &gt; /root/</a:t>
            </a:r>
            <a:r>
              <a:rPr lang="en-US" sz="1000" dirty="0" err="1"/>
              <a:t>keyfile</a:t>
            </a:r>
            <a:r>
              <a:rPr lang="en-US" sz="1000" dirty="0" err="1">
                <a:solidFill>
                  <a:srgbClr val="FF0000"/>
                </a:solidFill>
              </a:rPr>
              <a:t>X</a:t>
            </a:r>
            <a:r>
              <a:rPr lang="en-US" sz="1000" dirty="0"/>
              <a:t>   (it will create a file </a:t>
            </a:r>
            <a:r>
              <a:rPr lang="en-US" sz="1000" dirty="0" err="1"/>
              <a:t>keyfile</a:t>
            </a:r>
            <a:r>
              <a:rPr lang="en-US" sz="1000" dirty="0" err="1">
                <a:solidFill>
                  <a:srgbClr val="FF0000"/>
                </a:solidFill>
              </a:rPr>
              <a:t>X</a:t>
            </a:r>
            <a:r>
              <a:rPr lang="en-US" sz="1000" dirty="0"/>
              <a:t> containing word “ligaac1234” )  </a:t>
            </a:r>
            <a:r>
              <a:rPr lang="en-US" sz="1000" dirty="0">
                <a:solidFill>
                  <a:srgbClr val="000000"/>
                </a:solidFill>
              </a:rPr>
              <a:t>  </a:t>
            </a:r>
          </a:p>
          <a:p>
            <a:pPr marL="0" indent="0">
              <a:buNone/>
            </a:pPr>
            <a:r>
              <a:rPr lang="en-US" sz="1000" dirty="0"/>
              <a:t>	</a:t>
            </a:r>
            <a:r>
              <a:rPr lang="en-US" sz="1000" dirty="0" err="1"/>
              <a:t>chown</a:t>
            </a:r>
            <a:r>
              <a:rPr lang="en-US" sz="1000" dirty="0"/>
              <a:t> root /root/</a:t>
            </a:r>
            <a:r>
              <a:rPr lang="en-US" sz="1000" dirty="0" err="1"/>
              <a:t>keyfile</a:t>
            </a:r>
            <a:r>
              <a:rPr lang="en-US" sz="1000" dirty="0" err="1">
                <a:solidFill>
                  <a:srgbClr val="FF0000"/>
                </a:solidFill>
              </a:rPr>
              <a:t>X</a:t>
            </a:r>
            <a:r>
              <a:rPr lang="en-US" sz="1000" dirty="0"/>
              <a:t> ; chmod 600 /root/</a:t>
            </a:r>
            <a:r>
              <a:rPr lang="en-US" sz="1000" dirty="0" err="1"/>
              <a:t>keyfile</a:t>
            </a:r>
            <a:r>
              <a:rPr lang="en-US" sz="1000" dirty="0" err="1">
                <a:solidFill>
                  <a:srgbClr val="FF0000"/>
                </a:solidFill>
              </a:rPr>
              <a:t>X</a:t>
            </a:r>
            <a:r>
              <a:rPr lang="en-US" sz="1000" dirty="0"/>
              <a:t> </a:t>
            </a:r>
          </a:p>
          <a:p>
            <a:pPr marL="0" indent="0">
              <a:buNone/>
            </a:pPr>
            <a:r>
              <a:rPr lang="en-US" sz="1000" dirty="0"/>
              <a:t>	cryptsetup luksAddKey /dev/sd</a:t>
            </a:r>
            <a:r>
              <a:rPr lang="en-US" sz="1000" dirty="0">
                <a:solidFill>
                  <a:srgbClr val="FF0000"/>
                </a:solidFill>
              </a:rPr>
              <a:t>X</a:t>
            </a:r>
            <a:r>
              <a:rPr lang="en-US" sz="1000" dirty="0"/>
              <a:t>2 /root/</a:t>
            </a:r>
            <a:r>
              <a:rPr lang="en-US" sz="1000" dirty="0" err="1"/>
              <a:t>keyfile</a:t>
            </a:r>
            <a:r>
              <a:rPr lang="en-US" sz="1000" dirty="0" err="1">
                <a:solidFill>
                  <a:srgbClr val="FF0000"/>
                </a:solidFill>
              </a:rPr>
              <a:t>X</a:t>
            </a:r>
            <a:r>
              <a:rPr lang="en-US" sz="1000" dirty="0"/>
              <a:t>	</a:t>
            </a:r>
          </a:p>
          <a:p>
            <a:endParaRPr lang="pl-PL"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Enable data privacy with partition encryption</a:t>
            </a:r>
          </a:p>
        </p:txBody>
      </p:sp>
      <p:sp>
        <p:nvSpPr>
          <p:cNvPr id="5" name="Footer Placeholder 4"/>
          <p:cNvSpPr>
            <a:spLocks noGrp="1"/>
          </p:cNvSpPr>
          <p:nvPr>
            <p:ph type="ftr" sz="quarter" idx="14"/>
          </p:nvPr>
        </p:nvSpPr>
        <p:spPr/>
        <p:txBody>
          <a:bodyPr/>
          <a:lstStyle/>
          <a:p>
            <a:pPr algn="l"/>
            <a:r>
              <a:rPr lang="en-US" noProof="0" dirty="0">
                <a:solidFill>
                  <a:schemeClr val="bg2"/>
                </a:solidFill>
                <a:cs typeface="Arial" charset="0"/>
              </a:rPr>
              <a:t>For external use only</a:t>
            </a:r>
          </a:p>
        </p:txBody>
      </p:sp>
    </p:spTree>
    <p:extLst>
      <p:ext uri="{BB962C8B-B14F-4D97-AF65-F5344CB8AC3E}">
        <p14:creationId xmlns:p14="http://schemas.microsoft.com/office/powerpoint/2010/main" val="147967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169" y="849579"/>
            <a:ext cx="8229600" cy="3566206"/>
          </a:xfrm>
        </p:spPr>
        <p:txBody>
          <a:bodyPr/>
          <a:lstStyle/>
          <a:p>
            <a:pPr marL="0" indent="0">
              <a:buNone/>
            </a:pPr>
            <a:r>
              <a:rPr lang="en-US" sz="1400" b="1" dirty="0"/>
              <a:t>Exercise: (</a:t>
            </a:r>
            <a:r>
              <a:rPr lang="en-US" sz="1400" b="1" dirty="0">
                <a:solidFill>
                  <a:srgbClr val="FF0000"/>
                </a:solidFill>
              </a:rPr>
              <a:t>X = </a:t>
            </a:r>
            <a:r>
              <a:rPr lang="en-US" sz="1400" b="1" dirty="0" err="1">
                <a:solidFill>
                  <a:srgbClr val="FF0000"/>
                </a:solidFill>
              </a:rPr>
              <a:t>b..o</a:t>
            </a:r>
            <a:r>
              <a:rPr lang="en-US" sz="1400" b="1" dirty="0"/>
              <a:t>):</a:t>
            </a:r>
            <a:r>
              <a:rPr lang="en-US" sz="1400" dirty="0"/>
              <a:t> Extend swap space with 2G</a:t>
            </a:r>
            <a:endParaRPr lang="en-US" sz="1400" b="1" dirty="0"/>
          </a:p>
          <a:p>
            <a:r>
              <a:rPr lang="en-US" sz="1400" b="1" dirty="0"/>
              <a:t>fdisk /dev/</a:t>
            </a:r>
            <a:r>
              <a:rPr lang="en-US" sz="1400" b="1" dirty="0" err="1"/>
              <a:t>sd</a:t>
            </a:r>
            <a:r>
              <a:rPr lang="en-US" sz="1400" b="1" dirty="0" err="1">
                <a:solidFill>
                  <a:srgbClr val="FF0000"/>
                </a:solidFill>
              </a:rPr>
              <a:t>X</a:t>
            </a:r>
            <a:r>
              <a:rPr lang="en-US" sz="1400" b="1" dirty="0"/>
              <a:t> </a:t>
            </a:r>
            <a:r>
              <a:rPr lang="en-US" sz="1400" dirty="0"/>
              <a:t>(</a:t>
            </a:r>
            <a:r>
              <a:rPr lang="en-US" sz="1400" dirty="0">
                <a:solidFill>
                  <a:srgbClr val="00B050"/>
                </a:solidFill>
              </a:rPr>
              <a:t>delete first the partition 1 (“d” and select 1), create new partition (“n”, </a:t>
            </a:r>
            <a:r>
              <a:rPr lang="en-US" sz="1400" dirty="0">
                <a:solidFill>
                  <a:srgbClr val="FF0000"/>
                </a:solidFill>
              </a:rPr>
              <a:t>partition 1 primary</a:t>
            </a:r>
            <a:r>
              <a:rPr lang="en-US" sz="1400" dirty="0">
                <a:solidFill>
                  <a:srgbClr val="00B050"/>
                </a:solidFill>
              </a:rPr>
              <a:t>,2G) </a:t>
            </a:r>
            <a:r>
              <a:rPr lang="en-US" sz="1400" dirty="0"/>
              <a:t>, and set </a:t>
            </a:r>
            <a:r>
              <a:rPr lang="en-US" sz="1400" dirty="0">
                <a:solidFill>
                  <a:srgbClr val="FF0000"/>
                </a:solidFill>
              </a:rPr>
              <a:t>Linux swap type (</a:t>
            </a:r>
            <a:r>
              <a:rPr lang="en-US" sz="1400" b="1" dirty="0">
                <a:solidFill>
                  <a:srgbClr val="FF0000"/>
                </a:solidFill>
              </a:rPr>
              <a:t>82</a:t>
            </a:r>
            <a:r>
              <a:rPr lang="en-US" sz="1400" dirty="0">
                <a:solidFill>
                  <a:srgbClr val="FF0000"/>
                </a:solidFill>
              </a:rPr>
              <a:t>)</a:t>
            </a:r>
            <a:r>
              <a:rPr lang="en-US" sz="1400" dirty="0"/>
              <a:t>  (“t” – type) )  . It is an optional step with green color.</a:t>
            </a:r>
          </a:p>
          <a:p>
            <a:r>
              <a:rPr lang="en-US" sz="1400" b="1" dirty="0"/>
              <a:t>mkswap  /dev/sd</a:t>
            </a:r>
            <a:r>
              <a:rPr lang="en-US" sz="1400" b="1" dirty="0">
                <a:solidFill>
                  <a:srgbClr val="FF0000"/>
                </a:solidFill>
              </a:rPr>
              <a:t>X</a:t>
            </a:r>
            <a:r>
              <a:rPr lang="en-US" sz="1400" b="1" dirty="0"/>
              <a:t>1 </a:t>
            </a:r>
            <a:r>
              <a:rPr lang="en-US" sz="1400" dirty="0"/>
              <a:t>(prepare partition to be used as swap)</a:t>
            </a:r>
          </a:p>
          <a:p>
            <a:r>
              <a:rPr lang="en-US" sz="1400" b="1" dirty="0"/>
              <a:t>partprobe</a:t>
            </a:r>
          </a:p>
          <a:p>
            <a:r>
              <a:rPr lang="en-US" sz="1400" b="1" dirty="0"/>
              <a:t>blkid /dev/sd</a:t>
            </a:r>
            <a:r>
              <a:rPr lang="en-US" sz="1400" b="1" dirty="0">
                <a:solidFill>
                  <a:srgbClr val="FF0000"/>
                </a:solidFill>
              </a:rPr>
              <a:t>X</a:t>
            </a:r>
            <a:r>
              <a:rPr lang="en-US" sz="1400" b="1" dirty="0"/>
              <a:t>1 </a:t>
            </a:r>
            <a:r>
              <a:rPr lang="en-US" sz="1400" dirty="0"/>
              <a:t>(determine the UUID)</a:t>
            </a:r>
          </a:p>
          <a:p>
            <a:r>
              <a:rPr lang="en-US" sz="1400" b="1" dirty="0"/>
              <a:t>Add new swap to /etc/fstab </a:t>
            </a:r>
          </a:p>
          <a:p>
            <a:pPr marL="0" indent="0">
              <a:buNone/>
            </a:pPr>
            <a:r>
              <a:rPr lang="en-US" sz="1400" dirty="0"/>
              <a:t>		UUID=uuid	swap	swap	defaults	0	0</a:t>
            </a:r>
          </a:p>
          <a:p>
            <a:r>
              <a:rPr lang="en-US" sz="1400" b="1" dirty="0"/>
              <a:t>swapon</a:t>
            </a:r>
          </a:p>
          <a:p>
            <a:pPr marL="0" indent="0">
              <a:buNone/>
            </a:pPr>
            <a:r>
              <a:rPr lang="en-US" sz="1400" b="1" dirty="0"/>
              <a:t>		</a:t>
            </a:r>
            <a:r>
              <a:rPr lang="en-US" sz="1400" dirty="0"/>
              <a:t>swapon –a (activate the new swap area)</a:t>
            </a:r>
          </a:p>
          <a:p>
            <a:pPr marL="0" indent="0">
              <a:buNone/>
            </a:pPr>
            <a:r>
              <a:rPr lang="en-US" sz="1400" dirty="0"/>
              <a:t>                   </a:t>
            </a:r>
            <a:r>
              <a:rPr lang="en-US" sz="1400" dirty="0" err="1"/>
              <a:t>swapon</a:t>
            </a:r>
            <a:r>
              <a:rPr lang="en-US" sz="1400" dirty="0"/>
              <a:t>    (without any arguments, list all devices that are used as swap area)</a:t>
            </a:r>
          </a:p>
          <a:p>
            <a:pPr marL="0" indent="0">
              <a:buNone/>
            </a:pPr>
            <a:r>
              <a:rPr lang="en-US" sz="1400" b="1" dirty="0"/>
              <a:t>		</a:t>
            </a:r>
            <a:r>
              <a:rPr lang="en-US" sz="1400" dirty="0"/>
              <a:t>swapon –s (show current swap areas)</a:t>
            </a:r>
          </a:p>
          <a:p>
            <a:pPr marL="0" indent="0">
              <a:buNone/>
            </a:pPr>
            <a:r>
              <a:rPr lang="en-US" sz="1400" dirty="0"/>
              <a:t>	(swapoff /dev/sd</a:t>
            </a:r>
            <a:r>
              <a:rPr lang="en-US" sz="1400" dirty="0">
                <a:solidFill>
                  <a:srgbClr val="FF0000"/>
                </a:solidFill>
              </a:rPr>
              <a:t>X</a:t>
            </a:r>
            <a:r>
              <a:rPr lang="en-US" sz="1400" dirty="0"/>
              <a:t>1 (deactivate that particular swap area))</a:t>
            </a:r>
          </a:p>
          <a:p>
            <a:pPr marL="0" indent="0">
              <a:buNone/>
            </a:pPr>
            <a:r>
              <a:rPr lang="en-US" sz="1400" dirty="0"/>
              <a:t>	</a:t>
            </a:r>
          </a:p>
          <a:p>
            <a:endParaRPr lang="pl-PL" sz="1400" dirty="0"/>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swap space</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24592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8120" y="849579"/>
            <a:ext cx="8545745" cy="3566206"/>
          </a:xfrm>
        </p:spPr>
        <p:txBody>
          <a:bodyPr/>
          <a:lstStyle/>
          <a:p>
            <a:pPr marL="0" indent="0">
              <a:buNone/>
            </a:pPr>
            <a:r>
              <a:rPr lang="en-US" sz="1400" b="1" dirty="0"/>
              <a:t>Exercise: (</a:t>
            </a:r>
            <a:r>
              <a:rPr lang="en-US" sz="1400" b="1" dirty="0">
                <a:solidFill>
                  <a:srgbClr val="FF0000"/>
                </a:solidFill>
              </a:rPr>
              <a:t>X = </a:t>
            </a:r>
            <a:r>
              <a:rPr lang="en-US" sz="1400" b="1" dirty="0" err="1">
                <a:solidFill>
                  <a:srgbClr val="FF0000"/>
                </a:solidFill>
              </a:rPr>
              <a:t>b..o</a:t>
            </a:r>
            <a:r>
              <a:rPr lang="en-US" sz="1400" b="1" dirty="0"/>
              <a:t>): Create a 3Gb physical Volume , a volume group , and a 2Gb logical volume</a:t>
            </a:r>
          </a:p>
          <a:p>
            <a:pPr marL="0" indent="0">
              <a:buNone/>
            </a:pPr>
            <a:r>
              <a:rPr lang="en-US" sz="1300" b="1" dirty="0"/>
              <a:t>Prepare a physical Volume</a:t>
            </a:r>
          </a:p>
          <a:p>
            <a:pPr marL="342900" indent="-342900">
              <a:buFont typeface="+mj-lt"/>
              <a:buAutoNum type="arabicPeriod"/>
            </a:pPr>
            <a:r>
              <a:rPr lang="en-US" sz="1300" b="1" dirty="0" err="1"/>
              <a:t>fdisk</a:t>
            </a:r>
            <a:r>
              <a:rPr lang="en-US" sz="1300" b="1" dirty="0"/>
              <a:t> /dev/</a:t>
            </a:r>
            <a:r>
              <a:rPr lang="en-US" sz="1300" b="1" dirty="0" err="1"/>
              <a:t>sd</a:t>
            </a:r>
            <a:r>
              <a:rPr lang="en-US" sz="1300" b="1" dirty="0" err="1">
                <a:solidFill>
                  <a:srgbClr val="FF0000"/>
                </a:solidFill>
              </a:rPr>
              <a:t>X</a:t>
            </a:r>
            <a:r>
              <a:rPr lang="en-US" sz="1300" b="1" dirty="0"/>
              <a:t> </a:t>
            </a:r>
            <a:r>
              <a:rPr lang="en-US" sz="1300" dirty="0"/>
              <a:t>- delete first the partition 1 (“d” and select 1), then delete partition 2 (“d” and select 2) , create new partition (“n”, </a:t>
            </a:r>
            <a:r>
              <a:rPr lang="en-US" sz="1300" dirty="0">
                <a:solidFill>
                  <a:srgbClr val="FF0000"/>
                </a:solidFill>
              </a:rPr>
              <a:t>partition 1 primary,3G</a:t>
            </a:r>
            <a:r>
              <a:rPr lang="en-US" sz="1300" dirty="0"/>
              <a:t>) for use of LVM (</a:t>
            </a:r>
            <a:r>
              <a:rPr lang="en-US" sz="1300" dirty="0">
                <a:solidFill>
                  <a:srgbClr val="FF0000"/>
                </a:solidFill>
              </a:rPr>
              <a:t>type 0x8e Linux LVM</a:t>
            </a:r>
            <a:r>
              <a:rPr lang="en-US" sz="1300" dirty="0"/>
              <a:t>) – “t” option)</a:t>
            </a:r>
          </a:p>
          <a:p>
            <a:pPr marL="342900" indent="-342900">
              <a:buFont typeface="+mj-lt"/>
              <a:buAutoNum type="arabicPeriod"/>
            </a:pPr>
            <a:r>
              <a:rPr lang="en-US" sz="1300" b="1" dirty="0"/>
              <a:t>pvcreate /dev/sd</a:t>
            </a:r>
            <a:r>
              <a:rPr lang="en-US" sz="1300" b="1" dirty="0">
                <a:solidFill>
                  <a:srgbClr val="FF0000"/>
                </a:solidFill>
              </a:rPr>
              <a:t>X</a:t>
            </a:r>
            <a:r>
              <a:rPr lang="en-US" sz="1300" b="1" dirty="0"/>
              <a:t>1</a:t>
            </a:r>
            <a:r>
              <a:rPr lang="en-US" sz="1300" dirty="0"/>
              <a:t> (initialize the partition for use of LVM as a Physical Volume) , </a:t>
            </a:r>
            <a:r>
              <a:rPr lang="en-US" sz="1300" b="1" dirty="0" err="1"/>
              <a:t>pvdisplay</a:t>
            </a:r>
            <a:r>
              <a:rPr lang="en-US" sz="1300" b="1" dirty="0"/>
              <a:t> </a:t>
            </a:r>
            <a:r>
              <a:rPr lang="en-US" sz="1300" dirty="0"/>
              <a:t>or</a:t>
            </a:r>
            <a:r>
              <a:rPr lang="en-US" sz="1300" b="1" dirty="0"/>
              <a:t> </a:t>
            </a:r>
            <a:r>
              <a:rPr lang="en-US" sz="1300" b="1" dirty="0" err="1"/>
              <a:t>pvs</a:t>
            </a:r>
            <a:r>
              <a:rPr lang="en-US" sz="1300" dirty="0"/>
              <a:t> (to check)</a:t>
            </a:r>
          </a:p>
          <a:p>
            <a:pPr marL="0" indent="0">
              <a:buNone/>
            </a:pPr>
            <a:r>
              <a:rPr lang="en-US" sz="1300" b="1" dirty="0"/>
              <a:t>Creating a Volume Group</a:t>
            </a:r>
          </a:p>
          <a:p>
            <a:pPr marL="342900" indent="-342900">
              <a:buFont typeface="+mj-lt"/>
              <a:buAutoNum type="arabicPeriod"/>
            </a:pPr>
            <a:r>
              <a:rPr lang="en-US" sz="1300" b="1" dirty="0" err="1"/>
              <a:t>vgcreate</a:t>
            </a:r>
            <a:r>
              <a:rPr lang="en-US" sz="1300" b="1" dirty="0"/>
              <a:t> vgligaac</a:t>
            </a:r>
            <a:r>
              <a:rPr lang="en-US" sz="1300" b="1" dirty="0">
                <a:solidFill>
                  <a:srgbClr val="FF0000"/>
                </a:solidFill>
              </a:rPr>
              <a:t>X</a:t>
            </a:r>
            <a:r>
              <a:rPr lang="en-US" sz="1300" b="1" dirty="0"/>
              <a:t>1 /dev/sd</a:t>
            </a:r>
            <a:r>
              <a:rPr lang="en-US" sz="1300" b="1" dirty="0">
                <a:solidFill>
                  <a:srgbClr val="FF0000"/>
                </a:solidFill>
              </a:rPr>
              <a:t>X</a:t>
            </a:r>
            <a:r>
              <a:rPr lang="en-US" sz="1300" b="1" dirty="0"/>
              <a:t>1 </a:t>
            </a:r>
            <a:r>
              <a:rPr lang="en-US" sz="1300" dirty="0"/>
              <a:t>(create a volume group named vgligaac</a:t>
            </a:r>
            <a:r>
              <a:rPr lang="en-US" sz="1300" dirty="0">
                <a:solidFill>
                  <a:srgbClr val="FF0000"/>
                </a:solidFill>
              </a:rPr>
              <a:t>X</a:t>
            </a:r>
            <a:r>
              <a:rPr lang="en-US" sz="1300" dirty="0">
                <a:solidFill>
                  <a:schemeClr val="bg1">
                    <a:lumMod val="50000"/>
                  </a:schemeClr>
                </a:solidFill>
              </a:rPr>
              <a:t>1</a:t>
            </a:r>
            <a:r>
              <a:rPr lang="en-US" sz="1300" dirty="0"/>
              <a:t> made up of the physical volume /dev/sd</a:t>
            </a:r>
            <a:r>
              <a:rPr lang="en-US" sz="1300" b="1" dirty="0">
                <a:solidFill>
                  <a:srgbClr val="FF0000"/>
                </a:solidFill>
              </a:rPr>
              <a:t>X</a:t>
            </a:r>
            <a:r>
              <a:rPr lang="en-US" sz="1300" dirty="0"/>
              <a:t>1) , </a:t>
            </a:r>
            <a:r>
              <a:rPr lang="en-US" sz="1300" b="1" dirty="0" err="1"/>
              <a:t>vgdisplay</a:t>
            </a:r>
            <a:r>
              <a:rPr lang="en-US" sz="1300" dirty="0"/>
              <a:t> (to check)</a:t>
            </a:r>
          </a:p>
          <a:p>
            <a:pPr marL="0" indent="0">
              <a:buNone/>
            </a:pPr>
            <a:r>
              <a:rPr lang="en-US" sz="1300" b="1" dirty="0"/>
              <a:t>Create and use a Logical Volume</a:t>
            </a:r>
          </a:p>
          <a:p>
            <a:pPr marL="342900" indent="-342900">
              <a:buFont typeface="+mj-lt"/>
              <a:buAutoNum type="arabicPeriod"/>
            </a:pPr>
            <a:r>
              <a:rPr lang="en-US" sz="1300" b="1" dirty="0"/>
              <a:t>lvcreate –n lvligaac</a:t>
            </a:r>
            <a:r>
              <a:rPr lang="en-US" sz="1300" b="1" dirty="0">
                <a:solidFill>
                  <a:srgbClr val="FF0000"/>
                </a:solidFill>
              </a:rPr>
              <a:t>X</a:t>
            </a:r>
            <a:r>
              <a:rPr lang="en-US" sz="1300" b="1" dirty="0"/>
              <a:t>1 –L 2G vgligaac</a:t>
            </a:r>
            <a:r>
              <a:rPr lang="en-US" sz="1300" b="1" dirty="0">
                <a:solidFill>
                  <a:srgbClr val="FF0000"/>
                </a:solidFill>
              </a:rPr>
              <a:t>X</a:t>
            </a:r>
            <a:r>
              <a:rPr lang="en-US" sz="1300" b="1" dirty="0"/>
              <a:t>1 </a:t>
            </a:r>
            <a:r>
              <a:rPr lang="en-US" sz="1300" dirty="0"/>
              <a:t>(create a 2G logical volume named lvligaac</a:t>
            </a:r>
            <a:r>
              <a:rPr lang="en-US" sz="1300" dirty="0">
                <a:solidFill>
                  <a:srgbClr val="FF0000"/>
                </a:solidFill>
              </a:rPr>
              <a:t>X</a:t>
            </a:r>
            <a:r>
              <a:rPr lang="en-US" sz="1300" dirty="0"/>
              <a:t>1 from volume group vgligaac</a:t>
            </a:r>
            <a:r>
              <a:rPr lang="en-US" sz="1300" dirty="0">
                <a:solidFill>
                  <a:srgbClr val="FF0000"/>
                </a:solidFill>
              </a:rPr>
              <a:t>X</a:t>
            </a:r>
            <a:r>
              <a:rPr lang="en-US" sz="1300" dirty="0"/>
              <a:t>1) , </a:t>
            </a:r>
            <a:r>
              <a:rPr lang="en-US" sz="1300" b="1" dirty="0" err="1"/>
              <a:t>lvdisplay</a:t>
            </a:r>
            <a:r>
              <a:rPr lang="en-US" sz="1300" b="1" dirty="0"/>
              <a:t> </a:t>
            </a:r>
            <a:r>
              <a:rPr lang="en-US" sz="1300" dirty="0"/>
              <a:t> or </a:t>
            </a:r>
            <a:r>
              <a:rPr lang="en-US" sz="1300" b="1" dirty="0" err="1"/>
              <a:t>lvs</a:t>
            </a:r>
            <a:r>
              <a:rPr lang="en-US" sz="1300" dirty="0"/>
              <a:t>  (check to see the logical volumes)</a:t>
            </a:r>
          </a:p>
          <a:p>
            <a:pPr marL="342900" indent="-342900">
              <a:buFont typeface="+mj-lt"/>
              <a:buAutoNum type="arabicPeriod"/>
            </a:pPr>
            <a:r>
              <a:rPr lang="en-US" sz="1300" b="1" dirty="0"/>
              <a:t>mkfs –t ext4 /dev/vgligaac</a:t>
            </a:r>
            <a:r>
              <a:rPr lang="en-US" sz="1300" b="1" dirty="0">
                <a:solidFill>
                  <a:srgbClr val="FF0000"/>
                </a:solidFill>
              </a:rPr>
              <a:t>X</a:t>
            </a:r>
            <a:r>
              <a:rPr lang="en-US" sz="1300" b="1" dirty="0"/>
              <a:t>1/lvligaac</a:t>
            </a:r>
            <a:r>
              <a:rPr lang="en-US" sz="1300" b="1" dirty="0">
                <a:solidFill>
                  <a:srgbClr val="FF0000"/>
                </a:solidFill>
              </a:rPr>
              <a:t>X</a:t>
            </a:r>
            <a:r>
              <a:rPr lang="en-US" sz="1300" b="1" dirty="0"/>
              <a:t>1</a:t>
            </a:r>
          </a:p>
          <a:p>
            <a:pPr marL="342900" indent="-342900">
              <a:buFont typeface="+mj-lt"/>
              <a:buAutoNum type="arabicPeriod"/>
            </a:pPr>
            <a:r>
              <a:rPr lang="en-US" sz="1300" b="1" dirty="0"/>
              <a:t>mkdir /lvligaac</a:t>
            </a:r>
            <a:r>
              <a:rPr lang="en-US" sz="1300" b="1" dirty="0">
                <a:solidFill>
                  <a:srgbClr val="FF0000"/>
                </a:solidFill>
              </a:rPr>
              <a:t>X</a:t>
            </a:r>
            <a:r>
              <a:rPr lang="en-US" sz="1300" b="1" dirty="0"/>
              <a:t>1</a:t>
            </a:r>
          </a:p>
          <a:p>
            <a:pPr marL="342900" indent="-342900">
              <a:buFont typeface="+mj-lt"/>
              <a:buAutoNum type="arabicPeriod"/>
            </a:pPr>
            <a:r>
              <a:rPr lang="en-US" sz="1300" dirty="0"/>
              <a:t>Add a new entry to </a:t>
            </a:r>
            <a:r>
              <a:rPr lang="en-US" sz="1300" b="1" dirty="0"/>
              <a:t>/etc/</a:t>
            </a:r>
            <a:r>
              <a:rPr lang="en-US" sz="1300" b="1" dirty="0" err="1"/>
              <a:t>fstab</a:t>
            </a:r>
            <a:r>
              <a:rPr lang="en-US" sz="1300" b="1" dirty="0"/>
              <a:t> : </a:t>
            </a:r>
            <a:r>
              <a:rPr lang="en-US" sz="1300" dirty="0"/>
              <a:t>/dev/mapper/vgligaac</a:t>
            </a:r>
            <a:r>
              <a:rPr lang="en-US" sz="1300" dirty="0">
                <a:solidFill>
                  <a:srgbClr val="FF0000"/>
                </a:solidFill>
              </a:rPr>
              <a:t>X</a:t>
            </a:r>
            <a:r>
              <a:rPr lang="en-US" sz="1300" dirty="0"/>
              <a:t>1-lvligaac</a:t>
            </a:r>
            <a:r>
              <a:rPr lang="en-US" sz="1300" dirty="0">
                <a:solidFill>
                  <a:srgbClr val="FF0000"/>
                </a:solidFill>
              </a:rPr>
              <a:t>X</a:t>
            </a:r>
            <a:r>
              <a:rPr lang="en-US" sz="1300" dirty="0"/>
              <a:t>1	/lvligaac</a:t>
            </a:r>
            <a:r>
              <a:rPr lang="en-US" sz="1300" dirty="0">
                <a:solidFill>
                  <a:srgbClr val="FF0000"/>
                </a:solidFill>
              </a:rPr>
              <a:t>X</a:t>
            </a:r>
            <a:r>
              <a:rPr lang="en-US" sz="1300" dirty="0"/>
              <a:t>1	ext4	defaults	0	0)</a:t>
            </a:r>
          </a:p>
          <a:p>
            <a:pPr marL="342900" indent="-342900">
              <a:buFont typeface="+mj-lt"/>
              <a:buAutoNum type="arabicPeriod"/>
            </a:pPr>
            <a:r>
              <a:rPr lang="en-US" sz="1300" b="1" dirty="0"/>
              <a:t>mount -a</a:t>
            </a:r>
          </a:p>
        </p:txBody>
      </p:sp>
      <p:sp>
        <p:nvSpPr>
          <p:cNvPr id="3" name="Title 2"/>
          <p:cNvSpPr>
            <a:spLocks noGrp="1"/>
          </p:cNvSpPr>
          <p:nvPr>
            <p:ph type="title"/>
          </p:nvPr>
        </p:nvSpPr>
        <p:spPr/>
        <p:txBody>
          <a:bodyPr/>
          <a:lstStyle/>
          <a:p>
            <a:r>
              <a:rPr lang="en-US" dirty="0"/>
              <a:t>Linux Commands and Administration for </a:t>
            </a:r>
            <a:r>
              <a:rPr lang="en-US" dirty="0" err="1"/>
              <a:t>Ligaac</a:t>
            </a:r>
            <a:r>
              <a:rPr lang="en-US" dirty="0"/>
              <a:t> Labs</a:t>
            </a:r>
          </a:p>
        </p:txBody>
      </p:sp>
      <p:sp>
        <p:nvSpPr>
          <p:cNvPr id="4" name="Content Placeholder 3"/>
          <p:cNvSpPr>
            <a:spLocks noGrp="1"/>
          </p:cNvSpPr>
          <p:nvPr>
            <p:ph sz="quarter" idx="13"/>
          </p:nvPr>
        </p:nvSpPr>
        <p:spPr/>
        <p:txBody>
          <a:bodyPr/>
          <a:lstStyle/>
          <a:p>
            <a:r>
              <a:rPr lang="en-US" dirty="0"/>
              <a:t>Managing flexible storage with Logical Volume</a:t>
            </a:r>
          </a:p>
        </p:txBody>
      </p:sp>
      <p:sp>
        <p:nvSpPr>
          <p:cNvPr id="5" name="Footer Placeholder 4"/>
          <p:cNvSpPr>
            <a:spLocks noGrp="1"/>
          </p:cNvSpPr>
          <p:nvPr>
            <p:ph type="ftr" sz="quarter" idx="14"/>
          </p:nvPr>
        </p:nvSpPr>
        <p:spPr/>
        <p:txBody>
          <a:bodyPr/>
          <a:lstStyle/>
          <a:p>
            <a:pPr algn="l"/>
            <a:r>
              <a:rPr lang="en-US" noProof="0">
                <a:solidFill>
                  <a:schemeClr val="bg2"/>
                </a:solidFill>
                <a:cs typeface="Arial" charset="0"/>
              </a:rPr>
              <a:t>For external use only</a:t>
            </a:r>
            <a:endParaRPr lang="en-US" noProof="0" dirty="0">
              <a:solidFill>
                <a:schemeClr val="bg2"/>
              </a:solidFill>
              <a:cs typeface="Arial" charset="0"/>
            </a:endParaRPr>
          </a:p>
        </p:txBody>
      </p:sp>
    </p:spTree>
    <p:extLst>
      <p:ext uri="{BB962C8B-B14F-4D97-AF65-F5344CB8AC3E}">
        <p14:creationId xmlns:p14="http://schemas.microsoft.com/office/powerpoint/2010/main" val="2392878509"/>
      </p:ext>
    </p:extLst>
  </p:cSld>
  <p:clrMapOvr>
    <a:masterClrMapping/>
  </p:clrMapOvr>
</p:sld>
</file>

<file path=ppt/theme/theme1.xml><?xml version="1.0" encoding="utf-8"?>
<a:theme xmlns:a="http://schemas.openxmlformats.org/drawingml/2006/main" name="NET_PPT_Temp_Arial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0DA430F-9525-450C-A1C3-970D65CC2B3B}"/>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A425527-96A3-4A84-9E4D-BF967562125A}"/>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ET_PPT_Temp_Arial_Macro_Free_v51" id="{8D803308-784A-4915-9600-984AB2AA7C57}" vid="{390ADDEA-1B99-4A1B-B179-A2DD6FC1886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NET_PPT_Temp_Arial_Macro_Free_v53</Template>
  <TotalTime>0</TotalTime>
  <Words>14904</Words>
  <Application>Microsoft Macintosh PowerPoint</Application>
  <PresentationFormat>On-screen Show (16:9)</PresentationFormat>
  <Paragraphs>1437</Paragraphs>
  <Slides>24</Slides>
  <Notes>21</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Courier New</vt:lpstr>
      <vt:lpstr>Lucida Grande</vt:lpstr>
      <vt:lpstr>NET_PPT_Temp_Arial_Macro_Free_v52</vt:lpstr>
      <vt:lpstr>Nokia Master Blue Background</vt:lpstr>
      <vt:lpstr>Final Slide</vt:lpstr>
      <vt:lpstr>PowerPoint Presentation</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Linux Commands and Administration for Ligaac Labs</vt:lpstr>
      <vt:lpstr>PowerPoint Presentation</vt:lpstr>
      <vt:lpstr>Copyright and confidentiality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2017-01-03T11:23:13Z</dcterms:created>
  <dcterms:modified xsi:type="dcterms:W3CDTF">2020-04-29T16:04:37Z</dcterms:modified>
</cp:coreProperties>
</file>