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7" r:id="rId2"/>
    <p:sldId id="347" r:id="rId3"/>
    <p:sldId id="348" r:id="rId4"/>
    <p:sldId id="313" r:id="rId5"/>
    <p:sldId id="314" r:id="rId6"/>
    <p:sldId id="349" r:id="rId7"/>
    <p:sldId id="355" r:id="rId8"/>
    <p:sldId id="350" r:id="rId9"/>
    <p:sldId id="351" r:id="rId10"/>
    <p:sldId id="352" r:id="rId11"/>
    <p:sldId id="353" r:id="rId12"/>
    <p:sldId id="354" r:id="rId13"/>
    <p:sldId id="296" r:id="rId14"/>
    <p:sldId id="338" r:id="rId15"/>
    <p:sldId id="344" r:id="rId16"/>
    <p:sldId id="345" r:id="rId17"/>
    <p:sldId id="346" r:id="rId18"/>
    <p:sldId id="356" r:id="rId19"/>
    <p:sldId id="297" r:id="rId20"/>
    <p:sldId id="272" r:id="rId21"/>
    <p:sldId id="298" r:id="rId22"/>
    <p:sldId id="299" r:id="rId23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onotype Sorts" panose="020B0604020202020204"/>
      <p:regular r:id="rId27"/>
    </p:embeddedFont>
  </p:embeddedFont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804" y="35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>
      <p:cViewPr varScale="1">
        <p:scale>
          <a:sx n="44" d="100"/>
          <a:sy n="44" d="100"/>
        </p:scale>
        <p:origin x="-1402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ED7BF-DCBD-4F1D-A87D-E6A5A5832F3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2807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BE7F6D-9C16-47C1-9DD2-4B806B1D393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02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F8768F-D335-4104-BC3F-2D73B3361335}" type="slidenum">
              <a:rPr lang="es-ES_tradnl" sz="1200" smtClean="0"/>
              <a:pPr/>
              <a:t>1</a:t>
            </a:fld>
            <a:endParaRPr lang="es-ES_tradnl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_tradnl" smtClean="0"/>
              <a:t>En esta parte, vamos a intentar averiguar el contenido en frecuencia de una señal, asumiendo en principio que es periódica; lo haremos por medio de la DFT/FFT. </a:t>
            </a:r>
          </a:p>
          <a:p>
            <a:r>
              <a:rPr lang="es-ES_tradnl" smtClean="0"/>
              <a:t>La DFT/FFT tiene mchísimas aplicaciones; comunicaciones, tratamiento de imagen, resolución de ec. en derivadas parciales, y  ´muchas mas.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BCD280-CBF3-4FDE-B928-96B42BBB72EE}" type="slidenum">
              <a:rPr lang="es-ES_tradnl" sz="1200" smtClean="0"/>
              <a:pPr/>
              <a:t>19</a:t>
            </a:fld>
            <a:endParaRPr lang="es-ES_tradnl" sz="1200" smtClean="0"/>
          </a:p>
        </p:txBody>
      </p:sp>
      <p:sp>
        <p:nvSpPr>
          <p:cNvPr id="8499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_trad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1027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6" name="Picture 1028" descr="minispi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7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Haga clic para modificar el estilo de título del patrón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Haga clic para modificar el estilo de subtítulo del patrón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fld id="{1CCCC279-AEDE-45B3-A0CC-CC40900B53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0C35F-DF6A-40E6-8DB6-BC4BDFF206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FDA9F-8135-4770-977A-D41FD00115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E9ED6-EDEA-4609-8998-BCC6EC60D7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E6114-1305-4632-A763-134093FE82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8E67D-F039-400D-9C74-273F4D0EA7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90261-A29D-451B-9AB8-58D215BF8C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9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DF53C-2289-4BF1-86E9-542F94A460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5F7D7-1112-415C-91D5-9A806DE974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B073C-6722-48AA-AADD-D62C6595514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51E9D-8243-4797-BB58-DB218A30709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33" name="Picture 4" descr="minispir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90244FB-5EB3-47CA-B387-C9CE9D1478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Transformadas para Análisis de Señal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718505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</a:t>
            </a: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kern="1200" dirty="0">
                <a:solidFill>
                  <a:srgbClr val="402000"/>
                </a:solidFill>
                <a:latin typeface="Times New Roman" pitchFamily="18" charset="0"/>
              </a:rPr>
              <a:t>versión de radio p</a:t>
            </a:r>
            <a:br>
              <a:rPr kumimoji="0" lang="es-ES_tradnl" sz="3200" b="1" kern="1200" dirty="0">
                <a:solidFill>
                  <a:srgbClr val="402000"/>
                </a:solidFill>
                <a:latin typeface="Times New Roman" pitchFamily="18" charset="0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115616" y="1844824"/>
                <a:ext cx="7344816" cy="5724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dirty="0" smtClean="0"/>
                  <a:t>Algoritmo FFT recursiva de radio general n</a:t>
                </a:r>
              </a:p>
              <a:p>
                <a:pPr algn="l"/>
                <a:r>
                  <a:rPr lang="es-ES" dirty="0" err="1" smtClean="0"/>
                  <a:t>Funcion</a:t>
                </a:r>
                <a:r>
                  <a:rPr lang="es-ES" dirty="0" smtClean="0"/>
                  <a:t> y=</a:t>
                </a:r>
                <a:r>
                  <a:rPr lang="es-ES" b="1" dirty="0" err="1" smtClean="0"/>
                  <a:t>genfft</a:t>
                </a:r>
                <a:r>
                  <a:rPr lang="es-ES" dirty="0" smtClean="0"/>
                  <a:t>(</a:t>
                </a:r>
                <a:r>
                  <a:rPr lang="es-ES" dirty="0" err="1" smtClean="0"/>
                  <a:t>x,n</a:t>
                </a:r>
                <a:r>
                  <a:rPr lang="es-ES" dirty="0" smtClean="0"/>
                  <a:t>)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 smtClean="0"/>
                  <a:t>=</a:t>
                </a:r>
                <a:r>
                  <a:rPr lang="es-ES" dirty="0" err="1" smtClean="0"/>
                  <a:t>exp</a:t>
                </a:r>
                <a:r>
                  <a:rPr lang="es-ES" dirty="0" smtClean="0"/>
                  <a:t>(-2*pi*i/n);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si n primo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y=</a:t>
                </a:r>
                <a:r>
                  <a:rPr lang="es-ES" dirty="0" err="1" smtClean="0"/>
                  <a:t>Fn</a:t>
                </a:r>
                <a:r>
                  <a:rPr lang="es-ES" dirty="0" smtClean="0"/>
                  <a:t>*x;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si no   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{ selecciona p, divisor no trivial de n; m=n/p;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</a:p>
              <a:p>
                <a:pPr algn="l"/>
                <a:r>
                  <a:rPr lang="es-ES" dirty="0" smtClean="0"/>
                  <a:t>/* z=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𝑑𝑖𝑎𝑔</m:t>
                    </m:r>
                    <m:r>
                      <a:rPr lang="es-E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,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 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⊗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s-ES" dirty="0" smtClean="0"/>
                  <a:t>x  */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  <a:r>
                  <a:rPr lang="es-ES" dirty="0" err="1" smtClean="0"/>
                  <a:t>for</a:t>
                </a:r>
                <a:r>
                  <a:rPr lang="es-ES" dirty="0" smtClean="0"/>
                  <a:t> j=0:p-1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      z(</a:t>
                </a:r>
                <a:r>
                  <a:rPr lang="es-ES" dirty="0" err="1" smtClean="0"/>
                  <a:t>j·m</a:t>
                </a:r>
                <a:r>
                  <a:rPr lang="es-ES" dirty="0" smtClean="0">
                    <a:sym typeface="Wingdings" pitchFamily="2" charset="2"/>
                  </a:rPr>
                  <a:t>:(j+1)·m-1)=</a:t>
                </a:r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s-ES" baseline="30000" dirty="0" smtClean="0"/>
                  <a:t>j</a:t>
                </a:r>
                <a:r>
                  <a:rPr lang="es-ES" dirty="0" smtClean="0"/>
                  <a:t> </a:t>
                </a:r>
                <a:r>
                  <a:rPr lang="es-ES" b="1" dirty="0" err="1" smtClean="0"/>
                  <a:t>genfft</a:t>
                </a:r>
                <a:r>
                  <a:rPr lang="es-ES" dirty="0" smtClean="0"/>
                  <a:t>(x(j:p:n-1),m)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  <a:r>
                  <a:rPr lang="es-ES" dirty="0" err="1" smtClean="0"/>
                  <a:t>end</a:t>
                </a:r>
                <a:endParaRPr lang="es-ES" dirty="0"/>
              </a:p>
              <a:p>
                <a:pPr algn="l"/>
                <a:endParaRPr lang="es-ES" dirty="0" smtClean="0"/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</a:p>
              <a:p>
                <a:pPr algn="l"/>
                <a:r>
                  <a:rPr lang="es-ES" dirty="0" smtClean="0"/>
                  <a:t>         </a:t>
                </a:r>
                <a:endParaRPr lang="es-ES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44824"/>
                <a:ext cx="7344816" cy="572438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245" t="-8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2084098" y="4440731"/>
                <a:ext cx="3450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s-ES" dirty="0" err="1" smtClean="0"/>
                  <a:t>diag</a:t>
                </a:r>
                <a:r>
                  <a:rPr lang="es-ES" dirty="0" smtClean="0"/>
                  <a:t> (1,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 smtClean="0"/>
                  <a:t>,…,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bSup>
                    <m:r>
                      <a:rPr lang="es-E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98" y="4440731"/>
                <a:ext cx="3450880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77" t="-10526" r="-1060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0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836712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</a:t>
            </a: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kern="1200" dirty="0">
                <a:solidFill>
                  <a:srgbClr val="402000"/>
                </a:solidFill>
                <a:latin typeface="Times New Roman" pitchFamily="18" charset="0"/>
              </a:rPr>
              <a:t>versión de radio p</a:t>
            </a:r>
            <a:br>
              <a:rPr kumimoji="0" lang="es-ES_tradnl" sz="3200" b="1" kern="1200" dirty="0">
                <a:solidFill>
                  <a:srgbClr val="402000"/>
                </a:solidFill>
                <a:latin typeface="Times New Roman" pitchFamily="18" charset="0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1115616" y="1844824"/>
                <a:ext cx="7344816" cy="273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dirty="0" smtClean="0"/>
                  <a:t>         </a:t>
                </a:r>
              </a:p>
              <a:p>
                <a:pPr algn="l"/>
                <a:r>
                  <a:rPr lang="es-ES" dirty="0" smtClean="0"/>
                  <a:t>/*     y=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⊗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s-ES" dirty="0" smtClean="0"/>
                  <a:t>z </a:t>
                </a:r>
                <a:r>
                  <a:rPr lang="es-ES" dirty="0" smtClean="0">
                    <a:sym typeface="Wingdings" pitchFamily="2" charset="2"/>
                  </a:rPr>
                  <a:t></a:t>
                </a:r>
                <a:r>
                  <a:rPr lang="es-ES" dirty="0" err="1" smtClean="0">
                    <a:sym typeface="Wingdings" pitchFamily="2" charset="2"/>
                  </a:rPr>
                  <a:t>y</a:t>
                </a:r>
                <a:r>
                  <a:rPr lang="es-ES" baseline="-25000" dirty="0" err="1" smtClean="0">
                    <a:sym typeface="Wingdings" pitchFamily="2" charset="2"/>
                  </a:rPr>
                  <a:t>m,p</a:t>
                </a:r>
                <a:r>
                  <a:rPr lang="es-ES" dirty="0" smtClean="0"/>
                  <a:t> =</a:t>
                </a:r>
                <a:r>
                  <a:rPr lang="es-ES" dirty="0" err="1" smtClean="0"/>
                  <a:t>z</a:t>
                </a:r>
                <a:r>
                  <a:rPr lang="es-ES" baseline="-25000" dirty="0" err="1" smtClean="0"/>
                  <a:t>m,p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 </m:t>
                        </m:r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s-ES" dirty="0" smtClean="0"/>
                  <a:t>    */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  <a:r>
                  <a:rPr lang="es-ES" dirty="0" err="1" smtClean="0"/>
                  <a:t>for</a:t>
                </a:r>
                <a:r>
                  <a:rPr lang="es-ES" dirty="0" smtClean="0"/>
                  <a:t> j=0:m-1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      y(j</a:t>
                </a:r>
                <a:r>
                  <a:rPr lang="es-ES" dirty="0" smtClean="0">
                    <a:sym typeface="Wingdings" pitchFamily="2" charset="2"/>
                  </a:rPr>
                  <a:t>:m:n-1)=</a:t>
                </a:r>
                <a:r>
                  <a:rPr lang="el-GR" b="0" dirty="0" smtClean="0">
                    <a:ea typeface="Cambria Math"/>
                  </a:rPr>
                  <a:t> </a:t>
                </a:r>
                <a:r>
                  <a:rPr lang="es-ES" dirty="0" smtClean="0"/>
                  <a:t> </a:t>
                </a:r>
                <a:r>
                  <a:rPr lang="es-ES" b="1" dirty="0" err="1" smtClean="0"/>
                  <a:t>genfft</a:t>
                </a:r>
                <a:r>
                  <a:rPr lang="es-ES" dirty="0" smtClean="0"/>
                  <a:t>(z(j:m:n-1</a:t>
                </a:r>
                <a:r>
                  <a:rPr lang="es-ES" dirty="0" smtClean="0"/>
                  <a:t>),p)</a:t>
                </a:r>
              </a:p>
              <a:p>
                <a:pPr algn="l"/>
                <a:r>
                  <a:rPr lang="es-ES" dirty="0"/>
                  <a:t> </a:t>
                </a:r>
                <a:r>
                  <a:rPr lang="es-ES" dirty="0" smtClean="0"/>
                  <a:t>        </a:t>
                </a:r>
                <a:r>
                  <a:rPr lang="es-ES" dirty="0" err="1" smtClean="0"/>
                  <a:t>end</a:t>
                </a:r>
                <a:endParaRPr lang="es-ES" dirty="0"/>
              </a:p>
              <a:p>
                <a:pPr algn="l"/>
                <a:r>
                  <a:rPr lang="es-ES" dirty="0" err="1" smtClean="0"/>
                  <a:t>End</a:t>
                </a:r>
                <a:r>
                  <a:rPr lang="es-ES" dirty="0" smtClean="0"/>
                  <a:t>   /* del </a:t>
                </a:r>
                <a:r>
                  <a:rPr lang="es-ES" dirty="0" err="1" smtClean="0"/>
                  <a:t>if</a:t>
                </a:r>
                <a:r>
                  <a:rPr lang="es-ES" dirty="0" smtClean="0"/>
                  <a:t> */</a:t>
                </a:r>
              </a:p>
              <a:p>
                <a:pPr algn="l"/>
                <a:r>
                  <a:rPr lang="es-ES" dirty="0" err="1" smtClean="0"/>
                  <a:t>End</a:t>
                </a:r>
                <a:r>
                  <a:rPr lang="es-ES" dirty="0" smtClean="0"/>
                  <a:t> /*de </a:t>
                </a:r>
                <a:r>
                  <a:rPr lang="es-ES" dirty="0" err="1" smtClean="0"/>
                  <a:t>genfft</a:t>
                </a:r>
                <a:r>
                  <a:rPr lang="es-ES" dirty="0" smtClean="0"/>
                  <a:t> */</a:t>
                </a:r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44824"/>
                <a:ext cx="7344816" cy="2732608"/>
              </a:xfrm>
              <a:prstGeom prst="rect">
                <a:avLst/>
              </a:prstGeom>
              <a:blipFill rotWithShape="1">
                <a:blip r:embed="rId2"/>
                <a:stretch>
                  <a:fillRect l="-1245" b="-4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764436" y="4725144"/>
            <a:ext cx="7248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el segundo bucle hay una </a:t>
            </a:r>
            <a:r>
              <a:rPr lang="es-ES" dirty="0" err="1" smtClean="0"/>
              <a:t>fft</a:t>
            </a:r>
            <a:r>
              <a:rPr lang="es-ES" dirty="0" smtClean="0"/>
              <a:t> de </a:t>
            </a:r>
            <a:r>
              <a:rPr lang="es-ES" dirty="0" smtClean="0"/>
              <a:t>una matriz, por filas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39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 dirty="0"/>
              <a:t>Transformada Rápida de </a:t>
            </a:r>
            <a:r>
              <a:rPr lang="es-ES_tradnl" sz="3200" b="1" dirty="0" smtClean="0"/>
              <a:t>Fourier</a:t>
            </a:r>
            <a:endParaRPr lang="es-ES_tradnl" sz="3200" b="1" dirty="0"/>
          </a:p>
        </p:txBody>
      </p:sp>
      <p:sp>
        <p:nvSpPr>
          <p:cNvPr id="73731" name="Text Box 10"/>
          <p:cNvSpPr txBox="1">
            <a:spLocks noChangeArrowheads="1"/>
          </p:cNvSpPr>
          <p:nvPr/>
        </p:nvSpPr>
        <p:spPr bwMode="auto">
          <a:xfrm>
            <a:off x="1239838" y="1865313"/>
            <a:ext cx="513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/>
          </a:p>
        </p:txBody>
      </p:sp>
      <p:sp>
        <p:nvSpPr>
          <p:cNvPr id="73732" name="Text Box 11"/>
          <p:cNvSpPr txBox="1">
            <a:spLocks noChangeArrowheads="1"/>
          </p:cNvSpPr>
          <p:nvPr/>
        </p:nvSpPr>
        <p:spPr bwMode="auto">
          <a:xfrm>
            <a:off x="1116013" y="1916113"/>
            <a:ext cx="7559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buFontTx/>
              <a:buAutoNum type="arabicParenR"/>
            </a:pPr>
            <a:r>
              <a:rPr lang="es-ES" dirty="0" smtClean="0"/>
              <a:t>Visión matricial, si n=n1*n2, </a:t>
            </a:r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963577" y="2969407"/>
                <a:ext cx="7712111" cy="519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0: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/>
                                </a:rPr>
                                <m:t>−1,0: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/>
                            </a:rPr>
                            <m:t>.∗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77" y="2969407"/>
                <a:ext cx="7712111" cy="5198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0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Altas prestaciones</a:t>
            </a:r>
            <a:endParaRPr lang="es-ES_tradnl"/>
          </a:p>
        </p:txBody>
      </p:sp>
      <p:sp>
        <p:nvSpPr>
          <p:cNvPr id="73731" name="Text Box 10"/>
          <p:cNvSpPr txBox="1">
            <a:spLocks noChangeArrowheads="1"/>
          </p:cNvSpPr>
          <p:nvPr/>
        </p:nvSpPr>
        <p:spPr bwMode="auto">
          <a:xfrm>
            <a:off x="1239838" y="1865313"/>
            <a:ext cx="513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/>
          </a:p>
        </p:txBody>
      </p:sp>
      <p:sp>
        <p:nvSpPr>
          <p:cNvPr id="73732" name="Text Box 11"/>
          <p:cNvSpPr txBox="1">
            <a:spLocks noChangeArrowheads="1"/>
          </p:cNvSpPr>
          <p:nvPr/>
        </p:nvSpPr>
        <p:spPr bwMode="auto">
          <a:xfrm>
            <a:off x="1116013" y="1916113"/>
            <a:ext cx="75596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buFontTx/>
              <a:buAutoNum type="arabicParenR"/>
            </a:pPr>
            <a:r>
              <a:rPr lang="es-ES" dirty="0" err="1"/>
              <a:t>Multiple</a:t>
            </a:r>
            <a:r>
              <a:rPr lang="es-ES" dirty="0"/>
              <a:t> FFT</a:t>
            </a:r>
          </a:p>
          <a:p>
            <a:pPr algn="l"/>
            <a:r>
              <a:rPr lang="es-ES" dirty="0"/>
              <a:t>Versión columnas: </a:t>
            </a:r>
            <a:r>
              <a:rPr lang="es-ES" dirty="0" err="1"/>
              <a:t>Fn·X</a:t>
            </a:r>
            <a:r>
              <a:rPr lang="es-ES" dirty="0"/>
              <a:t>, o Versión Filas </a:t>
            </a:r>
            <a:r>
              <a:rPr lang="es-ES" dirty="0" err="1"/>
              <a:t>X·Fn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Es posible reordenar todas las filas (o columnas) a mismo tiempo, amortizando coste</a:t>
            </a:r>
          </a:p>
          <a:p>
            <a:pPr algn="l"/>
            <a:endParaRPr lang="es-ES" dirty="0" smtClean="0"/>
          </a:p>
          <a:p>
            <a:pPr algn="l"/>
            <a:r>
              <a:rPr lang="es-ES" dirty="0" smtClean="0"/>
              <a:t>2) </a:t>
            </a:r>
            <a:r>
              <a:rPr lang="es-ES" dirty="0" err="1" smtClean="0"/>
              <a:t>FFt</a:t>
            </a:r>
            <a:r>
              <a:rPr lang="es-ES" dirty="0" smtClean="0"/>
              <a:t> de un vector muy grande</a:t>
            </a:r>
            <a:endParaRPr lang="es-ES" dirty="0"/>
          </a:p>
          <a:p>
            <a:pPr algn="l"/>
            <a:r>
              <a:rPr lang="es-ES" dirty="0"/>
              <a:t>Es posible realizar la FFT de un vector muy grande convirtiéndolo en una matriz:</a:t>
            </a:r>
          </a:p>
          <a:p>
            <a:pPr algn="l"/>
            <a:endParaRPr lang="es-ES" dirty="0"/>
          </a:p>
          <a:p>
            <a:pPr algn="l"/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930021" y="5445224"/>
                <a:ext cx="7712111" cy="519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s-E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0: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/>
                                </a:rPr>
                                <m:t>−1,0: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/>
                            </a:rPr>
                            <m:t>.∗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21" y="5445224"/>
                <a:ext cx="7712111" cy="5198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 dirty="0"/>
              <a:t>Transformada Rápida de Fourier</a:t>
            </a:r>
          </a:p>
          <a:p>
            <a:r>
              <a:rPr lang="es-ES_tradnl" sz="3200" b="1" dirty="0"/>
              <a:t>Altas prestaciones</a:t>
            </a:r>
            <a:endParaRPr lang="es-ES_tradnl" dirty="0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239838" y="1865313"/>
            <a:ext cx="513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E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75596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l">
              <a:defRPr/>
            </a:pPr>
            <a:r>
              <a:rPr lang="es-ES" dirty="0" smtClean="0"/>
              <a:t>2) Transposición de matrices;</a:t>
            </a:r>
          </a:p>
          <a:p>
            <a:pPr algn="l">
              <a:defRPr/>
            </a:pPr>
            <a:r>
              <a:rPr lang="es-ES" dirty="0" smtClean="0"/>
              <a:t>Muy importante para problema de vector grande y para </a:t>
            </a:r>
            <a:r>
              <a:rPr lang="es-ES" dirty="0" err="1" smtClean="0"/>
              <a:t>FFTs</a:t>
            </a:r>
            <a:r>
              <a:rPr lang="es-ES" dirty="0" smtClean="0"/>
              <a:t> </a:t>
            </a:r>
            <a:r>
              <a:rPr lang="es-ES" dirty="0" smtClean="0"/>
              <a:t>multidimensionales, </a:t>
            </a:r>
            <a:r>
              <a:rPr lang="es-ES" dirty="0" err="1" smtClean="0"/>
              <a:t>especialemente</a:t>
            </a:r>
            <a:r>
              <a:rPr lang="es-ES" dirty="0" smtClean="0"/>
              <a:t> en memoria distribuida</a:t>
            </a:r>
            <a:endParaRPr lang="es-ES" dirty="0" smtClean="0"/>
          </a:p>
          <a:p>
            <a:pPr algn="l">
              <a:defRPr/>
            </a:pPr>
            <a:endParaRPr lang="es-ES" dirty="0" smtClean="0"/>
          </a:p>
          <a:p>
            <a:pPr algn="l">
              <a:defRPr/>
            </a:pPr>
            <a:r>
              <a:rPr lang="es-ES" dirty="0" smtClean="0"/>
              <a:t>La dificultad es el acceso por filas/columnas, sobre todo para matrices grandes cuyo tamaño es potencia de dos; se hace a bloques </a:t>
            </a:r>
          </a:p>
          <a:p>
            <a:pPr algn="l">
              <a:defRPr/>
            </a:pPr>
            <a:endParaRPr lang="es-ES" dirty="0" smtClean="0"/>
          </a:p>
          <a:p>
            <a:pPr algn="l"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vector muy grande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15616" y="1916831"/>
            <a:ext cx="752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smtClean="0"/>
              <a:t>Supongamos tamaño del vector n=n1*n2; aplicando la fórmula para m=</a:t>
            </a:r>
            <a:r>
              <a:rPr lang="es-ES" dirty="0" err="1" smtClean="0"/>
              <a:t>n·p</a:t>
            </a:r>
            <a:r>
              <a:rPr lang="es-ES" dirty="0" smtClean="0"/>
              <a:t>, y reorganizando, teníamos:</a:t>
            </a:r>
            <a:endParaRPr lang="es-E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86561"/>
              </p:ext>
            </p:extLst>
          </p:nvPr>
        </p:nvGraphicFramePr>
        <p:xfrm>
          <a:off x="1103929" y="2996952"/>
          <a:ext cx="64309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3" name="Ecuación" r:id="rId3" imgW="2590800" imgH="254000" progId="Equation.3">
                  <p:embed/>
                </p:oleObj>
              </mc:Choice>
              <mc:Fallback>
                <p:oleObj name="Ecuación" r:id="rId3" imgW="2590800" imgH="254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929" y="2996952"/>
                        <a:ext cx="64309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331640" y="3717032"/>
            <a:ext cx="752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smtClean="0"/>
              <a:t>Que requiere una </a:t>
            </a:r>
            <a:r>
              <a:rPr lang="es-ES" dirty="0"/>
              <a:t>F</a:t>
            </a:r>
            <a:r>
              <a:rPr lang="es-ES" dirty="0" smtClean="0"/>
              <a:t>FT por filas, una por columnas, un escalado y una transposición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7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vector muy grande, por columnas 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(método 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 6 pasos)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15616" y="1916831"/>
            <a:ext cx="752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smtClean="0"/>
              <a:t>Transponiendo la parte derecha, obtenemos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133800" y="3486199"/>
                <a:ext cx="7526211" cy="2890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dirty="0" smtClean="0"/>
                  <a:t>Que es la base para el método de 6 pasos: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/>
                          </a:rPr>
                          <m:t>0: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−1,0: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s-ES" b="0" i="1" smtClean="0">
                        <a:latin typeface="Cambria Math"/>
                      </a:rPr>
                      <m:t>.∗</m:t>
                    </m:r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00" y="3486199"/>
                <a:ext cx="7526211" cy="289098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296" t="-1688" b="-27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002083" y="2636912"/>
                <a:ext cx="7753276" cy="722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p>
                              <m:sSup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0: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−1,0: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.∗</m:t>
                                    </m:r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s-E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83" y="2636912"/>
                <a:ext cx="7753276" cy="72212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7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vector muy grande, por filas (</a:t>
            </a:r>
            <a:r>
              <a:rPr kumimoji="0" lang="es-ES_tradnl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metodo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de 4 pasos)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996076" y="1901586"/>
            <a:ext cx="752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smtClean="0"/>
              <a:t>Utilizando la simetría de las matrices DFT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986197" y="3450476"/>
                <a:ext cx="7526211" cy="207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dirty="0" smtClean="0"/>
                  <a:t>Que es la base para el método de 4 pasos: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/>
                          </a:rPr>
                          <m:t>0: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−1,0: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s-ES" b="0" i="1" smtClean="0">
                        <a:latin typeface="Cambria Math"/>
                      </a:rPr>
                      <m:t>.∗</m:t>
                    </m:r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/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s-ES" dirty="0" smtClean="0"/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/>
                    </m:sSubSup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97" y="3450476"/>
                <a:ext cx="7526211" cy="207358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297" t="-2353" b="-41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245034" y="2636912"/>
                <a:ext cx="7267374" cy="592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0: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/>
                                  </a:rPr>
                                  <m:t>−1,0: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s-ES" b="0" i="1" smtClean="0">
                                <a:latin typeface="Cambria Math"/>
                              </a:rPr>
                              <m:t>.∗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s-E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E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lang="es-E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</m:sSubSup>
                                    <m:r>
                                      <a:rPr lang="es-ES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34" y="2636912"/>
                <a:ext cx="7267374" cy="59298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75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vector muy 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grande o matriz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996076" y="1901586"/>
            <a:ext cx="7526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 smtClean="0"/>
              <a:t>Los métodos de 4 o 6 pasos pueden usarse para distribuir la matriz/vector entr</a:t>
            </a:r>
            <a:r>
              <a:rPr lang="es-ES" dirty="0" smtClean="0"/>
              <a:t>e procesadores y generar </a:t>
            </a:r>
            <a:r>
              <a:rPr lang="es-ES" dirty="0" err="1" smtClean="0"/>
              <a:t>FFTs</a:t>
            </a:r>
            <a:r>
              <a:rPr lang="es-ES" dirty="0" smtClean="0"/>
              <a:t> paralelas, tanto en versión de memoria compartida como de memoria distribuida.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9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Short-Time Fourier Transform</a:t>
            </a:r>
            <a:br>
              <a:rPr lang="es-ES_tradnl" smtClean="0"/>
            </a:br>
            <a:r>
              <a:rPr lang="es-ES_tradnl" smtClean="0"/>
              <a:t>Transformada de  Gabor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FFT recursiva:</a:t>
            </a:r>
            <a:endParaRPr lang="es-ES_tradnl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882650" y="1717675"/>
            <a:ext cx="78803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dirty="0" err="1"/>
              <a:t>function</a:t>
            </a:r>
            <a:r>
              <a:rPr lang="es-ES_tradnl" dirty="0"/>
              <a:t> y=</a:t>
            </a:r>
            <a:r>
              <a:rPr lang="es-ES_tradnl" dirty="0" err="1"/>
              <a:t>fft</a:t>
            </a:r>
            <a:r>
              <a:rPr lang="es-ES_tradnl" dirty="0"/>
              <a:t>(x)</a:t>
            </a:r>
          </a:p>
          <a:p>
            <a:pPr algn="l"/>
            <a:r>
              <a:rPr lang="es-ES_tradnl" dirty="0"/>
              <a:t>n=</a:t>
            </a:r>
            <a:r>
              <a:rPr lang="es-ES_tradnl" dirty="0" err="1"/>
              <a:t>length</a:t>
            </a:r>
            <a:r>
              <a:rPr lang="es-ES_tradnl" dirty="0"/>
              <a:t>(x);    % n debe ser potencia de 2</a:t>
            </a:r>
          </a:p>
          <a:p>
            <a:pPr algn="l"/>
            <a:r>
              <a:rPr lang="es-ES_tradnl" dirty="0" err="1"/>
              <a:t>if</a:t>
            </a:r>
            <a:r>
              <a:rPr lang="es-ES_tradnl" dirty="0"/>
              <a:t> n==1 </a:t>
            </a:r>
          </a:p>
          <a:p>
            <a:pPr algn="l"/>
            <a:r>
              <a:rPr lang="es-ES_tradnl" dirty="0"/>
              <a:t>    y=x</a:t>
            </a:r>
          </a:p>
          <a:p>
            <a:pPr algn="l"/>
            <a:r>
              <a:rPr lang="es-ES_tradnl" dirty="0" err="1"/>
              <a:t>else</a:t>
            </a:r>
            <a:endParaRPr lang="es-ES_tradnl" dirty="0"/>
          </a:p>
          <a:p>
            <a:pPr algn="l"/>
            <a:r>
              <a:rPr lang="es-ES_tradnl" dirty="0"/>
              <a:t>   m=n/2</a:t>
            </a:r>
          </a:p>
          <a:p>
            <a:pPr algn="l"/>
            <a:r>
              <a:rPr lang="es-ES_tradnl" dirty="0"/>
              <a:t>   w=</a:t>
            </a:r>
            <a:r>
              <a:rPr lang="es-ES_tradnl" dirty="0" err="1"/>
              <a:t>exp</a:t>
            </a:r>
            <a:r>
              <a:rPr lang="es-ES_tradnl" dirty="0"/>
              <a:t>(-2</a:t>
            </a:r>
            <a:r>
              <a:rPr lang="es-ES_tradnl" dirty="0">
                <a:sym typeface="Symbol" pitchFamily="18" charset="2"/>
              </a:rPr>
              <a:t>i/n); omega=</a:t>
            </a:r>
            <a:r>
              <a:rPr lang="es-ES_tradnl" dirty="0" err="1">
                <a:sym typeface="Symbol" pitchFamily="18" charset="2"/>
              </a:rPr>
              <a:t>diag</a:t>
            </a:r>
            <a:r>
              <a:rPr lang="es-ES_tradnl" dirty="0">
                <a:sym typeface="Symbol" pitchFamily="18" charset="2"/>
              </a:rPr>
              <a:t>(1,w,...,w</a:t>
            </a:r>
            <a:r>
              <a:rPr lang="es-ES_tradnl" baseline="30000" dirty="0">
                <a:sym typeface="Symbol" pitchFamily="18" charset="2"/>
              </a:rPr>
              <a:t>m-1</a:t>
            </a:r>
            <a:r>
              <a:rPr lang="es-ES_tradnl" dirty="0">
                <a:sym typeface="Symbol" pitchFamily="18" charset="2"/>
              </a:rPr>
              <a:t>)</a:t>
            </a:r>
          </a:p>
          <a:p>
            <a:pPr algn="l"/>
            <a:r>
              <a:rPr lang="es-ES_tradnl" dirty="0">
                <a:sym typeface="Symbol" pitchFamily="18" charset="2"/>
              </a:rPr>
              <a:t>   </a:t>
            </a:r>
            <a:r>
              <a:rPr lang="es-ES_tradnl" dirty="0" err="1">
                <a:sym typeface="Symbol" pitchFamily="18" charset="2"/>
              </a:rPr>
              <a:t>zt</a:t>
            </a:r>
            <a:r>
              <a:rPr lang="es-ES_tradnl" dirty="0">
                <a:sym typeface="Symbol" pitchFamily="18" charset="2"/>
              </a:rPr>
              <a:t>=</a:t>
            </a:r>
            <a:r>
              <a:rPr lang="es-ES_tradnl" dirty="0" err="1">
                <a:sym typeface="Symbol" pitchFamily="18" charset="2"/>
              </a:rPr>
              <a:t>fft</a:t>
            </a:r>
            <a:r>
              <a:rPr lang="es-ES_tradnl" dirty="0">
                <a:sym typeface="Symbol" pitchFamily="18" charset="2"/>
              </a:rPr>
              <a:t>(x(0:2:n-1)); </a:t>
            </a:r>
            <a:r>
              <a:rPr lang="es-ES_tradnl" dirty="0" err="1">
                <a:sym typeface="Symbol" pitchFamily="18" charset="2"/>
              </a:rPr>
              <a:t>zb</a:t>
            </a:r>
            <a:r>
              <a:rPr lang="es-ES_tradnl" dirty="0">
                <a:sym typeface="Symbol" pitchFamily="18" charset="2"/>
              </a:rPr>
              <a:t>=omega*</a:t>
            </a:r>
            <a:r>
              <a:rPr lang="es-ES_tradnl" dirty="0" err="1">
                <a:sym typeface="Symbol" pitchFamily="18" charset="2"/>
              </a:rPr>
              <a:t>fft</a:t>
            </a:r>
            <a:r>
              <a:rPr lang="es-ES_tradnl" dirty="0">
                <a:sym typeface="Symbol" pitchFamily="18" charset="2"/>
              </a:rPr>
              <a:t>(x(1:2:n-1))</a:t>
            </a:r>
          </a:p>
          <a:p>
            <a:pPr algn="l"/>
            <a:r>
              <a:rPr lang="es-ES_tradnl" dirty="0">
                <a:sym typeface="Symbol" pitchFamily="18" charset="2"/>
              </a:rPr>
              <a:t>  </a:t>
            </a:r>
          </a:p>
          <a:p>
            <a:pPr algn="l"/>
            <a:endParaRPr lang="es-ES_tradnl" dirty="0">
              <a:sym typeface="Symbol" pitchFamily="18" charset="2"/>
            </a:endParaRPr>
          </a:p>
          <a:p>
            <a:pPr algn="l"/>
            <a:r>
              <a:rPr lang="es-ES_tradnl" dirty="0" err="1">
                <a:sym typeface="Symbol" pitchFamily="18" charset="2"/>
              </a:rPr>
              <a:t>end</a:t>
            </a:r>
            <a:endParaRPr lang="es-ES" dirty="0">
              <a:sym typeface="Symbol" pitchFamily="18" charset="2"/>
            </a:endParaRPr>
          </a:p>
        </p:txBody>
      </p:sp>
      <p:graphicFrame>
        <p:nvGraphicFramePr>
          <p:cNvPr id="45060" name="Object 9"/>
          <p:cNvGraphicFramePr>
            <a:graphicFrameLocks noChangeAspect="1"/>
          </p:cNvGraphicFramePr>
          <p:nvPr/>
        </p:nvGraphicFramePr>
        <p:xfrm>
          <a:off x="1219200" y="4648200"/>
          <a:ext cx="2540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Ecuación" r:id="rId3" imgW="1244600" imgH="482600" progId="Equation.3">
                  <p:embed/>
                </p:oleObj>
              </mc:Choice>
              <mc:Fallback>
                <p:oleObj name="Ecuación" r:id="rId3" imgW="1244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25400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3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Discreta de Fourier</a:t>
            </a:r>
          </a:p>
          <a:p>
            <a:r>
              <a:rPr lang="es-ES_tradnl" sz="3200" b="1"/>
              <a:t>Inconvenientes</a:t>
            </a:r>
            <a:endParaRPr lang="es-ES_tradnl"/>
          </a:p>
        </p:txBody>
      </p:sp>
      <p:sp>
        <p:nvSpPr>
          <p:cNvPr id="76803" name="Line 14"/>
          <p:cNvSpPr>
            <a:spLocks noChangeShapeType="1"/>
          </p:cNvSpPr>
          <p:nvPr/>
        </p:nvSpPr>
        <p:spPr bwMode="auto">
          <a:xfrm>
            <a:off x="1447800" y="33528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4" name="Line 15"/>
          <p:cNvSpPr>
            <a:spLocks noChangeShapeType="1"/>
          </p:cNvSpPr>
          <p:nvPr/>
        </p:nvSpPr>
        <p:spPr bwMode="auto">
          <a:xfrm flipV="1">
            <a:off x="1447800" y="1981200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5" name="Freeform 16"/>
          <p:cNvSpPr>
            <a:spLocks/>
          </p:cNvSpPr>
          <p:nvPr/>
        </p:nvSpPr>
        <p:spPr bwMode="auto">
          <a:xfrm>
            <a:off x="1447800" y="2514600"/>
            <a:ext cx="1379538" cy="911225"/>
          </a:xfrm>
          <a:custGeom>
            <a:avLst/>
            <a:gdLst>
              <a:gd name="T0" fmla="*/ 0 w 1631"/>
              <a:gd name="T1" fmla="*/ 723559878 h 656"/>
              <a:gd name="T2" fmla="*/ 168838196 w 1631"/>
              <a:gd name="T3" fmla="*/ 235398866 h 656"/>
              <a:gd name="T4" fmla="*/ 320507023 w 1631"/>
              <a:gd name="T5" fmla="*/ 360815930 h 656"/>
              <a:gd name="T6" fmla="*/ 349123767 w 1631"/>
              <a:gd name="T7" fmla="*/ 455361080 h 656"/>
              <a:gd name="T8" fmla="*/ 372732390 w 1631"/>
              <a:gd name="T9" fmla="*/ 549906230 h 656"/>
              <a:gd name="T10" fmla="*/ 384178919 w 1631"/>
              <a:gd name="T11" fmla="*/ 613579466 h 656"/>
              <a:gd name="T12" fmla="*/ 419234916 w 1631"/>
              <a:gd name="T13" fmla="*/ 723559878 h 656"/>
              <a:gd name="T14" fmla="*/ 489345220 w 1631"/>
              <a:gd name="T15" fmla="*/ 910722159 h 656"/>
              <a:gd name="T16" fmla="*/ 524401217 w 1631"/>
              <a:gd name="T17" fmla="*/ 1067011138 h 656"/>
              <a:gd name="T18" fmla="*/ 599519641 w 1631"/>
              <a:gd name="T19" fmla="*/ 1225229523 h 656"/>
              <a:gd name="T20" fmla="*/ 710409629 w 1631"/>
              <a:gd name="T21" fmla="*/ 958958744 h 656"/>
              <a:gd name="T22" fmla="*/ 809136676 w 1631"/>
              <a:gd name="T23" fmla="*/ 895285508 h 656"/>
              <a:gd name="T24" fmla="*/ 995860655 w 1631"/>
              <a:gd name="T25" fmla="*/ 785303706 h 656"/>
              <a:gd name="T26" fmla="*/ 1007307183 w 1631"/>
              <a:gd name="T27" fmla="*/ 549906230 h 656"/>
              <a:gd name="T28" fmla="*/ 1053809709 w 1631"/>
              <a:gd name="T29" fmla="*/ 393617252 h 656"/>
              <a:gd name="T30" fmla="*/ 1106035076 w 1631"/>
              <a:gd name="T31" fmla="*/ 158218386 h 656"/>
              <a:gd name="T32" fmla="*/ 1146813915 w 1631"/>
              <a:gd name="T33" fmla="*/ 32801322 h 656"/>
              <a:gd name="T34" fmla="*/ 1164699697 w 1631"/>
              <a:gd name="T35" fmla="*/ 0 h 6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631" h="656">
                <a:moveTo>
                  <a:pt x="0" y="375"/>
                </a:moveTo>
                <a:cubicBezTo>
                  <a:pt x="53" y="272"/>
                  <a:pt x="114" y="153"/>
                  <a:pt x="236" y="122"/>
                </a:cubicBezTo>
                <a:cubicBezTo>
                  <a:pt x="397" y="132"/>
                  <a:pt x="349" y="115"/>
                  <a:pt x="448" y="187"/>
                </a:cubicBezTo>
                <a:cubicBezTo>
                  <a:pt x="497" y="264"/>
                  <a:pt x="426" y="157"/>
                  <a:pt x="488" y="236"/>
                </a:cubicBezTo>
                <a:cubicBezTo>
                  <a:pt x="500" y="252"/>
                  <a:pt x="512" y="267"/>
                  <a:pt x="521" y="285"/>
                </a:cubicBezTo>
                <a:cubicBezTo>
                  <a:pt x="526" y="296"/>
                  <a:pt x="530" y="308"/>
                  <a:pt x="537" y="318"/>
                </a:cubicBezTo>
                <a:cubicBezTo>
                  <a:pt x="550" y="338"/>
                  <a:pt x="573" y="355"/>
                  <a:pt x="586" y="375"/>
                </a:cubicBezTo>
                <a:cubicBezTo>
                  <a:pt x="615" y="419"/>
                  <a:pt x="637" y="449"/>
                  <a:pt x="684" y="472"/>
                </a:cubicBezTo>
                <a:cubicBezTo>
                  <a:pt x="729" y="536"/>
                  <a:pt x="716" y="507"/>
                  <a:pt x="733" y="553"/>
                </a:cubicBezTo>
                <a:cubicBezTo>
                  <a:pt x="744" y="656"/>
                  <a:pt x="737" y="647"/>
                  <a:pt x="838" y="635"/>
                </a:cubicBezTo>
                <a:cubicBezTo>
                  <a:pt x="872" y="552"/>
                  <a:pt x="902" y="519"/>
                  <a:pt x="993" y="497"/>
                </a:cubicBezTo>
                <a:cubicBezTo>
                  <a:pt x="1050" y="456"/>
                  <a:pt x="1000" y="487"/>
                  <a:pt x="1131" y="464"/>
                </a:cubicBezTo>
                <a:cubicBezTo>
                  <a:pt x="1218" y="449"/>
                  <a:pt x="1307" y="434"/>
                  <a:pt x="1392" y="407"/>
                </a:cubicBezTo>
                <a:cubicBezTo>
                  <a:pt x="1400" y="367"/>
                  <a:pt x="1396" y="324"/>
                  <a:pt x="1408" y="285"/>
                </a:cubicBezTo>
                <a:cubicBezTo>
                  <a:pt x="1418" y="253"/>
                  <a:pt x="1450" y="226"/>
                  <a:pt x="1473" y="204"/>
                </a:cubicBezTo>
                <a:cubicBezTo>
                  <a:pt x="1496" y="146"/>
                  <a:pt x="1498" y="114"/>
                  <a:pt x="1546" y="82"/>
                </a:cubicBezTo>
                <a:cubicBezTo>
                  <a:pt x="1556" y="50"/>
                  <a:pt x="1572" y="35"/>
                  <a:pt x="1603" y="17"/>
                </a:cubicBezTo>
                <a:cubicBezTo>
                  <a:pt x="1631" y="1"/>
                  <a:pt x="1628" y="19"/>
                  <a:pt x="1628" y="0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6" name="Text Box 17"/>
          <p:cNvSpPr txBox="1">
            <a:spLocks noChangeArrowheads="1"/>
          </p:cNvSpPr>
          <p:nvPr/>
        </p:nvSpPr>
        <p:spPr bwMode="auto">
          <a:xfrm>
            <a:off x="2079625" y="3429000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tiempo</a:t>
            </a:r>
          </a:p>
        </p:txBody>
      </p:sp>
      <p:sp>
        <p:nvSpPr>
          <p:cNvPr id="76807" name="Text Box 18"/>
          <p:cNvSpPr txBox="1">
            <a:spLocks noChangeArrowheads="1"/>
          </p:cNvSpPr>
          <p:nvPr/>
        </p:nvSpPr>
        <p:spPr bwMode="auto">
          <a:xfrm rot="-5400000">
            <a:off x="510381" y="2385219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amplitud</a:t>
            </a:r>
          </a:p>
        </p:txBody>
      </p:sp>
      <p:sp>
        <p:nvSpPr>
          <p:cNvPr id="76808" name="AutoShape 19"/>
          <p:cNvSpPr>
            <a:spLocks noChangeArrowheads="1"/>
          </p:cNvSpPr>
          <p:nvPr/>
        </p:nvSpPr>
        <p:spPr bwMode="auto">
          <a:xfrm>
            <a:off x="4038600" y="2819400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9" name="Line 25"/>
          <p:cNvSpPr>
            <a:spLocks noChangeShapeType="1"/>
          </p:cNvSpPr>
          <p:nvPr/>
        </p:nvSpPr>
        <p:spPr bwMode="auto">
          <a:xfrm>
            <a:off x="6248400" y="3287713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0" name="Line 26"/>
          <p:cNvSpPr>
            <a:spLocks noChangeShapeType="1"/>
          </p:cNvSpPr>
          <p:nvPr/>
        </p:nvSpPr>
        <p:spPr bwMode="auto">
          <a:xfrm flipV="1">
            <a:off x="6248400" y="1916113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1" name="Text Box 28"/>
          <p:cNvSpPr txBox="1">
            <a:spLocks noChangeArrowheads="1"/>
          </p:cNvSpPr>
          <p:nvPr/>
        </p:nvSpPr>
        <p:spPr bwMode="auto">
          <a:xfrm>
            <a:off x="6673850" y="3363913"/>
            <a:ext cx="145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frecuencia</a:t>
            </a:r>
          </a:p>
        </p:txBody>
      </p:sp>
      <p:sp>
        <p:nvSpPr>
          <p:cNvPr id="76812" name="Text Box 29"/>
          <p:cNvSpPr txBox="1">
            <a:spLocks noChangeArrowheads="1"/>
          </p:cNvSpPr>
          <p:nvPr/>
        </p:nvSpPr>
        <p:spPr bwMode="auto">
          <a:xfrm rot="-5400000">
            <a:off x="5310981" y="2309019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amplitud</a:t>
            </a:r>
          </a:p>
        </p:txBody>
      </p:sp>
      <p:sp>
        <p:nvSpPr>
          <p:cNvPr id="76813" name="Freeform 30"/>
          <p:cNvSpPr>
            <a:spLocks/>
          </p:cNvSpPr>
          <p:nvPr/>
        </p:nvSpPr>
        <p:spPr bwMode="auto">
          <a:xfrm>
            <a:off x="6394450" y="2201863"/>
            <a:ext cx="2076450" cy="1084262"/>
          </a:xfrm>
          <a:custGeom>
            <a:avLst/>
            <a:gdLst>
              <a:gd name="T0" fmla="*/ 0 w 1308"/>
              <a:gd name="T1" fmla="*/ 1587697705 h 683"/>
              <a:gd name="T2" fmla="*/ 100806250 w 1308"/>
              <a:gd name="T3" fmla="*/ 932457383 h 683"/>
              <a:gd name="T4" fmla="*/ 80645000 w 1308"/>
              <a:gd name="T5" fmla="*/ 194051148 h 683"/>
              <a:gd name="T6" fmla="*/ 143649700 w 1308"/>
              <a:gd name="T7" fmla="*/ 10080620 h 683"/>
              <a:gd name="T8" fmla="*/ 183972200 w 1308"/>
              <a:gd name="T9" fmla="*/ 173889907 h 683"/>
              <a:gd name="T10" fmla="*/ 264617200 w 1308"/>
              <a:gd name="T11" fmla="*/ 645159702 h 683"/>
              <a:gd name="T12" fmla="*/ 367942813 w 1308"/>
              <a:gd name="T13" fmla="*/ 1383564349 h 683"/>
              <a:gd name="T14" fmla="*/ 428426563 w 1308"/>
              <a:gd name="T15" fmla="*/ 1547375224 h 683"/>
              <a:gd name="T16" fmla="*/ 715724375 w 1308"/>
              <a:gd name="T17" fmla="*/ 1610378307 h 683"/>
              <a:gd name="T18" fmla="*/ 1557456563 w 1308"/>
              <a:gd name="T19" fmla="*/ 1507052743 h 683"/>
              <a:gd name="T20" fmla="*/ 1701106263 w 1308"/>
              <a:gd name="T21" fmla="*/ 1280238785 h 683"/>
              <a:gd name="T22" fmla="*/ 1864915625 w 1308"/>
              <a:gd name="T23" fmla="*/ 1610378307 h 683"/>
              <a:gd name="T24" fmla="*/ 2147483647 w 1308"/>
              <a:gd name="T25" fmla="*/ 1587697705 h 683"/>
              <a:gd name="T26" fmla="*/ 2147483647 w 1308"/>
              <a:gd name="T27" fmla="*/ 1280238785 h 683"/>
              <a:gd name="T28" fmla="*/ 2147483647 w 1308"/>
              <a:gd name="T29" fmla="*/ 1159271340 h 683"/>
              <a:gd name="T30" fmla="*/ 2147483647 w 1308"/>
              <a:gd name="T31" fmla="*/ 748485267 h 683"/>
              <a:gd name="T32" fmla="*/ 2147483647 w 1308"/>
              <a:gd name="T33" fmla="*/ 871973660 h 683"/>
              <a:gd name="T34" fmla="*/ 2147483647 w 1308"/>
              <a:gd name="T35" fmla="*/ 995460466 h 683"/>
              <a:gd name="T36" fmla="*/ 2147483647 w 1308"/>
              <a:gd name="T37" fmla="*/ 1383564349 h 683"/>
              <a:gd name="T38" fmla="*/ 2147483647 w 1308"/>
              <a:gd name="T39" fmla="*/ 1486891502 h 683"/>
              <a:gd name="T40" fmla="*/ 2147483647 w 1308"/>
              <a:gd name="T41" fmla="*/ 1527213983 h 68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08" h="683">
                <a:moveTo>
                  <a:pt x="0" y="630"/>
                </a:moveTo>
                <a:cubicBezTo>
                  <a:pt x="55" y="557"/>
                  <a:pt x="36" y="457"/>
                  <a:pt x="40" y="370"/>
                </a:cubicBezTo>
                <a:cubicBezTo>
                  <a:pt x="37" y="272"/>
                  <a:pt x="27" y="175"/>
                  <a:pt x="32" y="77"/>
                </a:cubicBezTo>
                <a:cubicBezTo>
                  <a:pt x="33" y="51"/>
                  <a:pt x="32" y="9"/>
                  <a:pt x="57" y="4"/>
                </a:cubicBezTo>
                <a:cubicBezTo>
                  <a:pt x="79" y="0"/>
                  <a:pt x="73" y="69"/>
                  <a:pt x="73" y="69"/>
                </a:cubicBezTo>
                <a:cubicBezTo>
                  <a:pt x="79" y="133"/>
                  <a:pt x="85" y="195"/>
                  <a:pt x="105" y="256"/>
                </a:cubicBezTo>
                <a:cubicBezTo>
                  <a:pt x="116" y="354"/>
                  <a:pt x="123" y="454"/>
                  <a:pt x="146" y="549"/>
                </a:cubicBezTo>
                <a:cubicBezTo>
                  <a:pt x="152" y="573"/>
                  <a:pt x="149" y="597"/>
                  <a:pt x="170" y="614"/>
                </a:cubicBezTo>
                <a:cubicBezTo>
                  <a:pt x="200" y="639"/>
                  <a:pt x="251" y="635"/>
                  <a:pt x="284" y="639"/>
                </a:cubicBezTo>
                <a:cubicBezTo>
                  <a:pt x="420" y="683"/>
                  <a:pt x="496" y="634"/>
                  <a:pt x="618" y="598"/>
                </a:cubicBezTo>
                <a:cubicBezTo>
                  <a:pt x="635" y="572"/>
                  <a:pt x="654" y="531"/>
                  <a:pt x="675" y="508"/>
                </a:cubicBezTo>
                <a:cubicBezTo>
                  <a:pt x="692" y="578"/>
                  <a:pt x="692" y="588"/>
                  <a:pt x="740" y="639"/>
                </a:cubicBezTo>
                <a:cubicBezTo>
                  <a:pt x="797" y="636"/>
                  <a:pt x="854" y="637"/>
                  <a:pt x="911" y="630"/>
                </a:cubicBezTo>
                <a:cubicBezTo>
                  <a:pt x="962" y="623"/>
                  <a:pt x="992" y="545"/>
                  <a:pt x="1017" y="508"/>
                </a:cubicBezTo>
                <a:cubicBezTo>
                  <a:pt x="1022" y="492"/>
                  <a:pt x="1028" y="476"/>
                  <a:pt x="1033" y="460"/>
                </a:cubicBezTo>
                <a:cubicBezTo>
                  <a:pt x="1050" y="408"/>
                  <a:pt x="1049" y="297"/>
                  <a:pt x="1049" y="297"/>
                </a:cubicBezTo>
                <a:cubicBezTo>
                  <a:pt x="1060" y="313"/>
                  <a:pt x="1073" y="328"/>
                  <a:pt x="1082" y="346"/>
                </a:cubicBezTo>
                <a:cubicBezTo>
                  <a:pt x="1090" y="361"/>
                  <a:pt x="1098" y="395"/>
                  <a:pt x="1098" y="395"/>
                </a:cubicBezTo>
                <a:cubicBezTo>
                  <a:pt x="1105" y="449"/>
                  <a:pt x="1105" y="507"/>
                  <a:pt x="1139" y="549"/>
                </a:cubicBezTo>
                <a:cubicBezTo>
                  <a:pt x="1152" y="566"/>
                  <a:pt x="1154" y="584"/>
                  <a:pt x="1179" y="590"/>
                </a:cubicBezTo>
                <a:cubicBezTo>
                  <a:pt x="1308" y="619"/>
                  <a:pt x="1227" y="581"/>
                  <a:pt x="1277" y="60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4" name="Text Box 31"/>
          <p:cNvSpPr txBox="1">
            <a:spLocks noChangeArrowheads="1"/>
          </p:cNvSpPr>
          <p:nvPr/>
        </p:nvSpPr>
        <p:spPr bwMode="auto">
          <a:xfrm>
            <a:off x="990600" y="4313238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La FT y DFT son herramientas válidas para examinar señales</a:t>
            </a:r>
          </a:p>
          <a:p>
            <a:r>
              <a:rPr lang="es-ES_tradnl"/>
              <a:t>ESTACIONARIAS.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Discreta de Fourier</a:t>
            </a:r>
          </a:p>
          <a:p>
            <a:r>
              <a:rPr lang="es-ES_tradnl" sz="3200" b="1"/>
              <a:t>Inconvenientes</a:t>
            </a:r>
            <a:endParaRPr lang="es-ES_tradnl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La DFT o la FT nos dicen si una frecuencia determinada aparece en una señal, pero no dicen CUANDO aparecen: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066800" y="3124200"/>
            <a:ext cx="7813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Buena resolución de frecuencia, pero ninguna resolución temporal.</a:t>
            </a:r>
          </a:p>
          <a:p>
            <a:pPr algn="just"/>
            <a:r>
              <a:rPr lang="es-ES_tradnl"/>
              <a:t>(Ejemplo del tutorial).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066800" y="4710113"/>
            <a:ext cx="781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Necesitamos una herramienta para detectar cuando aparecen fenómenos no estacionarios en la señal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Short -Time Transformada Discreta de Fourier: Ventanas</a:t>
            </a:r>
            <a:endParaRPr lang="es-ES_tradnl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1752600" y="34290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 flipV="1">
            <a:off x="1752600" y="2057400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53" name="Freeform 5"/>
          <p:cNvSpPr>
            <a:spLocks/>
          </p:cNvSpPr>
          <p:nvPr/>
        </p:nvSpPr>
        <p:spPr bwMode="auto">
          <a:xfrm>
            <a:off x="1752600" y="2590800"/>
            <a:ext cx="1379538" cy="911225"/>
          </a:xfrm>
          <a:custGeom>
            <a:avLst/>
            <a:gdLst>
              <a:gd name="T0" fmla="*/ 0 w 1631"/>
              <a:gd name="T1" fmla="*/ 723559878 h 656"/>
              <a:gd name="T2" fmla="*/ 168838196 w 1631"/>
              <a:gd name="T3" fmla="*/ 235398866 h 656"/>
              <a:gd name="T4" fmla="*/ 320507023 w 1631"/>
              <a:gd name="T5" fmla="*/ 360815930 h 656"/>
              <a:gd name="T6" fmla="*/ 349123767 w 1631"/>
              <a:gd name="T7" fmla="*/ 455361080 h 656"/>
              <a:gd name="T8" fmla="*/ 372732390 w 1631"/>
              <a:gd name="T9" fmla="*/ 549906230 h 656"/>
              <a:gd name="T10" fmla="*/ 384178919 w 1631"/>
              <a:gd name="T11" fmla="*/ 613579466 h 656"/>
              <a:gd name="T12" fmla="*/ 419234916 w 1631"/>
              <a:gd name="T13" fmla="*/ 723559878 h 656"/>
              <a:gd name="T14" fmla="*/ 489345220 w 1631"/>
              <a:gd name="T15" fmla="*/ 910722159 h 656"/>
              <a:gd name="T16" fmla="*/ 524401217 w 1631"/>
              <a:gd name="T17" fmla="*/ 1067011138 h 656"/>
              <a:gd name="T18" fmla="*/ 599519641 w 1631"/>
              <a:gd name="T19" fmla="*/ 1225229523 h 656"/>
              <a:gd name="T20" fmla="*/ 710409629 w 1631"/>
              <a:gd name="T21" fmla="*/ 958958744 h 656"/>
              <a:gd name="T22" fmla="*/ 809136676 w 1631"/>
              <a:gd name="T23" fmla="*/ 895285508 h 656"/>
              <a:gd name="T24" fmla="*/ 995860655 w 1631"/>
              <a:gd name="T25" fmla="*/ 785303706 h 656"/>
              <a:gd name="T26" fmla="*/ 1007307183 w 1631"/>
              <a:gd name="T27" fmla="*/ 549906230 h 656"/>
              <a:gd name="T28" fmla="*/ 1053809709 w 1631"/>
              <a:gd name="T29" fmla="*/ 393617252 h 656"/>
              <a:gd name="T30" fmla="*/ 1106035076 w 1631"/>
              <a:gd name="T31" fmla="*/ 158218386 h 656"/>
              <a:gd name="T32" fmla="*/ 1146813915 w 1631"/>
              <a:gd name="T33" fmla="*/ 32801322 h 656"/>
              <a:gd name="T34" fmla="*/ 1164699697 w 1631"/>
              <a:gd name="T35" fmla="*/ 0 h 6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631" h="656">
                <a:moveTo>
                  <a:pt x="0" y="375"/>
                </a:moveTo>
                <a:cubicBezTo>
                  <a:pt x="53" y="272"/>
                  <a:pt x="114" y="153"/>
                  <a:pt x="236" y="122"/>
                </a:cubicBezTo>
                <a:cubicBezTo>
                  <a:pt x="397" y="132"/>
                  <a:pt x="349" y="115"/>
                  <a:pt x="448" y="187"/>
                </a:cubicBezTo>
                <a:cubicBezTo>
                  <a:pt x="497" y="264"/>
                  <a:pt x="426" y="157"/>
                  <a:pt x="488" y="236"/>
                </a:cubicBezTo>
                <a:cubicBezTo>
                  <a:pt x="500" y="252"/>
                  <a:pt x="512" y="267"/>
                  <a:pt x="521" y="285"/>
                </a:cubicBezTo>
                <a:cubicBezTo>
                  <a:pt x="526" y="296"/>
                  <a:pt x="530" y="308"/>
                  <a:pt x="537" y="318"/>
                </a:cubicBezTo>
                <a:cubicBezTo>
                  <a:pt x="550" y="338"/>
                  <a:pt x="573" y="355"/>
                  <a:pt x="586" y="375"/>
                </a:cubicBezTo>
                <a:cubicBezTo>
                  <a:pt x="615" y="419"/>
                  <a:pt x="637" y="449"/>
                  <a:pt x="684" y="472"/>
                </a:cubicBezTo>
                <a:cubicBezTo>
                  <a:pt x="729" y="536"/>
                  <a:pt x="716" y="507"/>
                  <a:pt x="733" y="553"/>
                </a:cubicBezTo>
                <a:cubicBezTo>
                  <a:pt x="744" y="656"/>
                  <a:pt x="737" y="647"/>
                  <a:pt x="838" y="635"/>
                </a:cubicBezTo>
                <a:cubicBezTo>
                  <a:pt x="872" y="552"/>
                  <a:pt x="902" y="519"/>
                  <a:pt x="993" y="497"/>
                </a:cubicBezTo>
                <a:cubicBezTo>
                  <a:pt x="1050" y="456"/>
                  <a:pt x="1000" y="487"/>
                  <a:pt x="1131" y="464"/>
                </a:cubicBezTo>
                <a:cubicBezTo>
                  <a:pt x="1218" y="449"/>
                  <a:pt x="1307" y="434"/>
                  <a:pt x="1392" y="407"/>
                </a:cubicBezTo>
                <a:cubicBezTo>
                  <a:pt x="1400" y="367"/>
                  <a:pt x="1396" y="324"/>
                  <a:pt x="1408" y="285"/>
                </a:cubicBezTo>
                <a:cubicBezTo>
                  <a:pt x="1418" y="253"/>
                  <a:pt x="1450" y="226"/>
                  <a:pt x="1473" y="204"/>
                </a:cubicBezTo>
                <a:cubicBezTo>
                  <a:pt x="1496" y="146"/>
                  <a:pt x="1498" y="114"/>
                  <a:pt x="1546" y="82"/>
                </a:cubicBezTo>
                <a:cubicBezTo>
                  <a:pt x="1556" y="50"/>
                  <a:pt x="1572" y="35"/>
                  <a:pt x="1603" y="17"/>
                </a:cubicBezTo>
                <a:cubicBezTo>
                  <a:pt x="1631" y="1"/>
                  <a:pt x="1628" y="19"/>
                  <a:pt x="1628" y="0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384425" y="3505200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tiempo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 rot="-5400000">
            <a:off x="815181" y="2461419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amplitud</a:t>
            </a:r>
          </a:p>
        </p:txBody>
      </p:sp>
      <p:sp>
        <p:nvSpPr>
          <p:cNvPr id="78856" name="Rectangle 15"/>
          <p:cNvSpPr>
            <a:spLocks noChangeArrowheads="1"/>
          </p:cNvSpPr>
          <p:nvPr/>
        </p:nvSpPr>
        <p:spPr bwMode="auto">
          <a:xfrm>
            <a:off x="2209800" y="2209800"/>
            <a:ext cx="457200" cy="1219200"/>
          </a:xfrm>
          <a:prstGeom prst="rect">
            <a:avLst/>
          </a:prstGeom>
          <a:solidFill>
            <a:srgbClr val="FFCC00">
              <a:alpha val="50195"/>
            </a:srgbClr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57" name="Line 16"/>
          <p:cNvSpPr>
            <a:spLocks noChangeShapeType="1"/>
          </p:cNvSpPr>
          <p:nvPr/>
        </p:nvSpPr>
        <p:spPr bwMode="auto">
          <a:xfrm flipH="1">
            <a:off x="2895600" y="19812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58" name="Text Box 17"/>
          <p:cNvSpPr txBox="1">
            <a:spLocks noChangeArrowheads="1"/>
          </p:cNvSpPr>
          <p:nvPr/>
        </p:nvSpPr>
        <p:spPr bwMode="auto">
          <a:xfrm>
            <a:off x="3400425" y="17526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ventana</a:t>
            </a:r>
          </a:p>
        </p:txBody>
      </p:sp>
      <p:sp>
        <p:nvSpPr>
          <p:cNvPr id="78859" name="AutoShape 18"/>
          <p:cNvSpPr>
            <a:spLocks noChangeArrowheads="1"/>
          </p:cNvSpPr>
          <p:nvPr/>
        </p:nvSpPr>
        <p:spPr bwMode="auto">
          <a:xfrm>
            <a:off x="4343400" y="28194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0" name="Line 20"/>
          <p:cNvSpPr>
            <a:spLocks noChangeShapeType="1"/>
          </p:cNvSpPr>
          <p:nvPr/>
        </p:nvSpPr>
        <p:spPr bwMode="auto">
          <a:xfrm>
            <a:off x="6096000" y="3352800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1" name="Line 21"/>
          <p:cNvSpPr>
            <a:spLocks noChangeShapeType="1"/>
          </p:cNvSpPr>
          <p:nvPr/>
        </p:nvSpPr>
        <p:spPr bwMode="auto">
          <a:xfrm flipV="1">
            <a:off x="6096000" y="1905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2" name="Line 22"/>
          <p:cNvSpPr>
            <a:spLocks noChangeShapeType="1"/>
          </p:cNvSpPr>
          <p:nvPr/>
        </p:nvSpPr>
        <p:spPr bwMode="auto">
          <a:xfrm>
            <a:off x="6400800" y="1905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3" name="Line 23"/>
          <p:cNvSpPr>
            <a:spLocks noChangeShapeType="1"/>
          </p:cNvSpPr>
          <p:nvPr/>
        </p:nvSpPr>
        <p:spPr bwMode="auto">
          <a:xfrm>
            <a:off x="6756400" y="1905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4" name="Line 24"/>
          <p:cNvSpPr>
            <a:spLocks noChangeShapeType="1"/>
          </p:cNvSpPr>
          <p:nvPr/>
        </p:nvSpPr>
        <p:spPr bwMode="auto">
          <a:xfrm>
            <a:off x="7112000" y="1905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5" name="Line 25"/>
          <p:cNvSpPr>
            <a:spLocks noChangeShapeType="1"/>
          </p:cNvSpPr>
          <p:nvPr/>
        </p:nvSpPr>
        <p:spPr bwMode="auto">
          <a:xfrm>
            <a:off x="7467600" y="1905000"/>
            <a:ext cx="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6" name="Line 27"/>
          <p:cNvSpPr>
            <a:spLocks noChangeShapeType="1"/>
          </p:cNvSpPr>
          <p:nvPr/>
        </p:nvSpPr>
        <p:spPr bwMode="auto">
          <a:xfrm>
            <a:off x="6096000" y="3048000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7" name="Line 28"/>
          <p:cNvSpPr>
            <a:spLocks noChangeShapeType="1"/>
          </p:cNvSpPr>
          <p:nvPr/>
        </p:nvSpPr>
        <p:spPr bwMode="auto">
          <a:xfrm>
            <a:off x="6096000" y="2743200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8" name="Line 29"/>
          <p:cNvSpPr>
            <a:spLocks noChangeShapeType="1"/>
          </p:cNvSpPr>
          <p:nvPr/>
        </p:nvSpPr>
        <p:spPr bwMode="auto">
          <a:xfrm>
            <a:off x="6096000" y="2438400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8869" name="Text Box 30"/>
          <p:cNvSpPr txBox="1">
            <a:spLocks noChangeArrowheads="1"/>
          </p:cNvSpPr>
          <p:nvPr/>
        </p:nvSpPr>
        <p:spPr bwMode="auto">
          <a:xfrm>
            <a:off x="6438900" y="3429000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tiempo</a:t>
            </a:r>
          </a:p>
        </p:txBody>
      </p:sp>
      <p:sp>
        <p:nvSpPr>
          <p:cNvPr id="78870" name="Text Box 31"/>
          <p:cNvSpPr txBox="1">
            <a:spLocks noChangeArrowheads="1"/>
          </p:cNvSpPr>
          <p:nvPr/>
        </p:nvSpPr>
        <p:spPr bwMode="auto">
          <a:xfrm rot="-5400000">
            <a:off x="4989512" y="2401888"/>
            <a:ext cx="145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frecuencia</a:t>
            </a:r>
          </a:p>
        </p:txBody>
      </p:sp>
      <p:sp>
        <p:nvSpPr>
          <p:cNvPr id="78871" name="Text Box 32"/>
          <p:cNvSpPr txBox="1">
            <a:spLocks noChangeArrowheads="1"/>
          </p:cNvSpPr>
          <p:nvPr/>
        </p:nvSpPr>
        <p:spPr bwMode="auto">
          <a:xfrm>
            <a:off x="914400" y="4329113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Se multiplica la función “ventana” por la señal a analizar, y al resultado se le aplica la FT o DFT.</a:t>
            </a:r>
          </a:p>
          <a:p>
            <a:pPr algn="just"/>
            <a:endParaRPr lang="es-ES_tradnl"/>
          </a:p>
          <a:p>
            <a:pPr algn="just"/>
            <a:r>
              <a:rPr lang="es-ES_tradnl"/>
              <a:t>La función ventana debe ser 0 salvo en un pequeño intervalo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7170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</a:t>
            </a:r>
            <a:endParaRPr lang="es-ES_tradnl"/>
          </a:p>
        </p:txBody>
      </p:sp>
      <p:graphicFrame>
        <p:nvGraphicFramePr>
          <p:cNvPr id="44035" name="Object 7171"/>
          <p:cNvGraphicFramePr>
            <a:graphicFrameLocks noChangeAspect="1"/>
          </p:cNvGraphicFramePr>
          <p:nvPr/>
        </p:nvGraphicFramePr>
        <p:xfrm>
          <a:off x="2971800" y="2362200"/>
          <a:ext cx="3162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Ecuación" r:id="rId3" imgW="1866900" imgH="457200" progId="Equation.3">
                  <p:embed/>
                </p:oleObj>
              </mc:Choice>
              <mc:Fallback>
                <p:oleObj name="Ecuación" r:id="rId3" imgW="186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362200"/>
                        <a:ext cx="31623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7172"/>
          <p:cNvSpPr txBox="1">
            <a:spLocks noChangeArrowheads="1"/>
          </p:cNvSpPr>
          <p:nvPr/>
        </p:nvSpPr>
        <p:spPr bwMode="auto">
          <a:xfrm>
            <a:off x="882650" y="1717675"/>
            <a:ext cx="7880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dirty="0"/>
              <a:t>En general, si n=2m, tenemos la permutación par-impar de orden n:</a:t>
            </a:r>
            <a:endParaRPr lang="es-ES" dirty="0"/>
          </a:p>
        </p:txBody>
      </p:sp>
      <p:sp>
        <p:nvSpPr>
          <p:cNvPr id="44037" name="Text Box 7176"/>
          <p:cNvSpPr txBox="1">
            <a:spLocks noChangeArrowheads="1"/>
          </p:cNvSpPr>
          <p:nvPr/>
        </p:nvSpPr>
        <p:spPr bwMode="auto">
          <a:xfrm>
            <a:off x="914400" y="3048000"/>
            <a:ext cx="308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/>
              <a:t>Y definiendo </a:t>
            </a:r>
            <a:r>
              <a:rPr lang="es-ES_tradnl" dirty="0">
                <a:sym typeface="Symbol" pitchFamily="18" charset="2"/>
              </a:rPr>
              <a:t></a:t>
            </a:r>
            <a:r>
              <a:rPr lang="es-ES_tradnl" baseline="-25000" dirty="0">
                <a:sym typeface="Symbol" pitchFamily="18" charset="2"/>
              </a:rPr>
              <a:t>m</a:t>
            </a:r>
            <a:r>
              <a:rPr lang="es-ES_tradnl" dirty="0">
                <a:sym typeface="Symbol" pitchFamily="18" charset="2"/>
              </a:rPr>
              <a:t> como</a:t>
            </a:r>
            <a:r>
              <a:rPr lang="es-ES_tradnl" dirty="0"/>
              <a:t>:</a:t>
            </a:r>
            <a:endParaRPr lang="es-ES" dirty="0"/>
          </a:p>
        </p:txBody>
      </p:sp>
      <p:graphicFrame>
        <p:nvGraphicFramePr>
          <p:cNvPr id="44038" name="Object 7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759165"/>
              </p:ext>
            </p:extLst>
          </p:nvPr>
        </p:nvGraphicFramePr>
        <p:xfrm>
          <a:off x="1996281" y="4495800"/>
          <a:ext cx="56530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8" name="Ecuación" r:id="rId5" imgW="2921000" imgH="482600" progId="Equation.3">
                  <p:embed/>
                </p:oleObj>
              </mc:Choice>
              <mc:Fallback>
                <p:oleObj name="Ecuación" r:id="rId5" imgW="2921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281" y="4495800"/>
                        <a:ext cx="56530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178"/>
          <p:cNvGraphicFramePr>
            <a:graphicFrameLocks noChangeAspect="1"/>
          </p:cNvGraphicFramePr>
          <p:nvPr/>
        </p:nvGraphicFramePr>
        <p:xfrm>
          <a:off x="3429000" y="3505200"/>
          <a:ext cx="31384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9" name="Ecuación" r:id="rId7" imgW="1854200" imgH="241300" progId="Equation.3">
                  <p:embed/>
                </p:oleObj>
              </mc:Choice>
              <mc:Fallback>
                <p:oleObj name="Ecuación" r:id="rId7" imgW="1854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313848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7179"/>
          <p:cNvSpPr txBox="1">
            <a:spLocks noChangeArrowheads="1"/>
          </p:cNvSpPr>
          <p:nvPr/>
        </p:nvSpPr>
        <p:spPr bwMode="auto">
          <a:xfrm>
            <a:off x="1219200" y="40386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entonces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1891736" y="5373216"/>
                <a:ext cx="5431808" cy="1075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r>
                        <a:rPr lang="es-ES" b="0" i="1" smtClean="0">
                          <a:latin typeface="Cambria Math"/>
                        </a:rPr>
                        <m:t>𝑑𝑖𝑎𝑔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/>
                            </a:rPr>
                            <m:t>,</m:t>
                          </m:r>
                          <m:r>
                            <a:rPr lang="el-G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es-E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s-ES" b="0" i="1" dirty="0" smtClean="0"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s-ES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ES" i="1">
                          <a:latin typeface="Cambria Math"/>
                        </a:rPr>
                        <m:t>(</m:t>
                      </m:r>
                      <m:r>
                        <a:rPr lang="es-ES" i="1">
                          <a:latin typeface="Cambria Math"/>
                        </a:rPr>
                        <m:t>𝑑𝑖𝑎𝑔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i="1">
                              <a:latin typeface="Cambria Math"/>
                            </a:rPr>
                            <m:t>,</m:t>
                          </m:r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)</m:t>
                      </m:r>
                      <m:d>
                        <m:dPr>
                          <m:ctrlPr>
                            <a:rPr lang="es-E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36" y="5373216"/>
                <a:ext cx="5431808" cy="1075103"/>
              </a:xfrm>
              <a:prstGeom prst="rect">
                <a:avLst/>
              </a:prstGeom>
              <a:blipFill rotWithShape="1">
                <a:blip r:embed="rId9"/>
                <a:stretch>
                  <a:fillRect b="-73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6"/>
          <p:cNvSpPr txBox="1">
            <a:spLocks noChangeArrowheads="1"/>
          </p:cNvSpPr>
          <p:nvPr/>
        </p:nvSpPr>
        <p:spPr bwMode="auto">
          <a:xfrm>
            <a:off x="1219200" y="533400"/>
            <a:ext cx="7261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/>
              <a:t>Transformada Rápida de Fourier</a:t>
            </a:r>
          </a:p>
          <a:p>
            <a:r>
              <a:rPr lang="es-ES_tradnl" sz="3200" b="1"/>
              <a:t>Versión Matricial</a:t>
            </a:r>
            <a:endParaRPr lang="es-ES_tradnl"/>
          </a:p>
        </p:txBody>
      </p:sp>
      <p:sp>
        <p:nvSpPr>
          <p:cNvPr id="38915" name="Text Box 1027"/>
          <p:cNvSpPr txBox="1">
            <a:spLocks noChangeArrowheads="1"/>
          </p:cNvSpPr>
          <p:nvPr/>
        </p:nvSpPr>
        <p:spPr bwMode="auto">
          <a:xfrm>
            <a:off x="1066800" y="2363788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-Dada una reordenación del vector v=0:n-1, la matriz P</a:t>
            </a:r>
            <a:r>
              <a:rPr lang="es-ES_tradnl" baseline="-25000"/>
              <a:t>v </a:t>
            </a:r>
            <a:r>
              <a:rPr lang="es-ES_tradnl"/>
              <a:t> se define como:</a:t>
            </a:r>
          </a:p>
          <a:p>
            <a:endParaRPr lang="es-ES_tradnl"/>
          </a:p>
          <a:p>
            <a:endParaRPr lang="es-ES_tradnl"/>
          </a:p>
        </p:txBody>
      </p:sp>
      <p:sp>
        <p:nvSpPr>
          <p:cNvPr id="38916" name="Text Box 1028"/>
          <p:cNvSpPr txBox="1">
            <a:spLocks noChangeArrowheads="1"/>
          </p:cNvSpPr>
          <p:nvPr/>
        </p:nvSpPr>
        <p:spPr bwMode="auto">
          <a:xfrm>
            <a:off x="1066800" y="1646238"/>
            <a:ext cx="701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Matrices permutación: Intercambiando columnas de la matriz Identidad</a:t>
            </a:r>
          </a:p>
        </p:txBody>
      </p:sp>
      <p:graphicFrame>
        <p:nvGraphicFramePr>
          <p:cNvPr id="38917" name="Object 1029"/>
          <p:cNvGraphicFramePr>
            <a:graphicFrameLocks noChangeAspect="1"/>
          </p:cNvGraphicFramePr>
          <p:nvPr/>
        </p:nvGraphicFramePr>
        <p:xfrm>
          <a:off x="3429000" y="4953000"/>
          <a:ext cx="1676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cuación" r:id="rId3" imgW="622030" imgH="241195" progId="Equation.3">
                  <p:embed/>
                </p:oleObj>
              </mc:Choice>
              <mc:Fallback>
                <p:oleObj name="Ecuación" r:id="rId3" imgW="622030" imgH="24119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1676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030"/>
          <p:cNvGraphicFramePr>
            <a:graphicFrameLocks noChangeAspect="1"/>
          </p:cNvGraphicFramePr>
          <p:nvPr/>
        </p:nvGraphicFramePr>
        <p:xfrm>
          <a:off x="3119438" y="3367088"/>
          <a:ext cx="19907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cuación" r:id="rId5" imgW="736600" imgH="228600" progId="Equation.3">
                  <p:embed/>
                </p:oleObj>
              </mc:Choice>
              <mc:Fallback>
                <p:oleObj name="Ecuación" r:id="rId5" imgW="7366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367088"/>
                        <a:ext cx="19907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1031"/>
          <p:cNvSpPr txBox="1">
            <a:spLocks noChangeArrowheads="1"/>
          </p:cNvSpPr>
          <p:nvPr/>
        </p:nvSpPr>
        <p:spPr bwMode="auto">
          <a:xfrm>
            <a:off x="1143000" y="4497388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/>
              <a:t>-Propiedad:</a:t>
            </a:r>
          </a:p>
          <a:p>
            <a:endParaRPr lang="es-ES_tradnl"/>
          </a:p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61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b="1" dirty="0" smtClean="0"/>
              <a:t>Ordenación módulo p</a:t>
            </a:r>
            <a:endParaRPr lang="es-ES_tradnl" dirty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804092"/>
              </p:ext>
            </p:extLst>
          </p:nvPr>
        </p:nvGraphicFramePr>
        <p:xfrm>
          <a:off x="3203848" y="2564904"/>
          <a:ext cx="3162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cuación" r:id="rId3" imgW="1866900" imgH="457200" progId="Equation.3">
                  <p:embed/>
                </p:oleObj>
              </mc:Choice>
              <mc:Fallback>
                <p:oleObj name="Ecuación" r:id="rId3" imgW="1866900" imgH="457200" progId="Equation.3">
                  <p:embed/>
                  <p:pic>
                    <p:nvPicPr>
                      <p:cNvPr id="0" name="Object 7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564904"/>
                        <a:ext cx="31623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172"/>
          <p:cNvSpPr txBox="1">
            <a:spLocks noChangeArrowheads="1"/>
          </p:cNvSpPr>
          <p:nvPr/>
        </p:nvSpPr>
        <p:spPr bwMode="auto">
          <a:xfrm>
            <a:off x="882650" y="1717675"/>
            <a:ext cx="7880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dirty="0" smtClean="0"/>
              <a:t>La ordenación par-impar (o ordenación módulo 2) se obtiene como:</a:t>
            </a:r>
            <a:endParaRPr lang="es-ES" dirty="0"/>
          </a:p>
        </p:txBody>
      </p:sp>
      <p:sp>
        <p:nvSpPr>
          <p:cNvPr id="13" name="Text Box 7172"/>
          <p:cNvSpPr txBox="1">
            <a:spLocks noChangeArrowheads="1"/>
          </p:cNvSpPr>
          <p:nvPr/>
        </p:nvSpPr>
        <p:spPr bwMode="auto">
          <a:xfrm>
            <a:off x="1035050" y="3501008"/>
            <a:ext cx="7880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dirty="0" smtClean="0"/>
              <a:t>Para un vector de </a:t>
            </a:r>
            <a:r>
              <a:rPr lang="es-ES_tradnl" dirty="0" err="1" smtClean="0"/>
              <a:t>tamañp</a:t>
            </a:r>
            <a:r>
              <a:rPr lang="es-ES_tradnl" dirty="0" smtClean="0"/>
              <a:t> n tal que n=</a:t>
            </a:r>
            <a:r>
              <a:rPr lang="es-ES_tradnl" dirty="0" err="1" smtClean="0"/>
              <a:t>m·p</a:t>
            </a:r>
            <a:r>
              <a:rPr lang="es-ES_tradnl" dirty="0" smtClean="0"/>
              <a:t>, p un entero positivo  cualquiera (típicamente primo), la ordenación módulo p (o ordenación “</a:t>
            </a:r>
            <a:r>
              <a:rPr lang="es-ES_tradnl" dirty="0" err="1" smtClean="0"/>
              <a:t>perfect</a:t>
            </a:r>
            <a:r>
              <a:rPr lang="es-ES_tradnl" dirty="0" smtClean="0"/>
              <a:t> </a:t>
            </a:r>
            <a:r>
              <a:rPr lang="es-ES_tradnl" dirty="0" err="1" smtClean="0"/>
              <a:t>shuffle</a:t>
            </a:r>
            <a:r>
              <a:rPr lang="es-ES_tradnl" dirty="0" smtClean="0"/>
              <a:t>” o “barajado perfecto) es: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13 CuadroTexto"/>
              <p:cNvSpPr txBox="1"/>
              <p:nvPr/>
            </p:nvSpPr>
            <p:spPr>
              <a:xfrm>
                <a:off x="2499801" y="4836374"/>
                <a:ext cx="3822200" cy="152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s-ES" dirty="0" smtClean="0"/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(0: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(1: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01" y="4836374"/>
                <a:ext cx="3822200" cy="15287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</a:t>
            </a: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kern="1200" dirty="0" smtClean="0">
                <a:solidFill>
                  <a:srgbClr val="402000"/>
                </a:solidFill>
                <a:latin typeface="Times New Roman" pitchFamily="18" charset="0"/>
                <a:ea typeface="+mn-ea"/>
                <a:cs typeface="+mn-cs"/>
              </a:rPr>
              <a:t>versión de radio p</a:t>
            </a: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1921404"/>
            <a:ext cx="7573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Sea n = </a:t>
            </a:r>
            <a:r>
              <a:rPr lang="es-ES" dirty="0" err="1" smtClean="0"/>
              <a:t>p·m</a:t>
            </a:r>
            <a:r>
              <a:rPr lang="es-ES" dirty="0" smtClean="0"/>
              <a:t>, 1&lt;p&lt;n; </a:t>
            </a:r>
            <a:r>
              <a:rPr lang="es-ES" dirty="0" err="1" smtClean="0"/>
              <a:t>F</a:t>
            </a:r>
            <a:r>
              <a:rPr lang="es-ES" baseline="-25000" dirty="0" err="1" smtClean="0"/>
              <a:t>n</a:t>
            </a:r>
            <a:r>
              <a:rPr lang="es-ES" dirty="0" smtClean="0"/>
              <a:t> se puede expresar en función de F</a:t>
            </a:r>
            <a:r>
              <a:rPr lang="es-ES" baseline="-25000" dirty="0"/>
              <a:t>m</a:t>
            </a:r>
            <a:r>
              <a:rPr lang="es-ES" baseline="-25000" dirty="0" smtClean="0"/>
              <a:t>  y </a:t>
            </a:r>
            <a:r>
              <a:rPr lang="es-ES" dirty="0" err="1" smtClean="0"/>
              <a:t>F</a:t>
            </a:r>
            <a:r>
              <a:rPr lang="es-ES" baseline="-25000" dirty="0" err="1"/>
              <a:t>p</a:t>
            </a:r>
            <a:r>
              <a:rPr lang="es-ES" dirty="0" smtClean="0"/>
              <a:t>  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947430" y="2971800"/>
                <a:ext cx="7765524" cy="553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l-G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=</a:t>
                </a:r>
                <a:r>
                  <a:rPr lang="es-E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/>
                      </a:rPr>
                      <m:t>𝑑𝑖𝑎𝑔</m:t>
                    </m:r>
                    <m:r>
                      <a:rPr lang="es-E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,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 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⊗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s-ES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0" y="2971800"/>
                <a:ext cx="7765524" cy="55374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2499801" y="4836374"/>
                <a:ext cx="3822200" cy="152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s-ES" dirty="0" smtClean="0"/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(0: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(1: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01" y="4836374"/>
                <a:ext cx="3822200" cy="15287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119862" y="4340831"/>
                <a:ext cx="581114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es la permutación «barajado perfecto»</a:t>
                </a:r>
                <a:endParaRPr lang="es-ES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62" y="4340831"/>
                <a:ext cx="5811143" cy="490199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049" t="-10000" r="-944" b="-2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555462" y="3789040"/>
                <a:ext cx="4701352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 smtClean="0">
                    <a:ea typeface="Cambria Math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s-E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s-ES" dirty="0" err="1" smtClean="0"/>
                  <a:t>diag</a:t>
                </a:r>
                <a:r>
                  <a:rPr lang="es-ES" dirty="0" smtClean="0"/>
                  <a:t> (1,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 smtClean="0"/>
                  <a:t>,…,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bSup>
                    <m:r>
                      <a:rPr lang="es-E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62" y="3789040"/>
                <a:ext cx="4701352" cy="49019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556" t="-10000" r="-778" b="-2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8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Propiedades</a:t>
            </a:r>
            <a:r>
              <a:rPr kumimoji="0" lang="es-ES_tradnl" sz="3200" b="1" i="0" u="none" strike="noStrike" kern="1200" cap="none" spc="0" normalizeH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de producto de </a:t>
            </a:r>
            <a:r>
              <a:rPr kumimoji="0" lang="es-ES_tradnl" sz="3200" b="1" kern="1200" dirty="0" err="1">
                <a:solidFill>
                  <a:srgbClr val="402000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kumimoji="0" lang="es-ES_tradnl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ronecker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CuadroTexto"/>
              <p:cNvSpPr txBox="1"/>
              <p:nvPr/>
            </p:nvSpPr>
            <p:spPr>
              <a:xfrm>
                <a:off x="1043608" y="1921404"/>
                <a:ext cx="7573161" cy="313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Sea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𝐴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ℂ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s-ES" dirty="0" smtClean="0"/>
                  <a:t> y x</a:t>
                </a:r>
                <a:r>
                  <a:rPr lang="es-E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ℂ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dirty="0" smtClean="0"/>
                  <a:t>, n=</a:t>
                </a:r>
                <a:r>
                  <a:rPr lang="es-ES" dirty="0" err="1" smtClean="0"/>
                  <a:t>r·c</a:t>
                </a:r>
                <a:endParaRPr lang="es-ES" dirty="0" smtClean="0"/>
              </a:p>
              <a:p>
                <a:endParaRPr lang="es-ES" dirty="0"/>
              </a:p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𝑦</m:t>
                    </m:r>
                    <m:r>
                      <a:rPr lang="es-E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⊗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s-ES" dirty="0" smtClean="0"/>
                  <a:t>  , entonces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</a:rPr>
                          <m:t>𝑟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ℂ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𝑐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cumple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𝑟</m:t>
                          </m:r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𝑟</m:t>
                          </m:r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" dirty="0" smtClean="0"/>
              </a:p>
              <a:p>
                <a:endParaRPr lang="es-ES" dirty="0"/>
              </a:p>
              <a:p>
                <a:r>
                  <a:rPr lang="es-ES" dirty="0"/>
                  <a:t>Si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/>
                      </a:rPr>
                      <m:t>𝑦</m:t>
                    </m:r>
                    <m:r>
                      <a:rPr lang="es-ES" i="1" smtClean="0">
                        <a:latin typeface="Cambria Math"/>
                      </a:rPr>
                      <m:t>=(</m:t>
                    </m:r>
                    <m:r>
                      <a:rPr lang="es-ES" i="1" smtClean="0">
                        <a:latin typeface="Cambria Math"/>
                      </a:rPr>
                      <m:t>𝐴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⊗</m:t>
                    </m:r>
                    <m:sSub>
                      <m:sSubPr>
                        <m:ctrlPr>
                          <a:rPr lang="es-E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)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s-ES" dirty="0"/>
                  <a:t>  , entonces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𝑟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s-E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s-E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/>
                            <a:ea typeface="Cambria Math"/>
                          </a:rPr>
                          <m:t>ℂ</m:t>
                        </m:r>
                      </m:e>
                      <m:sup>
                        <m:r>
                          <a:rPr lang="es-ES" i="1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ES" i="1">
                            <a:latin typeface="Cambria Math"/>
                            <a:ea typeface="Cambria Math"/>
                          </a:rPr>
                          <m:t>𝑐</m:t>
                        </m:r>
                      </m:sup>
                    </m:sSup>
                    <m:r>
                      <a:rPr lang="es-E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/>
                  <a:t>cumple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𝑟</m:t>
                          </m:r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s-E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/>
                            </a:rPr>
                            <m:t>𝑟</m:t>
                          </m:r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s-E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·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  <a:p>
                <a:endParaRPr lang="es-ES" dirty="0" smtClean="0"/>
              </a:p>
            </p:txBody>
          </p:sp>
        </mc:Choice>
        <mc:Fallback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21404"/>
                <a:ext cx="7573161" cy="3136180"/>
              </a:xfrm>
              <a:prstGeom prst="rect">
                <a:avLst/>
              </a:prstGeom>
              <a:blipFill rotWithShape="1">
                <a:blip r:embed="rId2"/>
                <a:stretch>
                  <a:fillRect l="-322" t="-1553" r="-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kern="1200" dirty="0">
                <a:solidFill>
                  <a:srgbClr val="402000"/>
                </a:solidFill>
                <a:latin typeface="Times New Roman" pitchFamily="18" charset="0"/>
              </a:rPr>
              <a:t>versión de radio p</a:t>
            </a:r>
            <a:br>
              <a:rPr kumimoji="0" lang="es-ES_tradnl" sz="3200" b="1" kern="1200" dirty="0">
                <a:solidFill>
                  <a:srgbClr val="402000"/>
                </a:solidFill>
                <a:latin typeface="Times New Roman" pitchFamily="18" charset="0"/>
              </a:rPr>
            </a:br>
            <a:r>
              <a:rPr kumimoji="0" lang="es-ES_tradnl" sz="2400" b="1" kern="1200" dirty="0">
                <a:solidFill>
                  <a:srgbClr val="402000"/>
                </a:solidFill>
                <a:latin typeface="Times New Roman" pitchFamily="18" charset="0"/>
              </a:rPr>
              <a:t/>
            </a:r>
            <a:br>
              <a:rPr kumimoji="0" lang="es-ES_tradnl" sz="2400" b="1" kern="1200" dirty="0">
                <a:solidFill>
                  <a:srgbClr val="402000"/>
                </a:solidFill>
                <a:latin typeface="Times New Roman" pitchFamily="18" charset="0"/>
              </a:rPr>
            </a:b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/>
            </a:r>
            <a:b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1921404"/>
            <a:ext cx="757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Ejemplo; sea n = 96, p=4, m=24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2752874" y="2636912"/>
                <a:ext cx="3220689" cy="157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s-E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4,24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x=</a:t>
                </a:r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(0:4:95)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(1:4:95)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(2:4:95)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(3:4:95)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4" y="2636912"/>
                <a:ext cx="3220689" cy="157203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937316" y="4653136"/>
                <a:ext cx="5156603" cy="157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⊗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  <m:r>
                          <a:rPr lang="es-ES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s-E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4,24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x=</a:t>
                </a:r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(0:4:95)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(1:4:95)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(2:4:95)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(3:4:95)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16" y="4653136"/>
                <a:ext cx="5156603" cy="157203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9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772400" cy="1143000"/>
          </a:xfrm>
        </p:spPr>
        <p:txBody>
          <a:bodyPr/>
          <a:lstStyle/>
          <a:p>
            <a:pPr lvl="0" algn="ctr"/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Transformada Rápida de Fourier</a:t>
            </a:r>
            <a:b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2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s-ES_tradnl" sz="3200" b="1" kern="1200" dirty="0">
                <a:solidFill>
                  <a:srgbClr val="402000"/>
                </a:solidFill>
                <a:latin typeface="Times New Roman" pitchFamily="18" charset="0"/>
              </a:rPr>
              <a:t>versión de radio p</a:t>
            </a:r>
            <a:br>
              <a:rPr kumimoji="0" lang="es-ES_tradnl" sz="3200" b="1" kern="1200" dirty="0">
                <a:solidFill>
                  <a:srgbClr val="402000"/>
                </a:solidFill>
                <a:latin typeface="Times New Roman" pitchFamily="18" charset="0"/>
              </a:rPr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1619672" y="1772816"/>
                <a:ext cx="6295441" cy="2264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/>
                      </a:rPr>
                      <m:t>𝑑𝑖𝑎𝑔</m:t>
                    </m:r>
                    <m:r>
                      <a:rPr lang="es-E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4,24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,</m:t>
                        </m:r>
                        <m:r>
                          <a:rPr lang="es-ES" b="0" i="1" dirty="0" smtClean="0">
                            <a:latin typeface="Cambria Math"/>
                            <a:ea typeface="Cambria Math"/>
                          </a:rPr>
                          <m:t>⋯,</m:t>
                        </m:r>
                        <m:r>
                          <m:rPr>
                            <m:nor/>
                          </m:rPr>
                          <a:rPr lang="es-ES" b="0" dirty="0" smtClean="0"/>
                          <m:t> 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4,24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E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⊗</m:t>
                            </m:r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  <m:r>
                          <a:rPr lang="es-ES" dirty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s-E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4,24</m:t>
                        </m:r>
                      </m:sub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x=</a:t>
                </a:r>
              </a:p>
              <a:p>
                <a:r>
                  <a:rPr lang="el-GR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(0:4:95)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/>
                                          <a:ea typeface="Cambria Math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4,24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·</m:t>
                                  </m:r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(1:4:95)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4,24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·</m:t>
                                  </m:r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(2:4:95)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/>
                                          <a:ea typeface="Cambria Math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4,24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s-ES" b="0" i="1" smtClean="0">
                                      <a:latin typeface="Cambria Math"/>
                                      <a:ea typeface="Cambria Math"/>
                                    </a:rPr>
                                    <m:t>·</m:t>
                                  </m:r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latin typeface="Cambria Math"/>
                                  <a:ea typeface="Cambria Math"/>
                                </a:rPr>
                                <m:t>(3:4:95)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sz="3600" b="0" i="0" smtClean="0">
                        <a:latin typeface="Cambria Math"/>
                        <a:ea typeface="Cambria Math"/>
                      </a:rPr>
                      <m:t>         </m:t>
                    </m:r>
                  </m:oMath>
                </a14:m>
                <a:endParaRPr lang="es-ES" sz="36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772816"/>
                <a:ext cx="6295441" cy="226446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1078" r="-9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1187624" y="4386808"/>
                <a:ext cx="73448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s-ES" dirty="0" smtClean="0"/>
                  <a:t>Este vector columna se reordena como </a:t>
                </a:r>
                <a:r>
                  <a:rPr lang="es-ES" dirty="0" smtClean="0"/>
                  <a:t>una matriz </a:t>
                </a:r>
                <a:r>
                  <a:rPr lang="es-ES" dirty="0" smtClean="0"/>
                  <a:t>con </a:t>
                </a:r>
                <a:r>
                  <a:rPr lang="es-ES" dirty="0" smtClean="0"/>
                  <a:t>p=24 filas </a:t>
                </a:r>
                <a:r>
                  <a:rPr lang="es-ES" dirty="0" smtClean="0"/>
                  <a:t>y m=4 columnas; A cada fila de la matriz resultante, se le aplica la transformada por filas de orden 4 </a:t>
                </a:r>
                <a:r>
                  <a:rPr lang="es-ES" dirty="0" smtClean="0">
                    <a:sym typeface="Wingdings" pitchFamily="2" charset="2"/>
                  </a:rPr>
                  <a:t></a:t>
                </a:r>
              </a:p>
              <a:p>
                <a:pPr algn="l"/>
                <a:r>
                  <a:rPr lang="es-ES" dirty="0">
                    <a:sym typeface="Wingdings" pitchFamily="2" charset="2"/>
                  </a:rPr>
                  <a:t> </a:t>
                </a:r>
                <a:r>
                  <a:rPr lang="es-ES" dirty="0" smtClean="0">
                    <a:sym typeface="Wingdings" pitchFamily="2" charset="2"/>
                  </a:rPr>
                  <a:t>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⊗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/>
                                <a:ea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386808"/>
                <a:ext cx="7344816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328" t="-2516" r="-1577" b="-18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aderno">
  <a:themeElements>
    <a:clrScheme name="Cuaderno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Cu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aderno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Office\Plantillas\Diseños de presentaciones\CUADERNO.POT</Template>
  <TotalTime>3043</TotalTime>
  <Words>1950</Words>
  <Application>Microsoft Office PowerPoint</Application>
  <PresentationFormat>Presentación en pantalla (4:3)</PresentationFormat>
  <Paragraphs>149</Paragraphs>
  <Slides>22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Symbol</vt:lpstr>
      <vt:lpstr>Times New Roman</vt:lpstr>
      <vt:lpstr>Wingdings</vt:lpstr>
      <vt:lpstr>Cambria Math</vt:lpstr>
      <vt:lpstr>Monotype Sorts</vt:lpstr>
      <vt:lpstr>Cuaderno</vt:lpstr>
      <vt:lpstr>Ecuación</vt:lpstr>
      <vt:lpstr>Transformadas para Análisis de Señal</vt:lpstr>
      <vt:lpstr>Presentación de PowerPoint</vt:lpstr>
      <vt:lpstr>Presentación de PowerPoint</vt:lpstr>
      <vt:lpstr>Presentación de PowerPoint</vt:lpstr>
      <vt:lpstr>Presentación de PowerPoint</vt:lpstr>
      <vt:lpstr>Transformada Rápida de Fourier versión de radio p  </vt:lpstr>
      <vt:lpstr>Transformada Rápida de Fourier Propiedades de producto de Kronecker </vt:lpstr>
      <vt:lpstr>Transformada Rápida de Fourier versión de radio p   </vt:lpstr>
      <vt:lpstr>Transformada Rápida de Fourier versión de radio p </vt:lpstr>
      <vt:lpstr>Transformada Rápida de Fourier versión de radio p  </vt:lpstr>
      <vt:lpstr>Transformada Rápida de Fourier versión de radio p   </vt:lpstr>
      <vt:lpstr>Presentación de PowerPoint</vt:lpstr>
      <vt:lpstr>Presentación de PowerPoint</vt:lpstr>
      <vt:lpstr>Presentación de PowerPoint</vt:lpstr>
      <vt:lpstr>Transformada Rápida de Fourier de vector muy grande </vt:lpstr>
      <vt:lpstr>Transformada Rápida de Fourier de vector muy grande, por columnas (método de 6 pasos) </vt:lpstr>
      <vt:lpstr>Transformada Rápida de Fourier de vector muy grande, por filas (metodo de 4 pasos) </vt:lpstr>
      <vt:lpstr>Transformada Rápida de Fourier de vector muy grande o matriz </vt:lpstr>
      <vt:lpstr>Short-Time Fourier Transform Transformada de  Gabor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Transformada rápida de Fourier (FFT)</dc:title>
  <dc:creator>VICTOR</dc:creator>
  <cp:lastModifiedBy>Víctor Manuel García Molla</cp:lastModifiedBy>
  <cp:revision>104</cp:revision>
  <cp:lastPrinted>2002-07-02T07:25:27Z</cp:lastPrinted>
  <dcterms:created xsi:type="dcterms:W3CDTF">2000-06-07T14:33:20Z</dcterms:created>
  <dcterms:modified xsi:type="dcterms:W3CDTF">2016-03-02T11:44:57Z</dcterms:modified>
</cp:coreProperties>
</file>