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51" r:id="rId1"/>
  </p:sldMasterIdLst>
  <p:notesMasterIdLst>
    <p:notesMasterId r:id="rId85"/>
  </p:notesMasterIdLst>
  <p:handoutMasterIdLst>
    <p:handoutMasterId r:id="rId86"/>
  </p:handoutMasterIdLst>
  <p:sldIdLst>
    <p:sldId id="257" r:id="rId2"/>
    <p:sldId id="283" r:id="rId3"/>
    <p:sldId id="258" r:id="rId4"/>
    <p:sldId id="264" r:id="rId5"/>
    <p:sldId id="265" r:id="rId6"/>
    <p:sldId id="263" r:id="rId7"/>
    <p:sldId id="259" r:id="rId8"/>
    <p:sldId id="266" r:id="rId9"/>
    <p:sldId id="260" r:id="rId10"/>
    <p:sldId id="261" r:id="rId11"/>
    <p:sldId id="275" r:id="rId12"/>
    <p:sldId id="267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93" r:id="rId21"/>
    <p:sldId id="309" r:id="rId22"/>
    <p:sldId id="282" r:id="rId23"/>
    <p:sldId id="330" r:id="rId24"/>
    <p:sldId id="284" r:id="rId25"/>
    <p:sldId id="271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4" r:id="rId35"/>
    <p:sldId id="347" r:id="rId36"/>
    <p:sldId id="314" r:id="rId37"/>
    <p:sldId id="313" r:id="rId38"/>
    <p:sldId id="302" r:id="rId39"/>
    <p:sldId id="310" r:id="rId40"/>
    <p:sldId id="311" r:id="rId41"/>
    <p:sldId id="312" r:id="rId42"/>
    <p:sldId id="315" r:id="rId43"/>
    <p:sldId id="316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08" r:id="rId55"/>
    <p:sldId id="329" r:id="rId56"/>
    <p:sldId id="328" r:id="rId57"/>
    <p:sldId id="303" r:id="rId58"/>
    <p:sldId id="331" r:id="rId59"/>
    <p:sldId id="304" r:id="rId60"/>
    <p:sldId id="305" r:id="rId61"/>
    <p:sldId id="306" r:id="rId62"/>
    <p:sldId id="307" r:id="rId63"/>
    <p:sldId id="332" r:id="rId64"/>
    <p:sldId id="333" r:id="rId65"/>
    <p:sldId id="334" r:id="rId66"/>
    <p:sldId id="335" r:id="rId67"/>
    <p:sldId id="336" r:id="rId68"/>
    <p:sldId id="337" r:id="rId69"/>
    <p:sldId id="295" r:id="rId70"/>
    <p:sldId id="296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297" r:id="rId81"/>
    <p:sldId id="272" r:id="rId82"/>
    <p:sldId id="298" r:id="rId83"/>
    <p:sldId id="299" r:id="rId84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87"/>
    </p:embeddedFont>
    <p:embeddedFont>
      <p:font typeface="Monotype Sorts" panose="020B0604020202020204"/>
      <p:regular r:id="rId88"/>
    </p:embeddedFont>
  </p:embeddedFont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822" y="-72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notesViewPr>
    <p:cSldViewPr>
      <p:cViewPr varScale="1">
        <p:scale>
          <a:sx n="44" d="100"/>
          <a:sy n="44" d="100"/>
        </p:scale>
        <p:origin x="-1402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2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04ED7BF-DCBD-4F1D-A87D-E6A5A5832F3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2807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7BE7F6D-9C16-47C1-9DD2-4B806B1D393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02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F8768F-D335-4104-BC3F-2D73B3361335}" type="slidenum">
              <a:rPr lang="es-ES_tradnl" sz="1200" smtClean="0"/>
              <a:pPr/>
              <a:t>1</a:t>
            </a:fld>
            <a:endParaRPr lang="es-ES_tradnl" sz="12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_tradnl" smtClean="0"/>
              <a:t>En esta parte, vamos a intentar averiguar el contenido en frecuencia de una señal, asumiendo en principio que es periódica; lo haremos por medio de la DFT/FFT. </a:t>
            </a:r>
          </a:p>
          <a:p>
            <a:r>
              <a:rPr lang="es-ES_tradnl" smtClean="0"/>
              <a:t>La DFT/FFT tiene mchísimas aplicaciones; comunicaciones, tratamiento de imagen, resolución de ec. en derivadas parciales, y  ´muchas mas.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C20738-274A-408F-BF0E-BEAD11637EB6}" type="slidenum">
              <a:rPr lang="es-ES_tradnl" sz="1200" smtClean="0"/>
              <a:pPr/>
              <a:t>2</a:t>
            </a:fld>
            <a:endParaRPr lang="es-ES_tradnl" sz="12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_tradnl" smtClean="0"/>
              <a:t>En esta parte, vamos a intentar averiguar el contenido en frecuencia de una señal, asumiendo en principio que es periódica; lo haremos por medio de la DFT/FFT. </a:t>
            </a:r>
          </a:p>
          <a:p>
            <a:r>
              <a:rPr lang="es-ES_tradnl" smtClean="0"/>
              <a:t>La DFT/FFT tiene mchísimas aplicaciones; comunicaciones, tratamiento de imagen, resolución de ec. en derivadas parciales, y  ´muchas mas.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262B93-91E5-45AC-B84F-4BC098384570}" type="slidenum">
              <a:rPr lang="es-ES_tradnl" sz="1200" smtClean="0"/>
              <a:pPr/>
              <a:t>11</a:t>
            </a:fld>
            <a:endParaRPr lang="es-ES_tradnl" sz="12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_tradn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ABE554-1C9C-4A1C-91D7-073C4949AE6D}" type="slidenum">
              <a:rPr lang="es-ES_tradnl" sz="1200" smtClean="0"/>
              <a:pPr/>
              <a:t>24</a:t>
            </a:fld>
            <a:endParaRPr lang="es-ES_tradnl" sz="12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_tradn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BE7F6D-9C16-47C1-9DD2-4B806B1D3934}" type="slidenum">
              <a:rPr lang="es-ES_tradnl" smtClean="0"/>
              <a:pPr>
                <a:defRPr/>
              </a:pPr>
              <a:t>66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95766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BCD280-CBF3-4FDE-B928-96B42BBB72EE}" type="slidenum">
              <a:rPr lang="es-ES_tradnl" sz="1200" smtClean="0"/>
              <a:pPr/>
              <a:t>80</a:t>
            </a:fld>
            <a:endParaRPr lang="es-ES_tradnl" sz="1200" smtClean="0"/>
          </a:p>
        </p:txBody>
      </p:sp>
      <p:sp>
        <p:nvSpPr>
          <p:cNvPr id="84995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205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_trad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5" name="Rectangle 1027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pic>
          <p:nvPicPr>
            <p:cNvPr id="6" name="Picture 1028" descr="minispi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7" name="Rectangle 1029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Haga clic para modificar el estilo de título del patrón</a:t>
            </a:r>
          </a:p>
        </p:txBody>
      </p:sp>
      <p:sp>
        <p:nvSpPr>
          <p:cNvPr id="8198" name="Rectangle 1030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Haga clic para modificar el estilo de subtítulo del patrón</a:t>
            </a: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dt" sz="half" idx="10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fld id="{1CCCC279-AEDE-45B3-A0CC-CC40900B53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3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0C35F-DF6A-40E6-8DB6-BC4BDFF2061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3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FDA9F-8135-4770-977A-D41FD001151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3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E9ED6-EDEA-4609-8998-BCC6EC60D7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E6114-1305-4632-A763-134093FE82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8E67D-F039-400D-9C74-273F4D0EA7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90261-A29D-451B-9AB8-58D215BF8C2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9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DF53C-2289-4BF1-86E9-542F94A460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5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5F7D7-1112-415C-91D5-9A806DE974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2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B073C-6722-48AA-AADD-D62C6595514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51E9D-8243-4797-BB58-DB218A30709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pic>
          <p:nvPicPr>
            <p:cNvPr id="1033" name="Picture 4" descr="minispir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" name="Line 5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título del patrón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90244FB-5EB3-47CA-B387-C9CE9D1478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Monotype Sorts" pitchFamily="2" charset="2"/>
        <a:buChar char="4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1.xls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8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7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6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3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3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66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6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Excel_97-2003_Worksheet2.xls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8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9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7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5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3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79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1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83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84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84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mtClean="0"/>
              <a:t>Transformadas para Análisis de Señal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39950" y="892175"/>
            <a:ext cx="4460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Aplicación: Convolución</a:t>
            </a:r>
            <a:endParaRPr lang="es-ES_tradnl"/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79525" y="1870075"/>
            <a:ext cx="69548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Dadas dos funciones h(t) y g(t), y sus correspondientes </a:t>
            </a:r>
          </a:p>
          <a:p>
            <a:pPr algn="l"/>
            <a:r>
              <a:rPr lang="es-ES_tradnl"/>
              <a:t>transformadas H(f) y G(f), la convolución de h y g se</a:t>
            </a:r>
          </a:p>
          <a:p>
            <a:pPr algn="l"/>
            <a:r>
              <a:rPr lang="es-ES_tradnl"/>
              <a:t>calcula como:</a:t>
            </a:r>
          </a:p>
        </p:txBody>
      </p:sp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2286000" y="2819400"/>
          <a:ext cx="3932238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cuación" r:id="rId3" imgW="1511300" imgH="482600" progId="Equation.3">
                  <p:embed/>
                </p:oleObj>
              </mc:Choice>
              <mc:Fallback>
                <p:oleObj name="Ecuación" r:id="rId3" imgW="1511300" imgH="482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19400"/>
                        <a:ext cx="3932238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1965325" y="4079875"/>
            <a:ext cx="358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Teorema de la convolución:</a:t>
            </a: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667000" y="4648200"/>
          <a:ext cx="33432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cuación" r:id="rId5" imgW="1244600" imgH="203200" progId="Equation.3">
                  <p:embed/>
                </p:oleObj>
              </mc:Choice>
              <mc:Fallback>
                <p:oleObj name="Ecuación" r:id="rId5" imgW="1244600" imgH="203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48200"/>
                        <a:ext cx="33432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mtClean="0"/>
              <a:t>Transformada Discreta de Fourier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343275" y="968375"/>
            <a:ext cx="2522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Caso discreto</a:t>
            </a:r>
            <a:endParaRPr lang="es-ES_tradnl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279525" y="1870075"/>
            <a:ext cx="7407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Habitualmente, no se conoce h(t), sino que se obtienen </a:t>
            </a:r>
          </a:p>
          <a:p>
            <a:pPr algn="l"/>
            <a:r>
              <a:rPr lang="es-ES_tradnl"/>
              <a:t>(miden, registran) valores de h en puntos equidistantes.  Dado un intervalo de muestreo </a:t>
            </a:r>
            <a:r>
              <a:rPr lang="es-ES_tradnl">
                <a:sym typeface="Symbol" pitchFamily="18" charset="2"/>
              </a:rPr>
              <a:t>, los puntos de muestreo</a:t>
            </a:r>
          </a:p>
          <a:p>
            <a:pPr algn="l"/>
            <a:r>
              <a:rPr lang="es-ES_tradnl">
                <a:sym typeface="Symbol" pitchFamily="18" charset="2"/>
              </a:rPr>
              <a:t>serán:</a:t>
            </a:r>
            <a:endParaRPr lang="es-ES_tradnl"/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1295400" y="3124200"/>
            <a:ext cx="9556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_tradnl"/>
          </a:p>
          <a:p>
            <a:pPr algn="l"/>
            <a:r>
              <a:rPr lang="es-ES_tradnl"/>
              <a:t>t</a:t>
            </a:r>
            <a:r>
              <a:rPr lang="es-ES_tradnl" baseline="-25000"/>
              <a:t>0</a:t>
            </a:r>
            <a:r>
              <a:rPr lang="es-ES_tradnl"/>
              <a:t>=0</a:t>
            </a:r>
          </a:p>
          <a:p>
            <a:pPr algn="l"/>
            <a:r>
              <a:rPr lang="es-ES_tradnl"/>
              <a:t>t</a:t>
            </a:r>
            <a:r>
              <a:rPr lang="es-ES_tradnl" baseline="-25000"/>
              <a:t>1</a:t>
            </a:r>
            <a:r>
              <a:rPr lang="es-ES_tradnl"/>
              <a:t>= </a:t>
            </a:r>
            <a:r>
              <a:rPr lang="es-ES_tradnl">
                <a:sym typeface="Symbol" pitchFamily="18" charset="2"/>
              </a:rPr>
              <a:t></a:t>
            </a:r>
          </a:p>
          <a:p>
            <a:pPr algn="l"/>
            <a:r>
              <a:rPr lang="es-ES_tradnl"/>
              <a:t>t</a:t>
            </a:r>
            <a:r>
              <a:rPr lang="es-ES_tradnl" baseline="-25000"/>
              <a:t>2</a:t>
            </a:r>
            <a:r>
              <a:rPr lang="es-ES_tradnl"/>
              <a:t>= 2</a:t>
            </a:r>
            <a:r>
              <a:rPr lang="es-ES_tradnl">
                <a:sym typeface="Symbol" pitchFamily="18" charset="2"/>
              </a:rPr>
              <a:t></a:t>
            </a:r>
          </a:p>
          <a:p>
            <a:pPr algn="l"/>
            <a:r>
              <a:rPr lang="es-ES_tradnl">
                <a:sym typeface="Symbol" pitchFamily="18" charset="2"/>
              </a:rPr>
              <a:t>...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1295400" y="5105400"/>
            <a:ext cx="7467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En general, t</a:t>
            </a:r>
            <a:r>
              <a:rPr lang="es-ES_tradnl" baseline="-25000"/>
              <a:t>n</a:t>
            </a:r>
            <a:r>
              <a:rPr lang="es-ES_tradnl"/>
              <a:t>= n</a:t>
            </a:r>
            <a:r>
              <a:rPr lang="es-ES_tradnl">
                <a:sym typeface="Symbol" pitchFamily="18" charset="2"/>
              </a:rPr>
              <a:t>.  (Tomaremos n par). El recíproco del intervalo de muestreo </a:t>
            </a:r>
            <a:r>
              <a:rPr lang="es-ES_tradnl" b="1">
                <a:sym typeface="Symbol" pitchFamily="18" charset="2"/>
              </a:rPr>
              <a:t>1/ </a:t>
            </a:r>
            <a:r>
              <a:rPr lang="es-ES_tradnl">
                <a:sym typeface="Symbol" pitchFamily="18" charset="2"/>
              </a:rPr>
              <a:t> es la tasa (o frecuencia) de muestreo.</a:t>
            </a:r>
          </a:p>
        </p:txBody>
      </p:sp>
      <p:cxnSp>
        <p:nvCxnSpPr>
          <p:cNvPr id="14342" name="2 Conector recto de flecha"/>
          <p:cNvCxnSpPr>
            <a:cxnSpLocks noChangeShapeType="1"/>
          </p:cNvCxnSpPr>
          <p:nvPr/>
        </p:nvCxnSpPr>
        <p:spPr bwMode="auto">
          <a:xfrm>
            <a:off x="2484438" y="3706813"/>
            <a:ext cx="4535487" cy="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3" name="9 Conector recto de flecha"/>
          <p:cNvCxnSpPr>
            <a:cxnSpLocks noChangeShapeType="1"/>
          </p:cNvCxnSpPr>
          <p:nvPr/>
        </p:nvCxnSpPr>
        <p:spPr bwMode="auto">
          <a:xfrm>
            <a:off x="2484438" y="4075113"/>
            <a:ext cx="4535487" cy="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4" name="10 Conector recto de flecha"/>
          <p:cNvCxnSpPr>
            <a:cxnSpLocks noChangeShapeType="1"/>
          </p:cNvCxnSpPr>
          <p:nvPr/>
        </p:nvCxnSpPr>
        <p:spPr bwMode="auto">
          <a:xfrm>
            <a:off x="2484438" y="4508500"/>
            <a:ext cx="4535487" cy="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5" name="Text Box 5"/>
          <p:cNvSpPr txBox="1">
            <a:spLocks noChangeArrowheads="1"/>
          </p:cNvSpPr>
          <p:nvPr/>
        </p:nvSpPr>
        <p:spPr bwMode="auto">
          <a:xfrm>
            <a:off x="7035800" y="3128963"/>
            <a:ext cx="1211263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_tradnl"/>
          </a:p>
          <a:p>
            <a:pPr algn="l"/>
            <a:r>
              <a:rPr lang="es-ES_tradnl"/>
              <a:t>y</a:t>
            </a:r>
            <a:r>
              <a:rPr lang="es-ES_tradnl" baseline="-25000"/>
              <a:t>0 </a:t>
            </a:r>
            <a:r>
              <a:rPr lang="es-ES_tradnl"/>
              <a:t>=h(t</a:t>
            </a:r>
            <a:r>
              <a:rPr lang="es-ES_tradnl" baseline="-25000"/>
              <a:t>0</a:t>
            </a:r>
            <a:r>
              <a:rPr lang="es-ES_tradnl"/>
              <a:t>)</a:t>
            </a:r>
          </a:p>
          <a:p>
            <a:pPr algn="l"/>
            <a:r>
              <a:rPr lang="es-ES_tradnl"/>
              <a:t>y</a:t>
            </a:r>
            <a:r>
              <a:rPr lang="es-ES_tradnl" baseline="-25000"/>
              <a:t>1</a:t>
            </a:r>
            <a:r>
              <a:rPr lang="es-ES_tradnl"/>
              <a:t>=h(t</a:t>
            </a:r>
            <a:r>
              <a:rPr lang="es-ES_tradnl" baseline="-25000"/>
              <a:t>1</a:t>
            </a:r>
            <a:r>
              <a:rPr lang="es-ES_tradnl"/>
              <a:t>)</a:t>
            </a:r>
            <a:endParaRPr lang="es-ES_tradnl">
              <a:sym typeface="Symbol" pitchFamily="18" charset="2"/>
            </a:endParaRPr>
          </a:p>
          <a:p>
            <a:pPr algn="l"/>
            <a:r>
              <a:rPr lang="es-ES_tradnl"/>
              <a:t>y</a:t>
            </a:r>
            <a:r>
              <a:rPr lang="es-ES_tradnl" baseline="-25000"/>
              <a:t>2</a:t>
            </a:r>
            <a:r>
              <a:rPr lang="es-ES_tradnl"/>
              <a:t>=h(t</a:t>
            </a:r>
            <a:r>
              <a:rPr lang="es-ES_tradnl" baseline="-25000"/>
              <a:t>2</a:t>
            </a:r>
            <a:r>
              <a:rPr lang="es-ES_tradnl"/>
              <a:t>)</a:t>
            </a:r>
            <a:endParaRPr lang="es-ES_tradnl">
              <a:sym typeface="Symbol" pitchFamily="18" charset="2"/>
            </a:endParaRPr>
          </a:p>
          <a:p>
            <a:pPr algn="l"/>
            <a:r>
              <a:rPr lang="es-ES_tradnl">
                <a:sym typeface="Symbol" pitchFamily="18" charset="2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343275" y="968375"/>
            <a:ext cx="2522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Caso discreto</a:t>
            </a:r>
            <a:endParaRPr lang="es-ES_tradnl"/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1584325" y="1870075"/>
            <a:ext cx="493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Se asume que los datos son periódicos: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2057400" y="3962400"/>
            <a:ext cx="434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2305050" y="3810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152650" y="3429000"/>
            <a:ext cx="441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y</a:t>
            </a:r>
            <a:r>
              <a:rPr lang="es-ES_tradnl" baseline="-25000"/>
              <a:t>0</a:t>
            </a:r>
            <a:endParaRPr lang="es-ES_tradnl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2686050" y="3810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2533650" y="3429000"/>
            <a:ext cx="441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y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3143250" y="3810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990850" y="3429000"/>
            <a:ext cx="441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y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6038850" y="3810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715000" y="3429000"/>
            <a:ext cx="657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y</a:t>
            </a:r>
            <a:r>
              <a:rPr lang="es-ES_tradnl" baseline="-25000"/>
              <a:t>N-1</a:t>
            </a:r>
            <a:endParaRPr lang="es-ES_tradnl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1828800" y="3810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1676400" y="3429000"/>
            <a:ext cx="657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y</a:t>
            </a:r>
            <a:r>
              <a:rPr lang="es-ES_tradnl" baseline="-25000"/>
              <a:t>N-1</a:t>
            </a:r>
            <a:endParaRPr lang="es-ES_tradnl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1447800" y="3810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1143000" y="3429000"/>
            <a:ext cx="657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y</a:t>
            </a:r>
            <a:r>
              <a:rPr lang="es-ES_tradnl" baseline="-25000"/>
              <a:t>N-2</a:t>
            </a:r>
            <a:endParaRPr lang="es-ES_tradnl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6248400" y="3429000"/>
            <a:ext cx="441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dirty="0"/>
              <a:t>y</a:t>
            </a:r>
            <a:r>
              <a:rPr lang="es-ES_tradnl" baseline="-25000" dirty="0"/>
              <a:t>0</a:t>
            </a:r>
            <a:endParaRPr lang="es-ES_tradnl" dirty="0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>
            <a:off x="6781800" y="3810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6629400" y="3429000"/>
            <a:ext cx="441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y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1371600" y="3962400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6248400" y="396240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343400" y="3429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.......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669925" y="3475038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...</a:t>
            </a:r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6934200" y="3429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....</a:t>
            </a:r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2209800" y="4114800"/>
            <a:ext cx="152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>
            <a:off x="2362200" y="4267200"/>
            <a:ext cx="388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 flipV="1">
            <a:off x="6172200" y="41148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3717925" y="4232275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Periodo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9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1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2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3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4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6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7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8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68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69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1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2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animBg="1"/>
      <p:bldP spid="36872" grpId="0" animBg="1"/>
      <p:bldP spid="36873" grpId="0" autoUpdateAnimBg="0"/>
      <p:bldP spid="36874" grpId="0" animBg="1"/>
      <p:bldP spid="36875" grpId="0" autoUpdateAnimBg="0"/>
      <p:bldP spid="36876" grpId="0" animBg="1"/>
      <p:bldP spid="36877" grpId="0" autoUpdateAnimBg="0"/>
      <p:bldP spid="36878" grpId="0" animBg="1"/>
      <p:bldP spid="36879" grpId="0" autoUpdateAnimBg="0"/>
      <p:bldP spid="36880" grpId="0" animBg="1"/>
      <p:bldP spid="36881" grpId="0" autoUpdateAnimBg="0"/>
      <p:bldP spid="36882" grpId="0" animBg="1"/>
      <p:bldP spid="36883" grpId="0" autoUpdateAnimBg="0"/>
      <p:bldP spid="36884" grpId="0" animBg="1"/>
      <p:bldP spid="36885" grpId="0" autoUpdateAnimBg="0"/>
      <p:bldP spid="36886" grpId="0" animBg="1"/>
      <p:bldP spid="36887" grpId="0" autoUpdateAnimBg="0"/>
      <p:bldP spid="36888" grpId="0" animBg="1"/>
      <p:bldP spid="36889" grpId="0" animBg="1"/>
      <p:bldP spid="36890" grpId="0" autoUpdateAnimBg="0"/>
      <p:bldP spid="36891" grpId="0" autoUpdateAnimBg="0"/>
      <p:bldP spid="36892" grpId="0" autoUpdateAnimBg="0"/>
      <p:bldP spid="36894" grpId="0" animBg="1"/>
      <p:bldP spid="36895" grpId="0" animBg="1"/>
      <p:bldP spid="36896" grpId="0" animBg="1"/>
      <p:bldP spid="3689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343275" y="968375"/>
            <a:ext cx="2522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Caso discreto</a:t>
            </a:r>
            <a:endParaRPr lang="es-ES_tradnl"/>
          </a:p>
        </p:txBody>
      </p:sp>
      <p:sp>
        <p:nvSpPr>
          <p:cNvPr id="16387" name="Text Box 30"/>
          <p:cNvSpPr txBox="1">
            <a:spLocks noChangeArrowheads="1"/>
          </p:cNvSpPr>
          <p:nvPr/>
        </p:nvSpPr>
        <p:spPr bwMode="auto">
          <a:xfrm>
            <a:off x="1355725" y="1717675"/>
            <a:ext cx="74072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Dados N puntos, con N par, vamos a ajustar esos N puntos</a:t>
            </a:r>
          </a:p>
          <a:p>
            <a:pPr algn="l"/>
            <a:r>
              <a:rPr lang="es-ES_tradnl"/>
              <a:t>a N funciones trigonométricas: N/2 senos y N/2 cosenos, de período T o de forma que T sea múltiplo de su periodo:</a:t>
            </a: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1203325" y="3089275"/>
            <a:ext cx="1122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0 ciclos</a:t>
            </a:r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1143000" y="3733800"/>
            <a:ext cx="1003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1 ciclo</a:t>
            </a:r>
          </a:p>
        </p:txBody>
      </p:sp>
      <p:sp>
        <p:nvSpPr>
          <p:cNvPr id="40998" name="Text Box 38"/>
          <p:cNvSpPr txBox="1">
            <a:spLocks noChangeArrowheads="1"/>
          </p:cNvSpPr>
          <p:nvPr/>
        </p:nvSpPr>
        <p:spPr bwMode="auto">
          <a:xfrm>
            <a:off x="1143000" y="4495800"/>
            <a:ext cx="1122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2 ciclos</a:t>
            </a:r>
          </a:p>
        </p:txBody>
      </p:sp>
      <p:sp>
        <p:nvSpPr>
          <p:cNvPr id="40999" name="Text Box 39"/>
          <p:cNvSpPr txBox="1">
            <a:spLocks noChangeArrowheads="1"/>
          </p:cNvSpPr>
          <p:nvPr/>
        </p:nvSpPr>
        <p:spPr bwMode="auto">
          <a:xfrm>
            <a:off x="990600" y="5715000"/>
            <a:ext cx="183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m=N/2 ciclos</a:t>
            </a:r>
          </a:p>
        </p:txBody>
      </p:sp>
      <p:sp>
        <p:nvSpPr>
          <p:cNvPr id="41003" name="Oval 43"/>
          <p:cNvSpPr>
            <a:spLocks noChangeArrowheads="1"/>
          </p:cNvSpPr>
          <p:nvPr/>
        </p:nvSpPr>
        <p:spPr bwMode="auto">
          <a:xfrm>
            <a:off x="4572000" y="2971800"/>
            <a:ext cx="1905000" cy="7620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1005" name="Line 45"/>
          <p:cNvSpPr>
            <a:spLocks noChangeShapeType="1"/>
          </p:cNvSpPr>
          <p:nvPr/>
        </p:nvSpPr>
        <p:spPr bwMode="auto">
          <a:xfrm flipV="1">
            <a:off x="6477000" y="4572000"/>
            <a:ext cx="91440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1006" name="Line 46"/>
          <p:cNvSpPr>
            <a:spLocks noChangeShapeType="1"/>
          </p:cNvSpPr>
          <p:nvPr/>
        </p:nvSpPr>
        <p:spPr bwMode="auto">
          <a:xfrm>
            <a:off x="6477000" y="3352800"/>
            <a:ext cx="914400" cy="1066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1007" name="Text Box 47"/>
          <p:cNvSpPr txBox="1">
            <a:spLocks noChangeArrowheads="1"/>
          </p:cNvSpPr>
          <p:nvPr/>
        </p:nvSpPr>
        <p:spPr bwMode="auto">
          <a:xfrm>
            <a:off x="7302500" y="4267200"/>
            <a:ext cx="58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= 0</a:t>
            </a:r>
          </a:p>
        </p:txBody>
      </p:sp>
      <p:sp>
        <p:nvSpPr>
          <p:cNvPr id="41008" name="Text Box 48"/>
          <p:cNvSpPr txBox="1">
            <a:spLocks noChangeArrowheads="1"/>
          </p:cNvSpPr>
          <p:nvPr/>
        </p:nvSpPr>
        <p:spPr bwMode="auto">
          <a:xfrm>
            <a:off x="7086600" y="5486400"/>
            <a:ext cx="175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Efecto del muestreo</a:t>
            </a:r>
          </a:p>
        </p:txBody>
      </p:sp>
      <p:sp>
        <p:nvSpPr>
          <p:cNvPr id="41009" name="Line 49"/>
          <p:cNvSpPr>
            <a:spLocks noChangeShapeType="1"/>
          </p:cNvSpPr>
          <p:nvPr/>
        </p:nvSpPr>
        <p:spPr bwMode="auto">
          <a:xfrm flipV="1">
            <a:off x="6705600" y="5867400"/>
            <a:ext cx="533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" name="Text Box 3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425649" y="4884785"/>
            <a:ext cx="357790" cy="461665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24" name="Oval 43"/>
          <p:cNvSpPr>
            <a:spLocks noChangeArrowheads="1"/>
          </p:cNvSpPr>
          <p:nvPr/>
        </p:nvSpPr>
        <p:spPr bwMode="auto">
          <a:xfrm>
            <a:off x="4584700" y="5437188"/>
            <a:ext cx="1905000" cy="7620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2884839" y="3055367"/>
                <a:ext cx="3374321" cy="61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/>
                      </a:rPr>
                      <m:t>𝑐𝑜𝑠</m:t>
                    </m:r>
                    <m:f>
                      <m:fPr>
                        <m:ctrlPr>
                          <a:rPr lang="es-E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/>
                          </a:rPr>
                          <m:t>2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0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s-ES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/>
                      </a:rPr>
                      <m:t>         </m:t>
                    </m:r>
                    <m:r>
                      <a:rPr lang="es-ES" b="0" i="1" smtClean="0">
                        <a:latin typeface="Cambria Math"/>
                      </a:rPr>
                      <m:t>𝑠𝑒𝑛</m:t>
                    </m:r>
                    <m:f>
                      <m:fPr>
                        <m:ctrlPr>
                          <a:rPr lang="es-ES" i="1">
                            <a:latin typeface="Cambria Math"/>
                          </a:rPr>
                        </m:ctrlPr>
                      </m:fPr>
                      <m:num>
                        <m:r>
                          <a:rPr lang="es-ES" i="1">
                            <a:latin typeface="Cambria Math"/>
                          </a:rPr>
                          <m:t>2</m:t>
                        </m:r>
                        <m:r>
                          <a:rPr lang="es-ES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s-ES" i="1">
                            <a:latin typeface="Cambria Math"/>
                            <a:ea typeface="Cambria Math"/>
                          </a:rPr>
                          <m:t>0</m:t>
                        </m:r>
                        <m:sSub>
                          <m:sSubPr>
                            <m:ctrlPr>
                              <a:rPr lang="es-E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s-ES" i="1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s-ES" dirty="0" smtClean="0"/>
                  <a:t>   </a:t>
                </a:r>
                <a:endParaRPr lang="es-ES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839" y="3055367"/>
                <a:ext cx="3374321" cy="6146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2915816" y="3645024"/>
                <a:ext cx="3374321" cy="61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/>
                      </a:rPr>
                      <m:t>𝑐𝑜𝑠</m:t>
                    </m:r>
                    <m:f>
                      <m:fPr>
                        <m:ctrlPr>
                          <a:rPr lang="es-E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/>
                          </a:rPr>
                          <m:t>2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1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s-ES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/>
                      </a:rPr>
                      <m:t>         </m:t>
                    </m:r>
                    <m:r>
                      <a:rPr lang="es-ES" b="0" i="1" smtClean="0">
                        <a:latin typeface="Cambria Math"/>
                      </a:rPr>
                      <m:t>𝑠𝑒𝑛</m:t>
                    </m:r>
                    <m:f>
                      <m:fPr>
                        <m:ctrlPr>
                          <a:rPr lang="es-ES" i="1">
                            <a:latin typeface="Cambria Math"/>
                          </a:rPr>
                        </m:ctrlPr>
                      </m:fPr>
                      <m:num>
                        <m:r>
                          <a:rPr lang="es-ES" i="1">
                            <a:latin typeface="Cambria Math"/>
                          </a:rPr>
                          <m:t>2</m:t>
                        </m:r>
                        <m:r>
                          <a:rPr lang="es-ES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1</m:t>
                        </m:r>
                        <m:sSub>
                          <m:sSubPr>
                            <m:ctrlPr>
                              <a:rPr lang="es-E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s-ES" i="1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s-ES" dirty="0" smtClean="0"/>
                  <a:t>   </a:t>
                </a:r>
                <a:endParaRPr lang="es-ES" dirty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645024"/>
                <a:ext cx="3374321" cy="6146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25 CuadroTexto"/>
              <p:cNvSpPr txBox="1"/>
              <p:nvPr/>
            </p:nvSpPr>
            <p:spPr>
              <a:xfrm>
                <a:off x="2987824" y="4338345"/>
                <a:ext cx="3374321" cy="61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/>
                      </a:rPr>
                      <m:t>𝑐𝑜𝑠</m:t>
                    </m:r>
                    <m:f>
                      <m:fPr>
                        <m:ctrlPr>
                          <a:rPr lang="es-E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/>
                          </a:rPr>
                          <m:t>2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s-ES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/>
                      </a:rPr>
                      <m:t>         </m:t>
                    </m:r>
                    <m:r>
                      <a:rPr lang="es-ES" b="0" i="1" smtClean="0">
                        <a:latin typeface="Cambria Math"/>
                      </a:rPr>
                      <m:t>𝑠𝑒𝑛</m:t>
                    </m:r>
                    <m:f>
                      <m:fPr>
                        <m:ctrlPr>
                          <a:rPr lang="es-ES" i="1">
                            <a:latin typeface="Cambria Math"/>
                          </a:rPr>
                        </m:ctrlPr>
                      </m:fPr>
                      <m:num>
                        <m:r>
                          <a:rPr lang="es-ES" i="1">
                            <a:latin typeface="Cambria Math"/>
                          </a:rPr>
                          <m:t>2</m:t>
                        </m:r>
                        <m:r>
                          <a:rPr lang="es-ES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s-E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s-ES" i="1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s-ES" dirty="0" smtClean="0"/>
                  <a:t>   </a:t>
                </a:r>
                <a:endParaRPr lang="es-ES" dirty="0"/>
              </a:p>
            </p:txBody>
          </p:sp>
        </mc:Choice>
        <mc:Fallback xmlns="">
          <p:sp>
            <p:nvSpPr>
              <p:cNvPr id="26" name="2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338345"/>
                <a:ext cx="3374321" cy="61465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CuadroTexto"/>
              <p:cNvSpPr txBox="1"/>
              <p:nvPr/>
            </p:nvSpPr>
            <p:spPr>
              <a:xfrm>
                <a:off x="2953241" y="5560072"/>
                <a:ext cx="3542316" cy="61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/>
                      </a:rPr>
                      <m:t>𝑐𝑜𝑠</m:t>
                    </m:r>
                    <m:f>
                      <m:fPr>
                        <m:ctrlPr>
                          <a:rPr lang="es-E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/>
                          </a:rPr>
                          <m:t>2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s-ES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/>
                      </a:rPr>
                      <m:t>         </m:t>
                    </m:r>
                    <m:r>
                      <a:rPr lang="es-ES" b="0" i="1" smtClean="0">
                        <a:latin typeface="Cambria Math"/>
                      </a:rPr>
                      <m:t>𝑠𝑒𝑛</m:t>
                    </m:r>
                    <m:f>
                      <m:fPr>
                        <m:ctrlPr>
                          <a:rPr lang="es-ES" i="1">
                            <a:latin typeface="Cambria Math"/>
                          </a:rPr>
                        </m:ctrlPr>
                      </m:fPr>
                      <m:num>
                        <m:r>
                          <a:rPr lang="es-ES" i="1">
                            <a:latin typeface="Cambria Math"/>
                          </a:rPr>
                          <m:t>2</m:t>
                        </m:r>
                        <m:r>
                          <a:rPr lang="es-ES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sSub>
                          <m:sSubPr>
                            <m:ctrlPr>
                              <a:rPr lang="es-E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s-ES" i="1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s-ES" dirty="0" smtClean="0"/>
                  <a:t>   </a:t>
                </a:r>
                <a:endParaRPr lang="es-ES" dirty="0"/>
              </a:p>
            </p:txBody>
          </p:sp>
        </mc:Choice>
        <mc:Fallback xmlns="">
          <p:sp>
            <p:nvSpPr>
              <p:cNvPr id="27" name="2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241" y="5560072"/>
                <a:ext cx="3542316" cy="61465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6" grpId="0" autoUpdateAnimBg="0"/>
      <p:bldP spid="40997" grpId="0" autoUpdateAnimBg="0"/>
      <p:bldP spid="40998" grpId="0" autoUpdateAnimBg="0"/>
      <p:bldP spid="40999" grpId="0" autoUpdateAnimBg="0"/>
      <p:bldP spid="41003" grpId="0" animBg="1"/>
      <p:bldP spid="41005" grpId="0" animBg="1"/>
      <p:bldP spid="41006" grpId="0" animBg="1"/>
      <p:bldP spid="41007" grpId="0" autoUpdateAnimBg="0"/>
      <p:bldP spid="41008" grpId="0" autoUpdateAnimBg="0"/>
      <p:bldP spid="41009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026"/>
          <p:cNvSpPr txBox="1">
            <a:spLocks noChangeArrowheads="1"/>
          </p:cNvSpPr>
          <p:nvPr/>
        </p:nvSpPr>
        <p:spPr bwMode="auto">
          <a:xfrm>
            <a:off x="3343275" y="968375"/>
            <a:ext cx="2522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Caso discreto</a:t>
            </a:r>
            <a:endParaRPr lang="es-ES_tradnl"/>
          </a:p>
        </p:txBody>
      </p:sp>
      <p:sp>
        <p:nvSpPr>
          <p:cNvPr id="17411" name="Text Box 1027"/>
          <p:cNvSpPr txBox="1">
            <a:spLocks noChangeArrowheads="1"/>
          </p:cNvSpPr>
          <p:nvPr/>
        </p:nvSpPr>
        <p:spPr bwMode="auto">
          <a:xfrm>
            <a:off x="1355725" y="1717675"/>
            <a:ext cx="7407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Dados N puntos, con N par: (t</a:t>
            </a:r>
            <a:r>
              <a:rPr lang="es-ES_tradnl" baseline="-25000"/>
              <a:t>r</a:t>
            </a:r>
            <a:r>
              <a:rPr lang="es-ES_tradnl"/>
              <a:t>, y</a:t>
            </a:r>
            <a:r>
              <a:rPr lang="es-ES_tradnl" baseline="-25000"/>
              <a:t>r</a:t>
            </a:r>
            <a:r>
              <a:rPr lang="es-ES_tradnl"/>
              <a:t>)  r=0,1,...,N-1, queremos que para todos los puntos se satisfaga la ecuación:</a:t>
            </a:r>
          </a:p>
        </p:txBody>
      </p:sp>
      <p:graphicFrame>
        <p:nvGraphicFramePr>
          <p:cNvPr id="43027" name="Object 1043"/>
          <p:cNvGraphicFramePr>
            <a:graphicFrameLocks noChangeAspect="1"/>
          </p:cNvGraphicFramePr>
          <p:nvPr/>
        </p:nvGraphicFramePr>
        <p:xfrm>
          <a:off x="855663" y="4191000"/>
          <a:ext cx="88074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cuación" r:id="rId3" imgW="4660900" imgH="482600" progId="Equation.3">
                  <p:embed/>
                </p:oleObj>
              </mc:Choice>
              <mc:Fallback>
                <p:oleObj name="Ecuación" r:id="rId3" imgW="4660900" imgH="482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4191000"/>
                        <a:ext cx="8807450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044"/>
          <p:cNvGraphicFramePr>
            <a:graphicFrameLocks noChangeAspect="1"/>
          </p:cNvGraphicFramePr>
          <p:nvPr/>
        </p:nvGraphicFramePr>
        <p:xfrm>
          <a:off x="1803400" y="2460625"/>
          <a:ext cx="59975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cuación" r:id="rId5" imgW="3175000" imgH="457200" progId="Equation.3">
                  <p:embed/>
                </p:oleObj>
              </mc:Choice>
              <mc:Fallback>
                <p:oleObj name="Ecuación" r:id="rId5" imgW="3175000" imgH="457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2460625"/>
                        <a:ext cx="5997575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AutoShape 1045"/>
          <p:cNvSpPr>
            <a:spLocks noChangeArrowheads="1"/>
          </p:cNvSpPr>
          <p:nvPr/>
        </p:nvSpPr>
        <p:spPr bwMode="auto">
          <a:xfrm>
            <a:off x="4343400" y="342900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30" name="Text Box 1046"/>
          <p:cNvSpPr txBox="1">
            <a:spLocks noChangeArrowheads="1"/>
          </p:cNvSpPr>
          <p:nvPr/>
        </p:nvSpPr>
        <p:spPr bwMode="auto">
          <a:xfrm>
            <a:off x="1025525" y="5486400"/>
            <a:ext cx="37528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/>
              <a:t>Periodos de cada seno: T/k</a:t>
            </a:r>
          </a:p>
          <a:p>
            <a:pPr>
              <a:spcBef>
                <a:spcPct val="50000"/>
              </a:spcBef>
            </a:pPr>
            <a:r>
              <a:rPr lang="es-ES_tradnl"/>
              <a:t>Periodos de cada coseno: T/k</a:t>
            </a:r>
          </a:p>
        </p:txBody>
      </p:sp>
      <p:sp>
        <p:nvSpPr>
          <p:cNvPr id="43031" name="Line 1047"/>
          <p:cNvSpPr>
            <a:spLocks noChangeShapeType="1"/>
          </p:cNvSpPr>
          <p:nvPr/>
        </p:nvSpPr>
        <p:spPr bwMode="auto">
          <a:xfrm flipV="1">
            <a:off x="4267200" y="594360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32" name="Text Box 1048"/>
          <p:cNvSpPr txBox="1">
            <a:spLocks noChangeArrowheads="1"/>
          </p:cNvSpPr>
          <p:nvPr/>
        </p:nvSpPr>
        <p:spPr bwMode="auto">
          <a:xfrm>
            <a:off x="5029200" y="5715000"/>
            <a:ext cx="3751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Frecuencias 1/T, 2/T, ..., m/T</a:t>
            </a:r>
          </a:p>
        </p:txBody>
      </p:sp>
      <p:sp>
        <p:nvSpPr>
          <p:cNvPr id="43033" name="Text Box 1049"/>
          <p:cNvSpPr txBox="1">
            <a:spLocks noChangeArrowheads="1"/>
          </p:cNvSpPr>
          <p:nvPr/>
        </p:nvSpPr>
        <p:spPr bwMode="auto">
          <a:xfrm>
            <a:off x="8153400" y="5029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b="1"/>
              <a:t>(1)</a:t>
            </a: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9" grpId="0" animBg="1"/>
      <p:bldP spid="43030" grpId="0" autoUpdateAnimBg="0"/>
      <p:bldP spid="43031" grpId="0" animBg="1"/>
      <p:bldP spid="43032" grpId="0" autoUpdateAnimBg="0"/>
      <p:bldP spid="4303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343275" y="968375"/>
            <a:ext cx="2522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Caso discreto</a:t>
            </a:r>
            <a:endParaRPr lang="es-ES_tradnl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355725" y="1717675"/>
            <a:ext cx="7407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Los N puntos están igualmente espaciados en el rango T ==&gt;   t</a:t>
            </a:r>
            <a:r>
              <a:rPr lang="es-ES_tradnl" baseline="-25000"/>
              <a:t>r</a:t>
            </a:r>
            <a:r>
              <a:rPr lang="es-ES_tradnl"/>
              <a:t> = rT/N,   r= 0,1,...,N-1</a:t>
            </a:r>
          </a:p>
          <a:p>
            <a:pPr algn="l"/>
            <a:r>
              <a:rPr lang="es-ES_tradnl"/>
              <a:t>Sustituyendo en la ecuación </a:t>
            </a:r>
            <a:r>
              <a:rPr lang="es-ES_tradnl" b="1"/>
              <a:t>(1)</a:t>
            </a:r>
            <a:r>
              <a:rPr lang="es-ES_tradnl"/>
              <a:t>: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855663" y="2971800"/>
          <a:ext cx="88074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cuación" r:id="rId3" imgW="4660900" imgH="482600" progId="Equation.3">
                  <p:embed/>
                </p:oleObj>
              </mc:Choice>
              <mc:Fallback>
                <p:oleObj name="Ecuación" r:id="rId3" imgW="4660900" imgH="482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971800"/>
                        <a:ext cx="8807450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371600" y="3962400"/>
            <a:ext cx="165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Obtenemos:</a:t>
            </a:r>
          </a:p>
        </p:txBody>
      </p:sp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1266825" y="4424363"/>
          <a:ext cx="811053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cuación" r:id="rId5" imgW="4292600" imgH="482600" progId="Equation.3">
                  <p:embed/>
                </p:oleObj>
              </mc:Choice>
              <mc:Fallback>
                <p:oleObj name="Ecuación" r:id="rId5" imgW="4292600" imgH="482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4424363"/>
                        <a:ext cx="8110538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8229600" y="51816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b="1"/>
              <a:t>(2)</a:t>
            </a: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6" grpId="0" autoUpdateAnimBg="0"/>
      <p:bldP spid="4506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343275" y="968375"/>
            <a:ext cx="2522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Caso discreto</a:t>
            </a:r>
            <a:endParaRPr lang="es-ES_tradnl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355725" y="1717675"/>
            <a:ext cx="740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Usando las expresiones: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827088" y="3962400"/>
            <a:ext cx="2763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Se transforma</a:t>
            </a:r>
            <a:r>
              <a:rPr lang="es-ES_tradnl" b="1"/>
              <a:t> (2</a:t>
            </a:r>
            <a:r>
              <a:rPr lang="es-ES_tradnl"/>
              <a:t>) en:</a:t>
            </a: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1524000" y="4471988"/>
          <a:ext cx="62150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cuación" r:id="rId3" imgW="3289300" imgH="431800" progId="Equation.3">
                  <p:embed/>
                </p:oleObj>
              </mc:Choice>
              <mc:Fallback>
                <p:oleObj name="Ecuación" r:id="rId3" imgW="3289300" imgH="431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71988"/>
                        <a:ext cx="6215063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371600" y="2101850"/>
          <a:ext cx="6697663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cuación" r:id="rId5" imgW="3543300" imgH="863600" progId="Equation.3">
                  <p:embed/>
                </p:oleObj>
              </mc:Choice>
              <mc:Fallback>
                <p:oleObj name="Ecuación" r:id="rId5" imgW="3543300" imgH="863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01850"/>
                        <a:ext cx="6697663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1371600" y="5410200"/>
            <a:ext cx="607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Donde Y</a:t>
            </a:r>
            <a:r>
              <a:rPr lang="es-ES_tradnl" baseline="-25000"/>
              <a:t>0</a:t>
            </a:r>
            <a:r>
              <a:rPr lang="es-ES_tradnl"/>
              <a:t>=A</a:t>
            </a:r>
            <a:r>
              <a:rPr lang="es-ES_tradnl" baseline="-25000"/>
              <a:t>0, </a:t>
            </a:r>
            <a:r>
              <a:rPr lang="es-ES_tradnl"/>
              <a:t>Y</a:t>
            </a:r>
            <a:r>
              <a:rPr lang="es-ES_tradnl" baseline="-25000"/>
              <a:t>m</a:t>
            </a:r>
            <a:r>
              <a:rPr lang="es-ES_tradnl"/>
              <a:t>=A</a:t>
            </a:r>
            <a:r>
              <a:rPr lang="es-ES_tradnl" baseline="-25000"/>
              <a:t>m</a:t>
            </a:r>
            <a:r>
              <a:rPr lang="es-ES_tradnl"/>
              <a:t> (m=N/2)</a:t>
            </a:r>
          </a:p>
          <a:p>
            <a:pPr algn="l"/>
            <a:r>
              <a:rPr lang="es-ES_tradnl"/>
              <a:t>Y</a:t>
            </a:r>
            <a:r>
              <a:rPr lang="es-ES_tradnl" baseline="-25000"/>
              <a:t>k</a:t>
            </a:r>
            <a:r>
              <a:rPr lang="es-ES_tradnl"/>
              <a:t>= (A</a:t>
            </a:r>
            <a:r>
              <a:rPr lang="es-ES_tradnl" baseline="-25000"/>
              <a:t>k</a:t>
            </a:r>
            <a:r>
              <a:rPr lang="es-ES_tradnl"/>
              <a:t>-iB</a:t>
            </a:r>
            <a:r>
              <a:rPr lang="es-ES_tradnl" baseline="-25000"/>
              <a:t>k</a:t>
            </a:r>
            <a:r>
              <a:rPr lang="es-ES_tradnl"/>
              <a:t>)/2,  Y</a:t>
            </a:r>
            <a:r>
              <a:rPr lang="es-ES_tradnl" baseline="-25000"/>
              <a:t>N-k</a:t>
            </a:r>
            <a:r>
              <a:rPr lang="es-ES_tradnl"/>
              <a:t>= (A</a:t>
            </a:r>
            <a:r>
              <a:rPr lang="es-ES_tradnl" baseline="-25000"/>
              <a:t>k</a:t>
            </a:r>
            <a:r>
              <a:rPr lang="es-ES_tradnl"/>
              <a:t>+iB</a:t>
            </a:r>
            <a:r>
              <a:rPr lang="es-ES_tradnl" baseline="-25000"/>
              <a:t>k</a:t>
            </a:r>
            <a:r>
              <a:rPr lang="es-ES_tradnl"/>
              <a:t>)/2, k=1,2,...,m-1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7543800" y="4648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b="1"/>
              <a:t>(3)</a:t>
            </a: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09" grpId="0" autoUpdateAnimBg="0"/>
      <p:bldP spid="47112" grpId="0" autoUpdateAnimBg="0"/>
      <p:bldP spid="4711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343275" y="968375"/>
            <a:ext cx="2522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Caso discreto</a:t>
            </a:r>
            <a:endParaRPr lang="es-ES_tradnl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355725" y="1717675"/>
            <a:ext cx="7407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Necesitamos hallar los valores Y</a:t>
            </a:r>
            <a:r>
              <a:rPr lang="es-ES_tradnl" baseline="-25000"/>
              <a:t>k</a:t>
            </a:r>
            <a:r>
              <a:rPr lang="es-ES_tradnl"/>
              <a:t>: Usamos la siguiente propiedad ortogonal: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838200" y="3733800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Multiplicando </a:t>
            </a:r>
            <a:r>
              <a:rPr lang="es-ES_tradnl" b="1"/>
              <a:t>(3)</a:t>
            </a:r>
            <a:r>
              <a:rPr lang="es-ES_tradnl"/>
              <a:t> por exp(-i2</a:t>
            </a:r>
            <a:r>
              <a:rPr lang="es-ES_tradnl">
                <a:sym typeface="Symbol" pitchFamily="18" charset="2"/>
              </a:rPr>
              <a:t>rj/N) y sumando sobre los n valores de r:</a:t>
            </a:r>
            <a:endParaRPr lang="es-ES_tradnl"/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1828800" y="4648200"/>
          <a:ext cx="61198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Ecuación" r:id="rId3" imgW="3238500" imgH="431800" progId="Equation.3">
                  <p:embed/>
                </p:oleObj>
              </mc:Choice>
              <mc:Fallback>
                <p:oleObj name="Ecuación" r:id="rId3" imgW="3238500" imgH="431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648200"/>
                        <a:ext cx="6119813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1657350" y="2670175"/>
          <a:ext cx="686276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Ecuación" r:id="rId5" imgW="3632200" imgH="508000" progId="Equation.3">
                  <p:embed/>
                </p:oleObj>
              </mc:Choice>
              <mc:Fallback>
                <p:oleObj name="Ecuación" r:id="rId5" imgW="3632200" imgH="5080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670175"/>
                        <a:ext cx="6862763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1524000" y="5791200"/>
            <a:ext cx="6142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TRANSFORMADA DISCRETA DE FOURIER</a:t>
            </a:r>
          </a:p>
        </p:txBody>
      </p:sp>
      <p:sp>
        <p:nvSpPr>
          <p:cNvPr id="49162" name="AutoShape 10"/>
          <p:cNvSpPr>
            <a:spLocks noChangeArrowheads="1"/>
          </p:cNvSpPr>
          <p:nvPr/>
        </p:nvSpPr>
        <p:spPr bwMode="auto">
          <a:xfrm>
            <a:off x="4191000" y="5486400"/>
            <a:ext cx="381000" cy="3810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7121525" y="4953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b="1"/>
              <a:t>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utoUpdateAnimBg="0"/>
      <p:bldP spid="49161" grpId="0" autoUpdateAnimBg="0"/>
      <p:bldP spid="49162" grpId="0" animBg="1"/>
      <p:bldP spid="4916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990725" y="968375"/>
            <a:ext cx="5240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Caso discreto: Simplificación</a:t>
            </a:r>
            <a:endParaRPr lang="es-ES_tradnl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355725" y="1717675"/>
            <a:ext cx="740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Sea W</a:t>
            </a:r>
            <a:r>
              <a:rPr lang="es-ES_tradnl" baseline="-25000"/>
              <a:t>N</a:t>
            </a:r>
            <a:r>
              <a:rPr lang="es-ES_tradnl"/>
              <a:t> la </a:t>
            </a:r>
            <a:r>
              <a:rPr lang="es-ES_tradnl" b="1" i="1"/>
              <a:t>constante</a:t>
            </a:r>
            <a:r>
              <a:rPr lang="es-ES_tradnl"/>
              <a:t> compleja exp(- i2</a:t>
            </a:r>
            <a:r>
              <a:rPr lang="es-ES_tradnl">
                <a:sym typeface="Symbol" pitchFamily="18" charset="2"/>
              </a:rPr>
              <a:t>/N);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838200" y="3916363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En general, </a:t>
            </a: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2306638" y="2286000"/>
          <a:ext cx="41275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cuación" r:id="rId3" imgW="2184400" imgH="431800" progId="Equation.3">
                  <p:embed/>
                </p:oleObj>
              </mc:Choice>
              <mc:Fallback>
                <p:oleObj name="Ecuación" r:id="rId3" imgW="2184400" imgH="431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2286000"/>
                        <a:ext cx="4127500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2281238" y="2995613"/>
          <a:ext cx="42703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cuación" r:id="rId5" imgW="2260600" imgH="431800" progId="Equation.3">
                  <p:embed/>
                </p:oleObj>
              </mc:Choice>
              <mc:Fallback>
                <p:oleObj name="Ecuación" r:id="rId5" imgW="2260600" imgH="431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2995613"/>
                        <a:ext cx="4270375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1076325" y="4495800"/>
          <a:ext cx="27813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cuación" r:id="rId7" imgW="1473200" imgH="431800" progId="Equation.3">
                  <p:embed/>
                </p:oleObj>
              </mc:Choice>
              <mc:Fallback>
                <p:oleObj name="Ecuación" r:id="rId7" imgW="1473200" imgH="431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495800"/>
                        <a:ext cx="2781300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3652838" y="4648200"/>
            <a:ext cx="387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,y </a:t>
            </a:r>
            <a:r>
              <a:rPr lang="es-ES_tradnl" b="1"/>
              <a:t>(4)</a:t>
            </a:r>
            <a:r>
              <a:rPr lang="es-ES_tradnl"/>
              <a:t>  se puede escribir como:</a:t>
            </a:r>
          </a:p>
        </p:txBody>
      </p:sp>
      <p:graphicFrame>
        <p:nvGraphicFramePr>
          <p:cNvPr id="51212" name="Object 12"/>
          <p:cNvGraphicFramePr>
            <a:graphicFrameLocks noChangeAspect="1"/>
          </p:cNvGraphicFramePr>
          <p:nvPr/>
        </p:nvGraphicFramePr>
        <p:xfrm>
          <a:off x="2441575" y="5359400"/>
          <a:ext cx="48942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cuación" r:id="rId9" imgW="2590800" imgH="431800" progId="Equation.3">
                  <p:embed/>
                </p:oleObj>
              </mc:Choice>
              <mc:Fallback>
                <p:oleObj name="Ecuación" r:id="rId9" imgW="2590800" imgH="431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5359400"/>
                        <a:ext cx="4894263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utoUpdateAnimBg="0"/>
      <p:bldP spid="5121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877175" cy="2265362"/>
          </a:xfrm>
        </p:spPr>
        <p:txBody>
          <a:bodyPr/>
          <a:lstStyle/>
          <a:p>
            <a:pPr algn="l"/>
            <a:r>
              <a:rPr lang="es-ES_tradnl" sz="3200" smtClean="0"/>
              <a:t>-Introducción</a:t>
            </a:r>
            <a:br>
              <a:rPr lang="es-ES_tradnl" sz="3200" smtClean="0"/>
            </a:br>
            <a:r>
              <a:rPr lang="es-ES_tradnl" sz="3200" smtClean="0"/>
              <a:t>-Transformada de Fourier</a:t>
            </a:r>
            <a:br>
              <a:rPr lang="es-ES_tradnl" sz="3200" smtClean="0"/>
            </a:br>
            <a:r>
              <a:rPr lang="es-ES_tradnl" sz="3200" smtClean="0"/>
              <a:t>-Transformada Discreta de Fourier</a:t>
            </a:r>
            <a:br>
              <a:rPr lang="es-ES_tradnl" sz="3200" smtClean="0"/>
            </a:br>
            <a:r>
              <a:rPr lang="es-ES_tradnl" sz="3200" smtClean="0"/>
              <a:t>-Transformada Rápida de Fourier</a:t>
            </a:r>
            <a:br>
              <a:rPr lang="es-ES_tradnl" sz="3200" smtClean="0"/>
            </a:br>
            <a:r>
              <a:rPr lang="es-ES_tradnl" sz="3200" smtClean="0"/>
              <a:t>-Wavelets</a:t>
            </a:r>
            <a:br>
              <a:rPr lang="es-ES_tradnl" sz="3200" smtClean="0"/>
            </a:br>
            <a:r>
              <a:rPr lang="es-ES_tradnl" sz="3200" smtClean="0"/>
              <a:t>	-Transformada Wavelet Continua</a:t>
            </a:r>
            <a:br>
              <a:rPr lang="es-ES_tradnl" sz="3200" smtClean="0"/>
            </a:br>
            <a:r>
              <a:rPr lang="es-ES_tradnl" sz="3200" smtClean="0"/>
              <a:t>	-Transformada Wavelet Discreta</a:t>
            </a:r>
            <a:endParaRPr lang="es-ES_trad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026"/>
          <p:cNvSpPr txBox="1">
            <a:spLocks noChangeArrowheads="1"/>
          </p:cNvSpPr>
          <p:nvPr/>
        </p:nvSpPr>
        <p:spPr bwMode="auto">
          <a:xfrm>
            <a:off x="990600" y="533400"/>
            <a:ext cx="7943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Caso discreto:</a:t>
            </a:r>
            <a:endParaRPr lang="es-ES_tradnl"/>
          </a:p>
        </p:txBody>
      </p:sp>
      <p:sp>
        <p:nvSpPr>
          <p:cNvPr id="22531" name="Text Box 1027"/>
          <p:cNvSpPr txBox="1">
            <a:spLocks noChangeArrowheads="1"/>
          </p:cNvSpPr>
          <p:nvPr/>
        </p:nvSpPr>
        <p:spPr bwMode="auto">
          <a:xfrm>
            <a:off x="1355725" y="1717675"/>
            <a:ext cx="7407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Sea W</a:t>
            </a:r>
            <a:r>
              <a:rPr lang="es-ES_tradnl" baseline="-25000"/>
              <a:t>N</a:t>
            </a:r>
            <a:r>
              <a:rPr lang="es-ES_tradnl"/>
              <a:t> la </a:t>
            </a:r>
            <a:r>
              <a:rPr lang="es-ES_tradnl" b="1" i="1"/>
              <a:t>constante</a:t>
            </a:r>
            <a:r>
              <a:rPr lang="es-ES_tradnl"/>
              <a:t> compleja exp(- i2</a:t>
            </a:r>
            <a:r>
              <a:rPr lang="es-ES_tradnl">
                <a:sym typeface="Symbol" pitchFamily="18" charset="2"/>
              </a:rPr>
              <a:t>/N); si construimos la matriz compleja:</a:t>
            </a:r>
          </a:p>
        </p:txBody>
      </p:sp>
      <p:graphicFrame>
        <p:nvGraphicFramePr>
          <p:cNvPr id="75780" name="Object 1028"/>
          <p:cNvGraphicFramePr>
            <a:graphicFrameLocks noChangeAspect="1"/>
          </p:cNvGraphicFramePr>
          <p:nvPr/>
        </p:nvGraphicFramePr>
        <p:xfrm>
          <a:off x="2025650" y="2590800"/>
          <a:ext cx="48164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cuación" r:id="rId3" imgW="2844800" imgH="1168400" progId="Equation.3">
                  <p:embed/>
                </p:oleObj>
              </mc:Choice>
              <mc:Fallback>
                <p:oleObj name="Ecuación" r:id="rId3" imgW="2844800" imgH="1168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2590800"/>
                        <a:ext cx="4816475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Text Box 1029"/>
          <p:cNvSpPr txBox="1">
            <a:spLocks noChangeArrowheads="1"/>
          </p:cNvSpPr>
          <p:nvPr/>
        </p:nvSpPr>
        <p:spPr bwMode="auto">
          <a:xfrm>
            <a:off x="949325" y="45720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La DFT se puede expresar matricialmente como:</a:t>
            </a:r>
          </a:p>
        </p:txBody>
      </p:sp>
      <p:graphicFrame>
        <p:nvGraphicFramePr>
          <p:cNvPr id="75782" name="Object 1030"/>
          <p:cNvGraphicFramePr>
            <a:graphicFrameLocks noChangeAspect="1"/>
          </p:cNvGraphicFramePr>
          <p:nvPr/>
        </p:nvGraphicFramePr>
        <p:xfrm>
          <a:off x="3181350" y="5029200"/>
          <a:ext cx="186848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cuación" r:id="rId5" imgW="1168400" imgH="939800" progId="Equation.3">
                  <p:embed/>
                </p:oleObj>
              </mc:Choice>
              <mc:Fallback>
                <p:oleObj name="Ecuación" r:id="rId5" imgW="1168400" imgH="939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5029200"/>
                        <a:ext cx="1868488" cy="150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26"/>
          <p:cNvSpPr txBox="1">
            <a:spLocks noChangeArrowheads="1"/>
          </p:cNvSpPr>
          <p:nvPr/>
        </p:nvSpPr>
        <p:spPr bwMode="auto">
          <a:xfrm>
            <a:off x="990600" y="533400"/>
            <a:ext cx="7943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Matriz de la DFT</a:t>
            </a:r>
            <a:endParaRPr lang="es-ES_tradnl"/>
          </a:p>
        </p:txBody>
      </p:sp>
      <p:sp>
        <p:nvSpPr>
          <p:cNvPr id="23555" name="Text Box 1027"/>
          <p:cNvSpPr txBox="1">
            <a:spLocks noChangeArrowheads="1"/>
          </p:cNvSpPr>
          <p:nvPr/>
        </p:nvSpPr>
        <p:spPr bwMode="auto">
          <a:xfrm>
            <a:off x="990600" y="1676400"/>
            <a:ext cx="740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Ejemplos:</a:t>
            </a:r>
            <a:endParaRPr lang="es-ES_tradnl">
              <a:sym typeface="Symbol" pitchFamily="18" charset="2"/>
            </a:endParaRPr>
          </a:p>
        </p:txBody>
      </p:sp>
      <p:graphicFrame>
        <p:nvGraphicFramePr>
          <p:cNvPr id="23556" name="Object 1028"/>
          <p:cNvGraphicFramePr>
            <a:graphicFrameLocks noChangeAspect="1"/>
          </p:cNvGraphicFramePr>
          <p:nvPr/>
        </p:nvGraphicFramePr>
        <p:xfrm>
          <a:off x="1143000" y="2743200"/>
          <a:ext cx="103346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" name="Ecuación" r:id="rId3" imgW="609336" imgH="215806" progId="Equation.3">
                  <p:embed/>
                </p:oleObj>
              </mc:Choice>
              <mc:Fallback>
                <p:oleObj name="Ecuación" r:id="rId3" imgW="609336" imgH="215806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1033463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Text Box 1029"/>
          <p:cNvSpPr txBox="1">
            <a:spLocks noChangeArrowheads="1"/>
          </p:cNvSpPr>
          <p:nvPr/>
        </p:nvSpPr>
        <p:spPr bwMode="auto">
          <a:xfrm>
            <a:off x="990600" y="3886200"/>
            <a:ext cx="443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Propiedades de la matriz F</a:t>
            </a:r>
            <a:r>
              <a:rPr lang="es-ES_tradnl" baseline="-25000"/>
              <a:t>N</a:t>
            </a:r>
            <a:r>
              <a:rPr lang="es-ES_tradnl"/>
              <a:t> (DFT)</a:t>
            </a:r>
          </a:p>
        </p:txBody>
      </p:sp>
      <p:graphicFrame>
        <p:nvGraphicFramePr>
          <p:cNvPr id="23558" name="Object 1031"/>
          <p:cNvGraphicFramePr>
            <a:graphicFrameLocks noChangeAspect="1"/>
          </p:cNvGraphicFramePr>
          <p:nvPr/>
        </p:nvGraphicFramePr>
        <p:xfrm>
          <a:off x="2438400" y="2514600"/>
          <a:ext cx="165576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2" name="Ecuación" r:id="rId5" imgW="977900" imgH="457200" progId="Equation.3">
                  <p:embed/>
                </p:oleObj>
              </mc:Choice>
              <mc:Fallback>
                <p:oleObj name="Ecuación" r:id="rId5" imgW="97790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1655763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032"/>
          <p:cNvGraphicFramePr>
            <a:graphicFrameLocks noChangeAspect="1"/>
          </p:cNvGraphicFramePr>
          <p:nvPr/>
        </p:nvGraphicFramePr>
        <p:xfrm>
          <a:off x="4876800" y="2133600"/>
          <a:ext cx="2408238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3" name="Ecuación" r:id="rId7" imgW="1422400" imgH="914400" progId="Equation.3">
                  <p:embed/>
                </p:oleObj>
              </mc:Choice>
              <mc:Fallback>
                <p:oleObj name="Ecuación" r:id="rId7" imgW="1422400" imgH="9144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33600"/>
                        <a:ext cx="2408238" cy="155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3" name="Text Box 1033"/>
          <p:cNvSpPr txBox="1">
            <a:spLocks noChangeArrowheads="1"/>
          </p:cNvSpPr>
          <p:nvPr/>
        </p:nvSpPr>
        <p:spPr bwMode="auto">
          <a:xfrm>
            <a:off x="1028700" y="4419600"/>
            <a:ext cx="7485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1) La matriz F</a:t>
            </a:r>
            <a:r>
              <a:rPr lang="es-ES_tradnl" baseline="-25000"/>
              <a:t>N</a:t>
            </a:r>
            <a:r>
              <a:rPr lang="es-ES_tradnl"/>
              <a:t> es simétrica (pero, si N&gt;2, no es hermítica).</a:t>
            </a:r>
            <a:endParaRPr lang="es-ES"/>
          </a:p>
        </p:txBody>
      </p:sp>
      <p:sp>
        <p:nvSpPr>
          <p:cNvPr id="149514" name="Text Box 1034"/>
          <p:cNvSpPr txBox="1">
            <a:spLocks noChangeArrowheads="1"/>
          </p:cNvSpPr>
          <p:nvPr/>
        </p:nvSpPr>
        <p:spPr bwMode="auto">
          <a:xfrm>
            <a:off x="990600" y="50292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2) La matriz F</a:t>
            </a:r>
            <a:r>
              <a:rPr lang="es-ES_tradnl" baseline="-25000"/>
              <a:t>N</a:t>
            </a:r>
            <a:r>
              <a:rPr lang="es-ES_tradnl"/>
              <a:t> cumple</a:t>
            </a:r>
            <a:endParaRPr lang="es-ES"/>
          </a:p>
        </p:txBody>
      </p:sp>
      <p:graphicFrame>
        <p:nvGraphicFramePr>
          <p:cNvPr id="149515" name="Object 1035"/>
          <p:cNvGraphicFramePr>
            <a:graphicFrameLocks noChangeAspect="1"/>
          </p:cNvGraphicFramePr>
          <p:nvPr/>
        </p:nvGraphicFramePr>
        <p:xfrm>
          <a:off x="4306888" y="5045075"/>
          <a:ext cx="13112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4" name="Ecuación" r:id="rId9" imgW="774364" imgH="241195" progId="Equation.3">
                  <p:embed/>
                </p:oleObj>
              </mc:Choice>
              <mc:Fallback>
                <p:oleObj name="Ecuación" r:id="rId9" imgW="774364" imgH="241195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888" y="5045075"/>
                        <a:ext cx="13112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6" name="AutoShape 1036"/>
          <p:cNvSpPr>
            <a:spLocks noChangeArrowheads="1"/>
          </p:cNvSpPr>
          <p:nvPr/>
        </p:nvSpPr>
        <p:spPr bwMode="auto">
          <a:xfrm>
            <a:off x="1905000" y="57150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9517" name="Text Box 1037"/>
          <p:cNvSpPr txBox="1">
            <a:spLocks noChangeArrowheads="1"/>
          </p:cNvSpPr>
          <p:nvPr/>
        </p:nvSpPr>
        <p:spPr bwMode="auto">
          <a:xfrm>
            <a:off x="2743200" y="55626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La matriz           es una transformación unitaria</a:t>
            </a:r>
            <a:endParaRPr lang="es-ES"/>
          </a:p>
        </p:txBody>
      </p:sp>
      <p:graphicFrame>
        <p:nvGraphicFramePr>
          <p:cNvPr id="149518" name="Object 1038"/>
          <p:cNvGraphicFramePr>
            <a:graphicFrameLocks noChangeAspect="1"/>
          </p:cNvGraphicFramePr>
          <p:nvPr/>
        </p:nvGraphicFramePr>
        <p:xfrm>
          <a:off x="4114800" y="5486400"/>
          <a:ext cx="4508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" name="Ecuación" r:id="rId11" imgW="266584" imgH="418918" progId="Equation.3">
                  <p:embed/>
                </p:oleObj>
              </mc:Choice>
              <mc:Fallback>
                <p:oleObj name="Ecuación" r:id="rId11" imgW="266584" imgH="418918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486400"/>
                        <a:ext cx="45085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 autoUpdateAnimBg="0"/>
      <p:bldP spid="149513" grpId="0" autoUpdateAnimBg="0"/>
      <p:bldP spid="149514" grpId="0" autoUpdateAnimBg="0"/>
      <p:bldP spid="149516" grpId="0" animBg="1"/>
      <p:bldP spid="14951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79422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Caso discreto: Transformada Inversa de Fourier</a:t>
            </a:r>
          </a:p>
        </p:txBody>
      </p:sp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1828800" y="1828800"/>
          <a:ext cx="61198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cuación" r:id="rId3" imgW="3238500" imgH="431800" progId="Equation.3">
                  <p:embed/>
                </p:oleObj>
              </mc:Choice>
              <mc:Fallback>
                <p:oleObj name="Ecuación" r:id="rId3" imgW="3238500" imgH="431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28800"/>
                        <a:ext cx="6119813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1524000" y="2971800"/>
            <a:ext cx="6142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TRANSFORMADA DISCRETA DE FOURIER</a:t>
            </a:r>
          </a:p>
        </p:txBody>
      </p:sp>
      <p:sp>
        <p:nvSpPr>
          <p:cNvPr id="53263" name="AutoShape 15"/>
          <p:cNvSpPr>
            <a:spLocks noChangeArrowheads="1"/>
          </p:cNvSpPr>
          <p:nvPr/>
        </p:nvSpPr>
        <p:spPr bwMode="auto">
          <a:xfrm>
            <a:off x="4191000" y="2667000"/>
            <a:ext cx="381000" cy="3810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828675" y="5181600"/>
            <a:ext cx="754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TRANSFORMADA DISCRETA INVERSA DE FOURIER</a:t>
            </a:r>
          </a:p>
        </p:txBody>
      </p:sp>
      <p:sp>
        <p:nvSpPr>
          <p:cNvPr id="53267" name="AutoShape 19"/>
          <p:cNvSpPr>
            <a:spLocks noChangeArrowheads="1"/>
          </p:cNvSpPr>
          <p:nvPr/>
        </p:nvSpPr>
        <p:spPr bwMode="auto">
          <a:xfrm>
            <a:off x="4191000" y="4876800"/>
            <a:ext cx="381000" cy="3810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982363"/>
              </p:ext>
            </p:extLst>
          </p:nvPr>
        </p:nvGraphicFramePr>
        <p:xfrm>
          <a:off x="1532792" y="3861048"/>
          <a:ext cx="62150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cuación" r:id="rId5" imgW="3289300" imgH="431800" progId="Equation.3">
                  <p:embed/>
                </p:oleObj>
              </mc:Choice>
              <mc:Fallback>
                <p:oleObj name="Ecuación" r:id="rId5" imgW="32893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792" y="3861048"/>
                        <a:ext cx="62150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2" grpId="0" autoUpdateAnimBg="0"/>
      <p:bldP spid="53263" grpId="0" animBg="1"/>
      <p:bldP spid="53266" grpId="0" autoUpdateAnimBg="0"/>
      <p:bldP spid="532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79422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Aplicación de la DFT:</a:t>
            </a:r>
          </a:p>
          <a:p>
            <a:r>
              <a:rPr lang="es-ES_tradnl" sz="3200" b="1"/>
              <a:t>Convolución discreta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990600" y="1936750"/>
            <a:ext cx="7772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Si {h</a:t>
            </a:r>
            <a:r>
              <a:rPr lang="es-ES_tradnl" baseline="-25000"/>
              <a:t>k</a:t>
            </a:r>
            <a:r>
              <a:rPr lang="es-ES_tradnl"/>
              <a:t>} y {g</a:t>
            </a:r>
            <a:r>
              <a:rPr lang="es-ES_tradnl" baseline="-25000"/>
              <a:t>k</a:t>
            </a:r>
            <a:r>
              <a:rPr lang="es-ES_tradnl"/>
              <a:t>} son secuencias bi-infinitas con periodo n (h</a:t>
            </a:r>
            <a:r>
              <a:rPr lang="es-ES_tradnl" baseline="-25000"/>
              <a:t>k </a:t>
            </a:r>
            <a:r>
              <a:rPr lang="es-ES_tradnl"/>
              <a:t>= h</a:t>
            </a:r>
            <a:r>
              <a:rPr lang="es-ES_tradnl" baseline="-25000"/>
              <a:t>k+</a:t>
            </a:r>
            <a:r>
              <a:rPr lang="es-ES_tradnl" baseline="-25000">
                <a:sym typeface="Symbol" pitchFamily="18" charset="2"/>
              </a:rPr>
              <a:t></a:t>
            </a:r>
            <a:r>
              <a:rPr lang="es-ES_tradnl" baseline="-25000"/>
              <a:t>n</a:t>
            </a:r>
            <a:r>
              <a:rPr lang="es-ES_tradnl"/>
              <a:t>, para todo par de enteros </a:t>
            </a:r>
            <a:r>
              <a:rPr lang="es-ES_tradnl">
                <a:sym typeface="Symbol" pitchFamily="18" charset="2"/>
              </a:rPr>
              <a:t></a:t>
            </a:r>
            <a:r>
              <a:rPr lang="es-ES_tradnl"/>
              <a:t> y k, la convolución de {h</a:t>
            </a:r>
            <a:r>
              <a:rPr lang="es-ES_tradnl" baseline="-25000"/>
              <a:t>k</a:t>
            </a:r>
            <a:r>
              <a:rPr lang="es-ES_tradnl"/>
              <a:t>} y {g</a:t>
            </a:r>
            <a:r>
              <a:rPr lang="es-ES_tradnl" baseline="-25000"/>
              <a:t>k</a:t>
            </a:r>
            <a:r>
              <a:rPr lang="es-ES_tradnl"/>
              <a:t>} es otra secuencia {f</a:t>
            </a:r>
            <a:r>
              <a:rPr lang="es-ES_tradnl" baseline="-25000"/>
              <a:t>k</a:t>
            </a:r>
            <a:r>
              <a:rPr lang="es-ES_tradnl"/>
              <a:t>} definida como: </a:t>
            </a:r>
          </a:p>
        </p:txBody>
      </p:sp>
      <p:graphicFrame>
        <p:nvGraphicFramePr>
          <p:cNvPr id="178182" name="Object 6"/>
          <p:cNvGraphicFramePr>
            <a:graphicFrameLocks noChangeAspect="1"/>
          </p:cNvGraphicFramePr>
          <p:nvPr/>
        </p:nvGraphicFramePr>
        <p:xfrm>
          <a:off x="3276600" y="3140075"/>
          <a:ext cx="259238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cuación" r:id="rId3" imgW="1371600" imgH="444500" progId="Equation.3">
                  <p:embed/>
                </p:oleObj>
              </mc:Choice>
              <mc:Fallback>
                <p:oleObj name="Ecuación" r:id="rId3" imgW="1371600" imgH="444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40075"/>
                        <a:ext cx="2592388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990600" y="3917950"/>
            <a:ext cx="7924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Si H y G son las DFTs de las secuencias h y g respectivamente, la DFT de la convolución f es F= H·G (producto elemento a elemento).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990600" y="5334000"/>
            <a:ext cx="7102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Mas aplicaciones: Correlaciones, análisis de señal, resolución de ciertos S.E.L., resolución de ciertas P.D.Es,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5" grpId="0" autoUpdateAnimBg="0"/>
      <p:bldP spid="17818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mtClean="0"/>
              <a:t>Transformada Rápida de Fourier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026"/>
          <p:cNvSpPr txBox="1">
            <a:spLocks noChangeArrowheads="1"/>
          </p:cNvSpPr>
          <p:nvPr/>
        </p:nvSpPr>
        <p:spPr bwMode="auto">
          <a:xfrm>
            <a:off x="1219200" y="533400"/>
            <a:ext cx="7261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  <a:endParaRPr lang="es-ES_tradnl"/>
          </a:p>
        </p:txBody>
      </p:sp>
      <p:sp>
        <p:nvSpPr>
          <p:cNvPr id="27651" name="Text Box 1031"/>
          <p:cNvSpPr txBox="1">
            <a:spLocks noChangeArrowheads="1"/>
          </p:cNvSpPr>
          <p:nvPr/>
        </p:nvSpPr>
        <p:spPr bwMode="auto">
          <a:xfrm>
            <a:off x="1066800" y="2151063"/>
            <a:ext cx="71247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- Para un número de datos que sea potencia de 2, se desarrolló un algoritmo que permite calcular la DFT en O(2n·log</a:t>
            </a:r>
            <a:r>
              <a:rPr lang="es-ES_tradnl" baseline="-25000"/>
              <a:t>2</a:t>
            </a:r>
            <a:r>
              <a:rPr lang="es-ES_tradnl"/>
              <a:t>n) operaciones. (Cooley-Tukey, 1965).</a:t>
            </a:r>
          </a:p>
          <a:p>
            <a:pPr algn="just"/>
            <a:endParaRPr lang="es-ES_tradnl"/>
          </a:p>
          <a:p>
            <a:pPr algn="just"/>
            <a:r>
              <a:rPr lang="es-ES_tradnl"/>
              <a:t>- Se han desarrollado otras versiones para cantidades de datos que no son potencia de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Fourier;</a:t>
            </a:r>
          </a:p>
          <a:p>
            <a:r>
              <a:rPr lang="es-ES_tradnl" sz="3200" b="1"/>
              <a:t>Lema de Dannielson-Lanczos</a:t>
            </a:r>
            <a:endParaRPr lang="es-ES_tradnl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143000" y="1981200"/>
            <a:ext cx="7124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 dirty="0"/>
              <a:t>Tomemos los N puntos (N potencia de 2), y los dividimos en pares e impares: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379663" y="2806700"/>
          <a:ext cx="36988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cuación" r:id="rId3" imgW="1916868" imgH="482391" progId="Equation.3">
                  <p:embed/>
                </p:oleObj>
              </mc:Choice>
              <mc:Fallback>
                <p:oleObj name="Ecuación" r:id="rId3" imgW="1916868" imgH="482391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2806700"/>
                        <a:ext cx="369887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177925" y="3962400"/>
            <a:ext cx="6226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Calculamos las DFTs de los u</a:t>
            </a:r>
            <a:r>
              <a:rPr lang="es-ES_tradnl" baseline="-25000"/>
              <a:t>r</a:t>
            </a:r>
            <a:r>
              <a:rPr lang="es-ES_tradnl"/>
              <a:t> y v</a:t>
            </a:r>
            <a:r>
              <a:rPr lang="es-ES_tradnl" baseline="-25000"/>
              <a:t>r</a:t>
            </a:r>
            <a:r>
              <a:rPr lang="es-ES_tradnl"/>
              <a:t>, por separado:</a:t>
            </a: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1541463" y="4527550"/>
          <a:ext cx="669607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cuación" r:id="rId5" imgW="3543300" imgH="558800" progId="Equation.3">
                  <p:embed/>
                </p:oleObj>
              </mc:Choice>
              <mc:Fallback>
                <p:oleObj name="Ecuación" r:id="rId5" imgW="3543300" imgH="558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4527550"/>
                        <a:ext cx="6696075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1482725" y="5573713"/>
          <a:ext cx="6624638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cuación" r:id="rId7" imgW="3505200" imgH="558800" progId="Equation.3">
                  <p:embed/>
                </p:oleObj>
              </mc:Choice>
              <mc:Fallback>
                <p:oleObj name="Ecuación" r:id="rId7" imgW="3505200" imgH="558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5573713"/>
                        <a:ext cx="6624638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Fourier;</a:t>
            </a:r>
          </a:p>
          <a:p>
            <a:r>
              <a:rPr lang="es-ES_tradnl" sz="3200" b="1"/>
              <a:t>Lema de Dannielson-Lanczos</a:t>
            </a:r>
            <a:endParaRPr lang="es-ES_tradnl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143000" y="2163763"/>
            <a:ext cx="712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La DFT de la secuencia original es:</a:t>
            </a:r>
          </a:p>
        </p:txBody>
      </p:sp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1528763" y="2667000"/>
          <a:ext cx="62642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name="Ecuación" r:id="rId3" imgW="3314700" imgH="431800" progId="Equation.3">
                  <p:embed/>
                </p:oleObj>
              </mc:Choice>
              <mc:Fallback>
                <p:oleObj name="Ecuación" r:id="rId3" imgW="3314700" imgH="431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2667000"/>
                        <a:ext cx="6264275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2859088" y="3378200"/>
          <a:ext cx="36480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Ecuación" r:id="rId5" imgW="1930400" imgH="431800" progId="Equation.3">
                  <p:embed/>
                </p:oleObj>
              </mc:Choice>
              <mc:Fallback>
                <p:oleObj name="Ecuación" r:id="rId5" imgW="1930400" imgH="431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3378200"/>
                        <a:ext cx="3648075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1143000" y="4191000"/>
            <a:ext cx="712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Sustituyendo y</a:t>
            </a:r>
            <a:r>
              <a:rPr lang="es-ES_tradnl" baseline="-25000"/>
              <a:t>2r</a:t>
            </a:r>
            <a:r>
              <a:rPr lang="es-ES_tradnl"/>
              <a:t> por u</a:t>
            </a:r>
            <a:r>
              <a:rPr lang="es-ES_tradnl" baseline="-25000"/>
              <a:t>r</a:t>
            </a:r>
            <a:r>
              <a:rPr lang="es-ES_tradnl"/>
              <a:t> y y</a:t>
            </a:r>
            <a:r>
              <a:rPr lang="es-ES_tradnl" baseline="-25000"/>
              <a:t>2r+1</a:t>
            </a:r>
            <a:r>
              <a:rPr lang="es-ES_tradnl"/>
              <a:t> por v</a:t>
            </a:r>
            <a:r>
              <a:rPr lang="es-ES_tradnl" baseline="-25000"/>
              <a:t>r</a:t>
            </a:r>
            <a:r>
              <a:rPr lang="es-ES_tradnl"/>
              <a:t>:</a:t>
            </a:r>
          </a:p>
        </p:txBody>
      </p:sp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1143000" y="4724400"/>
          <a:ext cx="71532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Ecuación" r:id="rId7" imgW="3784600" imgH="457200" progId="Equation.3">
                  <p:embed/>
                </p:oleObj>
              </mc:Choice>
              <mc:Fallback>
                <p:oleObj name="Ecuación" r:id="rId7" imgW="3784600" imgH="457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715327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Fourier;</a:t>
            </a:r>
          </a:p>
          <a:p>
            <a:r>
              <a:rPr lang="es-ES_tradnl" sz="3200" b="1"/>
              <a:t>Lema de Dannielson-Lanczos</a:t>
            </a:r>
            <a:endParaRPr lang="es-ES_tradnl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143000" y="2163763"/>
            <a:ext cx="712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Por tanto, tenemos que :</a:t>
            </a: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1462088" y="2667000"/>
          <a:ext cx="51863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Ecuación" r:id="rId3" imgW="2743200" imgH="431800" progId="Equation.3">
                  <p:embed/>
                </p:oleObj>
              </mc:Choice>
              <mc:Fallback>
                <p:oleObj name="Ecuación" r:id="rId3" imgW="2743200" imgH="431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2667000"/>
                        <a:ext cx="5186362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1219200" y="3429000"/>
            <a:ext cx="712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O, lo que es lo mismo:</a:t>
            </a:r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2139950" y="3871913"/>
          <a:ext cx="38893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Ecuación" r:id="rId5" imgW="2057400" imgH="393700" progId="Equation.3">
                  <p:embed/>
                </p:oleObj>
              </mc:Choice>
              <mc:Fallback>
                <p:oleObj name="Ecuación" r:id="rId5" imgW="2057400" imgH="3937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3871913"/>
                        <a:ext cx="3889375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1905000" y="3962400"/>
            <a:ext cx="2286000" cy="609600"/>
          </a:xfrm>
          <a:prstGeom prst="rect">
            <a:avLst/>
          </a:prstGeom>
          <a:noFill/>
          <a:ln w="57150" cap="sq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990600" y="4618038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Usando que U</a:t>
            </a:r>
            <a:r>
              <a:rPr lang="es-ES_tradnl" baseline="-25000"/>
              <a:t>k</a:t>
            </a:r>
            <a:r>
              <a:rPr lang="es-ES_tradnl"/>
              <a:t> y V</a:t>
            </a:r>
            <a:r>
              <a:rPr lang="es-ES_tradnl" baseline="-25000"/>
              <a:t>k </a:t>
            </a:r>
            <a:r>
              <a:rPr lang="es-ES_tradnl"/>
              <a:t>son periódicos en k, tenemos también que:</a:t>
            </a:r>
          </a:p>
        </p:txBody>
      </p:sp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1960563" y="5105400"/>
          <a:ext cx="424973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Ecuación" r:id="rId7" imgW="2247900" imgH="393700" progId="Equation.3">
                  <p:embed/>
                </p:oleObj>
              </mc:Choice>
              <mc:Fallback>
                <p:oleObj name="Ecuación" r:id="rId7" imgW="2247900" imgH="3937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5105400"/>
                        <a:ext cx="4249737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1905000" y="5195888"/>
            <a:ext cx="2362200" cy="609600"/>
          </a:xfrm>
          <a:prstGeom prst="rect">
            <a:avLst/>
          </a:prstGeom>
          <a:noFill/>
          <a:ln w="57150" cap="sq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6" grpId="0" autoUpdateAnimBg="0"/>
      <p:bldP spid="63498" grpId="0" animBg="1"/>
      <p:bldP spid="63499" grpId="0" autoUpdateAnimBg="0"/>
      <p:bldP spid="6350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Fourier;</a:t>
            </a:r>
          </a:p>
          <a:p>
            <a:r>
              <a:rPr lang="es-ES_tradnl" sz="3200" b="1"/>
              <a:t>Lema de Dannielson-Lanczos</a:t>
            </a:r>
          </a:p>
        </p:txBody>
      </p:sp>
      <p:sp>
        <p:nvSpPr>
          <p:cNvPr id="31747" name="Text Box 11"/>
          <p:cNvSpPr txBox="1">
            <a:spLocks noChangeArrowheads="1"/>
          </p:cNvSpPr>
          <p:nvPr/>
        </p:nvSpPr>
        <p:spPr bwMode="auto">
          <a:xfrm>
            <a:off x="914400" y="1281113"/>
            <a:ext cx="7696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Ejemplo:</a:t>
            </a:r>
          </a:p>
          <a:p>
            <a:pPr algn="l"/>
            <a:r>
              <a:rPr lang="es-ES_tradnl"/>
              <a:t>Tenemos 8 puntos, y</a:t>
            </a:r>
            <a:r>
              <a:rPr lang="es-ES_tradnl" baseline="-25000"/>
              <a:t>0</a:t>
            </a:r>
            <a:r>
              <a:rPr lang="es-ES_tradnl"/>
              <a:t>, y</a:t>
            </a:r>
            <a:r>
              <a:rPr lang="es-ES_tradnl" baseline="-25000"/>
              <a:t>1</a:t>
            </a:r>
            <a:r>
              <a:rPr lang="es-ES_tradnl"/>
              <a:t>, ..., y</a:t>
            </a:r>
            <a:r>
              <a:rPr lang="es-ES_tradnl" baseline="-25000"/>
              <a:t>7.</a:t>
            </a:r>
          </a:p>
          <a:p>
            <a:pPr algn="l"/>
            <a:r>
              <a:rPr lang="es-ES_tradnl"/>
              <a:t>¿Como calculamos la DFT de y</a:t>
            </a:r>
            <a:r>
              <a:rPr lang="es-ES_tradnl" baseline="-25000"/>
              <a:t>0</a:t>
            </a:r>
            <a:r>
              <a:rPr lang="es-ES_tradnl"/>
              <a:t>, y</a:t>
            </a:r>
            <a:r>
              <a:rPr lang="es-ES_tradnl" baseline="-25000"/>
              <a:t>1</a:t>
            </a:r>
            <a:r>
              <a:rPr lang="es-ES_tradnl"/>
              <a:t>, ..., y</a:t>
            </a:r>
            <a:r>
              <a:rPr lang="es-ES_tradnl" baseline="-25000"/>
              <a:t>7.</a:t>
            </a:r>
            <a:r>
              <a:rPr lang="es-ES_tradnl"/>
              <a:t> =&gt; </a:t>
            </a:r>
          </a:p>
          <a:p>
            <a:r>
              <a:rPr lang="es-ES_tradnl"/>
              <a:t>(Y</a:t>
            </a:r>
            <a:r>
              <a:rPr lang="es-ES_tradnl" baseline="-25000"/>
              <a:t>0</a:t>
            </a:r>
            <a:r>
              <a:rPr lang="es-ES_tradnl"/>
              <a:t>, Y</a:t>
            </a:r>
            <a:r>
              <a:rPr lang="es-ES_tradnl" baseline="-25000"/>
              <a:t>1</a:t>
            </a:r>
            <a:r>
              <a:rPr lang="es-ES_tradnl"/>
              <a:t>, ..., Y</a:t>
            </a:r>
            <a:r>
              <a:rPr lang="es-ES_tradnl" baseline="-25000"/>
              <a:t>7</a:t>
            </a:r>
            <a:r>
              <a:rPr lang="es-ES_tradnl"/>
              <a:t>)=Y</a:t>
            </a:r>
            <a:r>
              <a:rPr lang="es-ES_tradnl" baseline="-25000"/>
              <a:t>012...7 </a:t>
            </a:r>
            <a:r>
              <a:rPr lang="es-ES_tradnl"/>
              <a:t> ?</a:t>
            </a:r>
            <a:endParaRPr lang="es-ES_tradnl" baseline="-25000"/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1042988" y="4246563"/>
            <a:ext cx="1268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01234567 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2770188" y="3692525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0246 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2667000" y="4835525"/>
            <a:ext cx="96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1357 </a:t>
            </a: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V="1">
            <a:off x="2209800" y="4149725"/>
            <a:ext cx="533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>
            <a:off x="2209800" y="4759325"/>
            <a:ext cx="533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5554" name="AutoShape 18"/>
          <p:cNvSpPr>
            <a:spLocks noChangeArrowheads="1"/>
          </p:cNvSpPr>
          <p:nvPr/>
        </p:nvSpPr>
        <p:spPr bwMode="auto">
          <a:xfrm>
            <a:off x="385763" y="5487988"/>
            <a:ext cx="6958012" cy="1373187"/>
          </a:xfrm>
          <a:custGeom>
            <a:avLst/>
            <a:gdLst>
              <a:gd name="T0" fmla="*/ 1120692847 w 21600"/>
              <a:gd name="T1" fmla="*/ 0 h 21600"/>
              <a:gd name="T2" fmla="*/ 0 w 21600"/>
              <a:gd name="T3" fmla="*/ 62357630 h 21600"/>
              <a:gd name="T4" fmla="*/ 1120692847 w 21600"/>
              <a:gd name="T5" fmla="*/ 74825913 h 21600"/>
              <a:gd name="T6" fmla="*/ 2147483647 w 21600"/>
              <a:gd name="T7" fmla="*/ 6235763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2160 w 21600"/>
              <a:gd name="T13" fmla="*/ 12343 h 21600"/>
              <a:gd name="T14" fmla="*/ 19440 w 21600"/>
              <a:gd name="T15" fmla="*/ 1851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6171"/>
                </a:lnTo>
                <a:lnTo>
                  <a:pt x="8640" y="6171"/>
                </a:lnTo>
                <a:lnTo>
                  <a:pt x="8640" y="12343"/>
                </a:lnTo>
                <a:lnTo>
                  <a:pt x="4320" y="12343"/>
                </a:lnTo>
                <a:lnTo>
                  <a:pt x="4320" y="9257"/>
                </a:lnTo>
                <a:lnTo>
                  <a:pt x="0" y="15429"/>
                </a:lnTo>
                <a:lnTo>
                  <a:pt x="4320" y="21600"/>
                </a:lnTo>
                <a:lnTo>
                  <a:pt x="4320" y="18514"/>
                </a:lnTo>
                <a:lnTo>
                  <a:pt x="17280" y="18514"/>
                </a:lnTo>
                <a:lnTo>
                  <a:pt x="17280" y="21600"/>
                </a:lnTo>
                <a:lnTo>
                  <a:pt x="21600" y="15429"/>
                </a:lnTo>
                <a:lnTo>
                  <a:pt x="17280" y="9257"/>
                </a:lnTo>
                <a:lnTo>
                  <a:pt x="17280" y="12343"/>
                </a:lnTo>
                <a:lnTo>
                  <a:pt x="12960" y="12343"/>
                </a:lnTo>
                <a:lnTo>
                  <a:pt x="12960" y="6171"/>
                </a:lnTo>
                <a:lnTo>
                  <a:pt x="15120" y="6171"/>
                </a:lnTo>
                <a:lnTo>
                  <a:pt x="1080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_tradnl"/>
              <a:t>Danielson-Lanczos se aplica recursivamente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3989388" y="3276600"/>
            <a:ext cx="65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04 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3989388" y="3962400"/>
            <a:ext cx="65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26 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3810000" y="4648200"/>
            <a:ext cx="96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15 </a:t>
            </a: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3810000" y="5181600"/>
            <a:ext cx="96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37 </a:t>
            </a:r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 flipV="1">
            <a:off x="3352800" y="3581400"/>
            <a:ext cx="685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3581400" y="4038600"/>
            <a:ext cx="4572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5564" name="Line 28"/>
          <p:cNvSpPr>
            <a:spLocks noChangeShapeType="1"/>
          </p:cNvSpPr>
          <p:nvPr/>
        </p:nvSpPr>
        <p:spPr bwMode="auto">
          <a:xfrm flipV="1">
            <a:off x="3505200" y="4876800"/>
            <a:ext cx="533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5565" name="Line 29"/>
          <p:cNvSpPr>
            <a:spLocks noChangeShapeType="1"/>
          </p:cNvSpPr>
          <p:nvPr/>
        </p:nvSpPr>
        <p:spPr bwMode="auto">
          <a:xfrm>
            <a:off x="3505200" y="5257800"/>
            <a:ext cx="533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4876800" y="29718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 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4876800" y="33528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4 </a:t>
            </a:r>
          </a:p>
        </p:txBody>
      </p:sp>
      <p:sp>
        <p:nvSpPr>
          <p:cNvPr id="65568" name="Line 32"/>
          <p:cNvSpPr>
            <a:spLocks noChangeShapeType="1"/>
          </p:cNvSpPr>
          <p:nvPr/>
        </p:nvSpPr>
        <p:spPr bwMode="auto">
          <a:xfrm flipV="1">
            <a:off x="4572000" y="3200400"/>
            <a:ext cx="457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5569" name="Line 33"/>
          <p:cNvSpPr>
            <a:spLocks noChangeShapeType="1"/>
          </p:cNvSpPr>
          <p:nvPr/>
        </p:nvSpPr>
        <p:spPr bwMode="auto">
          <a:xfrm>
            <a:off x="4572000" y="3581400"/>
            <a:ext cx="4572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5570" name="Text Box 34"/>
          <p:cNvSpPr txBox="1">
            <a:spLocks noChangeArrowheads="1"/>
          </p:cNvSpPr>
          <p:nvPr/>
        </p:nvSpPr>
        <p:spPr bwMode="auto">
          <a:xfrm>
            <a:off x="4876800" y="37338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2 </a:t>
            </a:r>
          </a:p>
        </p:txBody>
      </p:sp>
      <p:sp>
        <p:nvSpPr>
          <p:cNvPr id="65571" name="Text Box 35"/>
          <p:cNvSpPr txBox="1">
            <a:spLocks noChangeArrowheads="1"/>
          </p:cNvSpPr>
          <p:nvPr/>
        </p:nvSpPr>
        <p:spPr bwMode="auto">
          <a:xfrm>
            <a:off x="4876800" y="41148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6 </a:t>
            </a:r>
          </a:p>
        </p:txBody>
      </p:sp>
      <p:sp>
        <p:nvSpPr>
          <p:cNvPr id="65576" name="Text Box 40"/>
          <p:cNvSpPr txBox="1">
            <a:spLocks noChangeArrowheads="1"/>
          </p:cNvSpPr>
          <p:nvPr/>
        </p:nvSpPr>
        <p:spPr bwMode="auto">
          <a:xfrm>
            <a:off x="4876800" y="44196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 </a:t>
            </a:r>
          </a:p>
        </p:txBody>
      </p:sp>
      <p:sp>
        <p:nvSpPr>
          <p:cNvPr id="65577" name="Text Box 41"/>
          <p:cNvSpPr txBox="1">
            <a:spLocks noChangeArrowheads="1"/>
          </p:cNvSpPr>
          <p:nvPr/>
        </p:nvSpPr>
        <p:spPr bwMode="auto">
          <a:xfrm>
            <a:off x="4874720" y="4798368"/>
            <a:ext cx="5613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dirty="0" smtClean="0"/>
              <a:t>Y</a:t>
            </a:r>
            <a:r>
              <a:rPr lang="es-ES_tradnl" baseline="-25000" dirty="0"/>
              <a:t>5</a:t>
            </a:r>
            <a:r>
              <a:rPr lang="es-ES_tradnl" baseline="-25000" dirty="0" smtClean="0"/>
              <a:t> </a:t>
            </a:r>
            <a:endParaRPr lang="es-ES_tradnl" baseline="-25000" dirty="0"/>
          </a:p>
        </p:txBody>
      </p:sp>
      <p:sp>
        <p:nvSpPr>
          <p:cNvPr id="65578" name="Line 42"/>
          <p:cNvSpPr>
            <a:spLocks noChangeShapeType="1"/>
          </p:cNvSpPr>
          <p:nvPr/>
        </p:nvSpPr>
        <p:spPr bwMode="auto">
          <a:xfrm flipV="1">
            <a:off x="4572000" y="4648200"/>
            <a:ext cx="457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5579" name="Line 43"/>
          <p:cNvSpPr>
            <a:spLocks noChangeShapeType="1"/>
          </p:cNvSpPr>
          <p:nvPr/>
        </p:nvSpPr>
        <p:spPr bwMode="auto">
          <a:xfrm>
            <a:off x="4572000" y="5029200"/>
            <a:ext cx="4572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5580" name="Text Box 44"/>
          <p:cNvSpPr txBox="1">
            <a:spLocks noChangeArrowheads="1"/>
          </p:cNvSpPr>
          <p:nvPr/>
        </p:nvSpPr>
        <p:spPr bwMode="auto">
          <a:xfrm>
            <a:off x="4874720" y="5179368"/>
            <a:ext cx="5613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dirty="0" smtClean="0"/>
              <a:t>Y</a:t>
            </a:r>
            <a:r>
              <a:rPr lang="es-ES_tradnl" baseline="-25000" dirty="0"/>
              <a:t>3</a:t>
            </a:r>
            <a:r>
              <a:rPr lang="es-ES_tradnl" baseline="-25000" dirty="0" smtClean="0"/>
              <a:t> </a:t>
            </a:r>
            <a:endParaRPr lang="es-ES_tradnl" baseline="-25000" dirty="0"/>
          </a:p>
        </p:txBody>
      </p:sp>
      <p:sp>
        <p:nvSpPr>
          <p:cNvPr id="65581" name="Text Box 45"/>
          <p:cNvSpPr txBox="1">
            <a:spLocks noChangeArrowheads="1"/>
          </p:cNvSpPr>
          <p:nvPr/>
        </p:nvSpPr>
        <p:spPr bwMode="auto">
          <a:xfrm>
            <a:off x="4876800" y="55626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dirty="0"/>
              <a:t>Y</a:t>
            </a:r>
            <a:r>
              <a:rPr lang="es-ES_tradnl" baseline="-25000" dirty="0"/>
              <a:t>7 </a:t>
            </a:r>
          </a:p>
        </p:txBody>
      </p:sp>
      <p:sp>
        <p:nvSpPr>
          <p:cNvPr id="65582" name="Line 46"/>
          <p:cNvSpPr>
            <a:spLocks noChangeShapeType="1"/>
          </p:cNvSpPr>
          <p:nvPr/>
        </p:nvSpPr>
        <p:spPr bwMode="auto">
          <a:xfrm flipV="1">
            <a:off x="4572000" y="3962400"/>
            <a:ext cx="457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5583" name="Line 47"/>
          <p:cNvSpPr>
            <a:spLocks noChangeShapeType="1"/>
          </p:cNvSpPr>
          <p:nvPr/>
        </p:nvSpPr>
        <p:spPr bwMode="auto">
          <a:xfrm>
            <a:off x="4572000" y="4343400"/>
            <a:ext cx="4572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5584" name="Line 48"/>
          <p:cNvSpPr>
            <a:spLocks noChangeShapeType="1"/>
          </p:cNvSpPr>
          <p:nvPr/>
        </p:nvSpPr>
        <p:spPr bwMode="auto">
          <a:xfrm flipV="1">
            <a:off x="4495800" y="5334000"/>
            <a:ext cx="457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5585" name="Line 49"/>
          <p:cNvSpPr>
            <a:spLocks noChangeShapeType="1"/>
          </p:cNvSpPr>
          <p:nvPr/>
        </p:nvSpPr>
        <p:spPr bwMode="auto">
          <a:xfrm>
            <a:off x="4495800" y="5715000"/>
            <a:ext cx="4572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5586" name="Text Box 50"/>
          <p:cNvSpPr txBox="1">
            <a:spLocks noChangeArrowheads="1"/>
          </p:cNvSpPr>
          <p:nvPr/>
        </p:nvSpPr>
        <p:spPr bwMode="auto">
          <a:xfrm>
            <a:off x="5638800" y="4038600"/>
            <a:ext cx="571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5400"/>
              <a:t>=</a:t>
            </a:r>
            <a:endParaRPr lang="es-ES_tradnl"/>
          </a:p>
        </p:txBody>
      </p:sp>
      <p:sp>
        <p:nvSpPr>
          <p:cNvPr id="65587" name="Text Box 51"/>
          <p:cNvSpPr txBox="1">
            <a:spLocks noChangeArrowheads="1"/>
          </p:cNvSpPr>
          <p:nvPr/>
        </p:nvSpPr>
        <p:spPr bwMode="auto">
          <a:xfrm>
            <a:off x="6562725" y="2971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 </a:t>
            </a:r>
          </a:p>
        </p:txBody>
      </p:sp>
      <p:sp>
        <p:nvSpPr>
          <p:cNvPr id="65588" name="Text Box 52"/>
          <p:cNvSpPr txBox="1">
            <a:spLocks noChangeArrowheads="1"/>
          </p:cNvSpPr>
          <p:nvPr/>
        </p:nvSpPr>
        <p:spPr bwMode="auto">
          <a:xfrm>
            <a:off x="6562725" y="3352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4 </a:t>
            </a:r>
          </a:p>
        </p:txBody>
      </p:sp>
      <p:sp>
        <p:nvSpPr>
          <p:cNvPr id="65591" name="Text Box 55"/>
          <p:cNvSpPr txBox="1">
            <a:spLocks noChangeArrowheads="1"/>
          </p:cNvSpPr>
          <p:nvPr/>
        </p:nvSpPr>
        <p:spPr bwMode="auto">
          <a:xfrm>
            <a:off x="6562725" y="3733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2 </a:t>
            </a:r>
          </a:p>
        </p:txBody>
      </p:sp>
      <p:sp>
        <p:nvSpPr>
          <p:cNvPr id="65592" name="Text Box 56"/>
          <p:cNvSpPr txBox="1">
            <a:spLocks noChangeArrowheads="1"/>
          </p:cNvSpPr>
          <p:nvPr/>
        </p:nvSpPr>
        <p:spPr bwMode="auto">
          <a:xfrm>
            <a:off x="6562725" y="4114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6 </a:t>
            </a:r>
          </a:p>
        </p:txBody>
      </p:sp>
      <p:sp>
        <p:nvSpPr>
          <p:cNvPr id="65593" name="Text Box 57"/>
          <p:cNvSpPr txBox="1">
            <a:spLocks noChangeArrowheads="1"/>
          </p:cNvSpPr>
          <p:nvPr/>
        </p:nvSpPr>
        <p:spPr bwMode="auto">
          <a:xfrm>
            <a:off x="6562725" y="4419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 </a:t>
            </a:r>
          </a:p>
        </p:txBody>
      </p:sp>
      <p:sp>
        <p:nvSpPr>
          <p:cNvPr id="65594" name="Text Box 58"/>
          <p:cNvSpPr txBox="1">
            <a:spLocks noChangeArrowheads="1"/>
          </p:cNvSpPr>
          <p:nvPr/>
        </p:nvSpPr>
        <p:spPr bwMode="auto">
          <a:xfrm>
            <a:off x="6560978" y="4798368"/>
            <a:ext cx="492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dirty="0" smtClean="0"/>
              <a:t>y</a:t>
            </a:r>
            <a:r>
              <a:rPr lang="es-ES_tradnl" baseline="-25000" dirty="0"/>
              <a:t>5</a:t>
            </a:r>
            <a:r>
              <a:rPr lang="es-ES_tradnl" baseline="-25000" dirty="0" smtClean="0"/>
              <a:t> </a:t>
            </a:r>
            <a:endParaRPr lang="es-ES_tradnl" baseline="-25000" dirty="0"/>
          </a:p>
        </p:txBody>
      </p:sp>
      <p:sp>
        <p:nvSpPr>
          <p:cNvPr id="65597" name="Text Box 61"/>
          <p:cNvSpPr txBox="1">
            <a:spLocks noChangeArrowheads="1"/>
          </p:cNvSpPr>
          <p:nvPr/>
        </p:nvSpPr>
        <p:spPr bwMode="auto">
          <a:xfrm>
            <a:off x="6560978" y="5179368"/>
            <a:ext cx="492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dirty="0" smtClean="0"/>
              <a:t>y</a:t>
            </a:r>
            <a:r>
              <a:rPr lang="es-ES_tradnl" baseline="-25000" dirty="0"/>
              <a:t>3</a:t>
            </a:r>
            <a:r>
              <a:rPr lang="es-ES_tradnl" baseline="-25000" dirty="0" smtClean="0"/>
              <a:t> </a:t>
            </a:r>
            <a:endParaRPr lang="es-ES_tradnl" baseline="-25000" dirty="0"/>
          </a:p>
        </p:txBody>
      </p:sp>
      <p:sp>
        <p:nvSpPr>
          <p:cNvPr id="65598" name="Text Box 62"/>
          <p:cNvSpPr txBox="1">
            <a:spLocks noChangeArrowheads="1"/>
          </p:cNvSpPr>
          <p:nvPr/>
        </p:nvSpPr>
        <p:spPr bwMode="auto">
          <a:xfrm>
            <a:off x="6562725" y="5562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7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7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6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7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8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9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1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2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3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4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3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4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6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7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8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8" grpId="0" autoUpdateAnimBg="0"/>
      <p:bldP spid="65550" grpId="0" autoUpdateAnimBg="0"/>
      <p:bldP spid="65551" grpId="0" autoUpdateAnimBg="0"/>
      <p:bldP spid="65552" grpId="0" animBg="1"/>
      <p:bldP spid="65553" grpId="0" animBg="1"/>
      <p:bldP spid="65554" grpId="0" autoUpdateAnimBg="0"/>
      <p:bldP spid="65558" grpId="0" autoUpdateAnimBg="0"/>
      <p:bldP spid="65559" grpId="0" autoUpdateAnimBg="0"/>
      <p:bldP spid="65560" grpId="0" autoUpdateAnimBg="0"/>
      <p:bldP spid="65561" grpId="0" autoUpdateAnimBg="0"/>
      <p:bldP spid="65562" grpId="0" animBg="1"/>
      <p:bldP spid="65563" grpId="0" animBg="1"/>
      <p:bldP spid="65564" grpId="0" animBg="1"/>
      <p:bldP spid="65565" grpId="0" animBg="1"/>
      <p:bldP spid="65566" grpId="0" autoUpdateAnimBg="0"/>
      <p:bldP spid="65567" grpId="0" autoUpdateAnimBg="0"/>
      <p:bldP spid="65568" grpId="0" animBg="1"/>
      <p:bldP spid="65569" grpId="0" animBg="1"/>
      <p:bldP spid="65570" grpId="0" autoUpdateAnimBg="0"/>
      <p:bldP spid="65571" grpId="0" autoUpdateAnimBg="0"/>
      <p:bldP spid="65576" grpId="0" autoUpdateAnimBg="0"/>
      <p:bldP spid="65577" grpId="0" autoUpdateAnimBg="0"/>
      <p:bldP spid="65578" grpId="0" animBg="1"/>
      <p:bldP spid="65579" grpId="0" animBg="1"/>
      <p:bldP spid="65580" grpId="0" autoUpdateAnimBg="0"/>
      <p:bldP spid="65581" grpId="0" autoUpdateAnimBg="0"/>
      <p:bldP spid="65582" grpId="0" animBg="1"/>
      <p:bldP spid="65583" grpId="0" animBg="1"/>
      <p:bldP spid="65584" grpId="0" animBg="1"/>
      <p:bldP spid="65585" grpId="0" animBg="1"/>
      <p:bldP spid="65586" grpId="0" autoUpdateAnimBg="0"/>
      <p:bldP spid="65587" grpId="0" autoUpdateAnimBg="0"/>
      <p:bldP spid="65588" grpId="0" autoUpdateAnimBg="0"/>
      <p:bldP spid="65591" grpId="0" autoUpdateAnimBg="0"/>
      <p:bldP spid="65592" grpId="0" autoUpdateAnimBg="0"/>
      <p:bldP spid="65593" grpId="0" autoUpdateAnimBg="0"/>
      <p:bldP spid="65594" grpId="0" autoUpdateAnimBg="0"/>
      <p:bldP spid="65597" grpId="0" autoUpdateAnimBg="0"/>
      <p:bldP spid="6559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1905000"/>
            <a:ext cx="74676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Dada una función compleja de variable real (habitualmente, dependiente del tiempo):</a:t>
            </a:r>
          </a:p>
          <a:p>
            <a:pPr algn="l"/>
            <a:endParaRPr lang="es-ES_tradnl"/>
          </a:p>
          <a:p>
            <a:pPr algn="l"/>
            <a:r>
              <a:rPr lang="es-ES_tradnl"/>
              <a:t>		h:</a:t>
            </a:r>
            <a:r>
              <a:rPr lang="es-ES_tradnl">
                <a:sym typeface="Symbol" pitchFamily="18" charset="2"/>
              </a:rPr>
              <a:t></a:t>
            </a:r>
            <a:r>
              <a:rPr lang="es-ES_tradnl"/>
              <a:t>                         C</a:t>
            </a:r>
          </a:p>
          <a:p>
            <a:pPr algn="l"/>
            <a:r>
              <a:rPr lang="es-ES_tradnl"/>
              <a:t> 		    t                           h(t)</a:t>
            </a:r>
          </a:p>
          <a:p>
            <a:pPr algn="l"/>
            <a:endParaRPr lang="es-ES_tradnl"/>
          </a:p>
          <a:p>
            <a:r>
              <a:rPr lang="es-ES_tradnl"/>
              <a:t>h es una función periódica si existe T</a:t>
            </a:r>
            <a:r>
              <a:rPr lang="es-ES_tradnl">
                <a:sym typeface="Symbol" pitchFamily="18" charset="2"/>
              </a:rPr>
              <a:t> tal que h(t+T)=h(t).</a:t>
            </a:r>
          </a:p>
          <a:p>
            <a:endParaRPr lang="es-ES_tradnl">
              <a:sym typeface="Symbol" pitchFamily="18" charset="2"/>
            </a:endParaRPr>
          </a:p>
          <a:p>
            <a:pPr algn="l"/>
            <a:r>
              <a:rPr lang="es-ES_tradnl">
                <a:sym typeface="Symbol" pitchFamily="18" charset="2"/>
              </a:rPr>
              <a:t>(Si t es el tiempo, T se mide en segundos y inversa 1/T, la </a:t>
            </a:r>
            <a:r>
              <a:rPr lang="es-ES_tradnl" b="1">
                <a:sym typeface="Symbol" pitchFamily="18" charset="2"/>
              </a:rPr>
              <a:t>frecuencia</a:t>
            </a:r>
            <a:r>
              <a:rPr lang="es-ES_tradnl">
                <a:sym typeface="Symbol" pitchFamily="18" charset="2"/>
              </a:rPr>
              <a:t>, se mide en ciclos /segundo o Hertzios).</a:t>
            </a:r>
            <a:endParaRPr lang="es-ES_tradnl"/>
          </a:p>
          <a:p>
            <a:pPr algn="l"/>
            <a:endParaRPr lang="es-ES_tradnl"/>
          </a:p>
          <a:p>
            <a:pPr algn="l"/>
            <a:endParaRPr lang="es-ES_tradnl"/>
          </a:p>
        </p:txBody>
      </p:sp>
      <p:sp>
        <p:nvSpPr>
          <p:cNvPr id="5123" name="Text Box 6"/>
          <p:cNvSpPr txBox="1">
            <a:spLocks noChangeArrowheads="1"/>
          </p:cNvSpPr>
          <p:nvPr/>
        </p:nvSpPr>
        <p:spPr bwMode="auto">
          <a:xfrm>
            <a:off x="3365500" y="968375"/>
            <a:ext cx="2441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Introducción</a:t>
            </a:r>
          </a:p>
        </p:txBody>
      </p:sp>
      <p:sp>
        <p:nvSpPr>
          <p:cNvPr id="5124" name="Line 9"/>
          <p:cNvSpPr>
            <a:spLocks noChangeShapeType="1"/>
          </p:cNvSpPr>
          <p:nvPr/>
        </p:nvSpPr>
        <p:spPr bwMode="auto">
          <a:xfrm>
            <a:off x="3810000" y="32766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25" name="Line 10"/>
          <p:cNvSpPr>
            <a:spLocks noChangeShapeType="1"/>
          </p:cNvSpPr>
          <p:nvPr/>
        </p:nvSpPr>
        <p:spPr bwMode="auto">
          <a:xfrm>
            <a:off x="3810000" y="35814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Fourier;</a:t>
            </a:r>
          </a:p>
          <a:p>
            <a:r>
              <a:rPr lang="es-ES_tradnl" sz="3200" b="1"/>
              <a:t>Bit-Reversal Algorithm</a:t>
            </a:r>
            <a:endParaRPr lang="es-ES_tradnl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920516" y="1646237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Ordenación para poder aplicar Danielson-Lanczos de forma</a:t>
            </a:r>
          </a:p>
          <a:p>
            <a:pPr algn="l"/>
            <a:r>
              <a:rPr lang="es-ES_tradnl"/>
              <a:t>recursiva:</a:t>
            </a:r>
            <a:endParaRPr lang="es-ES_tradnl" baseline="-25000"/>
          </a:p>
        </p:txBody>
      </p:sp>
      <p:sp>
        <p:nvSpPr>
          <p:cNvPr id="67619" name="Text Box 35"/>
          <p:cNvSpPr txBox="1">
            <a:spLocks noChangeArrowheads="1"/>
          </p:cNvSpPr>
          <p:nvPr/>
        </p:nvSpPr>
        <p:spPr bwMode="auto">
          <a:xfrm>
            <a:off x="6562725" y="2971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 </a:t>
            </a:r>
          </a:p>
        </p:txBody>
      </p:sp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6562725" y="3352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4 </a:t>
            </a:r>
          </a:p>
        </p:txBody>
      </p:sp>
      <p:sp>
        <p:nvSpPr>
          <p:cNvPr id="67621" name="Text Box 37"/>
          <p:cNvSpPr txBox="1">
            <a:spLocks noChangeArrowheads="1"/>
          </p:cNvSpPr>
          <p:nvPr/>
        </p:nvSpPr>
        <p:spPr bwMode="auto">
          <a:xfrm>
            <a:off x="6562725" y="3733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2 </a:t>
            </a:r>
          </a:p>
        </p:txBody>
      </p:sp>
      <p:sp>
        <p:nvSpPr>
          <p:cNvPr id="67622" name="Text Box 38"/>
          <p:cNvSpPr txBox="1">
            <a:spLocks noChangeArrowheads="1"/>
          </p:cNvSpPr>
          <p:nvPr/>
        </p:nvSpPr>
        <p:spPr bwMode="auto">
          <a:xfrm>
            <a:off x="6562725" y="4114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6 </a:t>
            </a:r>
          </a:p>
        </p:txBody>
      </p:sp>
      <p:sp>
        <p:nvSpPr>
          <p:cNvPr id="67623" name="Text Box 39"/>
          <p:cNvSpPr txBox="1">
            <a:spLocks noChangeArrowheads="1"/>
          </p:cNvSpPr>
          <p:nvPr/>
        </p:nvSpPr>
        <p:spPr bwMode="auto">
          <a:xfrm>
            <a:off x="6562725" y="4419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 </a:t>
            </a:r>
          </a:p>
        </p:txBody>
      </p:sp>
      <p:sp>
        <p:nvSpPr>
          <p:cNvPr id="67624" name="Text Box 40"/>
          <p:cNvSpPr txBox="1">
            <a:spLocks noChangeArrowheads="1"/>
          </p:cNvSpPr>
          <p:nvPr/>
        </p:nvSpPr>
        <p:spPr bwMode="auto">
          <a:xfrm>
            <a:off x="6560978" y="4798368"/>
            <a:ext cx="492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dirty="0" smtClean="0"/>
              <a:t>y</a:t>
            </a:r>
            <a:r>
              <a:rPr lang="es-ES_tradnl" baseline="-25000" dirty="0"/>
              <a:t>5</a:t>
            </a:r>
            <a:r>
              <a:rPr lang="es-ES_tradnl" baseline="-25000" dirty="0" smtClean="0"/>
              <a:t> </a:t>
            </a:r>
            <a:endParaRPr lang="es-ES_tradnl" baseline="-25000" dirty="0"/>
          </a:p>
        </p:txBody>
      </p:sp>
      <p:sp>
        <p:nvSpPr>
          <p:cNvPr id="67625" name="Text Box 41"/>
          <p:cNvSpPr txBox="1">
            <a:spLocks noChangeArrowheads="1"/>
          </p:cNvSpPr>
          <p:nvPr/>
        </p:nvSpPr>
        <p:spPr bwMode="auto">
          <a:xfrm>
            <a:off x="6560978" y="5179368"/>
            <a:ext cx="492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dirty="0" smtClean="0"/>
              <a:t>y</a:t>
            </a:r>
            <a:r>
              <a:rPr lang="es-ES_tradnl" baseline="-25000" dirty="0"/>
              <a:t>3</a:t>
            </a:r>
            <a:r>
              <a:rPr lang="es-ES_tradnl" baseline="-25000" dirty="0" smtClean="0"/>
              <a:t> </a:t>
            </a:r>
            <a:endParaRPr lang="es-ES_tradnl" baseline="-25000" dirty="0"/>
          </a:p>
        </p:txBody>
      </p:sp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6562725" y="5562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7 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1752600" y="2971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 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1778000" y="3352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</a:t>
            </a:r>
          </a:p>
        </p:txBody>
      </p:sp>
      <p:sp>
        <p:nvSpPr>
          <p:cNvPr id="67629" name="Text Box 45"/>
          <p:cNvSpPr txBox="1">
            <a:spLocks noChangeArrowheads="1"/>
          </p:cNvSpPr>
          <p:nvPr/>
        </p:nvSpPr>
        <p:spPr bwMode="auto">
          <a:xfrm>
            <a:off x="1752600" y="3733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2 </a:t>
            </a:r>
          </a:p>
        </p:txBody>
      </p:sp>
      <p:sp>
        <p:nvSpPr>
          <p:cNvPr id="67630" name="Text Box 46"/>
          <p:cNvSpPr txBox="1">
            <a:spLocks noChangeArrowheads="1"/>
          </p:cNvSpPr>
          <p:nvPr/>
        </p:nvSpPr>
        <p:spPr bwMode="auto">
          <a:xfrm>
            <a:off x="1752600" y="4114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3 </a:t>
            </a:r>
          </a:p>
        </p:txBody>
      </p:sp>
      <p:sp>
        <p:nvSpPr>
          <p:cNvPr id="67631" name="Text Box 47"/>
          <p:cNvSpPr txBox="1">
            <a:spLocks noChangeArrowheads="1"/>
          </p:cNvSpPr>
          <p:nvPr/>
        </p:nvSpPr>
        <p:spPr bwMode="auto">
          <a:xfrm>
            <a:off x="1752600" y="4419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4 </a:t>
            </a:r>
          </a:p>
        </p:txBody>
      </p:sp>
      <p:sp>
        <p:nvSpPr>
          <p:cNvPr id="67632" name="Text Box 48"/>
          <p:cNvSpPr txBox="1">
            <a:spLocks noChangeArrowheads="1"/>
          </p:cNvSpPr>
          <p:nvPr/>
        </p:nvSpPr>
        <p:spPr bwMode="auto">
          <a:xfrm>
            <a:off x="1752600" y="4800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5 </a:t>
            </a:r>
          </a:p>
        </p:txBody>
      </p:sp>
      <p:sp>
        <p:nvSpPr>
          <p:cNvPr id="67633" name="Text Box 49"/>
          <p:cNvSpPr txBox="1">
            <a:spLocks noChangeArrowheads="1"/>
          </p:cNvSpPr>
          <p:nvPr/>
        </p:nvSpPr>
        <p:spPr bwMode="auto">
          <a:xfrm>
            <a:off x="1778000" y="51816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6</a:t>
            </a:r>
          </a:p>
        </p:txBody>
      </p:sp>
      <p:sp>
        <p:nvSpPr>
          <p:cNvPr id="67634" name="Text Box 50"/>
          <p:cNvSpPr txBox="1">
            <a:spLocks noChangeArrowheads="1"/>
          </p:cNvSpPr>
          <p:nvPr/>
        </p:nvSpPr>
        <p:spPr bwMode="auto">
          <a:xfrm>
            <a:off x="1752600" y="5562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7 </a:t>
            </a:r>
          </a:p>
        </p:txBody>
      </p:sp>
      <p:sp>
        <p:nvSpPr>
          <p:cNvPr id="32788" name="AutoShape 51"/>
          <p:cNvSpPr>
            <a:spLocks noChangeArrowheads="1"/>
          </p:cNvSpPr>
          <p:nvPr/>
        </p:nvSpPr>
        <p:spPr bwMode="auto">
          <a:xfrm>
            <a:off x="3657600" y="4114800"/>
            <a:ext cx="1676400" cy="533400"/>
          </a:xfrm>
          <a:prstGeom prst="rightArrow">
            <a:avLst>
              <a:gd name="adj1" fmla="val 50000"/>
              <a:gd name="adj2" fmla="val 78571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89" name="Text Box 52"/>
          <p:cNvSpPr txBox="1">
            <a:spLocks noChangeArrowheads="1"/>
          </p:cNvSpPr>
          <p:nvPr/>
        </p:nvSpPr>
        <p:spPr bwMode="auto">
          <a:xfrm>
            <a:off x="4379913" y="3413125"/>
            <a:ext cx="38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600"/>
              <a:t>?</a:t>
            </a: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9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1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3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4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9" grpId="0" autoUpdateAnimBg="0"/>
      <p:bldP spid="67620" grpId="0" autoUpdateAnimBg="0"/>
      <p:bldP spid="67621" grpId="0" autoUpdateAnimBg="0"/>
      <p:bldP spid="67622" grpId="0" autoUpdateAnimBg="0"/>
      <p:bldP spid="67623" grpId="0" autoUpdateAnimBg="0"/>
      <p:bldP spid="67624" grpId="0" autoUpdateAnimBg="0"/>
      <p:bldP spid="67625" grpId="0" autoUpdateAnimBg="0"/>
      <p:bldP spid="67626" grpId="0" autoUpdateAnimBg="0"/>
      <p:bldP spid="67627" grpId="0" autoUpdateAnimBg="0"/>
      <p:bldP spid="67628" grpId="0" autoUpdateAnimBg="0"/>
      <p:bldP spid="67629" grpId="0" autoUpdateAnimBg="0"/>
      <p:bldP spid="67630" grpId="0" autoUpdateAnimBg="0"/>
      <p:bldP spid="67631" grpId="0" autoUpdateAnimBg="0"/>
      <p:bldP spid="67632" grpId="0" autoUpdateAnimBg="0"/>
      <p:bldP spid="67633" grpId="0" autoUpdateAnimBg="0"/>
      <p:bldP spid="6763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Fourier;</a:t>
            </a:r>
          </a:p>
          <a:p>
            <a:r>
              <a:rPr lang="es-ES_tradnl" sz="3200" b="1"/>
              <a:t>Bit-Reversal Algorithm</a:t>
            </a:r>
            <a:endParaRPr lang="es-ES_tradnl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914400" y="1646238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Ordenación para poder aplicar Danielson-Lanczos de forma</a:t>
            </a:r>
          </a:p>
          <a:p>
            <a:pPr algn="l"/>
            <a:r>
              <a:rPr lang="es-ES_tradnl"/>
              <a:t>recursiva:</a:t>
            </a:r>
            <a:endParaRPr lang="es-ES_tradnl" baseline="-25000"/>
          </a:p>
        </p:txBody>
      </p:sp>
      <p:sp>
        <p:nvSpPr>
          <p:cNvPr id="33796" name="Text Box 12"/>
          <p:cNvSpPr txBox="1">
            <a:spLocks noChangeArrowheads="1"/>
          </p:cNvSpPr>
          <p:nvPr/>
        </p:nvSpPr>
        <p:spPr bwMode="auto">
          <a:xfrm>
            <a:off x="1752600" y="2971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 </a:t>
            </a:r>
          </a:p>
        </p:txBody>
      </p:sp>
      <p:sp>
        <p:nvSpPr>
          <p:cNvPr id="33797" name="Text Box 13"/>
          <p:cNvSpPr txBox="1">
            <a:spLocks noChangeArrowheads="1"/>
          </p:cNvSpPr>
          <p:nvPr/>
        </p:nvSpPr>
        <p:spPr bwMode="auto">
          <a:xfrm>
            <a:off x="1778000" y="3352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</a:t>
            </a:r>
          </a:p>
        </p:txBody>
      </p:sp>
      <p:sp>
        <p:nvSpPr>
          <p:cNvPr id="33798" name="Text Box 14"/>
          <p:cNvSpPr txBox="1">
            <a:spLocks noChangeArrowheads="1"/>
          </p:cNvSpPr>
          <p:nvPr/>
        </p:nvSpPr>
        <p:spPr bwMode="auto">
          <a:xfrm>
            <a:off x="1752600" y="3733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2 </a:t>
            </a:r>
          </a:p>
        </p:txBody>
      </p:sp>
      <p:sp>
        <p:nvSpPr>
          <p:cNvPr id="33799" name="Text Box 15"/>
          <p:cNvSpPr txBox="1">
            <a:spLocks noChangeArrowheads="1"/>
          </p:cNvSpPr>
          <p:nvPr/>
        </p:nvSpPr>
        <p:spPr bwMode="auto">
          <a:xfrm>
            <a:off x="1752600" y="4114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3 </a:t>
            </a:r>
          </a:p>
        </p:txBody>
      </p:sp>
      <p:sp>
        <p:nvSpPr>
          <p:cNvPr id="33800" name="Text Box 16"/>
          <p:cNvSpPr txBox="1">
            <a:spLocks noChangeArrowheads="1"/>
          </p:cNvSpPr>
          <p:nvPr/>
        </p:nvSpPr>
        <p:spPr bwMode="auto">
          <a:xfrm>
            <a:off x="1752600" y="4419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4 </a:t>
            </a:r>
          </a:p>
        </p:txBody>
      </p:sp>
      <p:sp>
        <p:nvSpPr>
          <p:cNvPr id="33801" name="Text Box 17"/>
          <p:cNvSpPr txBox="1">
            <a:spLocks noChangeArrowheads="1"/>
          </p:cNvSpPr>
          <p:nvPr/>
        </p:nvSpPr>
        <p:spPr bwMode="auto">
          <a:xfrm>
            <a:off x="1752600" y="4800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5 </a:t>
            </a:r>
          </a:p>
        </p:txBody>
      </p:sp>
      <p:sp>
        <p:nvSpPr>
          <p:cNvPr id="33802" name="Text Box 18"/>
          <p:cNvSpPr txBox="1">
            <a:spLocks noChangeArrowheads="1"/>
          </p:cNvSpPr>
          <p:nvPr/>
        </p:nvSpPr>
        <p:spPr bwMode="auto">
          <a:xfrm>
            <a:off x="1778000" y="51816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6</a:t>
            </a:r>
          </a:p>
        </p:txBody>
      </p:sp>
      <p:sp>
        <p:nvSpPr>
          <p:cNvPr id="33803" name="Text Box 19"/>
          <p:cNvSpPr txBox="1">
            <a:spLocks noChangeArrowheads="1"/>
          </p:cNvSpPr>
          <p:nvPr/>
        </p:nvSpPr>
        <p:spPr bwMode="auto">
          <a:xfrm>
            <a:off x="1752600" y="5562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7 </a:t>
            </a:r>
          </a:p>
        </p:txBody>
      </p:sp>
      <p:sp>
        <p:nvSpPr>
          <p:cNvPr id="33804" name="Text Box 22"/>
          <p:cNvSpPr txBox="1">
            <a:spLocks noChangeArrowheads="1"/>
          </p:cNvSpPr>
          <p:nvPr/>
        </p:nvSpPr>
        <p:spPr bwMode="auto">
          <a:xfrm>
            <a:off x="1143000" y="2514600"/>
            <a:ext cx="379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1) Obtener los bits del índice: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2990850" y="2971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000 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3016250" y="33528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001</a:t>
            </a: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2990850" y="3733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010 </a:t>
            </a:r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2990850" y="4114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011 </a:t>
            </a:r>
          </a:p>
        </p:txBody>
      </p:sp>
      <p:sp>
        <p:nvSpPr>
          <p:cNvPr id="69659" name="Text Box 27"/>
          <p:cNvSpPr txBox="1">
            <a:spLocks noChangeArrowheads="1"/>
          </p:cNvSpPr>
          <p:nvPr/>
        </p:nvSpPr>
        <p:spPr bwMode="auto">
          <a:xfrm>
            <a:off x="3016250" y="44196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100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2990850" y="48006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101 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3016250" y="51816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110</a:t>
            </a:r>
          </a:p>
        </p:txBody>
      </p: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2990850" y="55626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111 </a:t>
            </a:r>
          </a:p>
        </p:txBody>
      </p:sp>
      <p:sp>
        <p:nvSpPr>
          <p:cNvPr id="69663" name="AutoShape 31"/>
          <p:cNvSpPr>
            <a:spLocks noChangeArrowheads="1"/>
          </p:cNvSpPr>
          <p:nvPr/>
        </p:nvSpPr>
        <p:spPr bwMode="auto">
          <a:xfrm>
            <a:off x="2362200" y="4495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5" grpId="0" autoUpdateAnimBg="0"/>
      <p:bldP spid="69656" grpId="0" autoUpdateAnimBg="0"/>
      <p:bldP spid="69657" grpId="0" autoUpdateAnimBg="0"/>
      <p:bldP spid="69658" grpId="0" autoUpdateAnimBg="0"/>
      <p:bldP spid="69659" grpId="0" autoUpdateAnimBg="0"/>
      <p:bldP spid="69660" grpId="0" autoUpdateAnimBg="0"/>
      <p:bldP spid="69661" grpId="0" autoUpdateAnimBg="0"/>
      <p:bldP spid="69662" grpId="0" autoUpdateAnimBg="0"/>
      <p:bldP spid="6966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Fourier;</a:t>
            </a:r>
          </a:p>
          <a:p>
            <a:r>
              <a:rPr lang="es-ES_tradnl" sz="3200" b="1"/>
              <a:t>Bit-Reversal Algorithm</a:t>
            </a:r>
            <a:endParaRPr lang="es-ES_tradnl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752600" y="2971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 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778000" y="3352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752600" y="3733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2 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1752600" y="4114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3 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1752600" y="4419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4 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1752600" y="4800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5 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1778000" y="51816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6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1752600" y="5562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7 </a:t>
            </a:r>
          </a:p>
        </p:txBody>
      </p:sp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1176338" y="2514600"/>
            <a:ext cx="3725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2) Invertir los bits del índice: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2990850" y="2971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000 </a:t>
            </a:r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3016250" y="33528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001</a:t>
            </a: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2990850" y="3733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010 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2990850" y="4114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011 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3016250" y="44196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100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2990850" y="48006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101 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3016250" y="51816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110</a:t>
            </a:r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2990850" y="55626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111 </a:t>
            </a:r>
          </a:p>
        </p:txBody>
      </p:sp>
      <p:sp>
        <p:nvSpPr>
          <p:cNvPr id="34836" name="AutoShape 21"/>
          <p:cNvSpPr>
            <a:spLocks noChangeArrowheads="1"/>
          </p:cNvSpPr>
          <p:nvPr/>
        </p:nvSpPr>
        <p:spPr bwMode="auto">
          <a:xfrm>
            <a:off x="2362200" y="4495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4837" name="AutoShape 22"/>
          <p:cNvSpPr>
            <a:spLocks noChangeArrowheads="1"/>
          </p:cNvSpPr>
          <p:nvPr/>
        </p:nvSpPr>
        <p:spPr bwMode="auto">
          <a:xfrm>
            <a:off x="4038600" y="4495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4794250" y="2971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000 </a:t>
            </a:r>
          </a:p>
        </p:txBody>
      </p:sp>
      <p:sp>
        <p:nvSpPr>
          <p:cNvPr id="71704" name="Text Box 24"/>
          <p:cNvSpPr txBox="1">
            <a:spLocks noChangeArrowheads="1"/>
          </p:cNvSpPr>
          <p:nvPr/>
        </p:nvSpPr>
        <p:spPr bwMode="auto">
          <a:xfrm>
            <a:off x="4819650" y="33528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100</a:t>
            </a:r>
          </a:p>
        </p:txBody>
      </p: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4794250" y="3733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010 </a:t>
            </a:r>
          </a:p>
        </p:txBody>
      </p:sp>
      <p:sp>
        <p:nvSpPr>
          <p:cNvPr id="71706" name="Text Box 26"/>
          <p:cNvSpPr txBox="1">
            <a:spLocks noChangeArrowheads="1"/>
          </p:cNvSpPr>
          <p:nvPr/>
        </p:nvSpPr>
        <p:spPr bwMode="auto">
          <a:xfrm>
            <a:off x="4794250" y="4114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110 </a:t>
            </a:r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4819650" y="44196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001</a:t>
            </a:r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4794250" y="48006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101 </a:t>
            </a:r>
          </a:p>
        </p:txBody>
      </p: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4819650" y="51816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011</a:t>
            </a:r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4794250" y="55626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111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9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1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3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4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6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7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8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9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1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2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3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5" grpId="0" autoUpdateAnimBg="0"/>
      <p:bldP spid="71686" grpId="0" autoUpdateAnimBg="0"/>
      <p:bldP spid="71687" grpId="0" autoUpdateAnimBg="0"/>
      <p:bldP spid="71688" grpId="0" autoUpdateAnimBg="0"/>
      <p:bldP spid="71689" grpId="0" autoUpdateAnimBg="0"/>
      <p:bldP spid="71690" grpId="0" autoUpdateAnimBg="0"/>
      <p:bldP spid="71691" grpId="0" autoUpdateAnimBg="0"/>
      <p:bldP spid="71693" grpId="0" autoUpdateAnimBg="0"/>
      <p:bldP spid="71694" grpId="0" autoUpdateAnimBg="0"/>
      <p:bldP spid="71695" grpId="0" autoUpdateAnimBg="0"/>
      <p:bldP spid="71696" grpId="0" autoUpdateAnimBg="0"/>
      <p:bldP spid="71697" grpId="0" autoUpdateAnimBg="0"/>
      <p:bldP spid="71698" grpId="0" autoUpdateAnimBg="0"/>
      <p:bldP spid="71699" grpId="0" autoUpdateAnimBg="0"/>
      <p:bldP spid="71700" grpId="0" autoUpdateAnimBg="0"/>
      <p:bldP spid="71703" grpId="0" autoUpdateAnimBg="0"/>
      <p:bldP spid="71704" grpId="0" autoUpdateAnimBg="0"/>
      <p:bldP spid="71705" grpId="0" autoUpdateAnimBg="0"/>
      <p:bldP spid="71706" grpId="0" autoUpdateAnimBg="0"/>
      <p:bldP spid="71707" grpId="0" autoUpdateAnimBg="0"/>
      <p:bldP spid="71708" grpId="0" autoUpdateAnimBg="0"/>
      <p:bldP spid="71709" grpId="0" autoUpdateAnimBg="0"/>
      <p:bldP spid="7171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Fourier;</a:t>
            </a:r>
          </a:p>
          <a:p>
            <a:r>
              <a:rPr lang="es-ES_tradnl" sz="3200" b="1"/>
              <a:t>Bit-Reversal Algorithm</a:t>
            </a:r>
            <a:endParaRPr lang="es-ES_tradnl"/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1752600" y="2971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 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1778000" y="3352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1752600" y="3733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2 </a:t>
            </a: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1752600" y="4114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3 </a:t>
            </a: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1752600" y="4419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4 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1752600" y="4800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5 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1778000" y="51816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6</a:t>
            </a: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1752600" y="5562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7 </a:t>
            </a: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990600" y="2438400"/>
            <a:ext cx="7912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3) El entero correspondiente a los nuevos bits da la ordenación:</a:t>
            </a:r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2990850" y="2971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000 </a:t>
            </a:r>
          </a:p>
        </p:txBody>
      </p:sp>
      <p:sp>
        <p:nvSpPr>
          <p:cNvPr id="35853" name="Text Box 14"/>
          <p:cNvSpPr txBox="1">
            <a:spLocks noChangeArrowheads="1"/>
          </p:cNvSpPr>
          <p:nvPr/>
        </p:nvSpPr>
        <p:spPr bwMode="auto">
          <a:xfrm>
            <a:off x="3016250" y="33528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001</a:t>
            </a:r>
          </a:p>
        </p:txBody>
      </p:sp>
      <p:sp>
        <p:nvSpPr>
          <p:cNvPr id="35854" name="Text Box 15"/>
          <p:cNvSpPr txBox="1">
            <a:spLocks noChangeArrowheads="1"/>
          </p:cNvSpPr>
          <p:nvPr/>
        </p:nvSpPr>
        <p:spPr bwMode="auto">
          <a:xfrm>
            <a:off x="2990850" y="3733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010 </a:t>
            </a:r>
          </a:p>
        </p:txBody>
      </p:sp>
      <p:sp>
        <p:nvSpPr>
          <p:cNvPr id="35855" name="Text Box 16"/>
          <p:cNvSpPr txBox="1">
            <a:spLocks noChangeArrowheads="1"/>
          </p:cNvSpPr>
          <p:nvPr/>
        </p:nvSpPr>
        <p:spPr bwMode="auto">
          <a:xfrm>
            <a:off x="2990850" y="4114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011 </a:t>
            </a:r>
          </a:p>
        </p:txBody>
      </p:sp>
      <p:sp>
        <p:nvSpPr>
          <p:cNvPr id="35856" name="Text Box 17"/>
          <p:cNvSpPr txBox="1">
            <a:spLocks noChangeArrowheads="1"/>
          </p:cNvSpPr>
          <p:nvPr/>
        </p:nvSpPr>
        <p:spPr bwMode="auto">
          <a:xfrm>
            <a:off x="3016250" y="44196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100</a:t>
            </a:r>
          </a:p>
        </p:txBody>
      </p:sp>
      <p:sp>
        <p:nvSpPr>
          <p:cNvPr id="35857" name="Text Box 18"/>
          <p:cNvSpPr txBox="1">
            <a:spLocks noChangeArrowheads="1"/>
          </p:cNvSpPr>
          <p:nvPr/>
        </p:nvSpPr>
        <p:spPr bwMode="auto">
          <a:xfrm>
            <a:off x="2990850" y="48006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101 </a:t>
            </a:r>
          </a:p>
        </p:txBody>
      </p:sp>
      <p:sp>
        <p:nvSpPr>
          <p:cNvPr id="35858" name="Text Box 19"/>
          <p:cNvSpPr txBox="1">
            <a:spLocks noChangeArrowheads="1"/>
          </p:cNvSpPr>
          <p:nvPr/>
        </p:nvSpPr>
        <p:spPr bwMode="auto">
          <a:xfrm>
            <a:off x="3016250" y="51816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110</a:t>
            </a:r>
          </a:p>
        </p:txBody>
      </p:sp>
      <p:sp>
        <p:nvSpPr>
          <p:cNvPr id="35859" name="Text Box 20"/>
          <p:cNvSpPr txBox="1">
            <a:spLocks noChangeArrowheads="1"/>
          </p:cNvSpPr>
          <p:nvPr/>
        </p:nvSpPr>
        <p:spPr bwMode="auto">
          <a:xfrm>
            <a:off x="2990850" y="55626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111 </a:t>
            </a:r>
          </a:p>
        </p:txBody>
      </p:sp>
      <p:sp>
        <p:nvSpPr>
          <p:cNvPr id="35860" name="AutoShape 21"/>
          <p:cNvSpPr>
            <a:spLocks noChangeArrowheads="1"/>
          </p:cNvSpPr>
          <p:nvPr/>
        </p:nvSpPr>
        <p:spPr bwMode="auto">
          <a:xfrm>
            <a:off x="2362200" y="4495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5861" name="AutoShape 22"/>
          <p:cNvSpPr>
            <a:spLocks noChangeArrowheads="1"/>
          </p:cNvSpPr>
          <p:nvPr/>
        </p:nvSpPr>
        <p:spPr bwMode="auto">
          <a:xfrm>
            <a:off x="4038600" y="4495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5862" name="Text Box 23"/>
          <p:cNvSpPr txBox="1">
            <a:spLocks noChangeArrowheads="1"/>
          </p:cNvSpPr>
          <p:nvPr/>
        </p:nvSpPr>
        <p:spPr bwMode="auto">
          <a:xfrm>
            <a:off x="4794250" y="2971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000 </a:t>
            </a:r>
          </a:p>
        </p:txBody>
      </p:sp>
      <p:sp>
        <p:nvSpPr>
          <p:cNvPr id="35863" name="Text Box 24"/>
          <p:cNvSpPr txBox="1">
            <a:spLocks noChangeArrowheads="1"/>
          </p:cNvSpPr>
          <p:nvPr/>
        </p:nvSpPr>
        <p:spPr bwMode="auto">
          <a:xfrm>
            <a:off x="4819650" y="33528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100</a:t>
            </a:r>
          </a:p>
        </p:txBody>
      </p:sp>
      <p:sp>
        <p:nvSpPr>
          <p:cNvPr id="35864" name="Text Box 25"/>
          <p:cNvSpPr txBox="1">
            <a:spLocks noChangeArrowheads="1"/>
          </p:cNvSpPr>
          <p:nvPr/>
        </p:nvSpPr>
        <p:spPr bwMode="auto">
          <a:xfrm>
            <a:off x="4794250" y="3733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010 </a:t>
            </a:r>
          </a:p>
        </p:txBody>
      </p:sp>
      <p:sp>
        <p:nvSpPr>
          <p:cNvPr id="35865" name="Text Box 26"/>
          <p:cNvSpPr txBox="1">
            <a:spLocks noChangeArrowheads="1"/>
          </p:cNvSpPr>
          <p:nvPr/>
        </p:nvSpPr>
        <p:spPr bwMode="auto">
          <a:xfrm>
            <a:off x="4794250" y="4114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110 </a:t>
            </a:r>
          </a:p>
        </p:txBody>
      </p:sp>
      <p:sp>
        <p:nvSpPr>
          <p:cNvPr id="35866" name="Text Box 27"/>
          <p:cNvSpPr txBox="1">
            <a:spLocks noChangeArrowheads="1"/>
          </p:cNvSpPr>
          <p:nvPr/>
        </p:nvSpPr>
        <p:spPr bwMode="auto">
          <a:xfrm>
            <a:off x="4819650" y="44196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001</a:t>
            </a:r>
          </a:p>
        </p:txBody>
      </p:sp>
      <p:sp>
        <p:nvSpPr>
          <p:cNvPr id="35867" name="Text Box 28"/>
          <p:cNvSpPr txBox="1">
            <a:spLocks noChangeArrowheads="1"/>
          </p:cNvSpPr>
          <p:nvPr/>
        </p:nvSpPr>
        <p:spPr bwMode="auto">
          <a:xfrm>
            <a:off x="4794250" y="48006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101 </a:t>
            </a:r>
          </a:p>
        </p:txBody>
      </p:sp>
      <p:sp>
        <p:nvSpPr>
          <p:cNvPr id="35868" name="Text Box 29"/>
          <p:cNvSpPr txBox="1">
            <a:spLocks noChangeArrowheads="1"/>
          </p:cNvSpPr>
          <p:nvPr/>
        </p:nvSpPr>
        <p:spPr bwMode="auto">
          <a:xfrm>
            <a:off x="4819650" y="51816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011</a:t>
            </a:r>
          </a:p>
        </p:txBody>
      </p:sp>
      <p:sp>
        <p:nvSpPr>
          <p:cNvPr id="35869" name="Text Box 30"/>
          <p:cNvSpPr txBox="1">
            <a:spLocks noChangeArrowheads="1"/>
          </p:cNvSpPr>
          <p:nvPr/>
        </p:nvSpPr>
        <p:spPr bwMode="auto">
          <a:xfrm>
            <a:off x="4794250" y="55626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111 </a:t>
            </a:r>
          </a:p>
        </p:txBody>
      </p:sp>
      <p:sp>
        <p:nvSpPr>
          <p:cNvPr id="73759" name="AutoShape 31"/>
          <p:cNvSpPr>
            <a:spLocks noChangeArrowheads="1"/>
          </p:cNvSpPr>
          <p:nvPr/>
        </p:nvSpPr>
        <p:spPr bwMode="auto">
          <a:xfrm>
            <a:off x="5638800" y="4495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3760" name="Text Box 32"/>
          <p:cNvSpPr txBox="1">
            <a:spLocks noChangeArrowheads="1"/>
          </p:cNvSpPr>
          <p:nvPr/>
        </p:nvSpPr>
        <p:spPr bwMode="auto">
          <a:xfrm>
            <a:off x="6562725" y="2971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0 </a:t>
            </a:r>
          </a:p>
        </p:txBody>
      </p:sp>
      <p:sp>
        <p:nvSpPr>
          <p:cNvPr id="73761" name="Text Box 33"/>
          <p:cNvSpPr txBox="1">
            <a:spLocks noChangeArrowheads="1"/>
          </p:cNvSpPr>
          <p:nvPr/>
        </p:nvSpPr>
        <p:spPr bwMode="auto">
          <a:xfrm>
            <a:off x="6562725" y="3352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4 </a:t>
            </a:r>
          </a:p>
        </p:txBody>
      </p:sp>
      <p:sp>
        <p:nvSpPr>
          <p:cNvPr id="73762" name="Text Box 34"/>
          <p:cNvSpPr txBox="1">
            <a:spLocks noChangeArrowheads="1"/>
          </p:cNvSpPr>
          <p:nvPr/>
        </p:nvSpPr>
        <p:spPr bwMode="auto">
          <a:xfrm>
            <a:off x="6562725" y="3733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2 </a:t>
            </a:r>
          </a:p>
        </p:txBody>
      </p:sp>
      <p:sp>
        <p:nvSpPr>
          <p:cNvPr id="73763" name="Text Box 35"/>
          <p:cNvSpPr txBox="1">
            <a:spLocks noChangeArrowheads="1"/>
          </p:cNvSpPr>
          <p:nvPr/>
        </p:nvSpPr>
        <p:spPr bwMode="auto">
          <a:xfrm>
            <a:off x="6562725" y="4114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6 </a:t>
            </a:r>
          </a:p>
        </p:txBody>
      </p:sp>
      <p:sp>
        <p:nvSpPr>
          <p:cNvPr id="73764" name="Text Box 36"/>
          <p:cNvSpPr txBox="1">
            <a:spLocks noChangeArrowheads="1"/>
          </p:cNvSpPr>
          <p:nvPr/>
        </p:nvSpPr>
        <p:spPr bwMode="auto">
          <a:xfrm>
            <a:off x="6562725" y="4419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1 </a:t>
            </a:r>
          </a:p>
        </p:txBody>
      </p:sp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6560978" y="4798368"/>
            <a:ext cx="492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dirty="0" smtClean="0"/>
              <a:t>y</a:t>
            </a:r>
            <a:r>
              <a:rPr lang="es-ES_tradnl" baseline="-25000" dirty="0"/>
              <a:t>5</a:t>
            </a:r>
            <a:r>
              <a:rPr lang="es-ES_tradnl" baseline="-25000" dirty="0" smtClean="0"/>
              <a:t> </a:t>
            </a:r>
            <a:endParaRPr lang="es-ES_tradnl" baseline="-25000" dirty="0"/>
          </a:p>
        </p:txBody>
      </p:sp>
      <p:sp>
        <p:nvSpPr>
          <p:cNvPr id="73766" name="Text Box 38"/>
          <p:cNvSpPr txBox="1">
            <a:spLocks noChangeArrowheads="1"/>
          </p:cNvSpPr>
          <p:nvPr/>
        </p:nvSpPr>
        <p:spPr bwMode="auto">
          <a:xfrm>
            <a:off x="6560978" y="5179368"/>
            <a:ext cx="492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dirty="0" smtClean="0"/>
              <a:t>y</a:t>
            </a:r>
            <a:r>
              <a:rPr lang="es-ES_tradnl" baseline="-25000" dirty="0"/>
              <a:t>3</a:t>
            </a:r>
            <a:r>
              <a:rPr lang="es-ES_tradnl" baseline="-25000" dirty="0" smtClean="0"/>
              <a:t> </a:t>
            </a:r>
            <a:endParaRPr lang="es-ES_tradnl" baseline="-25000" dirty="0"/>
          </a:p>
        </p:txBody>
      </p:sp>
      <p:sp>
        <p:nvSpPr>
          <p:cNvPr id="73767" name="Text Box 39"/>
          <p:cNvSpPr txBox="1">
            <a:spLocks noChangeArrowheads="1"/>
          </p:cNvSpPr>
          <p:nvPr/>
        </p:nvSpPr>
        <p:spPr bwMode="auto">
          <a:xfrm>
            <a:off x="6562725" y="5562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</a:t>
            </a:r>
            <a:r>
              <a:rPr lang="es-ES_tradnl" baseline="-25000"/>
              <a:t>7 </a:t>
            </a:r>
          </a:p>
        </p:txBody>
      </p:sp>
      <p:sp>
        <p:nvSpPr>
          <p:cNvPr id="73768" name="Line 40"/>
          <p:cNvSpPr>
            <a:spLocks noChangeShapeType="1"/>
          </p:cNvSpPr>
          <p:nvPr/>
        </p:nvSpPr>
        <p:spPr bwMode="auto">
          <a:xfrm>
            <a:off x="2209800" y="3733800"/>
            <a:ext cx="43434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3769" name="Line 41"/>
          <p:cNvSpPr>
            <a:spLocks noChangeShapeType="1"/>
          </p:cNvSpPr>
          <p:nvPr/>
        </p:nvSpPr>
        <p:spPr bwMode="auto">
          <a:xfrm flipV="1">
            <a:off x="2133600" y="3733800"/>
            <a:ext cx="441960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3770" name="Line 42"/>
          <p:cNvSpPr>
            <a:spLocks noChangeShapeType="1"/>
          </p:cNvSpPr>
          <p:nvPr/>
        </p:nvSpPr>
        <p:spPr bwMode="auto">
          <a:xfrm>
            <a:off x="2209800" y="4419600"/>
            <a:ext cx="4450432" cy="10976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3771" name="Line 43"/>
          <p:cNvSpPr>
            <a:spLocks noChangeShapeType="1"/>
          </p:cNvSpPr>
          <p:nvPr/>
        </p:nvSpPr>
        <p:spPr bwMode="auto">
          <a:xfrm flipV="1">
            <a:off x="2209800" y="4419600"/>
            <a:ext cx="4267200" cy="1066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9" grpId="0" animBg="1"/>
      <p:bldP spid="73760" grpId="0" autoUpdateAnimBg="0"/>
      <p:bldP spid="73761" grpId="0" autoUpdateAnimBg="0"/>
      <p:bldP spid="73762" grpId="0" autoUpdateAnimBg="0"/>
      <p:bldP spid="73763" grpId="0" autoUpdateAnimBg="0"/>
      <p:bldP spid="73764" grpId="0" autoUpdateAnimBg="0"/>
      <p:bldP spid="73765" grpId="0" autoUpdateAnimBg="0"/>
      <p:bldP spid="73766" grpId="0" autoUpdateAnimBg="0"/>
      <p:bldP spid="73767" grpId="0" autoUpdateAnimBg="0"/>
      <p:bldP spid="73768" grpId="0" animBg="1"/>
      <p:bldP spid="73769" grpId="0" animBg="1"/>
      <p:bldP spid="73770" grpId="0" animBg="1"/>
      <p:bldP spid="7377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Algoritmo:</a:t>
            </a:r>
            <a:endParaRPr lang="es-ES_tradnl"/>
          </a:p>
        </p:txBody>
      </p:sp>
      <p:sp>
        <p:nvSpPr>
          <p:cNvPr id="36867" name="Text Box 43"/>
          <p:cNvSpPr txBox="1">
            <a:spLocks noChangeArrowheads="1"/>
          </p:cNvSpPr>
          <p:nvPr/>
        </p:nvSpPr>
        <p:spPr bwMode="auto">
          <a:xfrm>
            <a:off x="1079500" y="1828800"/>
            <a:ext cx="750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Dado un input de N datos (N potencia entera de 2, p. Ej. 2</a:t>
            </a:r>
            <a:r>
              <a:rPr lang="es-ES_tradnl" baseline="30000"/>
              <a:t>K</a:t>
            </a:r>
            <a:r>
              <a:rPr lang="es-ES_tradnl"/>
              <a:t>)</a:t>
            </a:r>
          </a:p>
        </p:txBody>
      </p:sp>
      <p:sp>
        <p:nvSpPr>
          <p:cNvPr id="36868" name="Text Box 44"/>
          <p:cNvSpPr txBox="1">
            <a:spLocks noChangeArrowheads="1"/>
          </p:cNvSpPr>
          <p:nvPr/>
        </p:nvSpPr>
        <p:spPr bwMode="auto">
          <a:xfrm>
            <a:off x="1143000" y="2362200"/>
            <a:ext cx="5983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1) Reordenar usando el algoritmo “bit reversal”</a:t>
            </a:r>
          </a:p>
        </p:txBody>
      </p:sp>
      <p:sp>
        <p:nvSpPr>
          <p:cNvPr id="36869" name="Text Box 45"/>
          <p:cNvSpPr txBox="1">
            <a:spLocks noChangeArrowheads="1"/>
          </p:cNvSpPr>
          <p:nvPr/>
        </p:nvSpPr>
        <p:spPr bwMode="auto">
          <a:xfrm>
            <a:off x="1143000" y="2911475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2) Aplicar de forma recursiva el algoritmo de Danielson-Lanczos, con K etapas</a:t>
            </a:r>
          </a:p>
        </p:txBody>
      </p:sp>
      <p:sp>
        <p:nvSpPr>
          <p:cNvPr id="36870" name="Text Box 46"/>
          <p:cNvSpPr txBox="1">
            <a:spLocks noChangeArrowheads="1"/>
          </p:cNvSpPr>
          <p:nvPr/>
        </p:nvSpPr>
        <p:spPr bwMode="auto">
          <a:xfrm>
            <a:off x="2590800" y="5562600"/>
            <a:ext cx="3846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Coste: O(K·N)=O(log</a:t>
            </a:r>
            <a:r>
              <a:rPr lang="es-ES_tradnl" baseline="-25000"/>
              <a:t>2</a:t>
            </a:r>
            <a:r>
              <a:rPr lang="es-ES_tradnl"/>
              <a:t>(N)·N)</a:t>
            </a:r>
          </a:p>
        </p:txBody>
      </p:sp>
      <p:sp>
        <p:nvSpPr>
          <p:cNvPr id="36871" name="Text Box 49"/>
          <p:cNvSpPr txBox="1">
            <a:spLocks noChangeArrowheads="1"/>
          </p:cNvSpPr>
          <p:nvPr/>
        </p:nvSpPr>
        <p:spPr bwMode="auto">
          <a:xfrm>
            <a:off x="3124200" y="3962400"/>
            <a:ext cx="304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b="1"/>
              <a:t>FFT de Cooley-Tukey</a:t>
            </a: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FFT recursiva:</a:t>
            </a:r>
            <a:endParaRPr lang="es-ES_tradnl"/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882650" y="1717675"/>
            <a:ext cx="78803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dirty="0" err="1"/>
              <a:t>function</a:t>
            </a:r>
            <a:r>
              <a:rPr lang="es-ES_tradnl" dirty="0"/>
              <a:t> y=</a:t>
            </a:r>
            <a:r>
              <a:rPr lang="es-ES_tradnl" dirty="0" err="1"/>
              <a:t>fft</a:t>
            </a:r>
            <a:r>
              <a:rPr lang="es-ES_tradnl" dirty="0"/>
              <a:t>(x)</a:t>
            </a:r>
          </a:p>
          <a:p>
            <a:pPr algn="l"/>
            <a:r>
              <a:rPr lang="es-ES_tradnl" dirty="0"/>
              <a:t>n=</a:t>
            </a:r>
            <a:r>
              <a:rPr lang="es-ES_tradnl" dirty="0" err="1"/>
              <a:t>length</a:t>
            </a:r>
            <a:r>
              <a:rPr lang="es-ES_tradnl" dirty="0"/>
              <a:t>(x);    % n debe ser potencia de 2</a:t>
            </a:r>
          </a:p>
          <a:p>
            <a:pPr algn="l"/>
            <a:r>
              <a:rPr lang="es-ES_tradnl" dirty="0" err="1"/>
              <a:t>if</a:t>
            </a:r>
            <a:r>
              <a:rPr lang="es-ES_tradnl" dirty="0"/>
              <a:t> n==1 </a:t>
            </a:r>
          </a:p>
          <a:p>
            <a:pPr algn="l"/>
            <a:r>
              <a:rPr lang="es-ES_tradnl" dirty="0"/>
              <a:t>    y=x</a:t>
            </a:r>
          </a:p>
          <a:p>
            <a:pPr algn="l"/>
            <a:r>
              <a:rPr lang="es-ES_tradnl" dirty="0" err="1"/>
              <a:t>else</a:t>
            </a:r>
            <a:endParaRPr lang="es-ES_tradnl" dirty="0"/>
          </a:p>
          <a:p>
            <a:pPr algn="l"/>
            <a:r>
              <a:rPr lang="es-ES_tradnl" dirty="0"/>
              <a:t>   m=n/2</a:t>
            </a:r>
          </a:p>
          <a:p>
            <a:pPr algn="l"/>
            <a:r>
              <a:rPr lang="es-ES_tradnl" dirty="0"/>
              <a:t>   w=</a:t>
            </a:r>
            <a:r>
              <a:rPr lang="es-ES_tradnl" dirty="0" err="1"/>
              <a:t>exp</a:t>
            </a:r>
            <a:r>
              <a:rPr lang="es-ES_tradnl" dirty="0"/>
              <a:t>(-2</a:t>
            </a:r>
            <a:r>
              <a:rPr lang="es-ES_tradnl" dirty="0">
                <a:sym typeface="Symbol" pitchFamily="18" charset="2"/>
              </a:rPr>
              <a:t>i/n); omega=</a:t>
            </a:r>
            <a:r>
              <a:rPr lang="es-ES_tradnl" dirty="0" err="1">
                <a:sym typeface="Symbol" pitchFamily="18" charset="2"/>
              </a:rPr>
              <a:t>diag</a:t>
            </a:r>
            <a:r>
              <a:rPr lang="es-ES_tradnl" dirty="0">
                <a:sym typeface="Symbol" pitchFamily="18" charset="2"/>
              </a:rPr>
              <a:t>(1,w,...,w</a:t>
            </a:r>
            <a:r>
              <a:rPr lang="es-ES_tradnl" baseline="30000" dirty="0">
                <a:sym typeface="Symbol" pitchFamily="18" charset="2"/>
              </a:rPr>
              <a:t>m-1</a:t>
            </a:r>
            <a:r>
              <a:rPr lang="es-ES_tradnl" dirty="0">
                <a:sym typeface="Symbol" pitchFamily="18" charset="2"/>
              </a:rPr>
              <a:t>)</a:t>
            </a:r>
          </a:p>
          <a:p>
            <a:pPr algn="l"/>
            <a:r>
              <a:rPr lang="es-ES_tradnl" dirty="0">
                <a:sym typeface="Symbol" pitchFamily="18" charset="2"/>
              </a:rPr>
              <a:t>   </a:t>
            </a:r>
            <a:r>
              <a:rPr lang="es-ES_tradnl" dirty="0" err="1">
                <a:sym typeface="Symbol" pitchFamily="18" charset="2"/>
              </a:rPr>
              <a:t>zt</a:t>
            </a:r>
            <a:r>
              <a:rPr lang="es-ES_tradnl" dirty="0">
                <a:sym typeface="Symbol" pitchFamily="18" charset="2"/>
              </a:rPr>
              <a:t>=</a:t>
            </a:r>
            <a:r>
              <a:rPr lang="es-ES_tradnl" dirty="0" err="1">
                <a:sym typeface="Symbol" pitchFamily="18" charset="2"/>
              </a:rPr>
              <a:t>fft</a:t>
            </a:r>
            <a:r>
              <a:rPr lang="es-ES_tradnl" dirty="0">
                <a:sym typeface="Symbol" pitchFamily="18" charset="2"/>
              </a:rPr>
              <a:t>(x(0:2:n-1)); </a:t>
            </a:r>
            <a:r>
              <a:rPr lang="es-ES_tradnl" dirty="0" err="1">
                <a:sym typeface="Symbol" pitchFamily="18" charset="2"/>
              </a:rPr>
              <a:t>zb</a:t>
            </a:r>
            <a:r>
              <a:rPr lang="es-ES_tradnl" dirty="0">
                <a:sym typeface="Symbol" pitchFamily="18" charset="2"/>
              </a:rPr>
              <a:t>=omega*</a:t>
            </a:r>
            <a:r>
              <a:rPr lang="es-ES_tradnl" dirty="0" err="1">
                <a:sym typeface="Symbol" pitchFamily="18" charset="2"/>
              </a:rPr>
              <a:t>fft</a:t>
            </a:r>
            <a:r>
              <a:rPr lang="es-ES_tradnl" dirty="0">
                <a:sym typeface="Symbol" pitchFamily="18" charset="2"/>
              </a:rPr>
              <a:t>(x(1:2:n-1))</a:t>
            </a:r>
          </a:p>
          <a:p>
            <a:pPr algn="l"/>
            <a:r>
              <a:rPr lang="es-ES_tradnl" dirty="0">
                <a:sym typeface="Symbol" pitchFamily="18" charset="2"/>
              </a:rPr>
              <a:t>  </a:t>
            </a:r>
          </a:p>
          <a:p>
            <a:pPr algn="l"/>
            <a:endParaRPr lang="es-ES_tradnl" dirty="0">
              <a:sym typeface="Symbol" pitchFamily="18" charset="2"/>
            </a:endParaRPr>
          </a:p>
          <a:p>
            <a:pPr algn="l"/>
            <a:r>
              <a:rPr lang="es-ES_tradnl" dirty="0" err="1">
                <a:sym typeface="Symbol" pitchFamily="18" charset="2"/>
              </a:rPr>
              <a:t>end</a:t>
            </a:r>
            <a:endParaRPr lang="es-ES" dirty="0">
              <a:sym typeface="Symbol" pitchFamily="18" charset="2"/>
            </a:endParaRPr>
          </a:p>
        </p:txBody>
      </p:sp>
      <p:graphicFrame>
        <p:nvGraphicFramePr>
          <p:cNvPr id="45060" name="Object 9"/>
          <p:cNvGraphicFramePr>
            <a:graphicFrameLocks noChangeAspect="1"/>
          </p:cNvGraphicFramePr>
          <p:nvPr/>
        </p:nvGraphicFramePr>
        <p:xfrm>
          <a:off x="1219200" y="4648200"/>
          <a:ext cx="25400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0" name="Ecuación" r:id="rId3" imgW="1244600" imgH="482600" progId="Equation.3">
                  <p:embed/>
                </p:oleObj>
              </mc:Choice>
              <mc:Fallback>
                <p:oleObj name="Ecuación" r:id="rId3" imgW="1244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48200"/>
                        <a:ext cx="254000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03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Versión Matricial</a:t>
            </a:r>
            <a:endParaRPr lang="es-ES_tradnl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066800" y="18288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Producto de Kronecker: Si A</a:t>
            </a:r>
            <a:r>
              <a:rPr lang="es-ES_tradnl">
                <a:sym typeface="Symbol" pitchFamily="18" charset="2"/>
              </a:rPr>
              <a:t>C</a:t>
            </a:r>
            <a:r>
              <a:rPr lang="es-ES_tradnl" baseline="30000">
                <a:sym typeface="Symbol" pitchFamily="18" charset="2"/>
              </a:rPr>
              <a:t>p,q </a:t>
            </a:r>
            <a:r>
              <a:rPr lang="es-ES_tradnl">
                <a:sym typeface="Symbol" pitchFamily="18" charset="2"/>
              </a:rPr>
              <a:t> y BC</a:t>
            </a:r>
            <a:r>
              <a:rPr lang="es-ES_tradnl" baseline="30000">
                <a:sym typeface="Symbol" pitchFamily="18" charset="2"/>
              </a:rPr>
              <a:t>m,n</a:t>
            </a:r>
            <a:endParaRPr lang="es-ES_tradnl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2057400" y="2438400"/>
          <a:ext cx="360045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2" name="Ecuación" r:id="rId3" imgW="2019300" imgH="736600" progId="Equation.3">
                  <p:embed/>
                </p:oleObj>
              </mc:Choice>
              <mc:Fallback>
                <p:oleObj name="Ecuación" r:id="rId3" imgW="2019300" imgH="736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38400"/>
                        <a:ext cx="3600450" cy="1312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733800" y="4038600"/>
            <a:ext cx="192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A</a:t>
            </a:r>
            <a:r>
              <a:rPr lang="es-ES_tradnl">
                <a:sym typeface="Symbol" pitchFamily="18" charset="2"/>
              </a:rPr>
              <a:t>B  C</a:t>
            </a:r>
            <a:r>
              <a:rPr lang="es-ES_tradnl" baseline="30000">
                <a:sym typeface="Symbol" pitchFamily="18" charset="2"/>
              </a:rPr>
              <a:t>pm,qn</a:t>
            </a:r>
            <a:endParaRPr lang="es-ES_tradnl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066800" y="4495800"/>
            <a:ext cx="2119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Caso particular:</a:t>
            </a: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1905000" y="4876800"/>
          <a:ext cx="2852738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Ecuación" r:id="rId5" imgW="1600200" imgH="914400" progId="Equation.3">
                  <p:embed/>
                </p:oleObj>
              </mc:Choice>
              <mc:Fallback>
                <p:oleObj name="Ecuación" r:id="rId5" imgW="1600200" imgH="9144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2852738" cy="162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5943600" y="2667000"/>
            <a:ext cx="274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Ojo a los subíndices!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5567363" y="4572000"/>
            <a:ext cx="1503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Propiedad:</a:t>
            </a:r>
          </a:p>
        </p:txBody>
      </p:sp>
      <p:graphicFrame>
        <p:nvGraphicFramePr>
          <p:cNvPr id="37898" name="Object 11"/>
          <p:cNvGraphicFramePr>
            <a:graphicFrameLocks noChangeAspect="1"/>
          </p:cNvGraphicFramePr>
          <p:nvPr/>
        </p:nvGraphicFramePr>
        <p:xfrm>
          <a:off x="5943600" y="5029200"/>
          <a:ext cx="28400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Ecuación" r:id="rId7" imgW="1244600" imgH="241300" progId="Equation.3">
                  <p:embed/>
                </p:oleObj>
              </mc:Choice>
              <mc:Fallback>
                <p:oleObj name="Ecuación" r:id="rId7" imgW="1244600" imgH="2413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029200"/>
                        <a:ext cx="284003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026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Versión Matricial</a:t>
            </a:r>
            <a:endParaRPr lang="es-ES_tradnl"/>
          </a:p>
        </p:txBody>
      </p:sp>
      <p:sp>
        <p:nvSpPr>
          <p:cNvPr id="38915" name="Text Box 1027"/>
          <p:cNvSpPr txBox="1">
            <a:spLocks noChangeArrowheads="1"/>
          </p:cNvSpPr>
          <p:nvPr/>
        </p:nvSpPr>
        <p:spPr bwMode="auto">
          <a:xfrm>
            <a:off x="1066800" y="2363788"/>
            <a:ext cx="7467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-Dada una reordenación del vector v=0:n-1, la matriz P</a:t>
            </a:r>
            <a:r>
              <a:rPr lang="es-ES_tradnl" baseline="-25000"/>
              <a:t>v </a:t>
            </a:r>
            <a:r>
              <a:rPr lang="es-ES_tradnl"/>
              <a:t> se define como:</a:t>
            </a:r>
          </a:p>
          <a:p>
            <a:endParaRPr lang="es-ES_tradnl"/>
          </a:p>
          <a:p>
            <a:endParaRPr lang="es-ES_tradnl"/>
          </a:p>
        </p:txBody>
      </p:sp>
      <p:sp>
        <p:nvSpPr>
          <p:cNvPr id="38916" name="Text Box 1028"/>
          <p:cNvSpPr txBox="1">
            <a:spLocks noChangeArrowheads="1"/>
          </p:cNvSpPr>
          <p:nvPr/>
        </p:nvSpPr>
        <p:spPr bwMode="auto">
          <a:xfrm>
            <a:off x="1066800" y="1646238"/>
            <a:ext cx="7010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Matrices permutación: Intercambiando columnas de la matriz Identidad</a:t>
            </a:r>
          </a:p>
        </p:txBody>
      </p:sp>
      <p:graphicFrame>
        <p:nvGraphicFramePr>
          <p:cNvPr id="38917" name="Object 1029"/>
          <p:cNvGraphicFramePr>
            <a:graphicFrameLocks noChangeAspect="1"/>
          </p:cNvGraphicFramePr>
          <p:nvPr/>
        </p:nvGraphicFramePr>
        <p:xfrm>
          <a:off x="3429000" y="4953000"/>
          <a:ext cx="1676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Ecuación" r:id="rId3" imgW="622030" imgH="241195" progId="Equation.3">
                  <p:embed/>
                </p:oleObj>
              </mc:Choice>
              <mc:Fallback>
                <p:oleObj name="Ecuación" r:id="rId3" imgW="622030" imgH="241195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1676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1030"/>
          <p:cNvGraphicFramePr>
            <a:graphicFrameLocks noChangeAspect="1"/>
          </p:cNvGraphicFramePr>
          <p:nvPr/>
        </p:nvGraphicFramePr>
        <p:xfrm>
          <a:off x="3119438" y="3367088"/>
          <a:ext cx="19907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Ecuación" r:id="rId5" imgW="736600" imgH="228600" progId="Equation.3">
                  <p:embed/>
                </p:oleObj>
              </mc:Choice>
              <mc:Fallback>
                <p:oleObj name="Ecuación" r:id="rId5" imgW="7366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3367088"/>
                        <a:ext cx="199072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1031"/>
          <p:cNvSpPr txBox="1">
            <a:spLocks noChangeArrowheads="1"/>
          </p:cNvSpPr>
          <p:nvPr/>
        </p:nvSpPr>
        <p:spPr bwMode="auto">
          <a:xfrm>
            <a:off x="1143000" y="4497388"/>
            <a:ext cx="7467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-Propiedad:</a:t>
            </a:r>
          </a:p>
          <a:p>
            <a:endParaRPr lang="es-ES_tradnl"/>
          </a:p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Versión Matricial</a:t>
            </a:r>
            <a:endParaRPr lang="es-ES_tradnl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066800" y="18288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Recordemos:</a:t>
            </a:r>
          </a:p>
        </p:txBody>
      </p:sp>
      <p:graphicFrame>
        <p:nvGraphicFramePr>
          <p:cNvPr id="39940" name="Object 8"/>
          <p:cNvGraphicFramePr>
            <a:graphicFrameLocks noChangeAspect="1"/>
          </p:cNvGraphicFramePr>
          <p:nvPr/>
        </p:nvGraphicFramePr>
        <p:xfrm>
          <a:off x="2667000" y="2133600"/>
          <a:ext cx="48164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cuación" r:id="rId3" imgW="2844800" imgH="1168400" progId="Equation.3">
                  <p:embed/>
                </p:oleObj>
              </mc:Choice>
              <mc:Fallback>
                <p:oleObj name="Ecuación" r:id="rId3" imgW="2844800" imgH="1168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33600"/>
                        <a:ext cx="4816475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990600" y="4648200"/>
            <a:ext cx="72993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Buscamos una descomposición de la matriz F</a:t>
            </a:r>
            <a:r>
              <a:rPr lang="es-ES_tradnl" baseline="-25000"/>
              <a:t>N</a:t>
            </a:r>
            <a:r>
              <a:rPr lang="es-ES_tradnl"/>
              <a:t> a partir de F</a:t>
            </a:r>
            <a:r>
              <a:rPr lang="es-ES_tradnl" baseline="-25000"/>
              <a:t>N/2</a:t>
            </a:r>
            <a:r>
              <a:rPr lang="es-ES_tradnl"/>
              <a:t>, de F</a:t>
            </a:r>
            <a:r>
              <a:rPr lang="es-ES_tradnl" baseline="-25000"/>
              <a:t>N/2 </a:t>
            </a:r>
            <a:r>
              <a:rPr lang="es-ES_tradnl"/>
              <a:t>a partir de</a:t>
            </a:r>
            <a:r>
              <a:rPr lang="es-ES_tradnl" baseline="-25000"/>
              <a:t> </a:t>
            </a:r>
            <a:r>
              <a:rPr lang="es-ES_tradnl"/>
              <a:t>F</a:t>
            </a:r>
            <a:r>
              <a:rPr lang="es-ES_tradnl" baseline="-25000"/>
              <a:t>N/4</a:t>
            </a:r>
            <a:r>
              <a:rPr lang="es-ES_tradnl"/>
              <a:t>, y así sucesivamente hasta llegar al nivel 1.</a:t>
            </a:r>
            <a:endParaRPr lang="es-ES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050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Versión Matricial: ejemplo</a:t>
            </a:r>
            <a:endParaRPr lang="es-ES_tradnl"/>
          </a:p>
        </p:txBody>
      </p:sp>
      <p:sp>
        <p:nvSpPr>
          <p:cNvPr id="40963" name="Text Box 2054"/>
          <p:cNvSpPr txBox="1">
            <a:spLocks noChangeArrowheads="1"/>
          </p:cNvSpPr>
          <p:nvPr/>
        </p:nvSpPr>
        <p:spPr bwMode="auto">
          <a:xfrm>
            <a:off x="914400" y="1828800"/>
            <a:ext cx="120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Sean F</a:t>
            </a:r>
            <a:r>
              <a:rPr lang="es-ES_tradnl" baseline="-25000"/>
              <a:t>4</a:t>
            </a:r>
            <a:r>
              <a:rPr lang="es-ES_tradnl"/>
              <a:t>:</a:t>
            </a:r>
            <a:endParaRPr lang="es-ES"/>
          </a:p>
        </p:txBody>
      </p:sp>
      <p:graphicFrame>
        <p:nvGraphicFramePr>
          <p:cNvPr id="40964" name="Object 2055"/>
          <p:cNvGraphicFramePr>
            <a:graphicFrameLocks noChangeAspect="1"/>
          </p:cNvGraphicFramePr>
          <p:nvPr/>
        </p:nvGraphicFramePr>
        <p:xfrm>
          <a:off x="2228850" y="1676400"/>
          <a:ext cx="1912938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3" name="Ecuación" r:id="rId3" imgW="1130300" imgH="914400" progId="Equation.3">
                  <p:embed/>
                </p:oleObj>
              </mc:Choice>
              <mc:Fallback>
                <p:oleObj name="Ecuación" r:id="rId3" imgW="1130300" imgH="9144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1676400"/>
                        <a:ext cx="1912938" cy="155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2056"/>
          <p:cNvSpPr txBox="1">
            <a:spLocks noChangeArrowheads="1"/>
          </p:cNvSpPr>
          <p:nvPr/>
        </p:nvSpPr>
        <p:spPr bwMode="auto">
          <a:xfrm>
            <a:off x="5106988" y="18288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 F</a:t>
            </a:r>
            <a:r>
              <a:rPr lang="es-ES_tradnl" baseline="-25000"/>
              <a:t>2</a:t>
            </a:r>
            <a:r>
              <a:rPr lang="es-ES_tradnl"/>
              <a:t>:</a:t>
            </a:r>
            <a:endParaRPr lang="es-ES"/>
          </a:p>
        </p:txBody>
      </p:sp>
      <p:graphicFrame>
        <p:nvGraphicFramePr>
          <p:cNvPr id="40966" name="Object 2057"/>
          <p:cNvGraphicFramePr>
            <a:graphicFrameLocks noChangeAspect="1"/>
          </p:cNvGraphicFramePr>
          <p:nvPr/>
        </p:nvGraphicFramePr>
        <p:xfrm>
          <a:off x="5867400" y="1752600"/>
          <a:ext cx="113982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4" name="Ecuación" r:id="rId5" imgW="672808" imgH="457002" progId="Equation.3">
                  <p:embed/>
                </p:oleObj>
              </mc:Choice>
              <mc:Fallback>
                <p:oleObj name="Ecuación" r:id="rId5" imgW="672808" imgH="457002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752600"/>
                        <a:ext cx="1139825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Text Box 2058"/>
          <p:cNvSpPr txBox="1">
            <a:spLocks noChangeArrowheads="1"/>
          </p:cNvSpPr>
          <p:nvPr/>
        </p:nvSpPr>
        <p:spPr bwMode="auto">
          <a:xfrm>
            <a:off x="990600" y="358140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Reordenamos F</a:t>
            </a:r>
            <a:r>
              <a:rPr lang="es-ES_tradnl" baseline="-25000"/>
              <a:t>4</a:t>
            </a:r>
            <a:r>
              <a:rPr lang="es-ES_tradnl"/>
              <a:t>  según la permutación </a:t>
            </a:r>
            <a:r>
              <a:rPr lang="es-ES_tradnl">
                <a:sym typeface="Symbol" pitchFamily="18" charset="2"/>
              </a:rPr>
              <a:t></a:t>
            </a:r>
            <a:r>
              <a:rPr lang="es-ES_tradnl" baseline="-25000">
                <a:sym typeface="Symbol" pitchFamily="18" charset="2"/>
              </a:rPr>
              <a:t>4:</a:t>
            </a:r>
            <a:endParaRPr lang="es-ES"/>
          </a:p>
        </p:txBody>
      </p:sp>
      <p:graphicFrame>
        <p:nvGraphicFramePr>
          <p:cNvPr id="40968" name="Object 2060"/>
          <p:cNvGraphicFramePr>
            <a:graphicFrameLocks noChangeAspect="1"/>
          </p:cNvGraphicFramePr>
          <p:nvPr/>
        </p:nvGraphicFramePr>
        <p:xfrm>
          <a:off x="3157538" y="4038600"/>
          <a:ext cx="313690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5" name="Ecuación" r:id="rId7" imgW="1854200" imgH="914400" progId="Equation.3">
                  <p:embed/>
                </p:oleObj>
              </mc:Choice>
              <mc:Fallback>
                <p:oleObj name="Ecuación" r:id="rId7" imgW="1854200" imgH="9144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4038600"/>
                        <a:ext cx="3136900" cy="155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Text Box 2061"/>
          <p:cNvSpPr txBox="1">
            <a:spLocks noChangeArrowheads="1"/>
          </p:cNvSpPr>
          <p:nvPr/>
        </p:nvSpPr>
        <p:spPr bwMode="auto">
          <a:xfrm>
            <a:off x="1143000" y="5791200"/>
            <a:ext cx="7667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Mueve las columnas pares (0,2) delante y las impares detrás (1,3): 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219200" y="1905000"/>
            <a:ext cx="7239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Dada una función periódica, podemos describirla por su valor en función del tiempo o por su </a:t>
            </a:r>
            <a:r>
              <a:rPr lang="es-ES_tradnl" b="1"/>
              <a:t>amplitud</a:t>
            </a:r>
            <a:r>
              <a:rPr lang="es-ES_tradnl"/>
              <a:t> en función de la frecuencia:	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365500" y="968375"/>
            <a:ext cx="2441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Introducción</a:t>
            </a:r>
          </a:p>
        </p:txBody>
      </p:sp>
      <p:graphicFrame>
        <p:nvGraphicFramePr>
          <p:cNvPr id="6148" name="Object 8"/>
          <p:cNvGraphicFramePr>
            <a:graphicFrameLocks noChangeAspect="1"/>
          </p:cNvGraphicFramePr>
          <p:nvPr/>
        </p:nvGraphicFramePr>
        <p:xfrm>
          <a:off x="2057400" y="3276600"/>
          <a:ext cx="5181600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Hoja de cálculo" r:id="rId4" imgW="3695700" imgH="1838249" progId="Excel.Sheet.8">
                  <p:embed/>
                </p:oleObj>
              </mc:Choice>
              <mc:Fallback>
                <p:oleObj name="Hoja de cálculo" r:id="rId4" imgW="3695700" imgH="1838249" progId="Excel.Shee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76600"/>
                        <a:ext cx="5181600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512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Versión Matricial: ejemplo</a:t>
            </a:r>
            <a:endParaRPr lang="es-ES_tradnl"/>
          </a:p>
        </p:txBody>
      </p:sp>
      <p:graphicFrame>
        <p:nvGraphicFramePr>
          <p:cNvPr id="41987" name="Object 5124"/>
          <p:cNvGraphicFramePr>
            <a:graphicFrameLocks noChangeAspect="1"/>
          </p:cNvGraphicFramePr>
          <p:nvPr/>
        </p:nvGraphicFramePr>
        <p:xfrm>
          <a:off x="1436688" y="1752600"/>
          <a:ext cx="6276975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0" name="Ecuación" r:id="rId3" imgW="3708400" imgH="914400" progId="Equation.3">
                  <p:embed/>
                </p:oleObj>
              </mc:Choice>
              <mc:Fallback>
                <p:oleObj name="Ecuación" r:id="rId3" imgW="3708400" imgH="9144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1752600"/>
                        <a:ext cx="6276975" cy="155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0" name="Text Box 5130"/>
          <p:cNvSpPr txBox="1">
            <a:spLocks noChangeArrowheads="1"/>
          </p:cNvSpPr>
          <p:nvPr/>
        </p:nvSpPr>
        <p:spPr bwMode="auto">
          <a:xfrm>
            <a:off x="1181100" y="3581400"/>
            <a:ext cx="7505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Vamos a mirar esta matriz como una matriz por bloques 2 por 2.</a:t>
            </a:r>
            <a:endParaRPr lang="es-ES"/>
          </a:p>
        </p:txBody>
      </p:sp>
      <p:sp>
        <p:nvSpPr>
          <p:cNvPr id="153611" name="Line 5131"/>
          <p:cNvSpPr>
            <a:spLocks noChangeShapeType="1"/>
          </p:cNvSpPr>
          <p:nvPr/>
        </p:nvSpPr>
        <p:spPr bwMode="auto">
          <a:xfrm>
            <a:off x="6705600" y="1676400"/>
            <a:ext cx="0" cy="1676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3612" name="Line 5132"/>
          <p:cNvSpPr>
            <a:spLocks noChangeShapeType="1"/>
          </p:cNvSpPr>
          <p:nvPr/>
        </p:nvSpPr>
        <p:spPr bwMode="auto">
          <a:xfrm>
            <a:off x="5791200" y="2514600"/>
            <a:ext cx="2057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3613" name="Text Box 5133"/>
          <p:cNvSpPr txBox="1">
            <a:spLocks noChangeArrowheads="1"/>
          </p:cNvSpPr>
          <p:nvPr/>
        </p:nvSpPr>
        <p:spPr bwMode="auto">
          <a:xfrm>
            <a:off x="1066800" y="4495800"/>
            <a:ext cx="7848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En este caso,  W</a:t>
            </a:r>
            <a:r>
              <a:rPr lang="es-ES_tradnl" baseline="-25000"/>
              <a:t>n</a:t>
            </a:r>
            <a:r>
              <a:rPr lang="es-ES_tradnl"/>
              <a:t>=W</a:t>
            </a:r>
            <a:r>
              <a:rPr lang="es-ES_tradnl" baseline="-25000"/>
              <a:t>4</a:t>
            </a:r>
            <a:r>
              <a:rPr lang="es-ES_tradnl"/>
              <a:t>=exp(-2</a:t>
            </a:r>
            <a:r>
              <a:rPr lang="es-ES_tradnl">
                <a:sym typeface="Symbol" pitchFamily="18" charset="2"/>
              </a:rPr>
              <a:t>i/4) = -i  .</a:t>
            </a:r>
          </a:p>
          <a:p>
            <a:pPr algn="l"/>
            <a:endParaRPr lang="es-ES_tradnl">
              <a:sym typeface="Symbol" pitchFamily="18" charset="2"/>
            </a:endParaRPr>
          </a:p>
          <a:p>
            <a:pPr algn="l"/>
            <a:r>
              <a:rPr lang="es-ES_tradnl">
                <a:sym typeface="Symbol" pitchFamily="18" charset="2"/>
              </a:rPr>
              <a:t> Definimos </a:t>
            </a:r>
            <a:r>
              <a:rPr lang="es-ES_tradnl" baseline="-25000">
                <a:sym typeface="Symbol" pitchFamily="18" charset="2"/>
              </a:rPr>
              <a:t>2</a:t>
            </a:r>
            <a:r>
              <a:rPr lang="es-ES_tradnl">
                <a:sym typeface="Symbol" pitchFamily="18" charset="2"/>
              </a:rPr>
              <a:t> = diag (1, W</a:t>
            </a:r>
            <a:r>
              <a:rPr lang="es-ES_tradnl" baseline="-25000">
                <a:sym typeface="Symbol" pitchFamily="18" charset="2"/>
              </a:rPr>
              <a:t>4</a:t>
            </a:r>
            <a:r>
              <a:rPr lang="es-ES_tradnl">
                <a:sym typeface="Symbol" pitchFamily="18" charset="2"/>
              </a:rPr>
              <a:t>) =                   y recordamos que:</a:t>
            </a:r>
            <a:endParaRPr lang="es-ES"/>
          </a:p>
        </p:txBody>
      </p:sp>
      <p:graphicFrame>
        <p:nvGraphicFramePr>
          <p:cNvPr id="153614" name="Object 5134"/>
          <p:cNvGraphicFramePr>
            <a:graphicFrameLocks noChangeAspect="1"/>
          </p:cNvGraphicFramePr>
          <p:nvPr/>
        </p:nvGraphicFramePr>
        <p:xfrm>
          <a:off x="5257800" y="5105400"/>
          <a:ext cx="9461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name="Ecuación" r:id="rId5" imgW="558800" imgH="457200" progId="Equation.3">
                  <p:embed/>
                </p:oleObj>
              </mc:Choice>
              <mc:Fallback>
                <p:oleObj name="Ecuación" r:id="rId5" imgW="558800" imgH="4572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105400"/>
                        <a:ext cx="94615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5" name="Object 5135"/>
          <p:cNvGraphicFramePr>
            <a:graphicFrameLocks noChangeAspect="1"/>
          </p:cNvGraphicFramePr>
          <p:nvPr/>
        </p:nvGraphicFramePr>
        <p:xfrm>
          <a:off x="1800225" y="5715000"/>
          <a:ext cx="165576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Ecuación" r:id="rId7" imgW="977900" imgH="457200" progId="Equation.3">
                  <p:embed/>
                </p:oleObj>
              </mc:Choice>
              <mc:Fallback>
                <p:oleObj name="Ecuación" r:id="rId7" imgW="977900" imgH="4572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5715000"/>
                        <a:ext cx="1655763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6" name="Line 5136"/>
          <p:cNvSpPr>
            <a:spLocks noChangeShapeType="1"/>
          </p:cNvSpPr>
          <p:nvPr/>
        </p:nvSpPr>
        <p:spPr bwMode="auto">
          <a:xfrm flipV="1">
            <a:off x="3200400" y="2209800"/>
            <a:ext cx="2667000" cy="3657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3617" name="Line 5137"/>
          <p:cNvSpPr>
            <a:spLocks noChangeShapeType="1"/>
          </p:cNvSpPr>
          <p:nvPr/>
        </p:nvSpPr>
        <p:spPr bwMode="auto">
          <a:xfrm flipV="1">
            <a:off x="3200400" y="3352800"/>
            <a:ext cx="2743200" cy="2895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3618" name="Text Box 5138"/>
          <p:cNvSpPr txBox="1">
            <a:spLocks noChangeArrowheads="1"/>
          </p:cNvSpPr>
          <p:nvPr/>
        </p:nvSpPr>
        <p:spPr bwMode="auto">
          <a:xfrm>
            <a:off x="3581400" y="5943600"/>
            <a:ext cx="494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(Está en la versión permutada de F</a:t>
            </a:r>
            <a:r>
              <a:rPr lang="es-ES_tradnl" baseline="-25000"/>
              <a:t>4</a:t>
            </a:r>
            <a:r>
              <a:rPr lang="es-ES_tradnl">
                <a:sym typeface="Symbol" pitchFamily="18" charset="2"/>
              </a:rPr>
              <a:t></a:t>
            </a:r>
            <a:r>
              <a:rPr lang="es-ES_tradnl" baseline="-25000">
                <a:sym typeface="Symbol" pitchFamily="18" charset="2"/>
              </a:rPr>
              <a:t>4</a:t>
            </a:r>
            <a:r>
              <a:rPr lang="es-ES_tradnl">
                <a:sym typeface="Symbol" pitchFamily="18" charset="2"/>
              </a:rPr>
              <a:t>)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0" grpId="0" autoUpdateAnimBg="0"/>
      <p:bldP spid="153611" grpId="0" animBg="1"/>
      <p:bldP spid="153612" grpId="0" animBg="1"/>
      <p:bldP spid="153613" grpId="0" autoUpdateAnimBg="0"/>
      <p:bldP spid="153616" grpId="0" animBg="1"/>
      <p:bldP spid="153617" grpId="0" animBg="1"/>
      <p:bldP spid="15361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050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Versión Matricial: ejemplo</a:t>
            </a:r>
            <a:endParaRPr lang="es-ES_tradnl"/>
          </a:p>
        </p:txBody>
      </p:sp>
      <p:graphicFrame>
        <p:nvGraphicFramePr>
          <p:cNvPr id="43011" name="Object 2051"/>
          <p:cNvGraphicFramePr>
            <a:graphicFrameLocks noChangeAspect="1"/>
          </p:cNvGraphicFramePr>
          <p:nvPr/>
        </p:nvGraphicFramePr>
        <p:xfrm>
          <a:off x="1447800" y="2286000"/>
          <a:ext cx="18923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2" name="Ecuación" r:id="rId3" imgW="1117600" imgH="457200" progId="Equation.3">
                  <p:embed/>
                </p:oleObj>
              </mc:Choice>
              <mc:Fallback>
                <p:oleObj name="Ecuación" r:id="rId3" imgW="1117600" imgH="457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189230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2061"/>
          <p:cNvSpPr txBox="1">
            <a:spLocks noChangeArrowheads="1"/>
          </p:cNvSpPr>
          <p:nvPr/>
        </p:nvSpPr>
        <p:spPr bwMode="auto">
          <a:xfrm>
            <a:off x="882650" y="1717675"/>
            <a:ext cx="673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Además, tenemos:</a:t>
            </a:r>
            <a:endParaRPr lang="es-ES"/>
          </a:p>
        </p:txBody>
      </p:sp>
      <p:graphicFrame>
        <p:nvGraphicFramePr>
          <p:cNvPr id="155662" name="Object 2062"/>
          <p:cNvGraphicFramePr>
            <a:graphicFrameLocks noChangeAspect="1"/>
          </p:cNvGraphicFramePr>
          <p:nvPr/>
        </p:nvGraphicFramePr>
        <p:xfrm>
          <a:off x="2514600" y="3505200"/>
          <a:ext cx="4449763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3" name="Ecuación" r:id="rId5" imgW="2628900" imgH="914400" progId="Equation.3">
                  <p:embed/>
                </p:oleObj>
              </mc:Choice>
              <mc:Fallback>
                <p:oleObj name="Ecuación" r:id="rId5" imgW="2628900" imgH="9144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05200"/>
                        <a:ext cx="4449763" cy="155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2063"/>
          <p:cNvGraphicFramePr>
            <a:graphicFrameLocks noChangeAspect="1"/>
          </p:cNvGraphicFramePr>
          <p:nvPr/>
        </p:nvGraphicFramePr>
        <p:xfrm>
          <a:off x="5105400" y="2286000"/>
          <a:ext cx="208597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4" name="Ecuación" r:id="rId7" imgW="1231900" imgH="457200" progId="Equation.3">
                  <p:embed/>
                </p:oleObj>
              </mc:Choice>
              <mc:Fallback>
                <p:oleObj name="Ecuación" r:id="rId7" imgW="1231900" imgH="4572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286000"/>
                        <a:ext cx="2085975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 Box 2064"/>
          <p:cNvSpPr txBox="1">
            <a:spLocks noChangeArrowheads="1"/>
          </p:cNvSpPr>
          <p:nvPr/>
        </p:nvSpPr>
        <p:spPr bwMode="auto">
          <a:xfrm>
            <a:off x="3795713" y="2446338"/>
            <a:ext cx="85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 que</a:t>
            </a:r>
            <a:endParaRPr lang="es-ES"/>
          </a:p>
        </p:txBody>
      </p:sp>
      <p:sp>
        <p:nvSpPr>
          <p:cNvPr id="155665" name="Text Box 2065"/>
          <p:cNvSpPr txBox="1">
            <a:spLocks noChangeArrowheads="1"/>
          </p:cNvSpPr>
          <p:nvPr/>
        </p:nvSpPr>
        <p:spPr bwMode="auto">
          <a:xfrm>
            <a:off x="1025525" y="3352800"/>
            <a:ext cx="138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Entonces:</a:t>
            </a:r>
            <a:endParaRPr lang="es-ES"/>
          </a:p>
        </p:txBody>
      </p:sp>
      <p:graphicFrame>
        <p:nvGraphicFramePr>
          <p:cNvPr id="155666" name="Object 2066"/>
          <p:cNvGraphicFramePr>
            <a:graphicFrameLocks noChangeAspect="1"/>
          </p:cNvGraphicFramePr>
          <p:nvPr/>
        </p:nvGraphicFramePr>
        <p:xfrm>
          <a:off x="2362200" y="5257800"/>
          <a:ext cx="48371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5" name="Ecuación" r:id="rId9" imgW="2857500" imgH="482600" progId="Equation.3">
                  <p:embed/>
                </p:oleObj>
              </mc:Choice>
              <mc:Fallback>
                <p:oleObj name="Ecuación" r:id="rId9" imgW="2857500" imgH="482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257800"/>
                        <a:ext cx="4837113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7170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Versión Matricial</a:t>
            </a:r>
            <a:endParaRPr lang="es-ES_tradnl"/>
          </a:p>
        </p:txBody>
      </p:sp>
      <p:graphicFrame>
        <p:nvGraphicFramePr>
          <p:cNvPr id="44035" name="Object 7171"/>
          <p:cNvGraphicFramePr>
            <a:graphicFrameLocks noChangeAspect="1"/>
          </p:cNvGraphicFramePr>
          <p:nvPr/>
        </p:nvGraphicFramePr>
        <p:xfrm>
          <a:off x="2971800" y="2362200"/>
          <a:ext cx="31623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Ecuación" r:id="rId3" imgW="1866900" imgH="457200" progId="Equation.3">
                  <p:embed/>
                </p:oleObj>
              </mc:Choice>
              <mc:Fallback>
                <p:oleObj name="Ecuación" r:id="rId3" imgW="1866900" imgH="457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362200"/>
                        <a:ext cx="316230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7172"/>
          <p:cNvSpPr txBox="1">
            <a:spLocks noChangeArrowheads="1"/>
          </p:cNvSpPr>
          <p:nvPr/>
        </p:nvSpPr>
        <p:spPr bwMode="auto">
          <a:xfrm>
            <a:off x="882650" y="1717675"/>
            <a:ext cx="7880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En general, si n=2m, tenemos la permutación par-impar de orden n:</a:t>
            </a:r>
            <a:endParaRPr lang="es-ES"/>
          </a:p>
        </p:txBody>
      </p:sp>
      <p:sp>
        <p:nvSpPr>
          <p:cNvPr id="44037" name="Text Box 7176"/>
          <p:cNvSpPr txBox="1">
            <a:spLocks noChangeArrowheads="1"/>
          </p:cNvSpPr>
          <p:nvPr/>
        </p:nvSpPr>
        <p:spPr bwMode="auto">
          <a:xfrm>
            <a:off x="914400" y="3048000"/>
            <a:ext cx="308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 definiendo </a:t>
            </a:r>
            <a:r>
              <a:rPr lang="es-ES_tradnl">
                <a:sym typeface="Symbol" pitchFamily="18" charset="2"/>
              </a:rPr>
              <a:t></a:t>
            </a:r>
            <a:r>
              <a:rPr lang="es-ES_tradnl" baseline="-25000">
                <a:sym typeface="Symbol" pitchFamily="18" charset="2"/>
              </a:rPr>
              <a:t>m</a:t>
            </a:r>
            <a:r>
              <a:rPr lang="es-ES_tradnl">
                <a:sym typeface="Symbol" pitchFamily="18" charset="2"/>
              </a:rPr>
              <a:t> como</a:t>
            </a:r>
            <a:r>
              <a:rPr lang="es-ES_tradnl"/>
              <a:t>:</a:t>
            </a:r>
            <a:endParaRPr lang="es-ES"/>
          </a:p>
        </p:txBody>
      </p:sp>
      <p:graphicFrame>
        <p:nvGraphicFramePr>
          <p:cNvPr id="44038" name="Object 7177"/>
          <p:cNvGraphicFramePr>
            <a:graphicFrameLocks noChangeAspect="1"/>
          </p:cNvGraphicFramePr>
          <p:nvPr/>
        </p:nvGraphicFramePr>
        <p:xfrm>
          <a:off x="1981200" y="4876800"/>
          <a:ext cx="56530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Ecuación" r:id="rId5" imgW="2921000" imgH="482600" progId="Equation.3">
                  <p:embed/>
                </p:oleObj>
              </mc:Choice>
              <mc:Fallback>
                <p:oleObj name="Ecuación" r:id="rId5" imgW="2921000" imgH="482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76800"/>
                        <a:ext cx="565308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178"/>
          <p:cNvGraphicFramePr>
            <a:graphicFrameLocks noChangeAspect="1"/>
          </p:cNvGraphicFramePr>
          <p:nvPr/>
        </p:nvGraphicFramePr>
        <p:xfrm>
          <a:off x="3429000" y="3505200"/>
          <a:ext cx="31384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Ecuación" r:id="rId7" imgW="1854200" imgH="241300" progId="Equation.3">
                  <p:embed/>
                </p:oleObj>
              </mc:Choice>
              <mc:Fallback>
                <p:oleObj name="Ecuación" r:id="rId7" imgW="1854200" imgH="2413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05200"/>
                        <a:ext cx="3138488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 Box 7179"/>
          <p:cNvSpPr txBox="1">
            <a:spLocks noChangeArrowheads="1"/>
          </p:cNvSpPr>
          <p:nvPr/>
        </p:nvSpPr>
        <p:spPr bwMode="auto">
          <a:xfrm>
            <a:off x="1219200" y="4038600"/>
            <a:ext cx="124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entonces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Ejemplo, n=16</a:t>
            </a:r>
            <a:endParaRPr lang="es-ES_tradnl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882650" y="1717675"/>
            <a:ext cx="788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Si r=2s, definimos la matriz “Mariposa” B</a:t>
            </a:r>
            <a:r>
              <a:rPr lang="es-ES_tradnl" baseline="-25000"/>
              <a:t>r</a:t>
            </a:r>
            <a:r>
              <a:rPr lang="es-ES_tradnl"/>
              <a:t> como:</a:t>
            </a:r>
            <a:endParaRPr lang="es-ES" i="1"/>
          </a:p>
        </p:txBody>
      </p:sp>
      <p:graphicFrame>
        <p:nvGraphicFramePr>
          <p:cNvPr id="46084" name="Object 9"/>
          <p:cNvGraphicFramePr>
            <a:graphicFrameLocks noChangeAspect="1"/>
          </p:cNvGraphicFramePr>
          <p:nvPr/>
        </p:nvGraphicFramePr>
        <p:xfrm>
          <a:off x="2971800" y="2514600"/>
          <a:ext cx="3097213" cy="277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cuación" r:id="rId3" imgW="1600200" imgH="1422400" progId="Equation.3">
                  <p:embed/>
                </p:oleObj>
              </mc:Choice>
              <mc:Fallback>
                <p:oleObj name="Ecuación" r:id="rId3" imgW="1600200" imgH="1422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14600"/>
                        <a:ext cx="3097213" cy="277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Ejemplo, n=16</a:t>
            </a:r>
            <a:endParaRPr lang="es-ES_tradnl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882650" y="1717675"/>
            <a:ext cx="7956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La DFT del vector x, desde 0 hasta 15, se obtiene multiplicando la matriz F</a:t>
            </a:r>
            <a:r>
              <a:rPr lang="es-ES_tradnl" baseline="-25000"/>
              <a:t>n </a:t>
            </a:r>
            <a:r>
              <a:rPr lang="es-ES_tradnl"/>
              <a:t>por el vector x: </a:t>
            </a:r>
            <a:r>
              <a:rPr lang="es-ES_tradnl" i="1"/>
              <a:t>F</a:t>
            </a:r>
            <a:r>
              <a:rPr lang="es-ES_tradnl" i="1" baseline="-25000"/>
              <a:t>16</a:t>
            </a:r>
            <a:r>
              <a:rPr lang="es-ES_tradnl" i="1"/>
              <a:t>x</a:t>
            </a:r>
            <a:endParaRPr lang="es-ES" i="1"/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990600" y="2743200"/>
            <a:ext cx="7288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F</a:t>
            </a:r>
            <a:r>
              <a:rPr lang="es-ES_tradnl" baseline="-25000"/>
              <a:t>16</a:t>
            </a:r>
            <a:r>
              <a:rPr lang="es-ES_tradnl"/>
              <a:t> se obtiene a partir de las dos matrices DFT de orden 8:</a:t>
            </a:r>
            <a:endParaRPr lang="es-ES"/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1066800" y="3733800"/>
          <a:ext cx="746760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Ecuación" r:id="rId3" imgW="3314700" imgH="965200" progId="Equation.3">
                  <p:embed/>
                </p:oleObj>
              </mc:Choice>
              <mc:Fallback>
                <p:oleObj name="Ecuación" r:id="rId3" imgW="3314700" imgH="965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7467600" cy="217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Ejemplo, n=16</a:t>
            </a:r>
            <a:endParaRPr lang="es-ES_tradnl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882650" y="1717675"/>
            <a:ext cx="7880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Las dos DFTs de orden 8, una aplicada a las componentes pares ( x(0:2:15) ) y otra a las impares ( x(1:2:15) ) se obtienen respectivamente de DFTs de orden 4:</a:t>
            </a:r>
            <a:endParaRPr lang="es-ES" i="1"/>
          </a:p>
        </p:txBody>
      </p:sp>
      <p:graphicFrame>
        <p:nvGraphicFramePr>
          <p:cNvPr id="165893" name="Object 5"/>
          <p:cNvGraphicFramePr>
            <a:graphicFrameLocks noChangeAspect="1"/>
          </p:cNvGraphicFramePr>
          <p:nvPr/>
        </p:nvGraphicFramePr>
        <p:xfrm>
          <a:off x="1371600" y="5105400"/>
          <a:ext cx="586581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Ecuación" r:id="rId3" imgW="2603500" imgH="482600" progId="Equation.3">
                  <p:embed/>
                </p:oleObj>
              </mc:Choice>
              <mc:Fallback>
                <p:oleObj name="Ecuación" r:id="rId3" imgW="2603500" imgH="482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05400"/>
                        <a:ext cx="5865813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2967038" y="2965450"/>
            <a:ext cx="2940050" cy="4699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0  2  4  6  8  10  12  14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2051050" y="3803650"/>
            <a:ext cx="1492250" cy="4699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0   4  8  12</a:t>
            </a: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5251450" y="3803650"/>
            <a:ext cx="1644650" cy="4699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2   6  10  14</a:t>
            </a:r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6781800" y="2971800"/>
            <a:ext cx="133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(=0:2:15)</a:t>
            </a:r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2209800" y="4191000"/>
            <a:ext cx="1165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||</a:t>
            </a:r>
          </a:p>
          <a:p>
            <a:r>
              <a:rPr lang="es-ES_tradnl"/>
              <a:t>(0:4:15)</a:t>
            </a:r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>
            <a:off x="5562600" y="4191000"/>
            <a:ext cx="1165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||</a:t>
            </a:r>
          </a:p>
          <a:p>
            <a:r>
              <a:rPr lang="es-ES_tradnl"/>
              <a:t>(2:4:15)</a:t>
            </a:r>
          </a:p>
        </p:txBody>
      </p:sp>
      <p:sp>
        <p:nvSpPr>
          <p:cNvPr id="165901" name="Line 13"/>
          <p:cNvSpPr>
            <a:spLocks noChangeShapeType="1"/>
          </p:cNvSpPr>
          <p:nvPr/>
        </p:nvSpPr>
        <p:spPr bwMode="auto">
          <a:xfrm>
            <a:off x="5181600" y="3505200"/>
            <a:ext cx="533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5902" name="Line 14"/>
          <p:cNvSpPr>
            <a:spLocks noChangeShapeType="1"/>
          </p:cNvSpPr>
          <p:nvPr/>
        </p:nvSpPr>
        <p:spPr bwMode="auto">
          <a:xfrm flipH="1">
            <a:off x="2819400" y="3429000"/>
            <a:ext cx="381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1535113" y="3429000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pares</a:t>
            </a:r>
          </a:p>
        </p:txBody>
      </p:sp>
      <p:sp>
        <p:nvSpPr>
          <p:cNvPr id="165904" name="Text Box 16"/>
          <p:cNvSpPr txBox="1">
            <a:spLocks noChangeArrowheads="1"/>
          </p:cNvSpPr>
          <p:nvPr/>
        </p:nvSpPr>
        <p:spPr bwMode="auto">
          <a:xfrm>
            <a:off x="5943600" y="3429000"/>
            <a:ext cx="1147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impares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4" grpId="0" animBg="1" autoUpdateAnimBg="0"/>
      <p:bldP spid="165895" grpId="0" animBg="1" autoUpdateAnimBg="0"/>
      <p:bldP spid="165896" grpId="0" animBg="1" autoUpdateAnimBg="0"/>
      <p:bldP spid="165898" grpId="0" autoUpdateAnimBg="0"/>
      <p:bldP spid="165899" grpId="0" autoUpdateAnimBg="0"/>
      <p:bldP spid="165900" grpId="0" autoUpdateAnimBg="0"/>
      <p:bldP spid="165901" grpId="0" animBg="1"/>
      <p:bldP spid="165902" grpId="0" animBg="1"/>
      <p:bldP spid="165903" grpId="0" autoUpdateAnimBg="0"/>
      <p:bldP spid="16590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074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Ejemplo, n=16</a:t>
            </a:r>
            <a:endParaRPr lang="es-ES_tradnl"/>
          </a:p>
        </p:txBody>
      </p:sp>
      <p:sp>
        <p:nvSpPr>
          <p:cNvPr id="49155" name="Text Box 3075"/>
          <p:cNvSpPr txBox="1">
            <a:spLocks noChangeArrowheads="1"/>
          </p:cNvSpPr>
          <p:nvPr/>
        </p:nvSpPr>
        <p:spPr bwMode="auto">
          <a:xfrm>
            <a:off x="882650" y="1717675"/>
            <a:ext cx="788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La DFT de orden 8 impar:</a:t>
            </a:r>
            <a:endParaRPr lang="es-ES" i="1"/>
          </a:p>
        </p:txBody>
      </p:sp>
      <p:graphicFrame>
        <p:nvGraphicFramePr>
          <p:cNvPr id="167940" name="Object 3076"/>
          <p:cNvGraphicFramePr>
            <a:graphicFrameLocks noChangeAspect="1"/>
          </p:cNvGraphicFramePr>
          <p:nvPr/>
        </p:nvGraphicFramePr>
        <p:xfrm>
          <a:off x="1400175" y="4883150"/>
          <a:ext cx="580866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9" name="Ecuación" r:id="rId3" imgW="2578100" imgH="482600" progId="Equation.3">
                  <p:embed/>
                </p:oleObj>
              </mc:Choice>
              <mc:Fallback>
                <p:oleObj name="Ecuación" r:id="rId3" imgW="2578100" imgH="482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4883150"/>
                        <a:ext cx="5808663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1" name="Text Box 3077"/>
          <p:cNvSpPr txBox="1">
            <a:spLocks noChangeArrowheads="1"/>
          </p:cNvSpPr>
          <p:nvPr/>
        </p:nvSpPr>
        <p:spPr bwMode="auto">
          <a:xfrm>
            <a:off x="2967038" y="2590800"/>
            <a:ext cx="2940050" cy="4699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1  3  5  7  9  11  13  15</a:t>
            </a:r>
          </a:p>
        </p:txBody>
      </p:sp>
      <p:sp>
        <p:nvSpPr>
          <p:cNvPr id="167942" name="Text Box 3078"/>
          <p:cNvSpPr txBox="1">
            <a:spLocks noChangeArrowheads="1"/>
          </p:cNvSpPr>
          <p:nvPr/>
        </p:nvSpPr>
        <p:spPr bwMode="auto">
          <a:xfrm>
            <a:off x="2012950" y="3429000"/>
            <a:ext cx="1568450" cy="4699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1   5   9  13</a:t>
            </a:r>
          </a:p>
        </p:txBody>
      </p:sp>
      <p:sp>
        <p:nvSpPr>
          <p:cNvPr id="167943" name="Text Box 3079"/>
          <p:cNvSpPr txBox="1">
            <a:spLocks noChangeArrowheads="1"/>
          </p:cNvSpPr>
          <p:nvPr/>
        </p:nvSpPr>
        <p:spPr bwMode="auto">
          <a:xfrm>
            <a:off x="5251450" y="3429000"/>
            <a:ext cx="1644650" cy="4699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3   7  11  15</a:t>
            </a:r>
          </a:p>
        </p:txBody>
      </p:sp>
      <p:sp>
        <p:nvSpPr>
          <p:cNvPr id="167944" name="Text Box 3080"/>
          <p:cNvSpPr txBox="1">
            <a:spLocks noChangeArrowheads="1"/>
          </p:cNvSpPr>
          <p:nvPr/>
        </p:nvSpPr>
        <p:spPr bwMode="auto">
          <a:xfrm>
            <a:off x="6781800" y="2597150"/>
            <a:ext cx="133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(=1:2:15)</a:t>
            </a:r>
          </a:p>
        </p:txBody>
      </p:sp>
      <p:sp>
        <p:nvSpPr>
          <p:cNvPr id="167945" name="Text Box 3081"/>
          <p:cNvSpPr txBox="1">
            <a:spLocks noChangeArrowheads="1"/>
          </p:cNvSpPr>
          <p:nvPr/>
        </p:nvSpPr>
        <p:spPr bwMode="auto">
          <a:xfrm>
            <a:off x="2209800" y="3816350"/>
            <a:ext cx="1165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||</a:t>
            </a:r>
          </a:p>
          <a:p>
            <a:r>
              <a:rPr lang="es-ES_tradnl"/>
              <a:t>(1:4:15)</a:t>
            </a:r>
          </a:p>
        </p:txBody>
      </p:sp>
      <p:sp>
        <p:nvSpPr>
          <p:cNvPr id="167946" name="Text Box 3082"/>
          <p:cNvSpPr txBox="1">
            <a:spLocks noChangeArrowheads="1"/>
          </p:cNvSpPr>
          <p:nvPr/>
        </p:nvSpPr>
        <p:spPr bwMode="auto">
          <a:xfrm>
            <a:off x="5562600" y="3816350"/>
            <a:ext cx="1165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||</a:t>
            </a:r>
          </a:p>
          <a:p>
            <a:r>
              <a:rPr lang="es-ES_tradnl"/>
              <a:t>(3:4:15)</a:t>
            </a:r>
          </a:p>
        </p:txBody>
      </p:sp>
      <p:sp>
        <p:nvSpPr>
          <p:cNvPr id="167947" name="Line 3083"/>
          <p:cNvSpPr>
            <a:spLocks noChangeShapeType="1"/>
          </p:cNvSpPr>
          <p:nvPr/>
        </p:nvSpPr>
        <p:spPr bwMode="auto">
          <a:xfrm>
            <a:off x="5181600" y="3130550"/>
            <a:ext cx="533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7948" name="Line 3084"/>
          <p:cNvSpPr>
            <a:spLocks noChangeShapeType="1"/>
          </p:cNvSpPr>
          <p:nvPr/>
        </p:nvSpPr>
        <p:spPr bwMode="auto">
          <a:xfrm flipH="1">
            <a:off x="2819400" y="3054350"/>
            <a:ext cx="381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7949" name="Text Box 3085"/>
          <p:cNvSpPr txBox="1">
            <a:spLocks noChangeArrowheads="1"/>
          </p:cNvSpPr>
          <p:nvPr/>
        </p:nvSpPr>
        <p:spPr bwMode="auto">
          <a:xfrm>
            <a:off x="1535113" y="3054350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pares</a:t>
            </a:r>
          </a:p>
        </p:txBody>
      </p:sp>
      <p:sp>
        <p:nvSpPr>
          <p:cNvPr id="167950" name="Text Box 3086"/>
          <p:cNvSpPr txBox="1">
            <a:spLocks noChangeArrowheads="1"/>
          </p:cNvSpPr>
          <p:nvPr/>
        </p:nvSpPr>
        <p:spPr bwMode="auto">
          <a:xfrm>
            <a:off x="5943600" y="3054350"/>
            <a:ext cx="1147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impares</a:t>
            </a:r>
          </a:p>
        </p:txBody>
      </p:sp>
      <p:sp>
        <p:nvSpPr>
          <p:cNvPr id="167951" name="Text Box 3087"/>
          <p:cNvSpPr txBox="1">
            <a:spLocks noChangeArrowheads="1"/>
          </p:cNvSpPr>
          <p:nvPr/>
        </p:nvSpPr>
        <p:spPr bwMode="auto">
          <a:xfrm>
            <a:off x="4006850" y="5791200"/>
            <a:ext cx="488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||</a:t>
            </a:r>
          </a:p>
          <a:p>
            <a:r>
              <a:rPr lang="es-ES_tradnl"/>
              <a:t>B</a:t>
            </a:r>
            <a:r>
              <a:rPr lang="es-ES_tradnl" baseline="-25000"/>
              <a:t>8</a:t>
            </a: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1" grpId="0" animBg="1" autoUpdateAnimBg="0"/>
      <p:bldP spid="167942" grpId="0" animBg="1" autoUpdateAnimBg="0"/>
      <p:bldP spid="167943" grpId="0" animBg="1" autoUpdateAnimBg="0"/>
      <p:bldP spid="167944" grpId="0" autoUpdateAnimBg="0"/>
      <p:bldP spid="167945" grpId="0" autoUpdateAnimBg="0"/>
      <p:bldP spid="167946" grpId="0" autoUpdateAnimBg="0"/>
      <p:bldP spid="167947" grpId="0" animBg="1"/>
      <p:bldP spid="167948" grpId="0" animBg="1"/>
      <p:bldP spid="167949" grpId="0" autoUpdateAnimBg="0"/>
      <p:bldP spid="167950" grpId="0" autoUpdateAnimBg="0"/>
      <p:bldP spid="167951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050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Ejemplo, n=16</a:t>
            </a:r>
            <a:endParaRPr lang="es-ES_tradnl"/>
          </a:p>
        </p:txBody>
      </p:sp>
      <p:graphicFrame>
        <p:nvGraphicFramePr>
          <p:cNvPr id="168964" name="Object 2052"/>
          <p:cNvGraphicFramePr>
            <a:graphicFrameLocks noChangeAspect="1"/>
          </p:cNvGraphicFramePr>
          <p:nvPr/>
        </p:nvGraphicFramePr>
        <p:xfrm>
          <a:off x="2362200" y="3094038"/>
          <a:ext cx="53340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6" name="Ecuación" r:id="rId3" imgW="2578100" imgH="482600" progId="Equation.3">
                  <p:embed/>
                </p:oleObj>
              </mc:Choice>
              <mc:Fallback>
                <p:oleObj name="Ecuación" r:id="rId3" imgW="2578100" imgH="482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94038"/>
                        <a:ext cx="5334000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2063"/>
          <p:cNvSpPr txBox="1">
            <a:spLocks noChangeArrowheads="1"/>
          </p:cNvSpPr>
          <p:nvPr/>
        </p:nvSpPr>
        <p:spPr bwMode="auto">
          <a:xfrm>
            <a:off x="838200" y="1600200"/>
            <a:ext cx="228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Juntando las dos:</a:t>
            </a:r>
          </a:p>
        </p:txBody>
      </p:sp>
      <p:graphicFrame>
        <p:nvGraphicFramePr>
          <p:cNvPr id="168976" name="Object 2064"/>
          <p:cNvGraphicFramePr>
            <a:graphicFrameLocks noChangeAspect="1"/>
          </p:cNvGraphicFramePr>
          <p:nvPr/>
        </p:nvGraphicFramePr>
        <p:xfrm>
          <a:off x="2362200" y="2133600"/>
          <a:ext cx="53324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name="Ecuación" r:id="rId5" imgW="2603500" imgH="482600" progId="Equation.3">
                  <p:embed/>
                </p:oleObj>
              </mc:Choice>
              <mc:Fallback>
                <p:oleObj name="Ecuación" r:id="rId5" imgW="2603500" imgH="482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133600"/>
                        <a:ext cx="5332413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7" name="Object 2065"/>
          <p:cNvGraphicFramePr>
            <a:graphicFrameLocks noChangeAspect="1"/>
          </p:cNvGraphicFramePr>
          <p:nvPr/>
        </p:nvGraphicFramePr>
        <p:xfrm>
          <a:off x="1371600" y="4495800"/>
          <a:ext cx="7096125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Ecuación" r:id="rId7" imgW="3429000" imgH="939800" progId="Equation.3">
                  <p:embed/>
                </p:oleObj>
              </mc:Choice>
              <mc:Fallback>
                <p:oleObj name="Ecuación" r:id="rId7" imgW="3429000" imgH="939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7096125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026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Ejemplo, n=16</a:t>
            </a:r>
            <a:endParaRPr lang="es-ES_tradnl"/>
          </a:p>
        </p:txBody>
      </p:sp>
      <p:graphicFrame>
        <p:nvGraphicFramePr>
          <p:cNvPr id="169990" name="Object 1030"/>
          <p:cNvGraphicFramePr>
            <a:graphicFrameLocks noChangeAspect="1"/>
          </p:cNvGraphicFramePr>
          <p:nvPr/>
        </p:nvGraphicFramePr>
        <p:xfrm>
          <a:off x="2133600" y="2438400"/>
          <a:ext cx="5310188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Ecuación" r:id="rId3" imgW="2565400" imgH="939800" progId="Equation.3">
                  <p:embed/>
                </p:oleObj>
              </mc:Choice>
              <mc:Fallback>
                <p:oleObj name="Ecuación" r:id="rId3" imgW="2565400" imgH="939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38400"/>
                        <a:ext cx="5310188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1031"/>
          <p:cNvSpPr txBox="1">
            <a:spLocks noChangeArrowheads="1"/>
          </p:cNvSpPr>
          <p:nvPr/>
        </p:nvSpPr>
        <p:spPr bwMode="auto">
          <a:xfrm>
            <a:off x="1044575" y="1828800"/>
            <a:ext cx="1884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 obtenemos: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Ejemplo, n=16</a:t>
            </a:r>
            <a:endParaRPr lang="es-ES_tradnl"/>
          </a:p>
        </p:txBody>
      </p:sp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1600200" y="2438400"/>
          <a:ext cx="5310188" cy="383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Ecuación" r:id="rId3" imgW="2565400" imgH="1854200" progId="Equation.3">
                  <p:embed/>
                </p:oleObj>
              </mc:Choice>
              <mc:Fallback>
                <p:oleObj name="Ecuación" r:id="rId3" imgW="2565400" imgH="1854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5310188" cy="3833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143000" y="1752600"/>
            <a:ext cx="542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Análogamente, F</a:t>
            </a:r>
            <a:r>
              <a:rPr lang="es-ES_tradnl" baseline="-25000"/>
              <a:t>4</a:t>
            </a:r>
            <a:r>
              <a:rPr lang="es-ES_tradnl"/>
              <a:t> se obtiene a partir de F</a:t>
            </a:r>
            <a:r>
              <a:rPr lang="es-ES_tradnl" baseline="-25000"/>
              <a:t>2</a:t>
            </a:r>
            <a:r>
              <a:rPr lang="es-ES_tradnl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027"/>
          <p:cNvSpPr txBox="1">
            <a:spLocks noChangeArrowheads="1"/>
          </p:cNvSpPr>
          <p:nvPr/>
        </p:nvSpPr>
        <p:spPr bwMode="auto">
          <a:xfrm>
            <a:off x="3365500" y="968375"/>
            <a:ext cx="2441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Introducción</a:t>
            </a:r>
          </a:p>
        </p:txBody>
      </p:sp>
      <p:graphicFrame>
        <p:nvGraphicFramePr>
          <p:cNvPr id="7171" name="Object 1029"/>
          <p:cNvGraphicFramePr>
            <a:graphicFrameLocks noChangeAspect="1"/>
          </p:cNvGraphicFramePr>
          <p:nvPr/>
        </p:nvGraphicFramePr>
        <p:xfrm>
          <a:off x="1524000" y="1905000"/>
          <a:ext cx="6743700" cy="348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Hoja de cálculo" r:id="rId4" imgW="4324502" imgH="2095500" progId="Excel.Sheet.8">
                  <p:embed/>
                </p:oleObj>
              </mc:Choice>
              <mc:Fallback>
                <p:oleObj name="Hoja de cálculo" r:id="rId4" imgW="4324502" imgH="2095500" progId="Excel.Shee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05000"/>
                        <a:ext cx="6743700" cy="348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1030"/>
          <p:cNvSpPr txBox="1">
            <a:spLocks noChangeArrowheads="1"/>
          </p:cNvSpPr>
          <p:nvPr/>
        </p:nvSpPr>
        <p:spPr bwMode="auto">
          <a:xfrm>
            <a:off x="1279525" y="5603875"/>
            <a:ext cx="70913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En muchos casos resulta necesario obtener el “contenido</a:t>
            </a:r>
          </a:p>
          <a:p>
            <a:pPr algn="l"/>
            <a:r>
              <a:rPr lang="es-ES_tradnl"/>
              <a:t>en frecuencia” de una señal.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050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Ejemplo, n=16</a:t>
            </a:r>
            <a:endParaRPr lang="es-ES_tradnl"/>
          </a:p>
        </p:txBody>
      </p:sp>
      <p:graphicFrame>
        <p:nvGraphicFramePr>
          <p:cNvPr id="172035" name="Object 2051"/>
          <p:cNvGraphicFramePr>
            <a:graphicFrameLocks noChangeAspect="1"/>
          </p:cNvGraphicFramePr>
          <p:nvPr/>
        </p:nvGraphicFramePr>
        <p:xfrm>
          <a:off x="1219200" y="2362200"/>
          <a:ext cx="2405063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name="Ecuación" r:id="rId3" imgW="2095500" imgH="3657600" progId="Equation.3">
                  <p:embed/>
                </p:oleObj>
              </mc:Choice>
              <mc:Fallback>
                <p:oleObj name="Ecuación" r:id="rId3" imgW="2095500" imgH="3657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2405063" cy="419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2052"/>
          <p:cNvSpPr txBox="1">
            <a:spLocks noChangeArrowheads="1"/>
          </p:cNvSpPr>
          <p:nvPr/>
        </p:nvSpPr>
        <p:spPr bwMode="auto">
          <a:xfrm>
            <a:off x="1600200" y="1752600"/>
            <a:ext cx="632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Y previamente se habrá hecho la etapa de orden 1:</a:t>
            </a:r>
          </a:p>
        </p:txBody>
      </p:sp>
      <p:sp>
        <p:nvSpPr>
          <p:cNvPr id="172037" name="Line 2053"/>
          <p:cNvSpPr>
            <a:spLocks noChangeShapeType="1"/>
          </p:cNvSpPr>
          <p:nvPr/>
        </p:nvSpPr>
        <p:spPr bwMode="auto">
          <a:xfrm flipH="1">
            <a:off x="3810000" y="2819400"/>
            <a:ext cx="762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2038" name="Text Box 2054"/>
          <p:cNvSpPr txBox="1">
            <a:spLocks noChangeArrowheads="1"/>
          </p:cNvSpPr>
          <p:nvPr/>
        </p:nvSpPr>
        <p:spPr bwMode="auto">
          <a:xfrm>
            <a:off x="4267200" y="2438400"/>
            <a:ext cx="304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Vector x “bit-reversed”</a:t>
            </a:r>
          </a:p>
        </p:txBody>
      </p:sp>
      <p:sp>
        <p:nvSpPr>
          <p:cNvPr id="172039" name="Text Box 2055"/>
          <p:cNvSpPr txBox="1">
            <a:spLocks noChangeArrowheads="1"/>
          </p:cNvSpPr>
          <p:nvPr/>
        </p:nvSpPr>
        <p:spPr bwMode="auto">
          <a:xfrm>
            <a:off x="5257800" y="28194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||</a:t>
            </a:r>
          </a:p>
        </p:txBody>
      </p:sp>
      <p:graphicFrame>
        <p:nvGraphicFramePr>
          <p:cNvPr id="172040" name="Object 2056"/>
          <p:cNvGraphicFramePr>
            <a:graphicFrameLocks noChangeAspect="1"/>
          </p:cNvGraphicFramePr>
          <p:nvPr/>
        </p:nvGraphicFramePr>
        <p:xfrm>
          <a:off x="5029200" y="3352800"/>
          <a:ext cx="7556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0" name="Ecuación" r:id="rId5" imgW="291973" imgH="241195" progId="Equation.3">
                  <p:embed/>
                </p:oleObj>
              </mc:Choice>
              <mc:Fallback>
                <p:oleObj name="Ecuación" r:id="rId5" imgW="291973" imgH="241195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352800"/>
                        <a:ext cx="75565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7" grpId="0" animBg="1"/>
      <p:bldP spid="172038" grpId="0" autoUpdateAnimBg="0"/>
      <p:bldP spid="172039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050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Ejemplo, n=16</a:t>
            </a:r>
            <a:endParaRPr lang="es-ES_tradnl"/>
          </a:p>
        </p:txBody>
      </p:sp>
      <p:sp>
        <p:nvSpPr>
          <p:cNvPr id="54275" name="Text Box 2052"/>
          <p:cNvSpPr txBox="1">
            <a:spLocks noChangeArrowheads="1"/>
          </p:cNvSpPr>
          <p:nvPr/>
        </p:nvSpPr>
        <p:spPr bwMode="auto">
          <a:xfrm>
            <a:off x="914400" y="1676400"/>
            <a:ext cx="245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Para obtener F</a:t>
            </a:r>
            <a:r>
              <a:rPr lang="es-ES_tradnl" baseline="-25000"/>
              <a:t>16 </a:t>
            </a:r>
            <a:r>
              <a:rPr lang="es-ES_tradnl"/>
              <a:t>x:</a:t>
            </a:r>
          </a:p>
        </p:txBody>
      </p:sp>
      <p:sp>
        <p:nvSpPr>
          <p:cNvPr id="54276" name="Text Box 2054"/>
          <p:cNvSpPr txBox="1">
            <a:spLocks noChangeArrowheads="1"/>
          </p:cNvSpPr>
          <p:nvPr/>
        </p:nvSpPr>
        <p:spPr bwMode="auto">
          <a:xfrm>
            <a:off x="1401763" y="2133600"/>
            <a:ext cx="299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1) Permutar el vector x</a:t>
            </a:r>
          </a:p>
        </p:txBody>
      </p:sp>
      <p:graphicFrame>
        <p:nvGraphicFramePr>
          <p:cNvPr id="54277" name="Object 2056"/>
          <p:cNvGraphicFramePr>
            <a:graphicFrameLocks noChangeAspect="1"/>
          </p:cNvGraphicFramePr>
          <p:nvPr/>
        </p:nvGraphicFramePr>
        <p:xfrm>
          <a:off x="5334000" y="2133600"/>
          <a:ext cx="7556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8" name="Ecuación" r:id="rId3" imgW="291973" imgH="241195" progId="Equation.3">
                  <p:embed/>
                </p:oleObj>
              </mc:Choice>
              <mc:Fallback>
                <p:oleObj name="Ecuación" r:id="rId3" imgW="291973" imgH="241195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33600"/>
                        <a:ext cx="75565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Line 2057"/>
          <p:cNvSpPr>
            <a:spLocks noChangeShapeType="1"/>
          </p:cNvSpPr>
          <p:nvPr/>
        </p:nvSpPr>
        <p:spPr bwMode="auto">
          <a:xfrm>
            <a:off x="4495800" y="2362200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3066" name="Text Box 2058"/>
          <p:cNvSpPr txBox="1">
            <a:spLocks noChangeArrowheads="1"/>
          </p:cNvSpPr>
          <p:nvPr/>
        </p:nvSpPr>
        <p:spPr bwMode="auto">
          <a:xfrm>
            <a:off x="1219200" y="2743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2) Premultiplicar el resultado por  I</a:t>
            </a:r>
            <a:r>
              <a:rPr lang="es-ES_tradnl" baseline="-25000"/>
              <a:t>8</a:t>
            </a:r>
            <a:r>
              <a:rPr lang="es-ES_tradnl">
                <a:sym typeface="Symbol" pitchFamily="18" charset="2"/>
              </a:rPr>
              <a:t>B</a:t>
            </a:r>
            <a:r>
              <a:rPr lang="es-ES_tradnl" baseline="-25000">
                <a:sym typeface="Symbol" pitchFamily="18" charset="2"/>
              </a:rPr>
              <a:t>2</a:t>
            </a:r>
            <a:endParaRPr lang="es-ES_tradnl"/>
          </a:p>
        </p:txBody>
      </p:sp>
      <p:sp>
        <p:nvSpPr>
          <p:cNvPr id="173067" name="Text Box 2059"/>
          <p:cNvSpPr txBox="1">
            <a:spLocks noChangeArrowheads="1"/>
          </p:cNvSpPr>
          <p:nvPr/>
        </p:nvSpPr>
        <p:spPr bwMode="auto">
          <a:xfrm>
            <a:off x="1219200" y="3352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3) Premultiplicar el resultado por  I</a:t>
            </a:r>
            <a:r>
              <a:rPr lang="es-ES_tradnl" baseline="-25000"/>
              <a:t>4</a:t>
            </a:r>
            <a:r>
              <a:rPr lang="es-ES_tradnl">
                <a:sym typeface="Symbol" pitchFamily="18" charset="2"/>
              </a:rPr>
              <a:t>B</a:t>
            </a:r>
            <a:r>
              <a:rPr lang="es-ES_tradnl" baseline="-25000">
                <a:sym typeface="Symbol" pitchFamily="18" charset="2"/>
              </a:rPr>
              <a:t>4</a:t>
            </a:r>
            <a:endParaRPr lang="es-ES_tradnl"/>
          </a:p>
        </p:txBody>
      </p:sp>
      <p:sp>
        <p:nvSpPr>
          <p:cNvPr id="173068" name="Text Box 2060"/>
          <p:cNvSpPr txBox="1">
            <a:spLocks noChangeArrowheads="1"/>
          </p:cNvSpPr>
          <p:nvPr/>
        </p:nvSpPr>
        <p:spPr bwMode="auto">
          <a:xfrm>
            <a:off x="1219200" y="39624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4) Premultiplicar el resultado por  I</a:t>
            </a:r>
            <a:r>
              <a:rPr lang="es-ES_tradnl" baseline="-25000"/>
              <a:t>2</a:t>
            </a:r>
            <a:r>
              <a:rPr lang="es-ES_tradnl">
                <a:sym typeface="Symbol" pitchFamily="18" charset="2"/>
              </a:rPr>
              <a:t>B</a:t>
            </a:r>
            <a:r>
              <a:rPr lang="es-ES_tradnl" baseline="-25000">
                <a:sym typeface="Symbol" pitchFamily="18" charset="2"/>
              </a:rPr>
              <a:t>8</a:t>
            </a:r>
            <a:endParaRPr lang="es-ES_tradnl"/>
          </a:p>
        </p:txBody>
      </p:sp>
      <p:sp>
        <p:nvSpPr>
          <p:cNvPr id="173069" name="Text Box 2061"/>
          <p:cNvSpPr txBox="1">
            <a:spLocks noChangeArrowheads="1"/>
          </p:cNvSpPr>
          <p:nvPr/>
        </p:nvSpPr>
        <p:spPr bwMode="auto">
          <a:xfrm>
            <a:off x="1219200" y="4495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5) Premultiplicar el resultado por  I</a:t>
            </a:r>
            <a:r>
              <a:rPr lang="es-ES_tradnl" baseline="-25000"/>
              <a:t>1</a:t>
            </a:r>
            <a:r>
              <a:rPr lang="es-ES_tradnl">
                <a:sym typeface="Symbol" pitchFamily="18" charset="2"/>
              </a:rPr>
              <a:t>B</a:t>
            </a:r>
            <a:r>
              <a:rPr lang="es-ES_tradnl" baseline="-25000">
                <a:sym typeface="Symbol" pitchFamily="18" charset="2"/>
              </a:rPr>
              <a:t>16</a:t>
            </a:r>
            <a:endParaRPr lang="es-ES_tradnl"/>
          </a:p>
        </p:txBody>
      </p:sp>
      <p:graphicFrame>
        <p:nvGraphicFramePr>
          <p:cNvPr id="173071" name="Object 2063"/>
          <p:cNvGraphicFramePr>
            <a:graphicFrameLocks noChangeAspect="1"/>
          </p:cNvGraphicFramePr>
          <p:nvPr/>
        </p:nvGraphicFramePr>
        <p:xfrm>
          <a:off x="1219200" y="5181600"/>
          <a:ext cx="64912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9" name="Ecuación" r:id="rId5" imgW="2921000" imgH="241300" progId="Equation.3">
                  <p:embed/>
                </p:oleObj>
              </mc:Choice>
              <mc:Fallback>
                <p:oleObj name="Ecuación" r:id="rId5" imgW="2921000" imgH="2413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81600"/>
                        <a:ext cx="64912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2" name="Object 2064"/>
          <p:cNvGraphicFramePr>
            <a:graphicFrameLocks noChangeAspect="1"/>
          </p:cNvGraphicFramePr>
          <p:nvPr/>
        </p:nvGraphicFramePr>
        <p:xfrm>
          <a:off x="1387475" y="5867400"/>
          <a:ext cx="61531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0" name="Ecuación" r:id="rId7" imgW="2768600" imgH="241300" progId="Equation.3">
                  <p:embed/>
                </p:oleObj>
              </mc:Choice>
              <mc:Fallback>
                <p:oleObj name="Ecuación" r:id="rId7" imgW="2768600" imgH="2413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5867400"/>
                        <a:ext cx="61531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6" grpId="0" autoUpdateAnimBg="0"/>
      <p:bldP spid="173067" grpId="0" autoUpdateAnimBg="0"/>
      <p:bldP spid="173068" grpId="0" autoUpdateAnimBg="0"/>
      <p:bldP spid="17306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026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Versión Matricial</a:t>
            </a:r>
            <a:endParaRPr lang="es-ES_tradnl"/>
          </a:p>
        </p:txBody>
      </p:sp>
      <p:sp>
        <p:nvSpPr>
          <p:cNvPr id="55299" name="Text Box 1027"/>
          <p:cNvSpPr txBox="1">
            <a:spLocks noChangeArrowheads="1"/>
          </p:cNvSpPr>
          <p:nvPr/>
        </p:nvSpPr>
        <p:spPr bwMode="auto">
          <a:xfrm>
            <a:off x="990600" y="1631950"/>
            <a:ext cx="7848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En general, se puede obtener la matriz DFT de orden n F</a:t>
            </a:r>
            <a:r>
              <a:rPr lang="es-ES_tradnl" baseline="-25000"/>
              <a:t>n</a:t>
            </a:r>
            <a:r>
              <a:rPr lang="es-ES_tradnl"/>
              <a:t> (con elementos [f</a:t>
            </a:r>
            <a:r>
              <a:rPr lang="es-ES_tradnl" baseline="-25000"/>
              <a:t>i,j</a:t>
            </a:r>
            <a:r>
              <a:rPr lang="es-ES_tradnl"/>
              <a:t> ] = w</a:t>
            </a:r>
            <a:r>
              <a:rPr lang="es-ES_tradnl" baseline="-25000"/>
              <a:t>n</a:t>
            </a:r>
            <a:r>
              <a:rPr lang="es-ES_tradnl" baseline="30000"/>
              <a:t>ij</a:t>
            </a:r>
            <a:r>
              <a:rPr lang="es-ES_tradnl"/>
              <a:t>, con i,j variando entre 0 y n-1) mediante el siguiente producto de matrices:</a:t>
            </a:r>
          </a:p>
        </p:txBody>
      </p:sp>
      <p:graphicFrame>
        <p:nvGraphicFramePr>
          <p:cNvPr id="55300" name="Object 1035"/>
          <p:cNvGraphicFramePr>
            <a:graphicFrameLocks noChangeAspect="1"/>
          </p:cNvGraphicFramePr>
          <p:nvPr/>
        </p:nvGraphicFramePr>
        <p:xfrm>
          <a:off x="1941513" y="3060700"/>
          <a:ext cx="55038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Ecuación" r:id="rId3" imgW="2476500" imgH="228600" progId="Equation.3">
                  <p:embed/>
                </p:oleObj>
              </mc:Choice>
              <mc:Fallback>
                <p:oleObj name="Ecuación" r:id="rId3" imgW="247650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060700"/>
                        <a:ext cx="550386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 Box 1037"/>
          <p:cNvSpPr txBox="1">
            <a:spLocks noChangeArrowheads="1"/>
          </p:cNvSpPr>
          <p:nvPr/>
        </p:nvSpPr>
        <p:spPr bwMode="auto">
          <a:xfrm>
            <a:off x="1143000" y="4084638"/>
            <a:ext cx="7543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Cada matriz del producto es DISPERSA (Sólo dos elementos distintos de 0 en cada fila)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026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Factorización de Cooley-Tukey (radio 2)</a:t>
            </a:r>
            <a:endParaRPr lang="es-ES_tradnl"/>
          </a:p>
        </p:txBody>
      </p:sp>
      <p:sp>
        <p:nvSpPr>
          <p:cNvPr id="56323" name="Text Box 1030"/>
          <p:cNvSpPr txBox="1">
            <a:spLocks noChangeArrowheads="1"/>
          </p:cNvSpPr>
          <p:nvPr/>
        </p:nvSpPr>
        <p:spPr bwMode="auto">
          <a:xfrm>
            <a:off x="1219200" y="16764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Si n=2</a:t>
            </a:r>
            <a:r>
              <a:rPr lang="es-ES_tradnl" baseline="30000"/>
              <a:t>t </a:t>
            </a:r>
            <a:r>
              <a:rPr lang="es-ES_tradnl"/>
              <a:t> entonces:</a:t>
            </a:r>
          </a:p>
        </p:txBody>
      </p:sp>
      <p:graphicFrame>
        <p:nvGraphicFramePr>
          <p:cNvPr id="56324" name="Object 1031"/>
          <p:cNvGraphicFramePr>
            <a:graphicFrameLocks noChangeAspect="1"/>
          </p:cNvGraphicFramePr>
          <p:nvPr/>
        </p:nvGraphicFramePr>
        <p:xfrm>
          <a:off x="3675063" y="2198688"/>
          <a:ext cx="2116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9" name="Ecuación" r:id="rId3" imgW="952087" imgH="241195" progId="Equation.3">
                  <p:embed/>
                </p:oleObj>
              </mc:Choice>
              <mc:Fallback>
                <p:oleObj name="Ecuación" r:id="rId3" imgW="952087" imgH="241195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2198688"/>
                        <a:ext cx="2116137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 Box 1032"/>
          <p:cNvSpPr txBox="1">
            <a:spLocks noChangeArrowheads="1"/>
          </p:cNvSpPr>
          <p:nvPr/>
        </p:nvSpPr>
        <p:spPr bwMode="auto">
          <a:xfrm>
            <a:off x="1066800" y="2743200"/>
            <a:ext cx="568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Donde P</a:t>
            </a:r>
            <a:r>
              <a:rPr lang="es-ES_tradnl" baseline="-25000"/>
              <a:t>n</a:t>
            </a:r>
            <a:r>
              <a:rPr lang="es-ES_tradnl"/>
              <a:t> es la permutación “bit-reversal”, y:</a:t>
            </a:r>
          </a:p>
        </p:txBody>
      </p:sp>
      <p:graphicFrame>
        <p:nvGraphicFramePr>
          <p:cNvPr id="56326" name="Object 1033"/>
          <p:cNvGraphicFramePr>
            <a:graphicFrameLocks noChangeAspect="1"/>
          </p:cNvGraphicFramePr>
          <p:nvPr/>
        </p:nvGraphicFramePr>
        <p:xfrm>
          <a:off x="1157288" y="3590925"/>
          <a:ext cx="7591425" cy="243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0" name="Ecuación" r:id="rId5" imgW="3289300" imgH="1054100" progId="Equation.3">
                  <p:embed/>
                </p:oleObj>
              </mc:Choice>
              <mc:Fallback>
                <p:oleObj name="Ecuación" r:id="rId5" imgW="3289300" imgH="10541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3590925"/>
                        <a:ext cx="7591425" cy="243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026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Decimación en tiempo y en frecuencia</a:t>
            </a:r>
            <a:endParaRPr lang="es-ES_tradnl"/>
          </a:p>
        </p:txBody>
      </p:sp>
      <p:sp>
        <p:nvSpPr>
          <p:cNvPr id="57347" name="Text Box 1027"/>
          <p:cNvSpPr txBox="1">
            <a:spLocks noChangeArrowheads="1"/>
          </p:cNvSpPr>
          <p:nvPr/>
        </p:nvSpPr>
        <p:spPr bwMode="auto">
          <a:xfrm>
            <a:off x="838200" y="1752600"/>
            <a:ext cx="8001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La FFT de Cooley-Tukey empieza por permutar el vector (coste no trivial, 10-30% del coste total), todavía señal TEMPORAL.</a:t>
            </a:r>
          </a:p>
          <a:p>
            <a:pPr algn="l"/>
            <a:r>
              <a:rPr lang="es-ES_tradnl"/>
              <a:t>(Decimation-in-Time)</a:t>
            </a:r>
          </a:p>
          <a:p>
            <a:pPr algn="l"/>
            <a:endParaRPr lang="es-ES_tradnl"/>
          </a:p>
          <a:p>
            <a:pPr algn="l"/>
            <a:r>
              <a:rPr lang="es-ES_tradnl"/>
              <a:t>Existe la posibilidad de permutar el vector en el espacio de frecuencias: (decimation in frequency)</a:t>
            </a:r>
          </a:p>
        </p:txBody>
      </p:sp>
      <p:sp>
        <p:nvSpPr>
          <p:cNvPr id="57348" name="Text Box 1028"/>
          <p:cNvSpPr txBox="1">
            <a:spLocks noChangeArrowheads="1"/>
          </p:cNvSpPr>
          <p:nvPr/>
        </p:nvSpPr>
        <p:spPr bwMode="auto">
          <a:xfrm>
            <a:off x="3352800" y="4191000"/>
            <a:ext cx="250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F</a:t>
            </a:r>
            <a:r>
              <a:rPr lang="es-ES_tradnl" baseline="-25000"/>
              <a:t>n</a:t>
            </a:r>
            <a:r>
              <a:rPr lang="es-ES_tradnl"/>
              <a:t> es SIMÉTRICA</a:t>
            </a:r>
          </a:p>
        </p:txBody>
      </p:sp>
      <p:sp>
        <p:nvSpPr>
          <p:cNvPr id="57349" name="Line 1029"/>
          <p:cNvSpPr>
            <a:spLocks noChangeShapeType="1"/>
          </p:cNvSpPr>
          <p:nvPr/>
        </p:nvSpPr>
        <p:spPr bwMode="auto">
          <a:xfrm>
            <a:off x="4572000" y="464820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57350" name="Object 1030"/>
          <p:cNvGraphicFramePr>
            <a:graphicFrameLocks noChangeAspect="1"/>
          </p:cNvGraphicFramePr>
          <p:nvPr/>
        </p:nvGraphicFramePr>
        <p:xfrm>
          <a:off x="3962400" y="5334000"/>
          <a:ext cx="1219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5" name="Ecuación" r:id="rId3" imgW="533169" imgH="241195" progId="Equation.3">
                  <p:embed/>
                </p:oleObj>
              </mc:Choice>
              <mc:Fallback>
                <p:oleObj name="Ecuación" r:id="rId3" imgW="533169" imgH="241195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334000"/>
                        <a:ext cx="12192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Line 1031"/>
          <p:cNvSpPr>
            <a:spLocks noChangeShapeType="1"/>
          </p:cNvSpPr>
          <p:nvPr/>
        </p:nvSpPr>
        <p:spPr bwMode="auto">
          <a:xfrm>
            <a:off x="5257800" y="571500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57352" name="Object 1032"/>
          <p:cNvGraphicFramePr>
            <a:graphicFrameLocks noChangeAspect="1"/>
          </p:cNvGraphicFramePr>
          <p:nvPr/>
        </p:nvGraphicFramePr>
        <p:xfrm>
          <a:off x="6300788" y="5410200"/>
          <a:ext cx="15732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6" name="Ecuación" r:id="rId5" imgW="685800" imgH="241300" progId="Equation.3">
                  <p:embed/>
                </p:oleObj>
              </mc:Choice>
              <mc:Fallback>
                <p:oleObj name="Ecuación" r:id="rId5" imgW="685800" imgH="2413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410200"/>
                        <a:ext cx="1573212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Decimación en tiempo y en frecuencia</a:t>
            </a:r>
            <a:endParaRPr lang="es-ES_tradnl"/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1701800" y="3429000"/>
            <a:ext cx="461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Factorización de </a:t>
            </a:r>
            <a:r>
              <a:rPr lang="es-ES_tradnl" b="1"/>
              <a:t>Gentleman-Sande</a:t>
            </a:r>
          </a:p>
        </p:txBody>
      </p:sp>
      <p:graphicFrame>
        <p:nvGraphicFramePr>
          <p:cNvPr id="58372" name="Object 9"/>
          <p:cNvGraphicFramePr>
            <a:graphicFrameLocks noChangeAspect="1"/>
          </p:cNvGraphicFramePr>
          <p:nvPr/>
        </p:nvGraphicFramePr>
        <p:xfrm>
          <a:off x="1981200" y="1752600"/>
          <a:ext cx="21161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0" name="Ecuación" r:id="rId3" imgW="952087" imgH="241195" progId="Equation.3">
                  <p:embed/>
                </p:oleObj>
              </mc:Choice>
              <mc:Fallback>
                <p:oleObj name="Ecuación" r:id="rId3" imgW="952087" imgH="241195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52600"/>
                        <a:ext cx="2116138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10"/>
          <p:cNvSpPr txBox="1">
            <a:spLocks noChangeArrowheads="1"/>
          </p:cNvSpPr>
          <p:nvPr/>
        </p:nvSpPr>
        <p:spPr bwMode="auto">
          <a:xfrm>
            <a:off x="1143000" y="17526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Si                                     entonces </a:t>
            </a:r>
          </a:p>
        </p:txBody>
      </p:sp>
      <p:graphicFrame>
        <p:nvGraphicFramePr>
          <p:cNvPr id="58374" name="Object 11"/>
          <p:cNvGraphicFramePr>
            <a:graphicFrameLocks noChangeAspect="1"/>
          </p:cNvGraphicFramePr>
          <p:nvPr/>
        </p:nvGraphicFramePr>
        <p:xfrm>
          <a:off x="1981200" y="2514600"/>
          <a:ext cx="37338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1" name="Ecuación" r:id="rId5" imgW="1346200" imgH="241300" progId="Equation.3">
                  <p:embed/>
                </p:oleObj>
              </mc:Choice>
              <mc:Fallback>
                <p:oleObj name="Ecuación" r:id="rId5" imgW="1346200" imgH="2413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14600"/>
                        <a:ext cx="3733800" cy="663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1219200" y="5137150"/>
            <a:ext cx="769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Si, por ejemplo, se utiliza la FFT para realizar la convolución de dos señales es posible eliminar por completo la fase de bit-reversal</a:t>
            </a:r>
          </a:p>
        </p:txBody>
      </p:sp>
      <p:graphicFrame>
        <p:nvGraphicFramePr>
          <p:cNvPr id="177165" name="Object 13"/>
          <p:cNvGraphicFramePr>
            <a:graphicFrameLocks noChangeAspect="1"/>
          </p:cNvGraphicFramePr>
          <p:nvPr/>
        </p:nvGraphicFramePr>
        <p:xfrm>
          <a:off x="1676400" y="3962400"/>
          <a:ext cx="60309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2" name="Ecuación" r:id="rId7" imgW="3175000" imgH="482600" progId="Equation.3">
                  <p:embed/>
                </p:oleObj>
              </mc:Choice>
              <mc:Fallback>
                <p:oleObj name="Ecuación" r:id="rId7" imgW="3175000" imgH="482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603091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utoUpdateAnimBg="0"/>
      <p:bldP spid="177164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026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Versión Matricial</a:t>
            </a:r>
            <a:endParaRPr lang="es-ES_tradnl"/>
          </a:p>
        </p:txBody>
      </p:sp>
      <p:sp>
        <p:nvSpPr>
          <p:cNvPr id="59395" name="Text Box 1027"/>
          <p:cNvSpPr txBox="1">
            <a:spLocks noChangeArrowheads="1"/>
          </p:cNvSpPr>
          <p:nvPr/>
        </p:nvSpPr>
        <p:spPr bwMode="auto">
          <a:xfrm>
            <a:off x="1295400" y="2438400"/>
            <a:ext cx="7467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Existen otras versiones de la FFT de radio 2:</a:t>
            </a:r>
          </a:p>
          <a:p>
            <a:pPr algn="just"/>
            <a:r>
              <a:rPr lang="es-ES_tradnl"/>
              <a:t>Stockham, Stockam traspuesta, Pease, etc.</a:t>
            </a:r>
          </a:p>
          <a:p>
            <a:pPr algn="just"/>
            <a:endParaRPr lang="es-ES_tradnl"/>
          </a:p>
          <a:p>
            <a:pPr algn="just"/>
            <a:r>
              <a:rPr lang="es-ES_tradnl"/>
              <a:t>También existen otras versiones de buen rendimiento para potencias distintas de 2, especialmente cuando </a:t>
            </a:r>
            <a:r>
              <a:rPr lang="es-ES_tradnl" i="1"/>
              <a:t>n</a:t>
            </a:r>
            <a:r>
              <a:rPr lang="es-ES_tradnl"/>
              <a:t> es “altamente compuesto”. </a:t>
            </a:r>
          </a:p>
          <a:p>
            <a:endParaRPr lang="es-ES_tradnl"/>
          </a:p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026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Implementación de la FFT</a:t>
            </a:r>
          </a:p>
          <a:p>
            <a:r>
              <a:rPr lang="es-ES_tradnl" sz="3200" b="1"/>
              <a:t>Cooley-Tukey</a:t>
            </a:r>
            <a:endParaRPr lang="es-ES_tradnl"/>
          </a:p>
        </p:txBody>
      </p:sp>
      <p:sp>
        <p:nvSpPr>
          <p:cNvPr id="60419" name="Text Box 1037"/>
          <p:cNvSpPr txBox="1">
            <a:spLocks noChangeArrowheads="1"/>
          </p:cNvSpPr>
          <p:nvPr/>
        </p:nvSpPr>
        <p:spPr bwMode="auto">
          <a:xfrm>
            <a:off x="1143000" y="2057400"/>
            <a:ext cx="7543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- Bit-Reversal.</a:t>
            </a:r>
          </a:p>
          <a:p>
            <a:pPr algn="l"/>
            <a:endParaRPr lang="es-ES_tradnl"/>
          </a:p>
          <a:p>
            <a:pPr algn="l"/>
            <a:r>
              <a:rPr lang="es-ES_tradnl"/>
              <a:t>- Cálculo de los pesos.</a:t>
            </a:r>
          </a:p>
          <a:p>
            <a:pPr algn="l"/>
            <a:endParaRPr lang="es-ES_tradnl"/>
          </a:p>
          <a:p>
            <a:pPr algn="l"/>
            <a:r>
              <a:rPr lang="es-ES_tradnl"/>
              <a:t>- Lema Dannielson-Lanczos (o aplicación de la matriz “Mariposa”.</a:t>
            </a:r>
          </a:p>
        </p:txBody>
      </p:sp>
      <p:sp>
        <p:nvSpPr>
          <p:cNvPr id="137230" name="Text Box 1038"/>
          <p:cNvSpPr txBox="1">
            <a:spLocks noChangeArrowheads="1"/>
          </p:cNvSpPr>
          <p:nvPr/>
        </p:nvSpPr>
        <p:spPr bwMode="auto">
          <a:xfrm>
            <a:off x="990600" y="4359275"/>
            <a:ext cx="79819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Consideraciones:</a:t>
            </a:r>
          </a:p>
          <a:p>
            <a:pPr algn="l"/>
            <a:r>
              <a:rPr lang="es-ES_tradnl"/>
              <a:t>	Coste a priori (cantidad de operaciones a efectuar).</a:t>
            </a:r>
          </a:p>
          <a:p>
            <a:pPr algn="l"/>
            <a:r>
              <a:rPr lang="es-ES_tradnl"/>
              <a:t>	Eficiencia en acceso a memoria (stride).</a:t>
            </a:r>
          </a:p>
          <a:p>
            <a:pPr algn="l"/>
            <a:r>
              <a:rPr lang="es-ES_tradnl"/>
              <a:t>	Error de redondeo.</a:t>
            </a:r>
          </a:p>
          <a:p>
            <a:pPr algn="l"/>
            <a:r>
              <a:rPr lang="es-ES_tradnl"/>
              <a:t>	Uso o no de “Espacio de Trabajo” y de “sobreescritura”.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30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Implementación de la FFT</a:t>
            </a:r>
          </a:p>
          <a:p>
            <a:r>
              <a:rPr lang="es-ES_tradnl" sz="3200" b="1"/>
              <a:t>“Bit reversal”</a:t>
            </a:r>
            <a:endParaRPr lang="es-ES_tradnl"/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990600" y="1539875"/>
            <a:ext cx="769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Dado un entero </a:t>
            </a:r>
            <a:r>
              <a:rPr lang="es-ES_tradnl" i="1"/>
              <a:t>n</a:t>
            </a:r>
            <a:r>
              <a:rPr lang="es-ES_tradnl"/>
              <a:t> potencia de 2 (n=2</a:t>
            </a:r>
            <a:r>
              <a:rPr lang="es-ES_tradnl" baseline="30000"/>
              <a:t>t</a:t>
            </a:r>
            <a:r>
              <a:rPr lang="es-ES_tradnl"/>
              <a:t>), y dado </a:t>
            </a:r>
            <a:r>
              <a:rPr lang="es-ES_tradnl" i="1"/>
              <a:t>k </a:t>
            </a:r>
            <a:r>
              <a:rPr lang="es-ES_tradnl"/>
              <a:t>entero </a:t>
            </a:r>
            <a:r>
              <a:rPr lang="es-ES_tradnl" i="1"/>
              <a:t>0</a:t>
            </a:r>
            <a:r>
              <a:rPr lang="es-ES_tradnl"/>
              <a:t> </a:t>
            </a:r>
            <a:r>
              <a:rPr lang="es-ES_tradnl">
                <a:sym typeface="Symbol" pitchFamily="18" charset="2"/>
              </a:rPr>
              <a:t> </a:t>
            </a:r>
            <a:r>
              <a:rPr lang="es-ES_tradnl" i="1"/>
              <a:t>k</a:t>
            </a:r>
            <a:r>
              <a:rPr lang="es-ES_tradnl"/>
              <a:t> </a:t>
            </a:r>
            <a:r>
              <a:rPr lang="es-ES_tradnl">
                <a:sym typeface="Symbol" pitchFamily="18" charset="2"/>
              </a:rPr>
              <a:t>&lt; </a:t>
            </a:r>
            <a:r>
              <a:rPr lang="es-ES_tradnl" i="1"/>
              <a:t>n, </a:t>
            </a:r>
            <a:r>
              <a:rPr lang="es-ES_tradnl"/>
              <a:t>hallar el entero </a:t>
            </a:r>
            <a:r>
              <a:rPr lang="es-ES_tradnl" i="1"/>
              <a:t>r</a:t>
            </a:r>
            <a:r>
              <a:rPr lang="es-ES_tradnl" i="1" baseline="-25000"/>
              <a:t>n</a:t>
            </a:r>
            <a:r>
              <a:rPr lang="es-ES_tradnl" i="1"/>
              <a:t>(k), 0</a:t>
            </a:r>
            <a:r>
              <a:rPr lang="es-ES_tradnl"/>
              <a:t> </a:t>
            </a:r>
            <a:r>
              <a:rPr lang="es-ES_tradnl">
                <a:sym typeface="Symbol" pitchFamily="18" charset="2"/>
              </a:rPr>
              <a:t> r</a:t>
            </a:r>
            <a:r>
              <a:rPr lang="es-ES_tradnl" baseline="-25000">
                <a:sym typeface="Symbol" pitchFamily="18" charset="2"/>
              </a:rPr>
              <a:t>n</a:t>
            </a:r>
            <a:r>
              <a:rPr lang="es-ES_tradnl">
                <a:sym typeface="Symbol" pitchFamily="18" charset="2"/>
              </a:rPr>
              <a:t>(</a:t>
            </a:r>
            <a:r>
              <a:rPr lang="es-ES_tradnl" i="1"/>
              <a:t>k)</a:t>
            </a:r>
            <a:r>
              <a:rPr lang="es-ES_tradnl"/>
              <a:t> </a:t>
            </a:r>
            <a:r>
              <a:rPr lang="es-ES_tradnl">
                <a:sym typeface="Symbol" pitchFamily="18" charset="2"/>
              </a:rPr>
              <a:t>&lt; </a:t>
            </a:r>
            <a:r>
              <a:rPr lang="es-ES_tradnl" i="1"/>
              <a:t>n, </a:t>
            </a:r>
            <a:r>
              <a:rPr lang="es-ES_tradnl"/>
              <a:t>que nos da el valor “bit reversed” de </a:t>
            </a:r>
            <a:r>
              <a:rPr lang="es-ES_tradnl" i="1"/>
              <a:t>k</a:t>
            </a:r>
            <a:r>
              <a:rPr lang="es-ES_tradnl"/>
              <a:t>.</a:t>
            </a:r>
            <a:endParaRPr lang="es-ES_tradnl" i="1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673225" y="2819400"/>
          <a:ext cx="59483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0" name="Ecuación" r:id="rId3" imgW="2527300" imgH="241300" progId="Equation.3">
                  <p:embed/>
                </p:oleObj>
              </mc:Choice>
              <mc:Fallback>
                <p:oleObj name="Ecuación" r:id="rId3" imgW="2527300" imgH="2413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2819400"/>
                        <a:ext cx="594836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1835150" y="4311650"/>
          <a:ext cx="54721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1" name="Ecuación" r:id="rId5" imgW="2324100" imgH="241300" progId="Equation.3">
                  <p:embed/>
                </p:oleObj>
              </mc:Choice>
              <mc:Fallback>
                <p:oleObj name="Ecuación" r:id="rId5" imgW="2324100" imgH="2413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311650"/>
                        <a:ext cx="547211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6" name="AutoShape 6"/>
          <p:cNvSpPr>
            <a:spLocks noChangeArrowheads="1"/>
          </p:cNvSpPr>
          <p:nvPr/>
        </p:nvSpPr>
        <p:spPr bwMode="auto">
          <a:xfrm>
            <a:off x="4419600" y="35052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1609725" y="5486400"/>
            <a:ext cx="565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Hay que repetirlo para todo k, con </a:t>
            </a:r>
            <a:r>
              <a:rPr lang="es-ES_tradnl" i="1"/>
              <a:t>0</a:t>
            </a:r>
            <a:r>
              <a:rPr lang="es-ES_tradnl"/>
              <a:t> </a:t>
            </a:r>
            <a:r>
              <a:rPr lang="es-ES_tradnl">
                <a:sym typeface="Symbol" pitchFamily="18" charset="2"/>
              </a:rPr>
              <a:t> </a:t>
            </a:r>
            <a:r>
              <a:rPr lang="es-ES_tradnl" i="1"/>
              <a:t>k</a:t>
            </a:r>
            <a:r>
              <a:rPr lang="es-ES_tradnl"/>
              <a:t> </a:t>
            </a:r>
            <a:r>
              <a:rPr lang="es-ES_tradnl">
                <a:sym typeface="Symbol" pitchFamily="18" charset="2"/>
              </a:rPr>
              <a:t> </a:t>
            </a:r>
            <a:r>
              <a:rPr lang="es-ES_tradnl" i="1"/>
              <a:t>n,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6" grpId="0" animBg="1"/>
      <p:bldP spid="17920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050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Implementación de la FFT</a:t>
            </a:r>
          </a:p>
          <a:p>
            <a:r>
              <a:rPr lang="es-ES_tradnl" sz="3200" b="1"/>
              <a:t>“Bit reversal”</a:t>
            </a:r>
            <a:endParaRPr lang="es-ES_tradnl"/>
          </a:p>
        </p:txBody>
      </p:sp>
      <p:sp>
        <p:nvSpPr>
          <p:cNvPr id="62467" name="Text Box 2051"/>
          <p:cNvSpPr txBox="1">
            <a:spLocks noChangeArrowheads="1"/>
          </p:cNvSpPr>
          <p:nvPr/>
        </p:nvSpPr>
        <p:spPr bwMode="auto">
          <a:xfrm>
            <a:off x="990600" y="1722438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 i="1"/>
              <a:t>r</a:t>
            </a:r>
            <a:r>
              <a:rPr lang="es-ES_tradnl" i="1" baseline="-25000"/>
              <a:t>n</a:t>
            </a:r>
            <a:r>
              <a:rPr lang="es-ES_tradnl" i="1"/>
              <a:t>(k) </a:t>
            </a:r>
            <a:r>
              <a:rPr lang="es-ES_tradnl"/>
              <a:t>se puede interpretar como un polinomio de grado t-1 con coeficientes  (b</a:t>
            </a:r>
            <a:r>
              <a:rPr lang="es-ES_tradnl" baseline="-25000"/>
              <a:t>0</a:t>
            </a:r>
            <a:r>
              <a:rPr lang="es-ES_tradnl"/>
              <a:t>, b</a:t>
            </a:r>
            <a:r>
              <a:rPr lang="es-ES_tradnl" baseline="-25000"/>
              <a:t>1</a:t>
            </a:r>
            <a:r>
              <a:rPr lang="es-ES_tradnl"/>
              <a:t>, ...., b</a:t>
            </a:r>
            <a:r>
              <a:rPr lang="es-ES_tradnl" baseline="-25000"/>
              <a:t>t-1</a:t>
            </a:r>
            <a:r>
              <a:rPr lang="es-ES_tradnl"/>
              <a:t>) y evaluado en el punto 2</a:t>
            </a:r>
            <a:endParaRPr lang="es-ES_tradnl" i="1"/>
          </a:p>
        </p:txBody>
      </p:sp>
      <p:sp>
        <p:nvSpPr>
          <p:cNvPr id="139272" name="Text Box 2056"/>
          <p:cNvSpPr txBox="1">
            <a:spLocks noChangeArrowheads="1"/>
          </p:cNvSpPr>
          <p:nvPr/>
        </p:nvSpPr>
        <p:spPr bwMode="auto">
          <a:xfrm>
            <a:off x="990600" y="3094038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Se puede utilizar el algoritmo de Horner-Ruffini, para calcular j= </a:t>
            </a:r>
            <a:r>
              <a:rPr lang="es-ES_tradnl" i="1"/>
              <a:t>r</a:t>
            </a:r>
            <a:r>
              <a:rPr lang="es-ES_tradnl" i="1" baseline="-25000"/>
              <a:t>n</a:t>
            </a:r>
            <a:r>
              <a:rPr lang="es-ES_tradnl" i="1"/>
              <a:t>(k) </a:t>
            </a:r>
          </a:p>
        </p:txBody>
      </p:sp>
      <p:sp>
        <p:nvSpPr>
          <p:cNvPr id="139273" name="AutoShape 2057"/>
          <p:cNvSpPr>
            <a:spLocks noChangeArrowheads="1"/>
          </p:cNvSpPr>
          <p:nvPr/>
        </p:nvSpPr>
        <p:spPr bwMode="auto">
          <a:xfrm>
            <a:off x="4572000" y="2667000"/>
            <a:ext cx="228600" cy="609600"/>
          </a:xfrm>
          <a:prstGeom prst="down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9274" name="Text Box 2058"/>
          <p:cNvSpPr txBox="1">
            <a:spLocks noChangeArrowheads="1"/>
          </p:cNvSpPr>
          <p:nvPr/>
        </p:nvSpPr>
        <p:spPr bwMode="auto">
          <a:xfrm>
            <a:off x="3048000" y="4214813"/>
            <a:ext cx="3962400" cy="1930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j=0;</a:t>
            </a:r>
          </a:p>
          <a:p>
            <a:pPr algn="l"/>
            <a:r>
              <a:rPr lang="es-ES_tradnl"/>
              <a:t>for q=0:t-1</a:t>
            </a:r>
          </a:p>
          <a:p>
            <a:pPr algn="l"/>
            <a:r>
              <a:rPr lang="es-ES_tradnl"/>
              <a:t>	Determinar el bit b</a:t>
            </a:r>
            <a:r>
              <a:rPr lang="es-ES_tradnl" baseline="-25000"/>
              <a:t>q</a:t>
            </a:r>
          </a:p>
          <a:p>
            <a:pPr algn="l"/>
            <a:r>
              <a:rPr lang="es-ES_tradnl"/>
              <a:t>	j=2*j+b</a:t>
            </a:r>
            <a:r>
              <a:rPr lang="es-ES_tradnl" baseline="-25000"/>
              <a:t>q</a:t>
            </a:r>
          </a:p>
          <a:p>
            <a:pPr algn="l"/>
            <a:r>
              <a:rPr lang="es-ES_tradnl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2" grpId="0" autoUpdateAnimBg="0"/>
      <p:bldP spid="139273" grpId="0" animBg="1"/>
      <p:bldP spid="13927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026"/>
          <p:cNvSpPr txBox="1">
            <a:spLocks noChangeArrowheads="1"/>
          </p:cNvSpPr>
          <p:nvPr/>
        </p:nvSpPr>
        <p:spPr bwMode="auto">
          <a:xfrm>
            <a:off x="1219200" y="1905000"/>
            <a:ext cx="71691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Dado un proceso físico dependiente del tiempo, podemos</a:t>
            </a:r>
          </a:p>
          <a:p>
            <a:pPr algn="l"/>
            <a:r>
              <a:rPr lang="es-ES_tradnl"/>
              <a:t>describirlo:</a:t>
            </a:r>
          </a:p>
          <a:p>
            <a:pPr algn="l"/>
            <a:endParaRPr lang="es-ES_tradnl"/>
          </a:p>
          <a:p>
            <a:pPr algn="l"/>
            <a:endParaRPr lang="es-ES_tradnl"/>
          </a:p>
          <a:p>
            <a:pPr algn="l"/>
            <a:endParaRPr lang="es-ES_tradnl"/>
          </a:p>
          <a:p>
            <a:pPr algn="l"/>
            <a:endParaRPr lang="es-ES_tradnl"/>
          </a:p>
        </p:txBody>
      </p:sp>
      <p:sp>
        <p:nvSpPr>
          <p:cNvPr id="8195" name="Text Box 1027"/>
          <p:cNvSpPr txBox="1">
            <a:spLocks noChangeArrowheads="1"/>
          </p:cNvSpPr>
          <p:nvPr/>
        </p:nvSpPr>
        <p:spPr bwMode="auto">
          <a:xfrm>
            <a:off x="1447800" y="2971800"/>
            <a:ext cx="5002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1) En el dominio temporal: función </a:t>
            </a:r>
            <a:r>
              <a:rPr lang="es-ES_tradnl" i="1"/>
              <a:t>h(t)</a:t>
            </a:r>
            <a:endParaRPr lang="es-ES_tradnl"/>
          </a:p>
        </p:txBody>
      </p:sp>
      <p:sp>
        <p:nvSpPr>
          <p:cNvPr id="8196" name="Text Box 1028"/>
          <p:cNvSpPr txBox="1">
            <a:spLocks noChangeArrowheads="1"/>
          </p:cNvSpPr>
          <p:nvPr/>
        </p:nvSpPr>
        <p:spPr bwMode="auto">
          <a:xfrm>
            <a:off x="1447800" y="3581400"/>
            <a:ext cx="73818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2) En el dominio de frecuencias: El proceso se especifica </a:t>
            </a:r>
          </a:p>
          <a:p>
            <a:pPr algn="l"/>
            <a:r>
              <a:rPr lang="es-ES_tradnl"/>
              <a:t>dando la </a:t>
            </a:r>
            <a:r>
              <a:rPr lang="es-ES_tradnl" b="1"/>
              <a:t>amplitud</a:t>
            </a:r>
            <a:r>
              <a:rPr lang="es-ES_tradnl"/>
              <a:t> </a:t>
            </a:r>
            <a:r>
              <a:rPr lang="es-ES_tradnl" i="1"/>
              <a:t>H</a:t>
            </a:r>
            <a:r>
              <a:rPr lang="es-ES_tradnl"/>
              <a:t> como una función de la </a:t>
            </a:r>
            <a:r>
              <a:rPr lang="es-ES_tradnl" b="1"/>
              <a:t>frecuencia</a:t>
            </a:r>
            <a:r>
              <a:rPr lang="es-ES_tradnl"/>
              <a:t> </a:t>
            </a:r>
            <a:r>
              <a:rPr lang="es-ES_tradnl" i="1"/>
              <a:t>f</a:t>
            </a:r>
            <a:r>
              <a:rPr lang="es-ES_tradnl"/>
              <a:t>.</a:t>
            </a:r>
          </a:p>
          <a:p>
            <a:pPr algn="l"/>
            <a:r>
              <a:rPr lang="es-ES_tradnl"/>
              <a:t>(</a:t>
            </a:r>
            <a:r>
              <a:rPr lang="es-ES_tradnl" i="1"/>
              <a:t>H</a:t>
            </a:r>
            <a:r>
              <a:rPr lang="es-ES_tradnl"/>
              <a:t> puede ser un número complejo, indicando la </a:t>
            </a:r>
          </a:p>
          <a:p>
            <a:pPr algn="l"/>
            <a:r>
              <a:rPr lang="es-ES_tradnl"/>
              <a:t>componente compleja la </a:t>
            </a:r>
            <a:r>
              <a:rPr lang="es-ES_tradnl" b="1"/>
              <a:t>fase</a:t>
            </a:r>
            <a:r>
              <a:rPr lang="es-ES_tradnl"/>
              <a:t>)</a:t>
            </a:r>
          </a:p>
        </p:txBody>
      </p:sp>
      <p:sp>
        <p:nvSpPr>
          <p:cNvPr id="8197" name="Text Box 1030"/>
          <p:cNvSpPr txBox="1">
            <a:spLocks noChangeArrowheads="1"/>
          </p:cNvSpPr>
          <p:nvPr/>
        </p:nvSpPr>
        <p:spPr bwMode="auto">
          <a:xfrm>
            <a:off x="1508125" y="5375275"/>
            <a:ext cx="6927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Se puede considerar que h(t) y H(f) son dos representa-</a:t>
            </a:r>
          </a:p>
          <a:p>
            <a:pPr algn="l"/>
            <a:r>
              <a:rPr lang="es-ES_tradnl"/>
              <a:t>ciones de la misma función.</a:t>
            </a:r>
          </a:p>
        </p:txBody>
      </p:sp>
      <p:sp>
        <p:nvSpPr>
          <p:cNvPr id="8198" name="Text Box 1031"/>
          <p:cNvSpPr txBox="1">
            <a:spLocks noChangeArrowheads="1"/>
          </p:cNvSpPr>
          <p:nvPr/>
        </p:nvSpPr>
        <p:spPr bwMode="auto">
          <a:xfrm>
            <a:off x="3365500" y="968375"/>
            <a:ext cx="2441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Introducción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026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Implementación de la FFT</a:t>
            </a:r>
          </a:p>
          <a:p>
            <a:r>
              <a:rPr lang="es-ES_tradnl" sz="3200" b="1"/>
              <a:t>“Bit reversal”</a:t>
            </a:r>
            <a:endParaRPr lang="es-ES_tradnl"/>
          </a:p>
        </p:txBody>
      </p:sp>
      <p:sp>
        <p:nvSpPr>
          <p:cNvPr id="63491" name="Text Box 1027"/>
          <p:cNvSpPr txBox="1">
            <a:spLocks noChangeArrowheads="1"/>
          </p:cNvSpPr>
          <p:nvPr/>
        </p:nvSpPr>
        <p:spPr bwMode="auto">
          <a:xfrm>
            <a:off x="990600" y="1539875"/>
            <a:ext cx="769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Cada bit se puede determinar dividiendo por dos (desplazando) y restando, para obtener el bit de la derecha, y repitiendo el proceso:</a:t>
            </a:r>
          </a:p>
        </p:txBody>
      </p:sp>
      <p:sp>
        <p:nvSpPr>
          <p:cNvPr id="63492" name="Text Box 1031"/>
          <p:cNvSpPr txBox="1">
            <a:spLocks noChangeArrowheads="1"/>
          </p:cNvSpPr>
          <p:nvPr/>
        </p:nvSpPr>
        <p:spPr bwMode="auto">
          <a:xfrm>
            <a:off x="1981200" y="2879725"/>
            <a:ext cx="4267200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_tradnl"/>
          </a:p>
          <a:p>
            <a:pPr algn="l"/>
            <a:r>
              <a:rPr lang="es-ES_tradnl"/>
              <a:t>Ejemplo:</a:t>
            </a:r>
          </a:p>
          <a:p>
            <a:pPr algn="l"/>
            <a:r>
              <a:rPr lang="es-ES_tradnl"/>
              <a:t>	Dado k=(0 1 0 1)</a:t>
            </a:r>
            <a:r>
              <a:rPr lang="es-ES_tradnl" baseline="-25000"/>
              <a:t>2</a:t>
            </a:r>
          </a:p>
          <a:p>
            <a:pPr algn="l"/>
            <a:endParaRPr lang="es-ES_tradnl" baseline="-25000"/>
          </a:p>
          <a:p>
            <a:pPr algn="l"/>
            <a:r>
              <a:rPr lang="es-ES_tradnl"/>
              <a:t>	s=k/2  = (0 0 1 0)</a:t>
            </a:r>
            <a:r>
              <a:rPr lang="es-ES_tradnl" baseline="-25000"/>
              <a:t>2</a:t>
            </a:r>
          </a:p>
          <a:p>
            <a:pPr algn="l"/>
            <a:r>
              <a:rPr lang="es-ES_tradnl" baseline="-25000"/>
              <a:t>	</a:t>
            </a:r>
          </a:p>
          <a:p>
            <a:pPr algn="l"/>
            <a:r>
              <a:rPr lang="es-ES_tradnl"/>
              <a:t>	y    k-2s = (0 0 0 1)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141320" name="Line 1032"/>
          <p:cNvSpPr>
            <a:spLocks noChangeShapeType="1"/>
          </p:cNvSpPr>
          <p:nvPr/>
        </p:nvSpPr>
        <p:spPr bwMode="auto">
          <a:xfrm>
            <a:off x="5181600" y="5257800"/>
            <a:ext cx="16002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1321" name="Text Box 1033"/>
          <p:cNvSpPr txBox="1">
            <a:spLocks noChangeArrowheads="1"/>
          </p:cNvSpPr>
          <p:nvPr/>
        </p:nvSpPr>
        <p:spPr bwMode="auto">
          <a:xfrm>
            <a:off x="4886325" y="6019800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El bit de la derecha de k es 1</a:t>
            </a:r>
          </a:p>
        </p:txBody>
      </p:sp>
      <p:sp>
        <p:nvSpPr>
          <p:cNvPr id="141322" name="Text Box 1034"/>
          <p:cNvSpPr txBox="1">
            <a:spLocks noChangeArrowheads="1"/>
          </p:cNvSpPr>
          <p:nvPr/>
        </p:nvSpPr>
        <p:spPr bwMode="auto">
          <a:xfrm>
            <a:off x="6172200" y="4191000"/>
            <a:ext cx="2052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División entera</a:t>
            </a:r>
          </a:p>
        </p:txBody>
      </p:sp>
      <p:sp>
        <p:nvSpPr>
          <p:cNvPr id="141323" name="Line 1035"/>
          <p:cNvSpPr>
            <a:spLocks noChangeShapeType="1"/>
          </p:cNvSpPr>
          <p:nvPr/>
        </p:nvSpPr>
        <p:spPr bwMode="auto">
          <a:xfrm flipH="1">
            <a:off x="5334000" y="44958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0" grpId="0" animBg="1"/>
      <p:bldP spid="141321" grpId="0" autoUpdateAnimBg="0"/>
      <p:bldP spid="141322" grpId="0" autoUpdateAnimBg="0"/>
      <p:bldP spid="14132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3074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Implementación de la FFT</a:t>
            </a:r>
          </a:p>
          <a:p>
            <a:r>
              <a:rPr lang="es-ES_tradnl" sz="3200" b="1"/>
              <a:t>“Bit reversal”</a:t>
            </a:r>
            <a:endParaRPr lang="es-ES_tradnl"/>
          </a:p>
        </p:txBody>
      </p:sp>
      <p:sp>
        <p:nvSpPr>
          <p:cNvPr id="64515" name="Text Box 3075"/>
          <p:cNvSpPr txBox="1">
            <a:spLocks noChangeArrowheads="1"/>
          </p:cNvSpPr>
          <p:nvPr/>
        </p:nvSpPr>
        <p:spPr bwMode="auto">
          <a:xfrm>
            <a:off x="990600" y="19050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Algoritmo completo para, dado k, obtener </a:t>
            </a:r>
            <a:r>
              <a:rPr lang="es-ES_tradnl" i="1"/>
              <a:t>r</a:t>
            </a:r>
            <a:r>
              <a:rPr lang="es-ES_tradnl" i="1" baseline="-25000"/>
              <a:t>n</a:t>
            </a:r>
            <a:r>
              <a:rPr lang="es-ES_tradnl" i="1"/>
              <a:t>(k) </a:t>
            </a:r>
          </a:p>
        </p:txBody>
      </p:sp>
      <p:sp>
        <p:nvSpPr>
          <p:cNvPr id="64516" name="Text Box 3076"/>
          <p:cNvSpPr txBox="1">
            <a:spLocks noChangeArrowheads="1"/>
          </p:cNvSpPr>
          <p:nvPr/>
        </p:nvSpPr>
        <p:spPr bwMode="auto">
          <a:xfrm>
            <a:off x="1905000" y="2708275"/>
            <a:ext cx="4953000" cy="26606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function j=bit_rev(k)</a:t>
            </a:r>
          </a:p>
          <a:p>
            <a:pPr algn="l"/>
            <a:r>
              <a:rPr lang="es-ES_tradnl"/>
              <a:t>j=0; m=k;</a:t>
            </a:r>
          </a:p>
          <a:p>
            <a:pPr algn="l"/>
            <a:r>
              <a:rPr lang="es-ES_tradnl"/>
              <a:t>for q=0:t-1</a:t>
            </a:r>
          </a:p>
          <a:p>
            <a:pPr algn="l"/>
            <a:r>
              <a:rPr lang="es-ES_tradnl"/>
              <a:t>	s=floor(m/2)  % b</a:t>
            </a:r>
            <a:r>
              <a:rPr lang="es-ES_tradnl" baseline="-25000"/>
              <a:t>q</a:t>
            </a:r>
            <a:r>
              <a:rPr lang="es-ES_tradnl"/>
              <a:t>  = m-2s</a:t>
            </a:r>
          </a:p>
          <a:p>
            <a:pPr algn="l"/>
            <a:r>
              <a:rPr lang="es-ES_tradnl"/>
              <a:t>	j=2*j+(m-2*s)</a:t>
            </a:r>
            <a:endParaRPr lang="es-ES_tradnl" baseline="-25000"/>
          </a:p>
          <a:p>
            <a:pPr algn="l"/>
            <a:r>
              <a:rPr lang="es-ES_tradnl"/>
              <a:t>	m=s</a:t>
            </a:r>
            <a:endParaRPr lang="es-ES_tradnl" baseline="-25000"/>
          </a:p>
          <a:p>
            <a:pPr algn="l"/>
            <a:r>
              <a:rPr lang="es-ES_tradnl"/>
              <a:t>end</a:t>
            </a:r>
          </a:p>
        </p:txBody>
      </p:sp>
      <p:sp>
        <p:nvSpPr>
          <p:cNvPr id="64517" name="Text Box 3078"/>
          <p:cNvSpPr txBox="1">
            <a:spLocks noChangeArrowheads="1"/>
          </p:cNvSpPr>
          <p:nvPr/>
        </p:nvSpPr>
        <p:spPr bwMode="auto">
          <a:xfrm>
            <a:off x="2819400" y="5410200"/>
            <a:ext cx="3703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Coste  O(log</a:t>
            </a:r>
            <a:r>
              <a:rPr lang="es-ES_tradnl" baseline="-25000"/>
              <a:t>2</a:t>
            </a:r>
            <a:r>
              <a:rPr lang="es-ES_tradnl"/>
              <a:t> n) operaciones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050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Implementación de la FFT</a:t>
            </a:r>
          </a:p>
          <a:p>
            <a:r>
              <a:rPr lang="es-ES_tradnl" sz="3200" b="1"/>
              <a:t>“Bit reversal”</a:t>
            </a:r>
            <a:endParaRPr lang="es-ES_tradnl"/>
          </a:p>
        </p:txBody>
      </p:sp>
      <p:sp>
        <p:nvSpPr>
          <p:cNvPr id="65539" name="Text Box 2051"/>
          <p:cNvSpPr txBox="1">
            <a:spLocks noChangeArrowheads="1"/>
          </p:cNvSpPr>
          <p:nvPr/>
        </p:nvSpPr>
        <p:spPr bwMode="auto">
          <a:xfrm>
            <a:off x="990600" y="19050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Algoritmo completo para obtener </a:t>
            </a:r>
            <a:r>
              <a:rPr lang="es-ES_tradnl" i="1"/>
              <a:t>r</a:t>
            </a:r>
            <a:r>
              <a:rPr lang="es-ES_tradnl" i="1" baseline="-25000"/>
              <a:t>n</a:t>
            </a:r>
            <a:r>
              <a:rPr lang="es-ES_tradnl" i="1"/>
              <a:t>(k)  </a:t>
            </a:r>
            <a:r>
              <a:rPr lang="es-ES_tradnl"/>
              <a:t>para todo</a:t>
            </a:r>
            <a:r>
              <a:rPr lang="es-ES_tradnl" i="1"/>
              <a:t> k, 0</a:t>
            </a:r>
            <a:r>
              <a:rPr lang="es-ES_tradnl"/>
              <a:t> </a:t>
            </a:r>
            <a:r>
              <a:rPr lang="es-ES_tradnl">
                <a:sym typeface="Symbol" pitchFamily="18" charset="2"/>
              </a:rPr>
              <a:t> </a:t>
            </a:r>
            <a:r>
              <a:rPr lang="es-ES_tradnl" i="1"/>
              <a:t>k</a:t>
            </a:r>
            <a:r>
              <a:rPr lang="es-ES_tradnl"/>
              <a:t> </a:t>
            </a:r>
            <a:r>
              <a:rPr lang="es-ES_tradnl">
                <a:sym typeface="Symbol" pitchFamily="18" charset="2"/>
              </a:rPr>
              <a:t>&lt; </a:t>
            </a:r>
            <a:r>
              <a:rPr lang="es-ES_tradnl" i="1"/>
              <a:t>n</a:t>
            </a:r>
          </a:p>
        </p:txBody>
      </p:sp>
      <p:sp>
        <p:nvSpPr>
          <p:cNvPr id="65540" name="Text Box 2052"/>
          <p:cNvSpPr txBox="1">
            <a:spLocks noChangeArrowheads="1"/>
          </p:cNvSpPr>
          <p:nvPr/>
        </p:nvSpPr>
        <p:spPr bwMode="auto">
          <a:xfrm>
            <a:off x="1905000" y="2667000"/>
            <a:ext cx="4953000" cy="22955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for k=0:n-1</a:t>
            </a:r>
          </a:p>
          <a:p>
            <a:pPr algn="l"/>
            <a:r>
              <a:rPr lang="es-ES_tradnl"/>
              <a:t>  j=bit_rev(k)</a:t>
            </a:r>
          </a:p>
          <a:p>
            <a:pPr algn="l"/>
            <a:r>
              <a:rPr lang="es-ES_tradnl"/>
              <a:t>  if j&gt;k</a:t>
            </a:r>
          </a:p>
          <a:p>
            <a:pPr algn="l"/>
            <a:r>
              <a:rPr lang="es-ES_tradnl"/>
              <a:t>     swap(x(j), x(k))</a:t>
            </a:r>
          </a:p>
          <a:p>
            <a:pPr algn="l"/>
            <a:r>
              <a:rPr lang="es-ES_tradnl"/>
              <a:t>  end</a:t>
            </a:r>
          </a:p>
          <a:p>
            <a:pPr algn="l"/>
            <a:r>
              <a:rPr lang="es-ES_tradnl"/>
              <a:t>end</a:t>
            </a:r>
          </a:p>
        </p:txBody>
      </p:sp>
      <p:sp>
        <p:nvSpPr>
          <p:cNvPr id="65541" name="Text Box 2053"/>
          <p:cNvSpPr txBox="1">
            <a:spLocks noChangeArrowheads="1"/>
          </p:cNvSpPr>
          <p:nvPr/>
        </p:nvSpPr>
        <p:spPr bwMode="auto">
          <a:xfrm>
            <a:off x="2133600" y="5105400"/>
            <a:ext cx="385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Coste  O(nlog</a:t>
            </a:r>
            <a:r>
              <a:rPr lang="es-ES_tradnl" baseline="-25000"/>
              <a:t>2</a:t>
            </a:r>
            <a:r>
              <a:rPr lang="es-ES_tradnl"/>
              <a:t> n) operaciones</a:t>
            </a:r>
          </a:p>
        </p:txBody>
      </p:sp>
      <p:sp>
        <p:nvSpPr>
          <p:cNvPr id="65542" name="Text Box 2054"/>
          <p:cNvSpPr txBox="1">
            <a:spLocks noChangeArrowheads="1"/>
          </p:cNvSpPr>
          <p:nvPr/>
        </p:nvSpPr>
        <p:spPr bwMode="auto">
          <a:xfrm>
            <a:off x="1096963" y="5532438"/>
            <a:ext cx="73612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Coste no trivial, puede ser 10-30% de tiempo total de cómputo.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990600" y="533400"/>
            <a:ext cx="74898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Implementación de la FFT</a:t>
            </a:r>
          </a:p>
          <a:p>
            <a:r>
              <a:rPr lang="es-ES_tradnl" sz="3200" b="1"/>
              <a:t>Cálculo de los pesos (W</a:t>
            </a:r>
            <a:r>
              <a:rPr lang="es-ES_tradnl" sz="3200" b="1" baseline="-25000"/>
              <a:t>n</a:t>
            </a:r>
            <a:r>
              <a:rPr lang="es-ES_tradnl" sz="3200" b="1" baseline="30000"/>
              <a:t>kj</a:t>
            </a:r>
            <a:r>
              <a:rPr lang="es-ES_tradnl" sz="3200" b="1"/>
              <a:t> = exp(-2kj</a:t>
            </a:r>
            <a:r>
              <a:rPr lang="es-ES_tradnl" sz="3200" b="1">
                <a:sym typeface="Symbol" pitchFamily="18" charset="2"/>
              </a:rPr>
              <a:t>i/n))</a:t>
            </a:r>
            <a:endParaRPr lang="es-ES_tradnl"/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990600" y="19050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Existen varias posibilidades, de diferente coste y precisión:</a:t>
            </a:r>
            <a:endParaRPr lang="es-ES_tradnl" i="1"/>
          </a:p>
        </p:txBody>
      </p:sp>
      <p:sp>
        <p:nvSpPr>
          <p:cNvPr id="66564" name="Text Box 7"/>
          <p:cNvSpPr txBox="1">
            <a:spLocks noChangeArrowheads="1"/>
          </p:cNvSpPr>
          <p:nvPr/>
        </p:nvSpPr>
        <p:spPr bwMode="auto">
          <a:xfrm>
            <a:off x="1524000" y="25908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1) Llamadas directas a la función seno, coseno</a:t>
            </a:r>
          </a:p>
        </p:txBody>
      </p:sp>
      <p:sp>
        <p:nvSpPr>
          <p:cNvPr id="66565" name="Text Box 8"/>
          <p:cNvSpPr txBox="1">
            <a:spLocks noChangeArrowheads="1"/>
          </p:cNvSpPr>
          <p:nvPr/>
        </p:nvSpPr>
        <p:spPr bwMode="auto">
          <a:xfrm>
            <a:off x="1524000" y="32004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2) Multiplicación repetida  </a:t>
            </a:r>
          </a:p>
        </p:txBody>
      </p:sp>
      <p:graphicFrame>
        <p:nvGraphicFramePr>
          <p:cNvPr id="66566" name="Object 9"/>
          <p:cNvGraphicFramePr>
            <a:graphicFrameLocks noChangeAspect="1"/>
          </p:cNvGraphicFramePr>
          <p:nvPr/>
        </p:nvGraphicFramePr>
        <p:xfrm>
          <a:off x="5029200" y="3116263"/>
          <a:ext cx="20574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2" name="Ecuación" r:id="rId3" imgW="914400" imgH="241300" progId="Equation.3">
                  <p:embed/>
                </p:oleObj>
              </mc:Choice>
              <mc:Fallback>
                <p:oleObj name="Ecuación" r:id="rId3" imgW="914400" imgH="2413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116263"/>
                        <a:ext cx="2057400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Text Box 10"/>
          <p:cNvSpPr txBox="1">
            <a:spLocks noChangeArrowheads="1"/>
          </p:cNvSpPr>
          <p:nvPr/>
        </p:nvSpPr>
        <p:spPr bwMode="auto">
          <a:xfrm>
            <a:off x="1524000" y="38100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3) Escalado de subvector  </a:t>
            </a:r>
          </a:p>
        </p:txBody>
      </p:sp>
      <p:sp>
        <p:nvSpPr>
          <p:cNvPr id="66568" name="Text Box 11"/>
          <p:cNvSpPr txBox="1">
            <a:spLocks noChangeArrowheads="1"/>
          </p:cNvSpPr>
          <p:nvPr/>
        </p:nvSpPr>
        <p:spPr bwMode="auto">
          <a:xfrm>
            <a:off x="1524000" y="43434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4) Recursión con rotaciones de Givens  </a:t>
            </a:r>
          </a:p>
        </p:txBody>
      </p:sp>
      <p:graphicFrame>
        <p:nvGraphicFramePr>
          <p:cNvPr id="66569" name="Object 12"/>
          <p:cNvGraphicFramePr>
            <a:graphicFrameLocks noChangeAspect="1"/>
          </p:cNvGraphicFramePr>
          <p:nvPr/>
        </p:nvGraphicFramePr>
        <p:xfrm>
          <a:off x="3429000" y="4876800"/>
          <a:ext cx="3397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3" name="Ecuación" r:id="rId5" imgW="76101" imgH="190252" progId="Equation.3">
                  <p:embed/>
                </p:oleObj>
              </mc:Choice>
              <mc:Fallback>
                <p:oleObj name="Ecuación" r:id="rId5" imgW="76101" imgH="190252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76800"/>
                        <a:ext cx="33972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050"/>
          <p:cNvSpPr txBox="1">
            <a:spLocks noChangeArrowheads="1"/>
          </p:cNvSpPr>
          <p:nvPr/>
        </p:nvSpPr>
        <p:spPr bwMode="auto">
          <a:xfrm>
            <a:off x="990600" y="533400"/>
            <a:ext cx="74898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Implementación de la FFT</a:t>
            </a:r>
          </a:p>
          <a:p>
            <a:r>
              <a:rPr lang="es-ES_tradnl" sz="3200" b="1"/>
              <a:t>Multiplicación por matriz “Mariposa”</a:t>
            </a:r>
            <a:endParaRPr lang="es-ES_tradnl"/>
          </a:p>
        </p:txBody>
      </p:sp>
      <p:sp>
        <p:nvSpPr>
          <p:cNvPr id="67587" name="Text Box 2058"/>
          <p:cNvSpPr txBox="1">
            <a:spLocks noChangeArrowheads="1"/>
          </p:cNvSpPr>
          <p:nvPr/>
        </p:nvSpPr>
        <p:spPr bwMode="auto">
          <a:xfrm>
            <a:off x="1066800" y="1905000"/>
            <a:ext cx="452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Implementación del Producto y=Bz</a:t>
            </a:r>
          </a:p>
        </p:txBody>
      </p:sp>
      <p:graphicFrame>
        <p:nvGraphicFramePr>
          <p:cNvPr id="67588" name="Object 2059"/>
          <p:cNvGraphicFramePr>
            <a:graphicFrameLocks noChangeAspect="1"/>
          </p:cNvGraphicFramePr>
          <p:nvPr/>
        </p:nvGraphicFramePr>
        <p:xfrm>
          <a:off x="2690813" y="2362200"/>
          <a:ext cx="474503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Ecuación" r:id="rId3" imgW="2324100" imgH="482600" progId="Equation.3">
                  <p:embed/>
                </p:oleObj>
              </mc:Choice>
              <mc:Fallback>
                <p:oleObj name="Ecuación" r:id="rId3" imgW="2324100" imgH="482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2362200"/>
                        <a:ext cx="4745037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60" name="Text Box 2060"/>
          <p:cNvSpPr txBox="1">
            <a:spLocks noChangeArrowheads="1"/>
          </p:cNvSpPr>
          <p:nvPr/>
        </p:nvSpPr>
        <p:spPr bwMode="auto">
          <a:xfrm>
            <a:off x="1143000" y="3727450"/>
            <a:ext cx="3032125" cy="22955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m=L/2</a:t>
            </a:r>
          </a:p>
          <a:p>
            <a:pPr algn="l"/>
            <a:r>
              <a:rPr lang="es-ES_tradnl"/>
              <a:t>for j=0:m-1</a:t>
            </a:r>
          </a:p>
          <a:p>
            <a:pPr algn="l"/>
            <a:r>
              <a:rPr lang="es-ES_tradnl"/>
              <a:t>	</a:t>
            </a:r>
            <a:r>
              <a:rPr lang="es-ES_tradnl">
                <a:sym typeface="Symbol" pitchFamily="18" charset="2"/>
              </a:rPr>
              <a:t></a:t>
            </a:r>
            <a:r>
              <a:rPr lang="es-ES_tradnl"/>
              <a:t>=</a:t>
            </a:r>
            <a:r>
              <a:rPr lang="es-ES_tradnl">
                <a:sym typeface="Symbol" pitchFamily="18" charset="2"/>
              </a:rPr>
              <a:t></a:t>
            </a:r>
            <a:r>
              <a:rPr lang="es-ES_tradnl" baseline="-25000">
                <a:sym typeface="Symbol" pitchFamily="18" charset="2"/>
              </a:rPr>
              <a:t>m</a:t>
            </a:r>
            <a:r>
              <a:rPr lang="es-ES_tradnl">
                <a:sym typeface="Symbol" pitchFamily="18" charset="2"/>
              </a:rPr>
              <a:t>(j)·z(j+m)</a:t>
            </a:r>
          </a:p>
          <a:p>
            <a:pPr algn="l"/>
            <a:r>
              <a:rPr lang="es-ES_tradnl">
                <a:sym typeface="Symbol" pitchFamily="18" charset="2"/>
              </a:rPr>
              <a:t>	y(j)=z(j)+ </a:t>
            </a:r>
          </a:p>
          <a:p>
            <a:pPr algn="l"/>
            <a:r>
              <a:rPr lang="es-ES_tradnl">
                <a:sym typeface="Symbol" pitchFamily="18" charset="2"/>
              </a:rPr>
              <a:t>	y(j+m)=z(j)- </a:t>
            </a:r>
          </a:p>
          <a:p>
            <a:pPr algn="l"/>
            <a:r>
              <a:rPr lang="es-ES_tradnl">
                <a:sym typeface="Symbol" pitchFamily="18" charset="2"/>
              </a:rPr>
              <a:t>end</a:t>
            </a:r>
          </a:p>
        </p:txBody>
      </p:sp>
      <p:sp>
        <p:nvSpPr>
          <p:cNvPr id="181261" name="Text Box 2061"/>
          <p:cNvSpPr txBox="1">
            <a:spLocks noChangeArrowheads="1"/>
          </p:cNvSpPr>
          <p:nvPr/>
        </p:nvSpPr>
        <p:spPr bwMode="auto">
          <a:xfrm>
            <a:off x="4953000" y="4648200"/>
            <a:ext cx="360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No es posible “overwriting”</a:t>
            </a:r>
          </a:p>
        </p:txBody>
      </p:sp>
      <p:sp>
        <p:nvSpPr>
          <p:cNvPr id="181262" name="Line 2062"/>
          <p:cNvSpPr>
            <a:spLocks noChangeShapeType="1"/>
          </p:cNvSpPr>
          <p:nvPr/>
        </p:nvSpPr>
        <p:spPr bwMode="auto">
          <a:xfrm flipH="1">
            <a:off x="4038600" y="4953000"/>
            <a:ext cx="838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12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1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1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1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1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1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1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0" grpId="0" build="p" animBg="1" autoUpdateAnimBg="0"/>
      <p:bldP spid="181261" grpId="0" autoUpdateAnimBg="0"/>
      <p:bldP spid="18126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050"/>
          <p:cNvSpPr txBox="1">
            <a:spLocks noChangeArrowheads="1"/>
          </p:cNvSpPr>
          <p:nvPr/>
        </p:nvSpPr>
        <p:spPr bwMode="auto">
          <a:xfrm>
            <a:off x="990600" y="533400"/>
            <a:ext cx="74898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Implementación de la FFT</a:t>
            </a:r>
          </a:p>
          <a:p>
            <a:r>
              <a:rPr lang="es-ES_tradnl" sz="3200" b="1"/>
              <a:t>Multiplicación por matriz “Mariposa”</a:t>
            </a:r>
            <a:endParaRPr lang="es-ES_tradnl"/>
          </a:p>
        </p:txBody>
      </p:sp>
      <p:sp>
        <p:nvSpPr>
          <p:cNvPr id="68611" name="Text Box 2051"/>
          <p:cNvSpPr txBox="1">
            <a:spLocks noChangeArrowheads="1"/>
          </p:cNvSpPr>
          <p:nvPr/>
        </p:nvSpPr>
        <p:spPr bwMode="auto">
          <a:xfrm>
            <a:off x="838200" y="1752600"/>
            <a:ext cx="735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Calculando y(j+m) antes que y(j), es posible “overwriting”</a:t>
            </a:r>
          </a:p>
        </p:txBody>
      </p:sp>
      <p:sp>
        <p:nvSpPr>
          <p:cNvPr id="182277" name="Text Box 2053"/>
          <p:cNvSpPr txBox="1">
            <a:spLocks noChangeArrowheads="1"/>
          </p:cNvSpPr>
          <p:nvPr/>
        </p:nvSpPr>
        <p:spPr bwMode="auto">
          <a:xfrm>
            <a:off x="2743200" y="2965450"/>
            <a:ext cx="3032125" cy="22955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m=L/2</a:t>
            </a:r>
          </a:p>
          <a:p>
            <a:pPr algn="l"/>
            <a:r>
              <a:rPr lang="es-ES_tradnl"/>
              <a:t>for j=0:m-1</a:t>
            </a:r>
          </a:p>
          <a:p>
            <a:pPr algn="l"/>
            <a:r>
              <a:rPr lang="es-ES_tradnl"/>
              <a:t>	</a:t>
            </a:r>
            <a:r>
              <a:rPr lang="es-ES_tradnl">
                <a:sym typeface="Symbol" pitchFamily="18" charset="2"/>
              </a:rPr>
              <a:t></a:t>
            </a:r>
            <a:r>
              <a:rPr lang="es-ES_tradnl"/>
              <a:t>=</a:t>
            </a:r>
            <a:r>
              <a:rPr lang="es-ES_tradnl">
                <a:sym typeface="Symbol" pitchFamily="18" charset="2"/>
              </a:rPr>
              <a:t></a:t>
            </a:r>
            <a:r>
              <a:rPr lang="es-ES_tradnl" baseline="-25000">
                <a:sym typeface="Symbol" pitchFamily="18" charset="2"/>
              </a:rPr>
              <a:t>m</a:t>
            </a:r>
            <a:r>
              <a:rPr lang="es-ES_tradnl">
                <a:sym typeface="Symbol" pitchFamily="18" charset="2"/>
              </a:rPr>
              <a:t>(j)·z(j+m)</a:t>
            </a:r>
          </a:p>
          <a:p>
            <a:pPr algn="l"/>
            <a:r>
              <a:rPr lang="es-ES_tradnl">
                <a:sym typeface="Symbol" pitchFamily="18" charset="2"/>
              </a:rPr>
              <a:t>	z(j+m)=z(j)- </a:t>
            </a:r>
          </a:p>
          <a:p>
            <a:pPr algn="l"/>
            <a:r>
              <a:rPr lang="es-ES_tradnl">
                <a:sym typeface="Symbol" pitchFamily="18" charset="2"/>
              </a:rPr>
              <a:t>	z(j)=z(j)+ </a:t>
            </a:r>
          </a:p>
          <a:p>
            <a:pPr algn="l"/>
            <a:r>
              <a:rPr lang="es-ES_tradnl">
                <a:sym typeface="Symbol" pitchFamily="18" charset="2"/>
              </a:rPr>
              <a:t>end</a:t>
            </a:r>
          </a:p>
        </p:txBody>
      </p:sp>
      <p:sp>
        <p:nvSpPr>
          <p:cNvPr id="68613" name="Text Box 2056"/>
          <p:cNvSpPr txBox="1">
            <a:spLocks noChangeArrowheads="1"/>
          </p:cNvSpPr>
          <p:nvPr/>
        </p:nvSpPr>
        <p:spPr bwMode="auto">
          <a:xfrm>
            <a:off x="1809750" y="5715000"/>
            <a:ext cx="218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Coste 10m flops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22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7" grpId="0" build="p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050"/>
          <p:cNvSpPr txBox="1">
            <a:spLocks noChangeArrowheads="1"/>
          </p:cNvSpPr>
          <p:nvPr/>
        </p:nvSpPr>
        <p:spPr bwMode="auto">
          <a:xfrm>
            <a:off x="990600" y="533400"/>
            <a:ext cx="74898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Implementación de la FFT</a:t>
            </a:r>
          </a:p>
          <a:p>
            <a:r>
              <a:rPr lang="es-ES_tradnl" sz="3200" b="1"/>
              <a:t>Actualización x=A</a:t>
            </a:r>
            <a:r>
              <a:rPr lang="es-ES_tradnl" sz="3200" b="1" baseline="-25000"/>
              <a:t>q</a:t>
            </a:r>
            <a:r>
              <a:rPr lang="es-ES_tradnl" sz="3200" b="1"/>
              <a:t>x</a:t>
            </a:r>
            <a:endParaRPr lang="es-ES_tradnl"/>
          </a:p>
        </p:txBody>
      </p:sp>
      <p:sp>
        <p:nvSpPr>
          <p:cNvPr id="69635" name="Text Box 2051"/>
          <p:cNvSpPr txBox="1">
            <a:spLocks noChangeArrowheads="1"/>
          </p:cNvSpPr>
          <p:nvPr/>
        </p:nvSpPr>
        <p:spPr bwMode="auto">
          <a:xfrm>
            <a:off x="1143000" y="1570038"/>
            <a:ext cx="5510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Multiplicar (I</a:t>
            </a:r>
            <a:r>
              <a:rPr lang="es-ES_tradnl" baseline="-25000"/>
              <a:t>r</a:t>
            </a:r>
            <a:r>
              <a:rPr lang="es-ES_tradnl"/>
              <a:t> </a:t>
            </a:r>
            <a:r>
              <a:rPr lang="es-ES_tradnl">
                <a:sym typeface="Symbol" pitchFamily="18" charset="2"/>
              </a:rPr>
              <a:t> B</a:t>
            </a:r>
            <a:r>
              <a:rPr lang="es-ES_tradnl" baseline="-25000">
                <a:sym typeface="Symbol" pitchFamily="18" charset="2"/>
              </a:rPr>
              <a:t>L</a:t>
            </a:r>
            <a:r>
              <a:rPr lang="es-ES_tradnl">
                <a:sym typeface="Symbol" pitchFamily="18" charset="2"/>
              </a:rPr>
              <a:t>) por xC</a:t>
            </a:r>
            <a:r>
              <a:rPr lang="es-ES_tradnl" baseline="30000">
                <a:sym typeface="Symbol" pitchFamily="18" charset="2"/>
              </a:rPr>
              <a:t>n</a:t>
            </a:r>
            <a:r>
              <a:rPr lang="es-ES_tradnl">
                <a:sym typeface="Symbol" pitchFamily="18" charset="2"/>
              </a:rPr>
              <a:t>  , con n=rL</a:t>
            </a:r>
          </a:p>
          <a:p>
            <a:pPr algn="l"/>
            <a:r>
              <a:rPr lang="es-ES_tradnl">
                <a:sym typeface="Symbol" pitchFamily="18" charset="2"/>
              </a:rPr>
              <a:t>Versión “columnas” (“kj Butterfly update”)</a:t>
            </a:r>
            <a:endParaRPr lang="es-ES_tradnl"/>
          </a:p>
        </p:txBody>
      </p:sp>
      <p:sp>
        <p:nvSpPr>
          <p:cNvPr id="183300" name="Text Box 2052"/>
          <p:cNvSpPr txBox="1">
            <a:spLocks noChangeArrowheads="1"/>
          </p:cNvSpPr>
          <p:nvPr/>
        </p:nvSpPr>
        <p:spPr bwMode="auto">
          <a:xfrm>
            <a:off x="2743200" y="2417763"/>
            <a:ext cx="4797425" cy="33909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r=n/L</a:t>
            </a:r>
          </a:p>
          <a:p>
            <a:pPr algn="l"/>
            <a:r>
              <a:rPr lang="es-ES_tradnl"/>
              <a:t>m=L/2</a:t>
            </a:r>
          </a:p>
          <a:p>
            <a:pPr algn="l"/>
            <a:r>
              <a:rPr lang="es-ES_tradnl"/>
              <a:t>for k=0:r-1</a:t>
            </a:r>
          </a:p>
          <a:p>
            <a:pPr algn="l"/>
            <a:r>
              <a:rPr lang="es-ES_tradnl"/>
              <a:t>	for j=0:m-1</a:t>
            </a:r>
          </a:p>
          <a:p>
            <a:pPr algn="l"/>
            <a:r>
              <a:rPr lang="es-ES_tradnl"/>
              <a:t>		</a:t>
            </a:r>
            <a:r>
              <a:rPr lang="es-ES_tradnl">
                <a:sym typeface="Symbol" pitchFamily="18" charset="2"/>
              </a:rPr>
              <a:t></a:t>
            </a:r>
            <a:r>
              <a:rPr lang="es-ES_tradnl"/>
              <a:t>=</a:t>
            </a:r>
            <a:r>
              <a:rPr lang="es-ES_tradnl">
                <a:sym typeface="Symbol" pitchFamily="18" charset="2"/>
              </a:rPr>
              <a:t></a:t>
            </a:r>
            <a:r>
              <a:rPr lang="es-ES_tradnl" baseline="-25000">
                <a:sym typeface="Symbol" pitchFamily="18" charset="2"/>
              </a:rPr>
              <a:t>m</a:t>
            </a:r>
            <a:r>
              <a:rPr lang="es-ES_tradnl">
                <a:sym typeface="Symbol" pitchFamily="18" charset="2"/>
              </a:rPr>
              <a:t>(j)·x(kL+j+m)</a:t>
            </a:r>
          </a:p>
          <a:p>
            <a:pPr algn="l"/>
            <a:r>
              <a:rPr lang="es-ES_tradnl">
                <a:sym typeface="Symbol" pitchFamily="18" charset="2"/>
              </a:rPr>
              <a:t>		x(kL+j+m)=z(kL+j)- </a:t>
            </a:r>
          </a:p>
          <a:p>
            <a:pPr algn="l"/>
            <a:r>
              <a:rPr lang="es-ES_tradnl">
                <a:sym typeface="Symbol" pitchFamily="18" charset="2"/>
              </a:rPr>
              <a:t>		z(kL+j)=z(kL+j)+ </a:t>
            </a:r>
          </a:p>
          <a:p>
            <a:pPr algn="l"/>
            <a:r>
              <a:rPr lang="es-ES_tradnl">
                <a:sym typeface="Symbol" pitchFamily="18" charset="2"/>
              </a:rPr>
              <a:t>	end</a:t>
            </a:r>
          </a:p>
          <a:p>
            <a:pPr algn="l"/>
            <a:r>
              <a:rPr lang="es-ES_tradnl">
                <a:sym typeface="Symbol" pitchFamily="18" charset="2"/>
              </a:rPr>
              <a:t>end</a:t>
            </a:r>
          </a:p>
        </p:txBody>
      </p:sp>
      <p:sp>
        <p:nvSpPr>
          <p:cNvPr id="69637" name="Text Box 2053"/>
          <p:cNvSpPr txBox="1">
            <a:spLocks noChangeArrowheads="1"/>
          </p:cNvSpPr>
          <p:nvPr/>
        </p:nvSpPr>
        <p:spPr bwMode="auto">
          <a:xfrm>
            <a:off x="2178050" y="5943600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Coste 5n flops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33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build="p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050"/>
          <p:cNvSpPr txBox="1">
            <a:spLocks noChangeArrowheads="1"/>
          </p:cNvSpPr>
          <p:nvPr/>
        </p:nvSpPr>
        <p:spPr bwMode="auto">
          <a:xfrm>
            <a:off x="990600" y="533400"/>
            <a:ext cx="74898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Implementación de la FFT</a:t>
            </a:r>
          </a:p>
          <a:p>
            <a:r>
              <a:rPr lang="es-ES_tradnl" sz="3200" b="1"/>
              <a:t>Actualización x=A</a:t>
            </a:r>
            <a:r>
              <a:rPr lang="es-ES_tradnl" sz="3200" b="1" baseline="-25000"/>
              <a:t>q</a:t>
            </a:r>
            <a:r>
              <a:rPr lang="es-ES_tradnl" sz="3200" b="1"/>
              <a:t>x</a:t>
            </a:r>
            <a:endParaRPr lang="es-ES_tradnl"/>
          </a:p>
        </p:txBody>
      </p:sp>
      <p:sp>
        <p:nvSpPr>
          <p:cNvPr id="70659" name="Text Box 2051"/>
          <p:cNvSpPr txBox="1">
            <a:spLocks noChangeArrowheads="1"/>
          </p:cNvSpPr>
          <p:nvPr/>
        </p:nvSpPr>
        <p:spPr bwMode="auto">
          <a:xfrm>
            <a:off x="1143000" y="1570038"/>
            <a:ext cx="538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Multiplicar (I</a:t>
            </a:r>
            <a:r>
              <a:rPr lang="es-ES_tradnl" baseline="-25000"/>
              <a:t>r</a:t>
            </a:r>
            <a:r>
              <a:rPr lang="es-ES_tradnl"/>
              <a:t> </a:t>
            </a:r>
            <a:r>
              <a:rPr lang="es-ES_tradnl">
                <a:sym typeface="Symbol" pitchFamily="18" charset="2"/>
              </a:rPr>
              <a:t> B</a:t>
            </a:r>
            <a:r>
              <a:rPr lang="es-ES_tradnl" baseline="-25000">
                <a:sym typeface="Symbol" pitchFamily="18" charset="2"/>
              </a:rPr>
              <a:t>L</a:t>
            </a:r>
            <a:r>
              <a:rPr lang="es-ES_tradnl">
                <a:sym typeface="Symbol" pitchFamily="18" charset="2"/>
              </a:rPr>
              <a:t>) por xC</a:t>
            </a:r>
            <a:r>
              <a:rPr lang="es-ES_tradnl" baseline="30000">
                <a:sym typeface="Symbol" pitchFamily="18" charset="2"/>
              </a:rPr>
              <a:t>n</a:t>
            </a:r>
            <a:r>
              <a:rPr lang="es-ES_tradnl">
                <a:sym typeface="Symbol" pitchFamily="18" charset="2"/>
              </a:rPr>
              <a:t>  , con n=rL</a:t>
            </a:r>
          </a:p>
          <a:p>
            <a:pPr algn="l"/>
            <a:r>
              <a:rPr lang="es-ES_tradnl">
                <a:sym typeface="Symbol" pitchFamily="18" charset="2"/>
              </a:rPr>
              <a:t>Versión “filas” (“jk Butterfly update”)</a:t>
            </a:r>
            <a:endParaRPr lang="es-ES_tradnl"/>
          </a:p>
        </p:txBody>
      </p:sp>
      <p:sp>
        <p:nvSpPr>
          <p:cNvPr id="184324" name="Text Box 2052"/>
          <p:cNvSpPr txBox="1">
            <a:spLocks noChangeArrowheads="1"/>
          </p:cNvSpPr>
          <p:nvPr/>
        </p:nvSpPr>
        <p:spPr bwMode="auto">
          <a:xfrm>
            <a:off x="2743200" y="2417763"/>
            <a:ext cx="4797425" cy="33909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r=n/L</a:t>
            </a:r>
          </a:p>
          <a:p>
            <a:pPr algn="l"/>
            <a:r>
              <a:rPr lang="es-ES_tradnl"/>
              <a:t>m=L/2</a:t>
            </a:r>
          </a:p>
          <a:p>
            <a:pPr algn="l"/>
            <a:r>
              <a:rPr lang="es-ES_tradnl"/>
              <a:t>for j=0:m-1</a:t>
            </a:r>
          </a:p>
          <a:p>
            <a:pPr algn="l"/>
            <a:r>
              <a:rPr lang="es-ES_tradnl"/>
              <a:t>	for k=0:r-1</a:t>
            </a:r>
          </a:p>
          <a:p>
            <a:pPr algn="l"/>
            <a:r>
              <a:rPr lang="es-ES_tradnl"/>
              <a:t>		</a:t>
            </a:r>
            <a:r>
              <a:rPr lang="es-ES_tradnl">
                <a:sym typeface="Symbol" pitchFamily="18" charset="2"/>
              </a:rPr>
              <a:t></a:t>
            </a:r>
            <a:r>
              <a:rPr lang="es-ES_tradnl"/>
              <a:t>=</a:t>
            </a:r>
            <a:r>
              <a:rPr lang="es-ES_tradnl">
                <a:sym typeface="Symbol" pitchFamily="18" charset="2"/>
              </a:rPr>
              <a:t></a:t>
            </a:r>
            <a:r>
              <a:rPr lang="es-ES_tradnl" baseline="-25000">
                <a:sym typeface="Symbol" pitchFamily="18" charset="2"/>
              </a:rPr>
              <a:t>m</a:t>
            </a:r>
            <a:r>
              <a:rPr lang="es-ES_tradnl">
                <a:sym typeface="Symbol" pitchFamily="18" charset="2"/>
              </a:rPr>
              <a:t>(j)·x(kL+j+m)</a:t>
            </a:r>
          </a:p>
          <a:p>
            <a:pPr algn="l"/>
            <a:r>
              <a:rPr lang="es-ES_tradnl">
                <a:sym typeface="Symbol" pitchFamily="18" charset="2"/>
              </a:rPr>
              <a:t>		x(kL+j+m)=z(kL+j)- </a:t>
            </a:r>
          </a:p>
          <a:p>
            <a:pPr algn="l"/>
            <a:r>
              <a:rPr lang="es-ES_tradnl">
                <a:sym typeface="Symbol" pitchFamily="18" charset="2"/>
              </a:rPr>
              <a:t>		z(kL+j)=z(kL+j)+ </a:t>
            </a:r>
          </a:p>
          <a:p>
            <a:pPr algn="l"/>
            <a:r>
              <a:rPr lang="es-ES_tradnl">
                <a:sym typeface="Symbol" pitchFamily="18" charset="2"/>
              </a:rPr>
              <a:t>	end</a:t>
            </a:r>
          </a:p>
          <a:p>
            <a:pPr algn="l"/>
            <a:r>
              <a:rPr lang="es-ES_tradnl">
                <a:sym typeface="Symbol" pitchFamily="18" charset="2"/>
              </a:rPr>
              <a:t>end</a:t>
            </a:r>
          </a:p>
        </p:txBody>
      </p:sp>
      <p:sp>
        <p:nvSpPr>
          <p:cNvPr id="70661" name="Text Box 2053"/>
          <p:cNvSpPr txBox="1">
            <a:spLocks noChangeArrowheads="1"/>
          </p:cNvSpPr>
          <p:nvPr/>
        </p:nvSpPr>
        <p:spPr bwMode="auto">
          <a:xfrm>
            <a:off x="2178050" y="5943600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Coste 5n flops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4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4" grpId="0" build="p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050"/>
          <p:cNvSpPr txBox="1">
            <a:spLocks noChangeArrowheads="1"/>
          </p:cNvSpPr>
          <p:nvPr/>
        </p:nvSpPr>
        <p:spPr bwMode="auto">
          <a:xfrm>
            <a:off x="990600" y="533400"/>
            <a:ext cx="74898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Implementación de la FFT</a:t>
            </a:r>
          </a:p>
          <a:p>
            <a:r>
              <a:rPr lang="es-ES_tradnl" sz="3200" b="1"/>
              <a:t>Actualización x=A</a:t>
            </a:r>
            <a:r>
              <a:rPr lang="es-ES_tradnl" sz="3200" b="1" baseline="-25000"/>
              <a:t>q</a:t>
            </a:r>
            <a:r>
              <a:rPr lang="es-ES_tradnl" sz="3200" b="1"/>
              <a:t>x</a:t>
            </a:r>
            <a:endParaRPr lang="es-ES_tradnl"/>
          </a:p>
        </p:txBody>
      </p:sp>
      <p:sp>
        <p:nvSpPr>
          <p:cNvPr id="71683" name="Text Box 2054"/>
          <p:cNvSpPr txBox="1">
            <a:spLocks noChangeArrowheads="1"/>
          </p:cNvSpPr>
          <p:nvPr/>
        </p:nvSpPr>
        <p:spPr bwMode="auto">
          <a:xfrm>
            <a:off x="1143000" y="2546350"/>
            <a:ext cx="7391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Es posible calcular los pesos antes de las actualizaciones “Off-line paradigm” o dentro de los bucles “Online paradigm”.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Comentarios sobre el algoritmo:</a:t>
            </a:r>
            <a:endParaRPr lang="es-ES_tradnl"/>
          </a:p>
        </p:txBody>
      </p:sp>
      <p:sp>
        <p:nvSpPr>
          <p:cNvPr id="72707" name="Text Box 7"/>
          <p:cNvSpPr txBox="1">
            <a:spLocks noChangeArrowheads="1"/>
          </p:cNvSpPr>
          <p:nvPr/>
        </p:nvSpPr>
        <p:spPr bwMode="auto">
          <a:xfrm>
            <a:off x="1258888" y="1844675"/>
            <a:ext cx="6840537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buFontTx/>
              <a:buAutoNum type="arabicParenR"/>
            </a:pPr>
            <a:r>
              <a:rPr lang="es-ES_tradnl"/>
              <a:t>Sea n=p·m;</a:t>
            </a:r>
          </a:p>
          <a:p>
            <a:pPr algn="l"/>
            <a:r>
              <a:rPr lang="es-ES_tradnl"/>
              <a:t>	La matriz DFT de orden n se puede expresar en función de las DFTs de orden p y la DFT de orden m.</a:t>
            </a:r>
          </a:p>
          <a:p>
            <a:pPr algn="l"/>
            <a:endParaRPr lang="es-ES_tradnl"/>
          </a:p>
          <a:p>
            <a:pPr algn="l"/>
            <a:r>
              <a:rPr lang="es-ES_tradnl"/>
              <a:t>Esto se puede generalizar para cualquier tamaño de matriz y número de divisores.</a:t>
            </a:r>
          </a:p>
          <a:p>
            <a:pPr algn="l"/>
            <a:r>
              <a:rPr lang="es-ES_tradnl"/>
              <a:t>Dado un entero n, la DF de orden n será tanto más eficiente cuanto mas pequeños sean todos los divisores de n. (Cuando n es “highly composite”)</a:t>
            </a:r>
          </a:p>
          <a:p>
            <a:pPr algn="l"/>
            <a:endParaRPr lang="es-ES_tradnl"/>
          </a:p>
          <a:p>
            <a:pPr algn="l"/>
            <a:r>
              <a:rPr lang="es-ES_tradnl"/>
              <a:t>El peor caso es cuando n es grande y primo; en ese caso, el coste es O(n^2)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7"/>
          <p:cNvSpPr txBox="1">
            <a:spLocks noChangeArrowheads="1"/>
          </p:cNvSpPr>
          <p:nvPr/>
        </p:nvSpPr>
        <p:spPr bwMode="auto">
          <a:xfrm>
            <a:off x="2263775" y="968375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de Fourier</a:t>
            </a:r>
          </a:p>
        </p:txBody>
      </p:sp>
      <p:sp>
        <p:nvSpPr>
          <p:cNvPr id="9219" name="Text Box 8"/>
          <p:cNvSpPr txBox="1">
            <a:spLocks noChangeArrowheads="1"/>
          </p:cNvSpPr>
          <p:nvPr/>
        </p:nvSpPr>
        <p:spPr bwMode="auto">
          <a:xfrm>
            <a:off x="1279525" y="1946275"/>
            <a:ext cx="73977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Dada una función compleja dependiente del tiempo</a:t>
            </a:r>
          </a:p>
          <a:p>
            <a:pPr algn="l"/>
            <a:r>
              <a:rPr lang="es-ES_tradnl"/>
              <a:t>h(t), es posible obtener su representación en función de las </a:t>
            </a:r>
          </a:p>
          <a:p>
            <a:pPr algn="l"/>
            <a:r>
              <a:rPr lang="es-ES_tradnl"/>
              <a:t>frecuencias utilizando la </a:t>
            </a:r>
            <a:r>
              <a:rPr lang="es-ES_tradnl" b="1"/>
              <a:t>Transformada de Fourier:</a:t>
            </a:r>
            <a:endParaRPr lang="es-ES_tradnl"/>
          </a:p>
        </p:txBody>
      </p:sp>
      <p:graphicFrame>
        <p:nvGraphicFramePr>
          <p:cNvPr id="9220" name="Object 9"/>
          <p:cNvGraphicFramePr>
            <a:graphicFrameLocks noChangeAspect="1"/>
          </p:cNvGraphicFramePr>
          <p:nvPr/>
        </p:nvGraphicFramePr>
        <p:xfrm>
          <a:off x="1828800" y="3429000"/>
          <a:ext cx="5621338" cy="281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cuación" r:id="rId3" imgW="1930400" imgH="965200" progId="Equation.3">
                  <p:embed/>
                </p:oleObj>
              </mc:Choice>
              <mc:Fallback>
                <p:oleObj name="Ecuación" r:id="rId3" imgW="1930400" imgH="965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29000"/>
                        <a:ext cx="5621338" cy="281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Altas prestaciones</a:t>
            </a:r>
            <a:endParaRPr lang="es-ES_tradnl"/>
          </a:p>
        </p:txBody>
      </p:sp>
      <p:sp>
        <p:nvSpPr>
          <p:cNvPr id="73731" name="Text Box 10"/>
          <p:cNvSpPr txBox="1">
            <a:spLocks noChangeArrowheads="1"/>
          </p:cNvSpPr>
          <p:nvPr/>
        </p:nvSpPr>
        <p:spPr bwMode="auto">
          <a:xfrm>
            <a:off x="1239838" y="1865313"/>
            <a:ext cx="5132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/>
          </a:p>
        </p:txBody>
      </p:sp>
      <p:sp>
        <p:nvSpPr>
          <p:cNvPr id="73732" name="Text Box 11"/>
          <p:cNvSpPr txBox="1">
            <a:spLocks noChangeArrowheads="1"/>
          </p:cNvSpPr>
          <p:nvPr/>
        </p:nvSpPr>
        <p:spPr bwMode="auto">
          <a:xfrm>
            <a:off x="1116013" y="1916113"/>
            <a:ext cx="7559675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buFontTx/>
              <a:buAutoNum type="arabicParenR"/>
            </a:pPr>
            <a:r>
              <a:rPr lang="es-ES" dirty="0" err="1"/>
              <a:t>Multiple</a:t>
            </a:r>
            <a:r>
              <a:rPr lang="es-ES" dirty="0"/>
              <a:t> FFT</a:t>
            </a:r>
          </a:p>
          <a:p>
            <a:pPr algn="l"/>
            <a:r>
              <a:rPr lang="es-ES" dirty="0"/>
              <a:t>Versión columnas: </a:t>
            </a:r>
            <a:r>
              <a:rPr lang="es-ES" dirty="0" err="1"/>
              <a:t>Fn·X</a:t>
            </a:r>
            <a:r>
              <a:rPr lang="es-ES" dirty="0"/>
              <a:t>, o Versión Filas </a:t>
            </a:r>
            <a:r>
              <a:rPr lang="es-ES" dirty="0" err="1"/>
              <a:t>X·Fn</a:t>
            </a:r>
            <a:endParaRPr lang="es-ES" dirty="0"/>
          </a:p>
          <a:p>
            <a:pPr algn="l"/>
            <a:endParaRPr lang="es-ES" dirty="0"/>
          </a:p>
          <a:p>
            <a:pPr algn="l"/>
            <a:r>
              <a:rPr lang="es-ES" dirty="0"/>
              <a:t>Es posible reordenar todas las filas (o columnas) a mismo tiempo, amortizando coste</a:t>
            </a:r>
          </a:p>
          <a:p>
            <a:pPr algn="l"/>
            <a:endParaRPr lang="es-ES" dirty="0"/>
          </a:p>
          <a:p>
            <a:pPr algn="l"/>
            <a:r>
              <a:rPr lang="es-ES" dirty="0"/>
              <a:t>Es posible realizar la FFT de un vector muy grande convirtiéndolo en una matriz:</a:t>
            </a:r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p:graphicFrame>
        <p:nvGraphicFramePr>
          <p:cNvPr id="737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267228"/>
              </p:ext>
            </p:extLst>
          </p:nvPr>
        </p:nvGraphicFramePr>
        <p:xfrm>
          <a:off x="1043608" y="5386945"/>
          <a:ext cx="6430362" cy="630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8" name="Ecuación" r:id="rId3" imgW="2590800" imgH="254000" progId="Equation.3">
                  <p:embed/>
                </p:oleObj>
              </mc:Choice>
              <mc:Fallback>
                <p:oleObj name="Ecuación" r:id="rId3" imgW="2590800" imgH="2540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386945"/>
                        <a:ext cx="6430362" cy="6307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 dirty="0"/>
              <a:t>Transformada Rápida de Fourier</a:t>
            </a:r>
          </a:p>
          <a:p>
            <a:r>
              <a:rPr lang="es-ES_tradnl" sz="3200" b="1" dirty="0"/>
              <a:t>Altas prestaciones</a:t>
            </a:r>
            <a:endParaRPr lang="es-ES_tradnl" dirty="0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239838" y="1865313"/>
            <a:ext cx="5132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116013" y="1916113"/>
            <a:ext cx="7559675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l">
              <a:defRPr/>
            </a:pPr>
            <a:r>
              <a:rPr lang="es-ES" dirty="0" smtClean="0"/>
              <a:t>2) Transposición de matrices;</a:t>
            </a:r>
          </a:p>
          <a:p>
            <a:pPr algn="l">
              <a:defRPr/>
            </a:pPr>
            <a:r>
              <a:rPr lang="es-ES" dirty="0" smtClean="0"/>
              <a:t>Muy importante para problema de vector grande y para </a:t>
            </a:r>
            <a:r>
              <a:rPr lang="es-ES" dirty="0" err="1" smtClean="0"/>
              <a:t>FFTs</a:t>
            </a:r>
            <a:r>
              <a:rPr lang="es-ES" dirty="0" smtClean="0"/>
              <a:t> multidimensionales.</a:t>
            </a:r>
          </a:p>
          <a:p>
            <a:pPr algn="l">
              <a:defRPr/>
            </a:pPr>
            <a:endParaRPr lang="es-ES" dirty="0" smtClean="0"/>
          </a:p>
          <a:p>
            <a:pPr algn="l">
              <a:defRPr/>
            </a:pPr>
            <a:r>
              <a:rPr lang="es-ES" dirty="0" smtClean="0"/>
              <a:t>La dificultad es el acceso por filas/columnas, sobre todo para matrices grandes cuyo tamaño es potencia de dos; se hace a bloques </a:t>
            </a:r>
          </a:p>
          <a:p>
            <a:pPr algn="l">
              <a:defRPr/>
            </a:pPr>
            <a:endParaRPr lang="es-ES" dirty="0" smtClean="0"/>
          </a:p>
          <a:p>
            <a:pPr algn="l">
              <a:defRPr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620688"/>
            <a:ext cx="7772400" cy="1143000"/>
          </a:xfrm>
        </p:spPr>
        <p:txBody>
          <a:bodyPr/>
          <a:lstStyle/>
          <a:p>
            <a:pPr lvl="0" algn="ctr"/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Transformada Rápida de Fourier</a:t>
            </a:r>
            <a:b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Altas prestaciones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/>
            </a:r>
            <a:b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3608" y="1921404"/>
            <a:ext cx="7573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Sea n = </a:t>
            </a:r>
            <a:r>
              <a:rPr lang="es-ES" dirty="0" err="1" smtClean="0"/>
              <a:t>p·m</a:t>
            </a:r>
            <a:r>
              <a:rPr lang="es-ES" dirty="0" smtClean="0"/>
              <a:t>, 1&lt;p&lt;n; </a:t>
            </a:r>
            <a:r>
              <a:rPr lang="es-ES" dirty="0" err="1" smtClean="0"/>
              <a:t>F</a:t>
            </a:r>
            <a:r>
              <a:rPr lang="es-ES" baseline="-25000" dirty="0" err="1" smtClean="0"/>
              <a:t>n</a:t>
            </a:r>
            <a:r>
              <a:rPr lang="es-ES" dirty="0" smtClean="0"/>
              <a:t> se puede expresar en función de F</a:t>
            </a:r>
            <a:r>
              <a:rPr lang="es-ES" baseline="-25000" dirty="0"/>
              <a:t>m</a:t>
            </a:r>
            <a:r>
              <a:rPr lang="es-ES" baseline="-25000" dirty="0" smtClean="0"/>
              <a:t>  y </a:t>
            </a:r>
            <a:r>
              <a:rPr lang="es-ES" dirty="0" err="1" smtClean="0"/>
              <a:t>F</a:t>
            </a:r>
            <a:r>
              <a:rPr lang="es-ES" baseline="-25000" dirty="0" err="1"/>
              <a:t>p</a:t>
            </a:r>
            <a:r>
              <a:rPr lang="es-ES" dirty="0" smtClean="0"/>
              <a:t>  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947430" y="2971800"/>
                <a:ext cx="7765524" cy="553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l-GR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l-GR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ES" dirty="0" smtClean="0"/>
                  <a:t>=</a:t>
                </a:r>
                <a:r>
                  <a:rPr lang="es-E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/>
                      </a:rPr>
                      <m:t>𝑑𝑖𝑎𝑔</m:t>
                    </m:r>
                    <m:r>
                      <a:rPr lang="es-E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s-E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dirty="0" smtClean="0"/>
                          <m:t>,</m:t>
                        </m:r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⋯,</m:t>
                        </m:r>
                        <m:r>
                          <m:rPr>
                            <m:nor/>
                          </m:rPr>
                          <a:rPr lang="es-ES" b="0" dirty="0" smtClean="0"/>
                          <m:t> </m:t>
                        </m:r>
                        <m:sSubSup>
                          <m:sSubSupPr>
                            <m:ctrlPr>
                              <a:rPr lang="es-ES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s-E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⊗</m:t>
                            </m:r>
                            <m:r>
                              <a:rPr lang="es-E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s-ES" dirty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30" y="2971800"/>
                <a:ext cx="7765524" cy="553741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2499801" y="4836374"/>
                <a:ext cx="3822200" cy="1528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dirty="0" smtClean="0"/>
                  <a:t>x=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l-GR" b="0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(0: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: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−1)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(1: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: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−1)</m:t>
                              </m:r>
                            </m:e>
                          </m:mr>
                          <m:mr>
                            <m:e>
                              <m: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−1: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: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801" y="4836374"/>
                <a:ext cx="3822200" cy="15287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119862" y="4340831"/>
                <a:ext cx="581114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s-E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ES" dirty="0" smtClean="0"/>
                  <a:t>es la permutación «barajado perfecto»</a:t>
                </a:r>
                <a:endParaRPr lang="es-ES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862" y="4340831"/>
                <a:ext cx="5811143" cy="49019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049" t="-10000" r="-944" b="-225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1555462" y="3789040"/>
                <a:ext cx="4701352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0" dirty="0" smtClean="0">
                    <a:ea typeface="Cambria Math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s-ES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s-ES" dirty="0" err="1" smtClean="0"/>
                  <a:t>diag</a:t>
                </a:r>
                <a:r>
                  <a:rPr lang="es-ES" dirty="0" smtClean="0"/>
                  <a:t> (1,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dirty="0" smtClean="0"/>
                  <a:t>,…,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bSup>
                    <m:r>
                      <a:rPr lang="es-E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62" y="3789040"/>
                <a:ext cx="4701352" cy="49019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1556" t="-10000" r="-778" b="-225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0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620688"/>
            <a:ext cx="7772400" cy="1143000"/>
          </a:xfrm>
        </p:spPr>
        <p:txBody>
          <a:bodyPr/>
          <a:lstStyle/>
          <a:p>
            <a:pPr lvl="0" algn="ctr"/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Transformada Rápida de Fourier</a:t>
            </a:r>
            <a:b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Altas prestaciones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/>
            </a:r>
            <a:b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3608" y="1921404"/>
            <a:ext cx="757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Ejemplo; sea n = 96, p=4, m=24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2752874" y="2636912"/>
                <a:ext cx="3220689" cy="1572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s-ES" b="0" i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4,24</m:t>
                        </m:r>
                      </m:sub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bSup>
                    <m:r>
                      <a:rPr lang="es-E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ES" dirty="0" smtClean="0"/>
                  <a:t>x=</a:t>
                </a:r>
                <a:r>
                  <a:rPr lang="el-GR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l-GR" b="0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(0:4:95)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(1:4:95)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(2:4:95)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(3:4:95)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74" y="2636912"/>
                <a:ext cx="3220689" cy="157203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1937316" y="4653136"/>
                <a:ext cx="5156603" cy="1572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⊗</m:t>
                            </m:r>
                            <m:r>
                              <a:rPr lang="es-E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  <m:r>
                          <a:rPr lang="es-ES" dirty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l-GR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s-ES" b="0" i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4,24</m:t>
                        </m:r>
                      </m:sub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bSup>
                    <m:r>
                      <a:rPr lang="es-E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ES" dirty="0" smtClean="0"/>
                  <a:t>x=</a:t>
                </a:r>
                <a:r>
                  <a:rPr lang="el-GR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l-GR" b="0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(0:4:95)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(1:4:95)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(2:4:95)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(3:4:95)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316" y="4653136"/>
                <a:ext cx="5156603" cy="157203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620688"/>
            <a:ext cx="7772400" cy="1143000"/>
          </a:xfrm>
        </p:spPr>
        <p:txBody>
          <a:bodyPr/>
          <a:lstStyle/>
          <a:p>
            <a:pPr lvl="0" algn="ctr"/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Transformada Rápida de Fourier</a:t>
            </a:r>
            <a:b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Altas prestaciones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/>
            </a:r>
            <a:b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1619672" y="1772816"/>
                <a:ext cx="6295441" cy="2264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/>
                      </a:rPr>
                      <m:t>𝑑𝑖𝑎𝑔</m:t>
                    </m:r>
                    <m:r>
                      <a:rPr lang="es-E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s-E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4,24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dirty="0" smtClean="0"/>
                          <m:t>,</m:t>
                        </m:r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⋯,</m:t>
                        </m:r>
                        <m:r>
                          <m:rPr>
                            <m:nor/>
                          </m:rPr>
                          <a:rPr lang="es-ES" b="0" dirty="0" smtClean="0"/>
                          <m:t> </m:t>
                        </m:r>
                        <m:sSubSup>
                          <m:sSubSupPr>
                            <m:ctrlPr>
                              <a:rPr lang="es-ES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4,24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s-E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⊗</m:t>
                            </m:r>
                            <m:r>
                              <a:rPr lang="es-E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  <m:r>
                          <a:rPr lang="es-ES" dirty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l-GR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s-ES" b="0" i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4,24</m:t>
                        </m:r>
                      </m:sub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bSup>
                    <m:r>
                      <a:rPr lang="es-E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ES" dirty="0" smtClean="0"/>
                  <a:t>x=</a:t>
                </a:r>
              </a:p>
              <a:p>
                <a:r>
                  <a:rPr lang="el-GR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l-GR" b="0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(0:4:95)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l-GR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b="0" i="0" smtClean="0">
                                          <a:latin typeface="Cambria Math"/>
                                          <a:ea typeface="Cambria Math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4,24</m:t>
                                      </m:r>
                                    </m:sub>
                                  </m:sSub>
                                  <m:r>
                                    <a:rPr lang="es-ES" b="0" i="1" smtClean="0">
                                      <a:latin typeface="Cambria Math"/>
                                      <a:ea typeface="Cambria Math"/>
                                    </a:rPr>
                                    <m:t>·</m:t>
                                  </m:r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(1:4:95)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s-E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/>
                                      <a:ea typeface="Cambria Math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  <a:ea typeface="Cambria Math"/>
                                    </a:rPr>
                                    <m:t>4,24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·</m:t>
                                  </m:r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(2:4:95)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b="0" i="0" smtClean="0">
                                          <a:latin typeface="Cambria Math"/>
                                          <a:ea typeface="Cambria Math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4,24</m:t>
                                      </m:r>
                                    </m:sub>
                                    <m:sup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  <m:r>
                                    <a:rPr lang="es-ES" b="0" i="1" smtClean="0">
                                      <a:latin typeface="Cambria Math"/>
                                      <a:ea typeface="Cambria Math"/>
                                    </a:rPr>
                                    <m:t>·</m:t>
                                  </m:r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(3:4:95)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sz="3600" b="0" i="0" smtClean="0">
                        <a:latin typeface="Cambria Math"/>
                        <a:ea typeface="Cambria Math"/>
                      </a:rPr>
                      <m:t>         </m:t>
                    </m:r>
                  </m:oMath>
                </a14:m>
                <a:endParaRPr lang="es-ES" sz="36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772816"/>
                <a:ext cx="6295441" cy="2264466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t="-1078" r="-9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1187624" y="4386808"/>
                <a:ext cx="7344816" cy="162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s-ES" dirty="0" smtClean="0"/>
                  <a:t>Este vector columna se reordena como un vector con p=24</a:t>
                </a:r>
              </a:p>
              <a:p>
                <a:pPr algn="l"/>
                <a:r>
                  <a:rPr lang="es-ES" dirty="0"/>
                  <a:t>f</a:t>
                </a:r>
                <a:r>
                  <a:rPr lang="es-ES" dirty="0" smtClean="0"/>
                  <a:t>ilas y m=4 columnas; A cada fila de la matriz resultante, se le aplica la transformada por filas de orden 4 </a:t>
                </a:r>
                <a:r>
                  <a:rPr lang="es-ES" dirty="0" smtClean="0">
                    <a:sym typeface="Wingdings" pitchFamily="2" charset="2"/>
                  </a:rPr>
                  <a:t></a:t>
                </a:r>
              </a:p>
              <a:p>
                <a:pPr algn="l"/>
                <a:r>
                  <a:rPr lang="es-ES" dirty="0">
                    <a:sym typeface="Wingdings" pitchFamily="2" charset="2"/>
                  </a:rPr>
                  <a:t> </a:t>
                </a:r>
                <a:r>
                  <a:rPr lang="es-ES" dirty="0" smtClean="0">
                    <a:sym typeface="Wingdings" pitchFamily="2" charset="2"/>
                  </a:rPr>
                  <a:t>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386808"/>
                <a:ext cx="7344816" cy="162461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328" t="-3008" r="-9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5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620688"/>
            <a:ext cx="7772400" cy="1143000"/>
          </a:xfrm>
        </p:spPr>
        <p:txBody>
          <a:bodyPr/>
          <a:lstStyle/>
          <a:p>
            <a:pPr lvl="0" algn="ctr"/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Transformada Rápida de Fourier</a:t>
            </a:r>
            <a:b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Altas prestaciones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/>
            </a:r>
            <a:b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1115616" y="1844824"/>
                <a:ext cx="7344816" cy="5724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s-ES" dirty="0" smtClean="0"/>
                  <a:t>Algoritmo FFT recursiva de radio general n</a:t>
                </a:r>
              </a:p>
              <a:p>
                <a:pPr algn="l"/>
                <a:r>
                  <a:rPr lang="es-ES" dirty="0" err="1" smtClean="0"/>
                  <a:t>Funcion</a:t>
                </a:r>
                <a:r>
                  <a:rPr lang="es-ES" dirty="0" smtClean="0"/>
                  <a:t> y=</a:t>
                </a:r>
                <a:r>
                  <a:rPr lang="es-ES" b="1" dirty="0" err="1" smtClean="0"/>
                  <a:t>genfft</a:t>
                </a:r>
                <a:r>
                  <a:rPr lang="es-ES" dirty="0" smtClean="0"/>
                  <a:t>(</a:t>
                </a:r>
                <a:r>
                  <a:rPr lang="es-ES" dirty="0" err="1" smtClean="0"/>
                  <a:t>x,n</a:t>
                </a:r>
                <a:r>
                  <a:rPr lang="es-ES" dirty="0" smtClean="0"/>
                  <a:t>)</a:t>
                </a:r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dirty="0" smtClean="0"/>
                  <a:t>=</a:t>
                </a:r>
                <a:r>
                  <a:rPr lang="es-ES" dirty="0" err="1" smtClean="0"/>
                  <a:t>exp</a:t>
                </a:r>
                <a:r>
                  <a:rPr lang="es-ES" dirty="0" smtClean="0"/>
                  <a:t>(-2*pi*i/n);</a:t>
                </a:r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si n primo</a:t>
                </a:r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     y=</a:t>
                </a:r>
                <a:r>
                  <a:rPr lang="es-ES" dirty="0" err="1" smtClean="0"/>
                  <a:t>Fn</a:t>
                </a:r>
                <a:r>
                  <a:rPr lang="es-ES" dirty="0" smtClean="0"/>
                  <a:t>*x;</a:t>
                </a:r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si no   </a:t>
                </a:r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    { selecciona p, divisor no trivial de n; m=n/p;</a:t>
                </a:r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       </a:t>
                </a:r>
              </a:p>
              <a:p>
                <a:pPr algn="l"/>
                <a:r>
                  <a:rPr lang="es-ES" dirty="0" smtClean="0"/>
                  <a:t>/* z=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/>
                      </a:rPr>
                      <m:t>𝑑𝑖𝑎𝑔</m:t>
                    </m:r>
                    <m:r>
                      <a:rPr lang="es-E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s-E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dirty="0" smtClean="0"/>
                          <m:t>,</m:t>
                        </m:r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⋯,</m:t>
                        </m:r>
                        <m:r>
                          <m:rPr>
                            <m:nor/>
                          </m:rPr>
                          <a:rPr lang="es-ES" b="0" dirty="0" smtClean="0"/>
                          <m:t> </m:t>
                        </m:r>
                        <m:sSubSup>
                          <m:sSubSupPr>
                            <m:ctrlPr>
                              <a:rPr lang="es-ES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s-E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⊗</m:t>
                            </m:r>
                            <m:r>
                              <a:rPr lang="es-E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s-ES" dirty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l-GR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s-ES" dirty="0" smtClean="0"/>
                  <a:t>x  */</a:t>
                </a:r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       </a:t>
                </a:r>
                <a:r>
                  <a:rPr lang="es-ES" dirty="0" err="1" smtClean="0"/>
                  <a:t>for</a:t>
                </a:r>
                <a:r>
                  <a:rPr lang="es-ES" dirty="0" smtClean="0"/>
                  <a:t> j=0:p-1</a:t>
                </a:r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             z(</a:t>
                </a:r>
                <a:r>
                  <a:rPr lang="es-ES" dirty="0" err="1" smtClean="0"/>
                  <a:t>j·m</a:t>
                </a:r>
                <a:r>
                  <a:rPr lang="es-ES" dirty="0" smtClean="0">
                    <a:sym typeface="Wingdings" pitchFamily="2" charset="2"/>
                  </a:rPr>
                  <a:t>:(j+1)·m-1)=</a:t>
                </a:r>
                <a:r>
                  <a:rPr lang="el-GR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s-ES" baseline="30000" dirty="0" smtClean="0"/>
                  <a:t>j</a:t>
                </a:r>
                <a:r>
                  <a:rPr lang="es-ES" dirty="0" smtClean="0"/>
                  <a:t> </a:t>
                </a:r>
                <a:r>
                  <a:rPr lang="es-ES" b="1" dirty="0" err="1" smtClean="0"/>
                  <a:t>genfft</a:t>
                </a:r>
                <a:r>
                  <a:rPr lang="es-ES" dirty="0" smtClean="0"/>
                  <a:t>(x(j:p:n-1),m)</a:t>
                </a:r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       </a:t>
                </a:r>
                <a:r>
                  <a:rPr lang="es-ES" dirty="0" err="1" smtClean="0"/>
                  <a:t>end</a:t>
                </a:r>
                <a:endParaRPr lang="es-ES" dirty="0"/>
              </a:p>
              <a:p>
                <a:pPr algn="l"/>
                <a:endParaRPr lang="es-ES" dirty="0" smtClean="0"/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       </a:t>
                </a:r>
              </a:p>
              <a:p>
                <a:pPr algn="l"/>
                <a:r>
                  <a:rPr lang="es-ES" dirty="0" smtClean="0"/>
                  <a:t>         </a:t>
                </a:r>
                <a:endParaRPr lang="es-ES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844824"/>
                <a:ext cx="7344816" cy="572438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245" t="-8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2084098" y="4440731"/>
                <a:ext cx="3450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s-ES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s-ES" dirty="0" err="1" smtClean="0"/>
                  <a:t>diag</a:t>
                </a:r>
                <a:r>
                  <a:rPr lang="es-ES" dirty="0" smtClean="0"/>
                  <a:t> (1,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dirty="0" smtClean="0"/>
                  <a:t>,…,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bSup>
                    <m:r>
                      <a:rPr lang="es-E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098" y="4440731"/>
                <a:ext cx="3450880" cy="46166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77" t="-10526" r="-1060" b="-289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2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620688"/>
            <a:ext cx="7772400" cy="1143000"/>
          </a:xfrm>
        </p:spPr>
        <p:txBody>
          <a:bodyPr/>
          <a:lstStyle/>
          <a:p>
            <a:pPr lvl="0" algn="ctr"/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Transformada Rápida de Fourier</a:t>
            </a:r>
            <a:b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Altas prestaciones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/>
            </a:r>
            <a:b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1115616" y="1844824"/>
                <a:ext cx="7344816" cy="273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s-ES" dirty="0" smtClean="0"/>
                  <a:t>         </a:t>
                </a:r>
              </a:p>
              <a:p>
                <a:pPr algn="l"/>
                <a:r>
                  <a:rPr lang="es-ES" dirty="0" smtClean="0"/>
                  <a:t>/*     y=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⊗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s-ES" dirty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s-ES" dirty="0" smtClean="0"/>
                  <a:t>z </a:t>
                </a:r>
                <a:r>
                  <a:rPr lang="es-ES" dirty="0" smtClean="0">
                    <a:sym typeface="Wingdings" pitchFamily="2" charset="2"/>
                  </a:rPr>
                  <a:t></a:t>
                </a:r>
                <a:r>
                  <a:rPr lang="es-ES" dirty="0" err="1" smtClean="0">
                    <a:sym typeface="Wingdings" pitchFamily="2" charset="2"/>
                  </a:rPr>
                  <a:t>y</a:t>
                </a:r>
                <a:r>
                  <a:rPr lang="es-ES" baseline="-25000" dirty="0" err="1" smtClean="0">
                    <a:sym typeface="Wingdings" pitchFamily="2" charset="2"/>
                  </a:rPr>
                  <a:t>m,p</a:t>
                </a:r>
                <a:r>
                  <a:rPr lang="es-ES" dirty="0" smtClean="0"/>
                  <a:t> =</a:t>
                </a:r>
                <a:r>
                  <a:rPr lang="es-ES" dirty="0" err="1" smtClean="0"/>
                  <a:t>z</a:t>
                </a:r>
                <a:r>
                  <a:rPr lang="es-ES" baseline="-25000" dirty="0" err="1" smtClean="0"/>
                  <a:t>m,p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 </m:t>
                        </m:r>
                        <m:r>
                          <a:rPr lang="es-E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dirty="0" smtClean="0"/>
                  <a:t>    */</a:t>
                </a:r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       </a:t>
                </a:r>
                <a:r>
                  <a:rPr lang="es-ES" dirty="0" err="1" smtClean="0"/>
                  <a:t>for</a:t>
                </a:r>
                <a:r>
                  <a:rPr lang="es-ES" dirty="0" smtClean="0"/>
                  <a:t> j=0:m-1</a:t>
                </a:r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             y(j</a:t>
                </a:r>
                <a:r>
                  <a:rPr lang="es-ES" dirty="0" smtClean="0">
                    <a:sym typeface="Wingdings" pitchFamily="2" charset="2"/>
                  </a:rPr>
                  <a:t>:m:n-1)=</a:t>
                </a:r>
                <a:r>
                  <a:rPr lang="el-GR" b="0" dirty="0" smtClean="0">
                    <a:ea typeface="Cambria Math"/>
                  </a:rPr>
                  <a:t> </a:t>
                </a:r>
                <a:r>
                  <a:rPr lang="es-ES" dirty="0" smtClean="0"/>
                  <a:t> </a:t>
                </a:r>
                <a:r>
                  <a:rPr lang="es-ES" b="1" dirty="0" err="1" smtClean="0"/>
                  <a:t>genfft</a:t>
                </a:r>
                <a:r>
                  <a:rPr lang="es-ES" dirty="0" smtClean="0"/>
                  <a:t>(x(j:m:n-1),p)</a:t>
                </a:r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       </a:t>
                </a:r>
                <a:r>
                  <a:rPr lang="es-ES" dirty="0" err="1" smtClean="0"/>
                  <a:t>end</a:t>
                </a:r>
                <a:endParaRPr lang="es-ES" dirty="0"/>
              </a:p>
              <a:p>
                <a:pPr algn="l"/>
                <a:r>
                  <a:rPr lang="es-ES" dirty="0" err="1" smtClean="0"/>
                  <a:t>End</a:t>
                </a:r>
                <a:r>
                  <a:rPr lang="es-ES" dirty="0" smtClean="0"/>
                  <a:t>   /* del </a:t>
                </a:r>
                <a:r>
                  <a:rPr lang="es-ES" dirty="0" err="1" smtClean="0"/>
                  <a:t>if</a:t>
                </a:r>
                <a:r>
                  <a:rPr lang="es-ES" dirty="0" smtClean="0"/>
                  <a:t> */</a:t>
                </a:r>
              </a:p>
              <a:p>
                <a:pPr algn="l"/>
                <a:r>
                  <a:rPr lang="es-ES" dirty="0" err="1" smtClean="0"/>
                  <a:t>End</a:t>
                </a:r>
                <a:r>
                  <a:rPr lang="es-ES" dirty="0" smtClean="0"/>
                  <a:t> /*de </a:t>
                </a:r>
                <a:r>
                  <a:rPr lang="es-ES" dirty="0" err="1" smtClean="0"/>
                  <a:t>genfft</a:t>
                </a:r>
                <a:r>
                  <a:rPr lang="es-ES" dirty="0" smtClean="0"/>
                  <a:t> */</a:t>
                </a:r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844824"/>
                <a:ext cx="7344816" cy="273260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245" b="-42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CuadroTexto"/>
          <p:cNvSpPr txBox="1"/>
          <p:nvPr/>
        </p:nvSpPr>
        <p:spPr>
          <a:xfrm>
            <a:off x="1187624" y="4725144"/>
            <a:ext cx="6401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 el segundo bucle hay una </a:t>
            </a:r>
            <a:r>
              <a:rPr lang="es-ES" dirty="0" err="1" smtClean="0"/>
              <a:t>fft</a:t>
            </a:r>
            <a:r>
              <a:rPr lang="es-ES" dirty="0" smtClean="0"/>
              <a:t> de </a:t>
            </a:r>
            <a:r>
              <a:rPr lang="es-ES" dirty="0" err="1" smtClean="0"/>
              <a:t>multiples</a:t>
            </a:r>
            <a:r>
              <a:rPr lang="es-ES" dirty="0" smtClean="0"/>
              <a:t> filas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778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620688"/>
            <a:ext cx="7772400" cy="1143000"/>
          </a:xfrm>
        </p:spPr>
        <p:txBody>
          <a:bodyPr/>
          <a:lstStyle/>
          <a:p>
            <a:pPr lvl="0" algn="ctr"/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Transformada Rápida de Fourier</a:t>
            </a:r>
            <a:b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</a:t>
            </a:r>
            <a:r>
              <a:rPr kumimoji="0" lang="es-ES_tradnl" sz="3200" b="1" i="0" u="none" strike="noStrike" kern="1200" cap="none" spc="0" normalizeH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vector muy grande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/>
            </a:r>
            <a:b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115616" y="1916831"/>
            <a:ext cx="7526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 smtClean="0"/>
              <a:t>Supongamos tamaño del vector n=n1*n2; aplicando la fórmula para m=</a:t>
            </a:r>
            <a:r>
              <a:rPr lang="es-ES" dirty="0" err="1" smtClean="0"/>
              <a:t>n·p</a:t>
            </a:r>
            <a:r>
              <a:rPr lang="es-ES" dirty="0" smtClean="0"/>
              <a:t>, y reorganizando, teníamos:</a:t>
            </a:r>
            <a:endParaRPr lang="es-ES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686561"/>
              </p:ext>
            </p:extLst>
          </p:nvPr>
        </p:nvGraphicFramePr>
        <p:xfrm>
          <a:off x="1103929" y="2996952"/>
          <a:ext cx="64309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8" name="Ecuación" r:id="rId3" imgW="2590800" imgH="254000" progId="Equation.3">
                  <p:embed/>
                </p:oleObj>
              </mc:Choice>
              <mc:Fallback>
                <p:oleObj name="Ecuación" r:id="rId3" imgW="2590800" imgH="254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929" y="2996952"/>
                        <a:ext cx="6430962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331640" y="3717032"/>
            <a:ext cx="7526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 smtClean="0"/>
              <a:t>Que requiere una </a:t>
            </a:r>
            <a:r>
              <a:rPr lang="es-ES" dirty="0"/>
              <a:t>F</a:t>
            </a:r>
            <a:r>
              <a:rPr lang="es-ES" dirty="0" smtClean="0"/>
              <a:t>FT por filas, una por columnas, un escalado y una transposición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77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620688"/>
            <a:ext cx="7772400" cy="1143000"/>
          </a:xfrm>
        </p:spPr>
        <p:txBody>
          <a:bodyPr/>
          <a:lstStyle/>
          <a:p>
            <a:pPr lvl="0" algn="ctr"/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Transformada Rápida de Fourier</a:t>
            </a:r>
            <a:b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</a:t>
            </a:r>
            <a:r>
              <a:rPr kumimoji="0" lang="es-ES_tradnl" sz="3200" b="1" i="0" u="none" strike="noStrike" kern="1200" cap="none" spc="0" normalizeH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vector muy grande, por columnas (</a:t>
            </a:r>
            <a:r>
              <a:rPr kumimoji="0" lang="es-ES_tradnl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metodo</a:t>
            </a:r>
            <a:r>
              <a:rPr kumimoji="0" lang="es-ES_tradnl" sz="3200" b="1" i="0" u="none" strike="noStrike" kern="1200" cap="none" spc="0" normalizeH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de 6 pasos)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/>
            </a:r>
            <a:b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115616" y="1916831"/>
            <a:ext cx="752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 smtClean="0"/>
              <a:t>Transponiendo la parte derecha, obtenemos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133800" y="3486199"/>
                <a:ext cx="7526211" cy="2890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s-ES" dirty="0" smtClean="0"/>
                  <a:t>Que es la base para el método de 6 pasos:</a:t>
                </a:r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/>
                    </m:sSubSup>
                  </m:oMath>
                </a14:m>
                <a:r>
                  <a:rPr lang="es-ES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s-E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endParaRPr lang="es-ES" dirty="0" smtClean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/>
                    </m:sSubSup>
                  </m:oMath>
                </a14:m>
                <a:r>
                  <a:rPr lang="es-ES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/>
                    </m:sSubSup>
                  </m:oMath>
                </a14:m>
                <a:endParaRPr lang="es-ES" dirty="0" smtClean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/>
                    </m:sSubSup>
                  </m:oMath>
                </a14:m>
                <a:r>
                  <a:rPr lang="es-E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/>
                          </a:rPr>
                          <m:t>0: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</a:rPr>
                          <m:t>−1,0: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s-ES" b="0" i="1" smtClean="0">
                        <a:latin typeface="Cambria Math"/>
                      </a:rPr>
                      <m:t>.∗</m:t>
                    </m:r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/>
                    </m:sSubSup>
                  </m:oMath>
                </a14:m>
                <a:endParaRPr lang="es-ES" dirty="0" smtClean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/>
                    </m:sSubSup>
                  </m:oMath>
                </a14:m>
                <a:r>
                  <a:rPr lang="es-ES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s-E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endParaRPr lang="es-ES" dirty="0" smtClean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/>
                    </m:sSubSup>
                  </m:oMath>
                </a14:m>
                <a:r>
                  <a:rPr lang="es-ES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/>
                    </m:sSubSup>
                  </m:oMath>
                </a14:m>
                <a:endParaRPr lang="es-ES" dirty="0" smtClean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/>
                    </m:sSubSup>
                  </m:oMath>
                </a14:m>
                <a:r>
                  <a:rPr lang="es-ES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s-E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00" y="3486199"/>
                <a:ext cx="7526211" cy="289098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296" t="-1688" b="-27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1002083" y="2636912"/>
                <a:ext cx="7753276" cy="722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s-ES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sSup>
                              <m:sSup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s-E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b="0" i="1" smtClean="0">
                                            <a:latin typeface="Cambria Math"/>
                                          </a:rPr>
                                          <m:t>0:</m:t>
                                        </m:r>
                                        <m:sSub>
                                          <m:sSubPr>
                                            <m:ctrlPr>
                                              <a:rPr lang="es-E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s-E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s-ES" b="0" i="1" smtClean="0">
                                            <a:latin typeface="Cambria Math"/>
                                          </a:rPr>
                                          <m:t>−1,0:</m:t>
                                        </m:r>
                                        <m:sSub>
                                          <m:sSubPr>
                                            <m:ctrlPr>
                                              <a:rPr lang="es-E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s-E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s-ES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.∗</m:t>
                                    </m:r>
                                    <m:d>
                                      <m:dPr>
                                        <m:ctrlPr>
                                          <a:rPr lang="es-E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E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b="0" i="1" smtClean="0">
                                                <a:latin typeface="Cambria Math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s-E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s-ES" b="0" i="1" smtClean="0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s-E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E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s-E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lang="es-ES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s-E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83" y="2636912"/>
                <a:ext cx="7753276" cy="722121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7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620688"/>
            <a:ext cx="7772400" cy="1143000"/>
          </a:xfrm>
        </p:spPr>
        <p:txBody>
          <a:bodyPr/>
          <a:lstStyle/>
          <a:p>
            <a:pPr lvl="0" algn="ctr"/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Transformada Rápida de Fourier</a:t>
            </a:r>
            <a:b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</a:t>
            </a:r>
            <a:r>
              <a:rPr kumimoji="0" lang="es-ES_tradnl" sz="3200" b="1" i="0" u="none" strike="noStrike" kern="1200" cap="none" spc="0" normalizeH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vector muy grande, por filas (</a:t>
            </a:r>
            <a:r>
              <a:rPr kumimoji="0" lang="es-ES_tradnl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metodo</a:t>
            </a:r>
            <a:r>
              <a:rPr kumimoji="0" lang="es-ES_tradnl" sz="3200" b="1" i="0" u="none" strike="noStrike" kern="1200" cap="none" spc="0" normalizeH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de 4 pasos)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/>
            </a:r>
            <a:b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996076" y="1901586"/>
            <a:ext cx="752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 smtClean="0"/>
              <a:t>Utilizando la simetría de las matrices DFT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986197" y="3450476"/>
                <a:ext cx="7526211" cy="2073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s-ES" dirty="0" smtClean="0"/>
                  <a:t>Que es la base para el método de 4 pasos:</a:t>
                </a:r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/>
                    </m:sSubSup>
                  </m:oMath>
                </a14:m>
                <a:r>
                  <a:rPr lang="es-ES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/>
                    </m:sSubSup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s-ES" dirty="0" smtClean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/>
                    </m:sSubSup>
                  </m:oMath>
                </a14:m>
                <a:r>
                  <a:rPr lang="es-E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/>
                          </a:rPr>
                          <m:t>0: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</a:rPr>
                          <m:t>−1,0: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s-ES" b="0" i="1" smtClean="0">
                        <a:latin typeface="Cambria Math"/>
                      </a:rPr>
                      <m:t>.∗</m:t>
                    </m:r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/>
                    </m:sSubSup>
                  </m:oMath>
                </a14:m>
                <a:endParaRPr lang="es-ES" dirty="0" smtClean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/>
                    </m:sSubSup>
                  </m:oMath>
                </a14:m>
                <a:r>
                  <a:rPr lang="es-ES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s-E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endParaRPr lang="es-ES" dirty="0" smtClean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/>
                    </m:sSubSup>
                  </m:oMath>
                </a14:m>
                <a:r>
                  <a:rPr lang="es-ES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/>
                    </m:sSubSup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s-ES" dirty="0" smtClean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97" y="3450476"/>
                <a:ext cx="7526211" cy="2073581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297" t="-2353" b="-41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1245034" y="2636912"/>
                <a:ext cx="7267374" cy="592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s-ES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0: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/>
                                  </a:rPr>
                                  <m:t>−1,0: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s-ES" b="0" i="1" smtClean="0">
                                <a:latin typeface="Cambria Math"/>
                              </a:rPr>
                              <m:t>.∗</m:t>
                            </m:r>
                            <m:d>
                              <m:d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es-E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s-E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s-E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s-E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×</m:t>
                                        </m:r>
                                        <m:sSub>
                                          <m:sSubPr>
                                            <m:ctrlPr>
                                              <a:rPr lang="es-E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s-E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  <m:sup/>
                                    </m:sSubSup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034" y="2636912"/>
                <a:ext cx="7267374" cy="59298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175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9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027"/>
          <p:cNvSpPr txBox="1">
            <a:spLocks noChangeArrowheads="1"/>
          </p:cNvSpPr>
          <p:nvPr/>
        </p:nvSpPr>
        <p:spPr bwMode="auto">
          <a:xfrm>
            <a:off x="1066800" y="1946275"/>
            <a:ext cx="7620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Dada una función compleja expresada en función de  la frecuencia H(f), es posible obtener su representación en función del tiempo utilizando la </a:t>
            </a:r>
            <a:r>
              <a:rPr lang="es-ES_tradnl" b="1"/>
              <a:t>Transformada inversa de Fourier:</a:t>
            </a:r>
            <a:endParaRPr lang="es-ES_tradnl"/>
          </a:p>
        </p:txBody>
      </p:sp>
      <p:graphicFrame>
        <p:nvGraphicFramePr>
          <p:cNvPr id="10243" name="Object 1029"/>
          <p:cNvGraphicFramePr>
            <a:graphicFrameLocks noChangeAspect="1"/>
          </p:cNvGraphicFramePr>
          <p:nvPr/>
        </p:nvGraphicFramePr>
        <p:xfrm>
          <a:off x="2727325" y="4133850"/>
          <a:ext cx="3995738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cuación" r:id="rId3" imgW="1371600" imgH="482600" progId="Equation.3">
                  <p:embed/>
                </p:oleObj>
              </mc:Choice>
              <mc:Fallback>
                <p:oleObj name="Ecuación" r:id="rId3" imgW="1371600" imgH="482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4133850"/>
                        <a:ext cx="3995738" cy="140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1030"/>
          <p:cNvSpPr txBox="1">
            <a:spLocks noChangeArrowheads="1"/>
          </p:cNvSpPr>
          <p:nvPr/>
        </p:nvSpPr>
        <p:spPr bwMode="auto">
          <a:xfrm>
            <a:off x="2263775" y="968375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de Fourier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mtClean="0"/>
              <a:t>Short-Time Fourier Transform</a:t>
            </a:r>
            <a:br>
              <a:rPr lang="es-ES_tradnl" smtClean="0"/>
            </a:br>
            <a:r>
              <a:rPr lang="es-ES_tradnl" smtClean="0"/>
              <a:t>Transformada de  Gabor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Discreta de Fourier</a:t>
            </a:r>
          </a:p>
          <a:p>
            <a:r>
              <a:rPr lang="es-ES_tradnl" sz="3200" b="1"/>
              <a:t>Inconvenientes</a:t>
            </a:r>
            <a:endParaRPr lang="es-ES_tradnl"/>
          </a:p>
        </p:txBody>
      </p:sp>
      <p:sp>
        <p:nvSpPr>
          <p:cNvPr id="76803" name="Line 14"/>
          <p:cNvSpPr>
            <a:spLocks noChangeShapeType="1"/>
          </p:cNvSpPr>
          <p:nvPr/>
        </p:nvSpPr>
        <p:spPr bwMode="auto">
          <a:xfrm>
            <a:off x="1447800" y="3352800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6804" name="Line 15"/>
          <p:cNvSpPr>
            <a:spLocks noChangeShapeType="1"/>
          </p:cNvSpPr>
          <p:nvPr/>
        </p:nvSpPr>
        <p:spPr bwMode="auto">
          <a:xfrm flipV="1">
            <a:off x="1447800" y="1981200"/>
            <a:ext cx="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6805" name="Freeform 16"/>
          <p:cNvSpPr>
            <a:spLocks/>
          </p:cNvSpPr>
          <p:nvPr/>
        </p:nvSpPr>
        <p:spPr bwMode="auto">
          <a:xfrm>
            <a:off x="1447800" y="2514600"/>
            <a:ext cx="1379538" cy="911225"/>
          </a:xfrm>
          <a:custGeom>
            <a:avLst/>
            <a:gdLst>
              <a:gd name="T0" fmla="*/ 0 w 1631"/>
              <a:gd name="T1" fmla="*/ 723559878 h 656"/>
              <a:gd name="T2" fmla="*/ 168838196 w 1631"/>
              <a:gd name="T3" fmla="*/ 235398866 h 656"/>
              <a:gd name="T4" fmla="*/ 320507023 w 1631"/>
              <a:gd name="T5" fmla="*/ 360815930 h 656"/>
              <a:gd name="T6" fmla="*/ 349123767 w 1631"/>
              <a:gd name="T7" fmla="*/ 455361080 h 656"/>
              <a:gd name="T8" fmla="*/ 372732390 w 1631"/>
              <a:gd name="T9" fmla="*/ 549906230 h 656"/>
              <a:gd name="T10" fmla="*/ 384178919 w 1631"/>
              <a:gd name="T11" fmla="*/ 613579466 h 656"/>
              <a:gd name="T12" fmla="*/ 419234916 w 1631"/>
              <a:gd name="T13" fmla="*/ 723559878 h 656"/>
              <a:gd name="T14" fmla="*/ 489345220 w 1631"/>
              <a:gd name="T15" fmla="*/ 910722159 h 656"/>
              <a:gd name="T16" fmla="*/ 524401217 w 1631"/>
              <a:gd name="T17" fmla="*/ 1067011138 h 656"/>
              <a:gd name="T18" fmla="*/ 599519641 w 1631"/>
              <a:gd name="T19" fmla="*/ 1225229523 h 656"/>
              <a:gd name="T20" fmla="*/ 710409629 w 1631"/>
              <a:gd name="T21" fmla="*/ 958958744 h 656"/>
              <a:gd name="T22" fmla="*/ 809136676 w 1631"/>
              <a:gd name="T23" fmla="*/ 895285508 h 656"/>
              <a:gd name="T24" fmla="*/ 995860655 w 1631"/>
              <a:gd name="T25" fmla="*/ 785303706 h 656"/>
              <a:gd name="T26" fmla="*/ 1007307183 w 1631"/>
              <a:gd name="T27" fmla="*/ 549906230 h 656"/>
              <a:gd name="T28" fmla="*/ 1053809709 w 1631"/>
              <a:gd name="T29" fmla="*/ 393617252 h 656"/>
              <a:gd name="T30" fmla="*/ 1106035076 w 1631"/>
              <a:gd name="T31" fmla="*/ 158218386 h 656"/>
              <a:gd name="T32" fmla="*/ 1146813915 w 1631"/>
              <a:gd name="T33" fmla="*/ 32801322 h 656"/>
              <a:gd name="T34" fmla="*/ 1164699697 w 1631"/>
              <a:gd name="T35" fmla="*/ 0 h 65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631" h="656">
                <a:moveTo>
                  <a:pt x="0" y="375"/>
                </a:moveTo>
                <a:cubicBezTo>
                  <a:pt x="53" y="272"/>
                  <a:pt x="114" y="153"/>
                  <a:pt x="236" y="122"/>
                </a:cubicBezTo>
                <a:cubicBezTo>
                  <a:pt x="397" y="132"/>
                  <a:pt x="349" y="115"/>
                  <a:pt x="448" y="187"/>
                </a:cubicBezTo>
                <a:cubicBezTo>
                  <a:pt x="497" y="264"/>
                  <a:pt x="426" y="157"/>
                  <a:pt x="488" y="236"/>
                </a:cubicBezTo>
                <a:cubicBezTo>
                  <a:pt x="500" y="252"/>
                  <a:pt x="512" y="267"/>
                  <a:pt x="521" y="285"/>
                </a:cubicBezTo>
                <a:cubicBezTo>
                  <a:pt x="526" y="296"/>
                  <a:pt x="530" y="308"/>
                  <a:pt x="537" y="318"/>
                </a:cubicBezTo>
                <a:cubicBezTo>
                  <a:pt x="550" y="338"/>
                  <a:pt x="573" y="355"/>
                  <a:pt x="586" y="375"/>
                </a:cubicBezTo>
                <a:cubicBezTo>
                  <a:pt x="615" y="419"/>
                  <a:pt x="637" y="449"/>
                  <a:pt x="684" y="472"/>
                </a:cubicBezTo>
                <a:cubicBezTo>
                  <a:pt x="729" y="536"/>
                  <a:pt x="716" y="507"/>
                  <a:pt x="733" y="553"/>
                </a:cubicBezTo>
                <a:cubicBezTo>
                  <a:pt x="744" y="656"/>
                  <a:pt x="737" y="647"/>
                  <a:pt x="838" y="635"/>
                </a:cubicBezTo>
                <a:cubicBezTo>
                  <a:pt x="872" y="552"/>
                  <a:pt x="902" y="519"/>
                  <a:pt x="993" y="497"/>
                </a:cubicBezTo>
                <a:cubicBezTo>
                  <a:pt x="1050" y="456"/>
                  <a:pt x="1000" y="487"/>
                  <a:pt x="1131" y="464"/>
                </a:cubicBezTo>
                <a:cubicBezTo>
                  <a:pt x="1218" y="449"/>
                  <a:pt x="1307" y="434"/>
                  <a:pt x="1392" y="407"/>
                </a:cubicBezTo>
                <a:cubicBezTo>
                  <a:pt x="1400" y="367"/>
                  <a:pt x="1396" y="324"/>
                  <a:pt x="1408" y="285"/>
                </a:cubicBezTo>
                <a:cubicBezTo>
                  <a:pt x="1418" y="253"/>
                  <a:pt x="1450" y="226"/>
                  <a:pt x="1473" y="204"/>
                </a:cubicBezTo>
                <a:cubicBezTo>
                  <a:pt x="1496" y="146"/>
                  <a:pt x="1498" y="114"/>
                  <a:pt x="1546" y="82"/>
                </a:cubicBezTo>
                <a:cubicBezTo>
                  <a:pt x="1556" y="50"/>
                  <a:pt x="1572" y="35"/>
                  <a:pt x="1603" y="17"/>
                </a:cubicBezTo>
                <a:cubicBezTo>
                  <a:pt x="1631" y="1"/>
                  <a:pt x="1628" y="19"/>
                  <a:pt x="1628" y="0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6806" name="Text Box 17"/>
          <p:cNvSpPr txBox="1">
            <a:spLocks noChangeArrowheads="1"/>
          </p:cNvSpPr>
          <p:nvPr/>
        </p:nvSpPr>
        <p:spPr bwMode="auto">
          <a:xfrm>
            <a:off x="2079625" y="3429000"/>
            <a:ext cx="102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tiempo</a:t>
            </a:r>
          </a:p>
        </p:txBody>
      </p:sp>
      <p:sp>
        <p:nvSpPr>
          <p:cNvPr id="76807" name="Text Box 18"/>
          <p:cNvSpPr txBox="1">
            <a:spLocks noChangeArrowheads="1"/>
          </p:cNvSpPr>
          <p:nvPr/>
        </p:nvSpPr>
        <p:spPr bwMode="auto">
          <a:xfrm rot="-5400000">
            <a:off x="510381" y="2385219"/>
            <a:ext cx="1265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amplitud</a:t>
            </a:r>
          </a:p>
        </p:txBody>
      </p:sp>
      <p:sp>
        <p:nvSpPr>
          <p:cNvPr id="76808" name="AutoShape 19"/>
          <p:cNvSpPr>
            <a:spLocks noChangeArrowheads="1"/>
          </p:cNvSpPr>
          <p:nvPr/>
        </p:nvSpPr>
        <p:spPr bwMode="auto">
          <a:xfrm>
            <a:off x="4038600" y="2819400"/>
            <a:ext cx="1066800" cy="228600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6809" name="Line 25"/>
          <p:cNvSpPr>
            <a:spLocks noChangeShapeType="1"/>
          </p:cNvSpPr>
          <p:nvPr/>
        </p:nvSpPr>
        <p:spPr bwMode="auto">
          <a:xfrm>
            <a:off x="6248400" y="3287713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6810" name="Line 26"/>
          <p:cNvSpPr>
            <a:spLocks noChangeShapeType="1"/>
          </p:cNvSpPr>
          <p:nvPr/>
        </p:nvSpPr>
        <p:spPr bwMode="auto">
          <a:xfrm flipV="1">
            <a:off x="6248400" y="1916113"/>
            <a:ext cx="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6811" name="Text Box 28"/>
          <p:cNvSpPr txBox="1">
            <a:spLocks noChangeArrowheads="1"/>
          </p:cNvSpPr>
          <p:nvPr/>
        </p:nvSpPr>
        <p:spPr bwMode="auto">
          <a:xfrm>
            <a:off x="6673850" y="3363913"/>
            <a:ext cx="145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frecuencia</a:t>
            </a:r>
          </a:p>
        </p:txBody>
      </p:sp>
      <p:sp>
        <p:nvSpPr>
          <p:cNvPr id="76812" name="Text Box 29"/>
          <p:cNvSpPr txBox="1">
            <a:spLocks noChangeArrowheads="1"/>
          </p:cNvSpPr>
          <p:nvPr/>
        </p:nvSpPr>
        <p:spPr bwMode="auto">
          <a:xfrm rot="-5400000">
            <a:off x="5310981" y="2309019"/>
            <a:ext cx="1265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amplitud</a:t>
            </a:r>
          </a:p>
        </p:txBody>
      </p:sp>
      <p:sp>
        <p:nvSpPr>
          <p:cNvPr id="76813" name="Freeform 30"/>
          <p:cNvSpPr>
            <a:spLocks/>
          </p:cNvSpPr>
          <p:nvPr/>
        </p:nvSpPr>
        <p:spPr bwMode="auto">
          <a:xfrm>
            <a:off x="6394450" y="2201863"/>
            <a:ext cx="2076450" cy="1084262"/>
          </a:xfrm>
          <a:custGeom>
            <a:avLst/>
            <a:gdLst>
              <a:gd name="T0" fmla="*/ 0 w 1308"/>
              <a:gd name="T1" fmla="*/ 1587697705 h 683"/>
              <a:gd name="T2" fmla="*/ 100806250 w 1308"/>
              <a:gd name="T3" fmla="*/ 932457383 h 683"/>
              <a:gd name="T4" fmla="*/ 80645000 w 1308"/>
              <a:gd name="T5" fmla="*/ 194051148 h 683"/>
              <a:gd name="T6" fmla="*/ 143649700 w 1308"/>
              <a:gd name="T7" fmla="*/ 10080620 h 683"/>
              <a:gd name="T8" fmla="*/ 183972200 w 1308"/>
              <a:gd name="T9" fmla="*/ 173889907 h 683"/>
              <a:gd name="T10" fmla="*/ 264617200 w 1308"/>
              <a:gd name="T11" fmla="*/ 645159702 h 683"/>
              <a:gd name="T12" fmla="*/ 367942813 w 1308"/>
              <a:gd name="T13" fmla="*/ 1383564349 h 683"/>
              <a:gd name="T14" fmla="*/ 428426563 w 1308"/>
              <a:gd name="T15" fmla="*/ 1547375224 h 683"/>
              <a:gd name="T16" fmla="*/ 715724375 w 1308"/>
              <a:gd name="T17" fmla="*/ 1610378307 h 683"/>
              <a:gd name="T18" fmla="*/ 1557456563 w 1308"/>
              <a:gd name="T19" fmla="*/ 1507052743 h 683"/>
              <a:gd name="T20" fmla="*/ 1701106263 w 1308"/>
              <a:gd name="T21" fmla="*/ 1280238785 h 683"/>
              <a:gd name="T22" fmla="*/ 1864915625 w 1308"/>
              <a:gd name="T23" fmla="*/ 1610378307 h 683"/>
              <a:gd name="T24" fmla="*/ 2147483647 w 1308"/>
              <a:gd name="T25" fmla="*/ 1587697705 h 683"/>
              <a:gd name="T26" fmla="*/ 2147483647 w 1308"/>
              <a:gd name="T27" fmla="*/ 1280238785 h 683"/>
              <a:gd name="T28" fmla="*/ 2147483647 w 1308"/>
              <a:gd name="T29" fmla="*/ 1159271340 h 683"/>
              <a:gd name="T30" fmla="*/ 2147483647 w 1308"/>
              <a:gd name="T31" fmla="*/ 748485267 h 683"/>
              <a:gd name="T32" fmla="*/ 2147483647 w 1308"/>
              <a:gd name="T33" fmla="*/ 871973660 h 683"/>
              <a:gd name="T34" fmla="*/ 2147483647 w 1308"/>
              <a:gd name="T35" fmla="*/ 995460466 h 683"/>
              <a:gd name="T36" fmla="*/ 2147483647 w 1308"/>
              <a:gd name="T37" fmla="*/ 1383564349 h 683"/>
              <a:gd name="T38" fmla="*/ 2147483647 w 1308"/>
              <a:gd name="T39" fmla="*/ 1486891502 h 683"/>
              <a:gd name="T40" fmla="*/ 2147483647 w 1308"/>
              <a:gd name="T41" fmla="*/ 1527213983 h 68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308" h="683">
                <a:moveTo>
                  <a:pt x="0" y="630"/>
                </a:moveTo>
                <a:cubicBezTo>
                  <a:pt x="55" y="557"/>
                  <a:pt x="36" y="457"/>
                  <a:pt x="40" y="370"/>
                </a:cubicBezTo>
                <a:cubicBezTo>
                  <a:pt x="37" y="272"/>
                  <a:pt x="27" y="175"/>
                  <a:pt x="32" y="77"/>
                </a:cubicBezTo>
                <a:cubicBezTo>
                  <a:pt x="33" y="51"/>
                  <a:pt x="32" y="9"/>
                  <a:pt x="57" y="4"/>
                </a:cubicBezTo>
                <a:cubicBezTo>
                  <a:pt x="79" y="0"/>
                  <a:pt x="73" y="69"/>
                  <a:pt x="73" y="69"/>
                </a:cubicBezTo>
                <a:cubicBezTo>
                  <a:pt x="79" y="133"/>
                  <a:pt x="85" y="195"/>
                  <a:pt x="105" y="256"/>
                </a:cubicBezTo>
                <a:cubicBezTo>
                  <a:pt x="116" y="354"/>
                  <a:pt x="123" y="454"/>
                  <a:pt x="146" y="549"/>
                </a:cubicBezTo>
                <a:cubicBezTo>
                  <a:pt x="152" y="573"/>
                  <a:pt x="149" y="597"/>
                  <a:pt x="170" y="614"/>
                </a:cubicBezTo>
                <a:cubicBezTo>
                  <a:pt x="200" y="639"/>
                  <a:pt x="251" y="635"/>
                  <a:pt x="284" y="639"/>
                </a:cubicBezTo>
                <a:cubicBezTo>
                  <a:pt x="420" y="683"/>
                  <a:pt x="496" y="634"/>
                  <a:pt x="618" y="598"/>
                </a:cubicBezTo>
                <a:cubicBezTo>
                  <a:pt x="635" y="572"/>
                  <a:pt x="654" y="531"/>
                  <a:pt x="675" y="508"/>
                </a:cubicBezTo>
                <a:cubicBezTo>
                  <a:pt x="692" y="578"/>
                  <a:pt x="692" y="588"/>
                  <a:pt x="740" y="639"/>
                </a:cubicBezTo>
                <a:cubicBezTo>
                  <a:pt x="797" y="636"/>
                  <a:pt x="854" y="637"/>
                  <a:pt x="911" y="630"/>
                </a:cubicBezTo>
                <a:cubicBezTo>
                  <a:pt x="962" y="623"/>
                  <a:pt x="992" y="545"/>
                  <a:pt x="1017" y="508"/>
                </a:cubicBezTo>
                <a:cubicBezTo>
                  <a:pt x="1022" y="492"/>
                  <a:pt x="1028" y="476"/>
                  <a:pt x="1033" y="460"/>
                </a:cubicBezTo>
                <a:cubicBezTo>
                  <a:pt x="1050" y="408"/>
                  <a:pt x="1049" y="297"/>
                  <a:pt x="1049" y="297"/>
                </a:cubicBezTo>
                <a:cubicBezTo>
                  <a:pt x="1060" y="313"/>
                  <a:pt x="1073" y="328"/>
                  <a:pt x="1082" y="346"/>
                </a:cubicBezTo>
                <a:cubicBezTo>
                  <a:pt x="1090" y="361"/>
                  <a:pt x="1098" y="395"/>
                  <a:pt x="1098" y="395"/>
                </a:cubicBezTo>
                <a:cubicBezTo>
                  <a:pt x="1105" y="449"/>
                  <a:pt x="1105" y="507"/>
                  <a:pt x="1139" y="549"/>
                </a:cubicBezTo>
                <a:cubicBezTo>
                  <a:pt x="1152" y="566"/>
                  <a:pt x="1154" y="584"/>
                  <a:pt x="1179" y="590"/>
                </a:cubicBezTo>
                <a:cubicBezTo>
                  <a:pt x="1308" y="619"/>
                  <a:pt x="1227" y="581"/>
                  <a:pt x="1277" y="606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6814" name="Text Box 31"/>
          <p:cNvSpPr txBox="1">
            <a:spLocks noChangeArrowheads="1"/>
          </p:cNvSpPr>
          <p:nvPr/>
        </p:nvSpPr>
        <p:spPr bwMode="auto">
          <a:xfrm>
            <a:off x="990600" y="4313238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La FT y DFT son herramientas válidas para examinar señales</a:t>
            </a:r>
          </a:p>
          <a:p>
            <a:r>
              <a:rPr lang="es-ES_tradnl"/>
              <a:t>ESTACIONARIAS.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Discreta de Fourier</a:t>
            </a:r>
          </a:p>
          <a:p>
            <a:r>
              <a:rPr lang="es-ES_tradnl" sz="3200" b="1"/>
              <a:t>Inconvenientes</a:t>
            </a:r>
            <a:endParaRPr lang="es-ES_tradnl"/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990600" y="1905000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La DFT o la FT nos dicen si una frecuencia determinada aparece en una señal, pero no dicen CUANDO aparecen: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066800" y="3124200"/>
            <a:ext cx="7813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Buena resolución de frecuencia, pero ninguna resolución temporal.</a:t>
            </a:r>
          </a:p>
          <a:p>
            <a:pPr algn="just"/>
            <a:r>
              <a:rPr lang="es-ES_tradnl"/>
              <a:t>(Ejemplo del tutorial).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066800" y="4710113"/>
            <a:ext cx="7813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Necesitamos una herramienta para detectar cuando aparecen fenómenos no estacionarios en la señal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Short -Time Transformada Discreta de Fourier: Ventanas</a:t>
            </a:r>
            <a:endParaRPr lang="es-ES_tradnl"/>
          </a:p>
        </p:txBody>
      </p:sp>
      <p:sp>
        <p:nvSpPr>
          <p:cNvPr id="78851" name="Line 3"/>
          <p:cNvSpPr>
            <a:spLocks noChangeShapeType="1"/>
          </p:cNvSpPr>
          <p:nvPr/>
        </p:nvSpPr>
        <p:spPr bwMode="auto">
          <a:xfrm>
            <a:off x="1752600" y="3429000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52" name="Line 4"/>
          <p:cNvSpPr>
            <a:spLocks noChangeShapeType="1"/>
          </p:cNvSpPr>
          <p:nvPr/>
        </p:nvSpPr>
        <p:spPr bwMode="auto">
          <a:xfrm flipV="1">
            <a:off x="1752600" y="2057400"/>
            <a:ext cx="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53" name="Freeform 5"/>
          <p:cNvSpPr>
            <a:spLocks/>
          </p:cNvSpPr>
          <p:nvPr/>
        </p:nvSpPr>
        <p:spPr bwMode="auto">
          <a:xfrm>
            <a:off x="1752600" y="2590800"/>
            <a:ext cx="1379538" cy="911225"/>
          </a:xfrm>
          <a:custGeom>
            <a:avLst/>
            <a:gdLst>
              <a:gd name="T0" fmla="*/ 0 w 1631"/>
              <a:gd name="T1" fmla="*/ 723559878 h 656"/>
              <a:gd name="T2" fmla="*/ 168838196 w 1631"/>
              <a:gd name="T3" fmla="*/ 235398866 h 656"/>
              <a:gd name="T4" fmla="*/ 320507023 w 1631"/>
              <a:gd name="T5" fmla="*/ 360815930 h 656"/>
              <a:gd name="T6" fmla="*/ 349123767 w 1631"/>
              <a:gd name="T7" fmla="*/ 455361080 h 656"/>
              <a:gd name="T8" fmla="*/ 372732390 w 1631"/>
              <a:gd name="T9" fmla="*/ 549906230 h 656"/>
              <a:gd name="T10" fmla="*/ 384178919 w 1631"/>
              <a:gd name="T11" fmla="*/ 613579466 h 656"/>
              <a:gd name="T12" fmla="*/ 419234916 w 1631"/>
              <a:gd name="T13" fmla="*/ 723559878 h 656"/>
              <a:gd name="T14" fmla="*/ 489345220 w 1631"/>
              <a:gd name="T15" fmla="*/ 910722159 h 656"/>
              <a:gd name="T16" fmla="*/ 524401217 w 1631"/>
              <a:gd name="T17" fmla="*/ 1067011138 h 656"/>
              <a:gd name="T18" fmla="*/ 599519641 w 1631"/>
              <a:gd name="T19" fmla="*/ 1225229523 h 656"/>
              <a:gd name="T20" fmla="*/ 710409629 w 1631"/>
              <a:gd name="T21" fmla="*/ 958958744 h 656"/>
              <a:gd name="T22" fmla="*/ 809136676 w 1631"/>
              <a:gd name="T23" fmla="*/ 895285508 h 656"/>
              <a:gd name="T24" fmla="*/ 995860655 w 1631"/>
              <a:gd name="T25" fmla="*/ 785303706 h 656"/>
              <a:gd name="T26" fmla="*/ 1007307183 w 1631"/>
              <a:gd name="T27" fmla="*/ 549906230 h 656"/>
              <a:gd name="T28" fmla="*/ 1053809709 w 1631"/>
              <a:gd name="T29" fmla="*/ 393617252 h 656"/>
              <a:gd name="T30" fmla="*/ 1106035076 w 1631"/>
              <a:gd name="T31" fmla="*/ 158218386 h 656"/>
              <a:gd name="T32" fmla="*/ 1146813915 w 1631"/>
              <a:gd name="T33" fmla="*/ 32801322 h 656"/>
              <a:gd name="T34" fmla="*/ 1164699697 w 1631"/>
              <a:gd name="T35" fmla="*/ 0 h 65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631" h="656">
                <a:moveTo>
                  <a:pt x="0" y="375"/>
                </a:moveTo>
                <a:cubicBezTo>
                  <a:pt x="53" y="272"/>
                  <a:pt x="114" y="153"/>
                  <a:pt x="236" y="122"/>
                </a:cubicBezTo>
                <a:cubicBezTo>
                  <a:pt x="397" y="132"/>
                  <a:pt x="349" y="115"/>
                  <a:pt x="448" y="187"/>
                </a:cubicBezTo>
                <a:cubicBezTo>
                  <a:pt x="497" y="264"/>
                  <a:pt x="426" y="157"/>
                  <a:pt x="488" y="236"/>
                </a:cubicBezTo>
                <a:cubicBezTo>
                  <a:pt x="500" y="252"/>
                  <a:pt x="512" y="267"/>
                  <a:pt x="521" y="285"/>
                </a:cubicBezTo>
                <a:cubicBezTo>
                  <a:pt x="526" y="296"/>
                  <a:pt x="530" y="308"/>
                  <a:pt x="537" y="318"/>
                </a:cubicBezTo>
                <a:cubicBezTo>
                  <a:pt x="550" y="338"/>
                  <a:pt x="573" y="355"/>
                  <a:pt x="586" y="375"/>
                </a:cubicBezTo>
                <a:cubicBezTo>
                  <a:pt x="615" y="419"/>
                  <a:pt x="637" y="449"/>
                  <a:pt x="684" y="472"/>
                </a:cubicBezTo>
                <a:cubicBezTo>
                  <a:pt x="729" y="536"/>
                  <a:pt x="716" y="507"/>
                  <a:pt x="733" y="553"/>
                </a:cubicBezTo>
                <a:cubicBezTo>
                  <a:pt x="744" y="656"/>
                  <a:pt x="737" y="647"/>
                  <a:pt x="838" y="635"/>
                </a:cubicBezTo>
                <a:cubicBezTo>
                  <a:pt x="872" y="552"/>
                  <a:pt x="902" y="519"/>
                  <a:pt x="993" y="497"/>
                </a:cubicBezTo>
                <a:cubicBezTo>
                  <a:pt x="1050" y="456"/>
                  <a:pt x="1000" y="487"/>
                  <a:pt x="1131" y="464"/>
                </a:cubicBezTo>
                <a:cubicBezTo>
                  <a:pt x="1218" y="449"/>
                  <a:pt x="1307" y="434"/>
                  <a:pt x="1392" y="407"/>
                </a:cubicBezTo>
                <a:cubicBezTo>
                  <a:pt x="1400" y="367"/>
                  <a:pt x="1396" y="324"/>
                  <a:pt x="1408" y="285"/>
                </a:cubicBezTo>
                <a:cubicBezTo>
                  <a:pt x="1418" y="253"/>
                  <a:pt x="1450" y="226"/>
                  <a:pt x="1473" y="204"/>
                </a:cubicBezTo>
                <a:cubicBezTo>
                  <a:pt x="1496" y="146"/>
                  <a:pt x="1498" y="114"/>
                  <a:pt x="1546" y="82"/>
                </a:cubicBezTo>
                <a:cubicBezTo>
                  <a:pt x="1556" y="50"/>
                  <a:pt x="1572" y="35"/>
                  <a:pt x="1603" y="17"/>
                </a:cubicBezTo>
                <a:cubicBezTo>
                  <a:pt x="1631" y="1"/>
                  <a:pt x="1628" y="19"/>
                  <a:pt x="1628" y="0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384425" y="3505200"/>
            <a:ext cx="102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tiempo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 rot="-5400000">
            <a:off x="815181" y="2461419"/>
            <a:ext cx="1265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amplitud</a:t>
            </a:r>
          </a:p>
        </p:txBody>
      </p:sp>
      <p:sp>
        <p:nvSpPr>
          <p:cNvPr id="78856" name="Rectangle 15"/>
          <p:cNvSpPr>
            <a:spLocks noChangeArrowheads="1"/>
          </p:cNvSpPr>
          <p:nvPr/>
        </p:nvSpPr>
        <p:spPr bwMode="auto">
          <a:xfrm>
            <a:off x="2209800" y="2209800"/>
            <a:ext cx="457200" cy="1219200"/>
          </a:xfrm>
          <a:prstGeom prst="rect">
            <a:avLst/>
          </a:prstGeom>
          <a:solidFill>
            <a:srgbClr val="FFCC00">
              <a:alpha val="50195"/>
            </a:srgb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57" name="Line 16"/>
          <p:cNvSpPr>
            <a:spLocks noChangeShapeType="1"/>
          </p:cNvSpPr>
          <p:nvPr/>
        </p:nvSpPr>
        <p:spPr bwMode="auto">
          <a:xfrm flipH="1">
            <a:off x="2895600" y="1981200"/>
            <a:ext cx="685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58" name="Text Box 17"/>
          <p:cNvSpPr txBox="1">
            <a:spLocks noChangeArrowheads="1"/>
          </p:cNvSpPr>
          <p:nvPr/>
        </p:nvSpPr>
        <p:spPr bwMode="auto">
          <a:xfrm>
            <a:off x="3400425" y="1752600"/>
            <a:ext cx="113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ventana</a:t>
            </a:r>
          </a:p>
        </p:txBody>
      </p:sp>
      <p:sp>
        <p:nvSpPr>
          <p:cNvPr id="78859" name="AutoShape 18"/>
          <p:cNvSpPr>
            <a:spLocks noChangeArrowheads="1"/>
          </p:cNvSpPr>
          <p:nvPr/>
        </p:nvSpPr>
        <p:spPr bwMode="auto">
          <a:xfrm>
            <a:off x="4343400" y="28194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60" name="Line 20"/>
          <p:cNvSpPr>
            <a:spLocks noChangeShapeType="1"/>
          </p:cNvSpPr>
          <p:nvPr/>
        </p:nvSpPr>
        <p:spPr bwMode="auto">
          <a:xfrm>
            <a:off x="6096000" y="3352800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61" name="Line 21"/>
          <p:cNvSpPr>
            <a:spLocks noChangeShapeType="1"/>
          </p:cNvSpPr>
          <p:nvPr/>
        </p:nvSpPr>
        <p:spPr bwMode="auto">
          <a:xfrm flipV="1">
            <a:off x="6096000" y="1905000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62" name="Line 22"/>
          <p:cNvSpPr>
            <a:spLocks noChangeShapeType="1"/>
          </p:cNvSpPr>
          <p:nvPr/>
        </p:nvSpPr>
        <p:spPr bwMode="auto">
          <a:xfrm>
            <a:off x="6400800" y="1905000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63" name="Line 23"/>
          <p:cNvSpPr>
            <a:spLocks noChangeShapeType="1"/>
          </p:cNvSpPr>
          <p:nvPr/>
        </p:nvSpPr>
        <p:spPr bwMode="auto">
          <a:xfrm>
            <a:off x="6756400" y="1905000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64" name="Line 24"/>
          <p:cNvSpPr>
            <a:spLocks noChangeShapeType="1"/>
          </p:cNvSpPr>
          <p:nvPr/>
        </p:nvSpPr>
        <p:spPr bwMode="auto">
          <a:xfrm>
            <a:off x="7112000" y="1905000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65" name="Line 25"/>
          <p:cNvSpPr>
            <a:spLocks noChangeShapeType="1"/>
          </p:cNvSpPr>
          <p:nvPr/>
        </p:nvSpPr>
        <p:spPr bwMode="auto">
          <a:xfrm>
            <a:off x="7467600" y="1905000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66" name="Line 27"/>
          <p:cNvSpPr>
            <a:spLocks noChangeShapeType="1"/>
          </p:cNvSpPr>
          <p:nvPr/>
        </p:nvSpPr>
        <p:spPr bwMode="auto">
          <a:xfrm>
            <a:off x="6096000" y="3048000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67" name="Line 28"/>
          <p:cNvSpPr>
            <a:spLocks noChangeShapeType="1"/>
          </p:cNvSpPr>
          <p:nvPr/>
        </p:nvSpPr>
        <p:spPr bwMode="auto">
          <a:xfrm>
            <a:off x="6096000" y="2743200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68" name="Line 29"/>
          <p:cNvSpPr>
            <a:spLocks noChangeShapeType="1"/>
          </p:cNvSpPr>
          <p:nvPr/>
        </p:nvSpPr>
        <p:spPr bwMode="auto">
          <a:xfrm>
            <a:off x="6096000" y="2438400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69" name="Text Box 30"/>
          <p:cNvSpPr txBox="1">
            <a:spLocks noChangeArrowheads="1"/>
          </p:cNvSpPr>
          <p:nvPr/>
        </p:nvSpPr>
        <p:spPr bwMode="auto">
          <a:xfrm>
            <a:off x="6438900" y="3429000"/>
            <a:ext cx="102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tiempo</a:t>
            </a:r>
          </a:p>
        </p:txBody>
      </p:sp>
      <p:sp>
        <p:nvSpPr>
          <p:cNvPr id="78870" name="Text Box 31"/>
          <p:cNvSpPr txBox="1">
            <a:spLocks noChangeArrowheads="1"/>
          </p:cNvSpPr>
          <p:nvPr/>
        </p:nvSpPr>
        <p:spPr bwMode="auto">
          <a:xfrm rot="-5400000">
            <a:off x="4989512" y="2401888"/>
            <a:ext cx="145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frecuencia</a:t>
            </a:r>
          </a:p>
        </p:txBody>
      </p:sp>
      <p:sp>
        <p:nvSpPr>
          <p:cNvPr id="78871" name="Text Box 32"/>
          <p:cNvSpPr txBox="1">
            <a:spLocks noChangeArrowheads="1"/>
          </p:cNvSpPr>
          <p:nvPr/>
        </p:nvSpPr>
        <p:spPr bwMode="auto">
          <a:xfrm>
            <a:off x="914400" y="4329113"/>
            <a:ext cx="7696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Se multiplica la función “ventana” por la señal a analizar, y al resultado se le aplica la FT o DFT.</a:t>
            </a:r>
          </a:p>
          <a:p>
            <a:pPr algn="just"/>
            <a:endParaRPr lang="es-ES_tradnl"/>
          </a:p>
          <a:p>
            <a:pPr algn="just"/>
            <a:r>
              <a:rPr lang="es-ES_tradnl"/>
              <a:t>La función ventana debe ser 0 salvo en un pequeño intervalo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300163" y="2705100"/>
          <a:ext cx="21939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cuación" r:id="rId3" imgW="1168400" imgH="457200" progId="Equation.3">
                  <p:embed/>
                </p:oleObj>
              </mc:Choice>
              <mc:Fallback>
                <p:oleObj name="Ecuación" r:id="rId3" imgW="1168400" imgH="4572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2705100"/>
                        <a:ext cx="2193925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2520950" y="968375"/>
            <a:ext cx="4135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Algunas propiedades...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371600" y="3705225"/>
          <a:ext cx="20574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cuación" r:id="rId5" imgW="1130300" imgH="457200" progId="Equation.3">
                  <p:embed/>
                </p:oleObj>
              </mc:Choice>
              <mc:Fallback>
                <p:oleObj name="Ecuación" r:id="rId5" imgW="1130300" imgH="4572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05225"/>
                        <a:ext cx="2057400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371600" y="4686300"/>
          <a:ext cx="28368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cuación" r:id="rId7" imgW="1371600" imgH="241300" progId="Equation.3">
                  <p:embed/>
                </p:oleObj>
              </mc:Choice>
              <mc:Fallback>
                <p:oleObj name="Ecuación" r:id="rId7" imgW="1371600" imgH="2413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86300"/>
                        <a:ext cx="283686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371600" y="5524500"/>
          <a:ext cx="3048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cuación" r:id="rId9" imgW="1473200" imgH="241300" progId="Equation.3">
                  <p:embed/>
                </p:oleObj>
              </mc:Choice>
              <mc:Fallback>
                <p:oleObj name="Ecuación" r:id="rId9" imgW="1473200" imgH="2413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524500"/>
                        <a:ext cx="3048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1812925" y="1793875"/>
            <a:ext cx="4379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Si h(t) es la transformada de H(f), 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4979988" y="2860675"/>
            <a:ext cx="2566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Escalado en tiempo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979988" y="3810000"/>
            <a:ext cx="2989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Escalado en frecuencia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4979988" y="5562600"/>
            <a:ext cx="3783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desplazamiento en frecuencia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4979988" y="4724400"/>
            <a:ext cx="3360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desplazamiento en tiempo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autoUpdateAnimBg="0"/>
      <p:bldP spid="11275" grpId="0" autoUpdateAnimBg="0"/>
      <p:bldP spid="11276" grpId="0" autoUpdateAnimBg="0"/>
      <p:bldP spid="11277" grpId="0" autoUpdateAnimBg="0"/>
    </p:bldLst>
  </p:timing>
</p:sld>
</file>

<file path=ppt/theme/theme1.xml><?xml version="1.0" encoding="utf-8"?>
<a:theme xmlns:a="http://schemas.openxmlformats.org/drawingml/2006/main" name="Cuaderno">
  <a:themeElements>
    <a:clrScheme name="Cuaderno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Cuadern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aderno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aderno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aderno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aderno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Office\Plantillas\Diseños de presentaciones\CUADERNO.POT</Template>
  <TotalTime>2862</TotalTime>
  <Words>4120</Words>
  <Application>Microsoft Office PowerPoint</Application>
  <PresentationFormat>Presentación en pantalla (4:3)</PresentationFormat>
  <Paragraphs>664</Paragraphs>
  <Slides>83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83</vt:i4>
      </vt:variant>
    </vt:vector>
  </HeadingPairs>
  <TitlesOfParts>
    <vt:vector size="92" baseType="lpstr">
      <vt:lpstr>Arial</vt:lpstr>
      <vt:lpstr>Symbol</vt:lpstr>
      <vt:lpstr>Times New Roman</vt:lpstr>
      <vt:lpstr>Wingdings</vt:lpstr>
      <vt:lpstr>Cambria Math</vt:lpstr>
      <vt:lpstr>Monotype Sorts</vt:lpstr>
      <vt:lpstr>Cuaderno</vt:lpstr>
      <vt:lpstr>Hoja de cálculo</vt:lpstr>
      <vt:lpstr>Ecuación</vt:lpstr>
      <vt:lpstr>Transformadas para Análisis de Señal</vt:lpstr>
      <vt:lpstr>-Introducción -Transformada de Fourier -Transformada Discreta de Fourier -Transformada Rápida de Fourier -Wavelets  -Transformada Wavelet Continua  -Transformada Wavelet Discreta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Transformada Discreta de Fourier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Transformada Rápida de Fourier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Transformada Rápida de Fourier Altas prestaciones </vt:lpstr>
      <vt:lpstr>Transformada Rápida de Fourier Altas prestaciones </vt:lpstr>
      <vt:lpstr>Transformada Rápida de Fourier Altas prestaciones </vt:lpstr>
      <vt:lpstr>Transformada Rápida de Fourier Altas prestaciones </vt:lpstr>
      <vt:lpstr>Transformada Rápida de Fourier Altas prestaciones </vt:lpstr>
      <vt:lpstr>Transformada Rápida de Fourier de vector muy grande </vt:lpstr>
      <vt:lpstr>Transformada Rápida de Fourier de vector muy grande, por columnas (metodo de 6 pasos) </vt:lpstr>
      <vt:lpstr>Transformada Rápida de Fourier de vector muy grande, por filas (metodo de 4 pasos) </vt:lpstr>
      <vt:lpstr>Short-Time Fourier Transform Transformada de  Gabor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Transformada rápida de Fourier (FFT)</dc:title>
  <dc:creator>VICTOR</dc:creator>
  <cp:lastModifiedBy>Víctor Manuel García Molla</cp:lastModifiedBy>
  <cp:revision>94</cp:revision>
  <cp:lastPrinted>2002-07-02T07:25:27Z</cp:lastPrinted>
  <dcterms:created xsi:type="dcterms:W3CDTF">2000-06-07T14:33:20Z</dcterms:created>
  <dcterms:modified xsi:type="dcterms:W3CDTF">2016-02-24T10:02:26Z</dcterms:modified>
</cp:coreProperties>
</file>