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94" r:id="rId3"/>
    <p:sldId id="297" r:id="rId4"/>
    <p:sldId id="298" r:id="rId5"/>
    <p:sldId id="301" r:id="rId6"/>
    <p:sldId id="300" r:id="rId7"/>
    <p:sldId id="272" r:id="rId8"/>
    <p:sldId id="299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8" autoAdjust="0"/>
    <p:restoredTop sz="94660"/>
  </p:normalViewPr>
  <p:slideViewPr>
    <p:cSldViewPr>
      <p:cViewPr>
        <p:scale>
          <a:sx n="115" d="100"/>
          <a:sy n="115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13 w 2780"/>
                <a:gd name="T1" fmla="*/ 18 h 953"/>
                <a:gd name="T2" fmla="*/ 2723 w 2780"/>
                <a:gd name="T3" fmla="*/ 24 h 953"/>
                <a:gd name="T4" fmla="*/ 2656 w 2780"/>
                <a:gd name="T5" fmla="*/ 102 h 953"/>
                <a:gd name="T6" fmla="*/ 2551 w 2780"/>
                <a:gd name="T7" fmla="*/ 156 h 953"/>
                <a:gd name="T8" fmla="*/ 2545 w 2780"/>
                <a:gd name="T9" fmla="*/ 222 h 953"/>
                <a:gd name="T10" fmla="*/ 2527 w 2780"/>
                <a:gd name="T11" fmla="*/ 246 h 953"/>
                <a:gd name="T12" fmla="*/ 2509 w 2780"/>
                <a:gd name="T13" fmla="*/ 252 h 953"/>
                <a:gd name="T14" fmla="*/ 2437 w 2780"/>
                <a:gd name="T15" fmla="*/ 210 h 953"/>
                <a:gd name="T16" fmla="*/ 2295 w 2780"/>
                <a:gd name="T17" fmla="*/ 192 h 953"/>
                <a:gd name="T18" fmla="*/ 2271 w 2780"/>
                <a:gd name="T19" fmla="*/ 186 h 953"/>
                <a:gd name="T20" fmla="*/ 2253 w 2780"/>
                <a:gd name="T21" fmla="*/ 192 h 953"/>
                <a:gd name="T22" fmla="*/ 2181 w 2780"/>
                <a:gd name="T23" fmla="*/ 228 h 953"/>
                <a:gd name="T24" fmla="*/ 2145 w 2780"/>
                <a:gd name="T25" fmla="*/ 240 h 953"/>
                <a:gd name="T26" fmla="*/ 2121 w 2780"/>
                <a:gd name="T27" fmla="*/ 246 h 953"/>
                <a:gd name="T28" fmla="*/ 2109 w 2780"/>
                <a:gd name="T29" fmla="*/ 258 h 953"/>
                <a:gd name="T30" fmla="*/ 2109 w 2780"/>
                <a:gd name="T31" fmla="*/ 276 h 953"/>
                <a:gd name="T32" fmla="*/ 2086 w 2780"/>
                <a:gd name="T33" fmla="*/ 300 h 953"/>
                <a:gd name="T34" fmla="*/ 2068 w 2780"/>
                <a:gd name="T35" fmla="*/ 312 h 953"/>
                <a:gd name="T36" fmla="*/ 2056 w 2780"/>
                <a:gd name="T37" fmla="*/ 324 h 953"/>
                <a:gd name="T38" fmla="*/ 2044 w 2780"/>
                <a:gd name="T39" fmla="*/ 336 h 953"/>
                <a:gd name="T40" fmla="*/ 2009 w 2780"/>
                <a:gd name="T41" fmla="*/ 342 h 953"/>
                <a:gd name="T42" fmla="*/ 1943 w 2780"/>
                <a:gd name="T43" fmla="*/ 336 h 953"/>
                <a:gd name="T44" fmla="*/ 1907 w 2780"/>
                <a:gd name="T45" fmla="*/ 330 h 953"/>
                <a:gd name="T46" fmla="*/ 1895 w 2780"/>
                <a:gd name="T47" fmla="*/ 342 h 953"/>
                <a:gd name="T48" fmla="*/ 1883 w 2780"/>
                <a:gd name="T49" fmla="*/ 354 h 953"/>
                <a:gd name="T50" fmla="*/ 1853 w 2780"/>
                <a:gd name="T51" fmla="*/ 360 h 953"/>
                <a:gd name="T52" fmla="*/ 1794 w 2780"/>
                <a:gd name="T53" fmla="*/ 342 h 953"/>
                <a:gd name="T54" fmla="*/ 1770 w 2780"/>
                <a:gd name="T55" fmla="*/ 342 h 953"/>
                <a:gd name="T56" fmla="*/ 1746 w 2780"/>
                <a:gd name="T57" fmla="*/ 354 h 953"/>
                <a:gd name="T58" fmla="*/ 1681 w 2780"/>
                <a:gd name="T59" fmla="*/ 425 h 953"/>
                <a:gd name="T60" fmla="*/ 1639 w 2780"/>
                <a:gd name="T61" fmla="*/ 569 h 953"/>
                <a:gd name="T62" fmla="*/ 1639 w 2780"/>
                <a:gd name="T63" fmla="*/ 593 h 953"/>
                <a:gd name="T64" fmla="*/ 1645 w 2780"/>
                <a:gd name="T65" fmla="*/ 641 h 953"/>
                <a:gd name="T66" fmla="*/ 1663 w 2780"/>
                <a:gd name="T67" fmla="*/ 659 h 953"/>
                <a:gd name="T68" fmla="*/ 1657 w 2780"/>
                <a:gd name="T69" fmla="*/ 671 h 953"/>
                <a:gd name="T70" fmla="*/ 1645 w 2780"/>
                <a:gd name="T71" fmla="*/ 683 h 953"/>
                <a:gd name="T72" fmla="*/ 1567 w 2780"/>
                <a:gd name="T73" fmla="*/ 689 h 953"/>
                <a:gd name="T74" fmla="*/ 1490 w 2780"/>
                <a:gd name="T75" fmla="*/ 629 h 953"/>
                <a:gd name="T76" fmla="*/ 1353 w 2780"/>
                <a:gd name="T77" fmla="*/ 587 h 953"/>
                <a:gd name="T78" fmla="*/ 1204 w 2780"/>
                <a:gd name="T79" fmla="*/ 671 h 953"/>
                <a:gd name="T80" fmla="*/ 1031 w 2780"/>
                <a:gd name="T81" fmla="*/ 731 h 953"/>
                <a:gd name="T82" fmla="*/ 828 w 2780"/>
                <a:gd name="T83" fmla="*/ 743 h 953"/>
                <a:gd name="T84" fmla="*/ 638 w 2780"/>
                <a:gd name="T85" fmla="*/ 701 h 953"/>
                <a:gd name="T86" fmla="*/ 578 w 2780"/>
                <a:gd name="T87" fmla="*/ 695 h 953"/>
                <a:gd name="T88" fmla="*/ 566 w 2780"/>
                <a:gd name="T89" fmla="*/ 701 h 953"/>
                <a:gd name="T90" fmla="*/ 530 w 2780"/>
                <a:gd name="T91" fmla="*/ 731 h 953"/>
                <a:gd name="T92" fmla="*/ 441 w 2780"/>
                <a:gd name="T93" fmla="*/ 809 h 953"/>
                <a:gd name="T94" fmla="*/ 411 w 2780"/>
                <a:gd name="T95" fmla="*/ 821 h 953"/>
                <a:gd name="T96" fmla="*/ 387 w 2780"/>
                <a:gd name="T97" fmla="*/ 821 h 953"/>
                <a:gd name="T98" fmla="*/ 340 w 2780"/>
                <a:gd name="T99" fmla="*/ 827 h 953"/>
                <a:gd name="T100" fmla="*/ 214 w 2780"/>
                <a:gd name="T101" fmla="*/ 851 h 953"/>
                <a:gd name="T102" fmla="*/ 178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25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 smtClean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 smtClean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23B6A-E37E-49E9-A359-52DC8DEA433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59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CE68B-B6B2-449E-8A67-9047470F867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06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D8E0F-4623-4F81-AD5E-160A771DFC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977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CFDB4-23AA-48B5-B420-2B028AF3296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7648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A179D-32B1-4879-A061-399E3B41886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5027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AC65-8BB5-402F-B974-0FDC1497543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783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204C3-EDF1-4E57-9747-8C9E8835EAC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8892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88302-A678-45EF-BFEA-ED277F1346D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74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1804-776C-4E7F-8F14-C28B178210D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095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632F7-EE0B-41B4-A05D-F40C29AE7B6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9823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58901-2A6C-4EE9-8E9F-5D8BD3DE6F3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0897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41BE-BEFC-4B98-AFB3-BC20A721DE6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8040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13 w 2780"/>
                <a:gd name="T1" fmla="*/ 18 h 953"/>
                <a:gd name="T2" fmla="*/ 2723 w 2780"/>
                <a:gd name="T3" fmla="*/ 24 h 953"/>
                <a:gd name="T4" fmla="*/ 2656 w 2780"/>
                <a:gd name="T5" fmla="*/ 102 h 953"/>
                <a:gd name="T6" fmla="*/ 2551 w 2780"/>
                <a:gd name="T7" fmla="*/ 156 h 953"/>
                <a:gd name="T8" fmla="*/ 2545 w 2780"/>
                <a:gd name="T9" fmla="*/ 222 h 953"/>
                <a:gd name="T10" fmla="*/ 2527 w 2780"/>
                <a:gd name="T11" fmla="*/ 246 h 953"/>
                <a:gd name="T12" fmla="*/ 2509 w 2780"/>
                <a:gd name="T13" fmla="*/ 252 h 953"/>
                <a:gd name="T14" fmla="*/ 2437 w 2780"/>
                <a:gd name="T15" fmla="*/ 210 h 953"/>
                <a:gd name="T16" fmla="*/ 2295 w 2780"/>
                <a:gd name="T17" fmla="*/ 192 h 953"/>
                <a:gd name="T18" fmla="*/ 2271 w 2780"/>
                <a:gd name="T19" fmla="*/ 186 h 953"/>
                <a:gd name="T20" fmla="*/ 2253 w 2780"/>
                <a:gd name="T21" fmla="*/ 192 h 953"/>
                <a:gd name="T22" fmla="*/ 2181 w 2780"/>
                <a:gd name="T23" fmla="*/ 228 h 953"/>
                <a:gd name="T24" fmla="*/ 2145 w 2780"/>
                <a:gd name="T25" fmla="*/ 240 h 953"/>
                <a:gd name="T26" fmla="*/ 2121 w 2780"/>
                <a:gd name="T27" fmla="*/ 246 h 953"/>
                <a:gd name="T28" fmla="*/ 2109 w 2780"/>
                <a:gd name="T29" fmla="*/ 258 h 953"/>
                <a:gd name="T30" fmla="*/ 2109 w 2780"/>
                <a:gd name="T31" fmla="*/ 276 h 953"/>
                <a:gd name="T32" fmla="*/ 2086 w 2780"/>
                <a:gd name="T33" fmla="*/ 300 h 953"/>
                <a:gd name="T34" fmla="*/ 2068 w 2780"/>
                <a:gd name="T35" fmla="*/ 312 h 953"/>
                <a:gd name="T36" fmla="*/ 2056 w 2780"/>
                <a:gd name="T37" fmla="*/ 324 h 953"/>
                <a:gd name="T38" fmla="*/ 2044 w 2780"/>
                <a:gd name="T39" fmla="*/ 336 h 953"/>
                <a:gd name="T40" fmla="*/ 2009 w 2780"/>
                <a:gd name="T41" fmla="*/ 342 h 953"/>
                <a:gd name="T42" fmla="*/ 1943 w 2780"/>
                <a:gd name="T43" fmla="*/ 336 h 953"/>
                <a:gd name="T44" fmla="*/ 1907 w 2780"/>
                <a:gd name="T45" fmla="*/ 330 h 953"/>
                <a:gd name="T46" fmla="*/ 1895 w 2780"/>
                <a:gd name="T47" fmla="*/ 342 h 953"/>
                <a:gd name="T48" fmla="*/ 1883 w 2780"/>
                <a:gd name="T49" fmla="*/ 354 h 953"/>
                <a:gd name="T50" fmla="*/ 1853 w 2780"/>
                <a:gd name="T51" fmla="*/ 360 h 953"/>
                <a:gd name="T52" fmla="*/ 1794 w 2780"/>
                <a:gd name="T53" fmla="*/ 342 h 953"/>
                <a:gd name="T54" fmla="*/ 1770 w 2780"/>
                <a:gd name="T55" fmla="*/ 342 h 953"/>
                <a:gd name="T56" fmla="*/ 1746 w 2780"/>
                <a:gd name="T57" fmla="*/ 354 h 953"/>
                <a:gd name="T58" fmla="*/ 1681 w 2780"/>
                <a:gd name="T59" fmla="*/ 425 h 953"/>
                <a:gd name="T60" fmla="*/ 1639 w 2780"/>
                <a:gd name="T61" fmla="*/ 569 h 953"/>
                <a:gd name="T62" fmla="*/ 1639 w 2780"/>
                <a:gd name="T63" fmla="*/ 593 h 953"/>
                <a:gd name="T64" fmla="*/ 1645 w 2780"/>
                <a:gd name="T65" fmla="*/ 641 h 953"/>
                <a:gd name="T66" fmla="*/ 1663 w 2780"/>
                <a:gd name="T67" fmla="*/ 659 h 953"/>
                <a:gd name="T68" fmla="*/ 1657 w 2780"/>
                <a:gd name="T69" fmla="*/ 671 h 953"/>
                <a:gd name="T70" fmla="*/ 1645 w 2780"/>
                <a:gd name="T71" fmla="*/ 683 h 953"/>
                <a:gd name="T72" fmla="*/ 1567 w 2780"/>
                <a:gd name="T73" fmla="*/ 689 h 953"/>
                <a:gd name="T74" fmla="*/ 1490 w 2780"/>
                <a:gd name="T75" fmla="*/ 629 h 953"/>
                <a:gd name="T76" fmla="*/ 1353 w 2780"/>
                <a:gd name="T77" fmla="*/ 587 h 953"/>
                <a:gd name="T78" fmla="*/ 1204 w 2780"/>
                <a:gd name="T79" fmla="*/ 671 h 953"/>
                <a:gd name="T80" fmla="*/ 1031 w 2780"/>
                <a:gd name="T81" fmla="*/ 731 h 953"/>
                <a:gd name="T82" fmla="*/ 828 w 2780"/>
                <a:gd name="T83" fmla="*/ 743 h 953"/>
                <a:gd name="T84" fmla="*/ 638 w 2780"/>
                <a:gd name="T85" fmla="*/ 701 h 953"/>
                <a:gd name="T86" fmla="*/ 578 w 2780"/>
                <a:gd name="T87" fmla="*/ 695 h 953"/>
                <a:gd name="T88" fmla="*/ 566 w 2780"/>
                <a:gd name="T89" fmla="*/ 701 h 953"/>
                <a:gd name="T90" fmla="*/ 530 w 2780"/>
                <a:gd name="T91" fmla="*/ 731 h 953"/>
                <a:gd name="T92" fmla="*/ 441 w 2780"/>
                <a:gd name="T93" fmla="*/ 809 h 953"/>
                <a:gd name="T94" fmla="*/ 411 w 2780"/>
                <a:gd name="T95" fmla="*/ 821 h 953"/>
                <a:gd name="T96" fmla="*/ 387 w 2780"/>
                <a:gd name="T97" fmla="*/ 821 h 953"/>
                <a:gd name="T98" fmla="*/ 340 w 2780"/>
                <a:gd name="T99" fmla="*/ 827 h 953"/>
                <a:gd name="T100" fmla="*/ 214 w 2780"/>
                <a:gd name="T101" fmla="*/ 851 h 953"/>
                <a:gd name="T102" fmla="*/ 178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25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>
                <a:cs typeface="+mn-cs"/>
              </a:endParaRPr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D99B15B4-AC13-4B85-9C48-E976388D381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6856413" y="0"/>
            <a:ext cx="2287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1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Master CPD----HCAP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 smtClean="0"/>
              <a:t>Herramientas para Computación de Altas Prestaciones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altLang="es-ES" dirty="0" smtClean="0"/>
              <a:t>-Descomposición LU con </a:t>
            </a:r>
            <a:r>
              <a:rPr lang="es-ES" altLang="es-ES" dirty="0" err="1" smtClean="0"/>
              <a:t>pivotación</a:t>
            </a:r>
            <a:endParaRPr lang="es-ES" altLang="es-ES" dirty="0" smtClean="0"/>
          </a:p>
          <a:p>
            <a:pPr eaLnBrk="1" hangingPunct="1">
              <a:lnSpc>
                <a:spcPct val="90000"/>
              </a:lnSpc>
              <a:defRPr/>
            </a:pPr>
            <a:endParaRPr lang="es-ES" alt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673100" y="4937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cs typeface="+mn-cs"/>
              </a:rPr>
              <a:t>Necesidad de la </a:t>
            </a:r>
            <a:r>
              <a:rPr lang="es-ES" altLang="es-ES" sz="3600" dirty="0" err="1" smtClean="0">
                <a:cs typeface="+mn-cs"/>
              </a:rPr>
              <a:t>pivotación</a:t>
            </a:r>
            <a:r>
              <a:rPr lang="es-ES" altLang="es-ES" sz="3600" dirty="0" smtClean="0">
                <a:cs typeface="+mn-cs"/>
              </a:rPr>
              <a:t> en LU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50825" y="1912938"/>
            <a:ext cx="86423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sz="2400" dirty="0">
                <a:cs typeface="+mn-cs"/>
              </a:rPr>
              <a:t>Métodos para resolver la inestabilidad de la LU:</a:t>
            </a:r>
          </a:p>
          <a:p>
            <a:pPr>
              <a:defRPr/>
            </a:pPr>
            <a:endParaRPr lang="es-ES" altLang="es-ES" sz="2400" dirty="0">
              <a:cs typeface="+mn-c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s-ES" altLang="es-ES" sz="2400" dirty="0" err="1">
                <a:cs typeface="+mn-cs"/>
              </a:rPr>
              <a:t>Pivotación</a:t>
            </a:r>
            <a:r>
              <a:rPr lang="es-ES" altLang="es-ES" sz="2400" dirty="0">
                <a:cs typeface="+mn-cs"/>
              </a:rPr>
              <a:t> total (seguro pero costoso)</a:t>
            </a:r>
          </a:p>
          <a:p>
            <a:pPr marL="457200" indent="-457200">
              <a:buFontTx/>
              <a:buAutoNum type="arabicParenR"/>
              <a:defRPr/>
            </a:pPr>
            <a:endParaRPr lang="es-ES" altLang="es-ES" sz="2400" dirty="0">
              <a:cs typeface="+mn-cs"/>
            </a:endParaRPr>
          </a:p>
          <a:p>
            <a:pPr marL="457200" indent="-457200">
              <a:buFontTx/>
              <a:buAutoNum type="arabicParenR"/>
              <a:defRPr/>
            </a:pPr>
            <a:endParaRPr lang="es-ES" altLang="es-ES" sz="2400" dirty="0">
              <a:cs typeface="+mn-cs"/>
            </a:endParaRPr>
          </a:p>
          <a:p>
            <a:pPr>
              <a:defRPr/>
            </a:pPr>
            <a:r>
              <a:rPr lang="es-ES" altLang="es-ES" sz="2400" dirty="0">
                <a:cs typeface="+mn-cs"/>
              </a:rPr>
              <a:t>2) </a:t>
            </a:r>
            <a:r>
              <a:rPr lang="es-ES" altLang="es-ES" sz="2400" dirty="0" err="1">
                <a:cs typeface="+mn-cs"/>
              </a:rPr>
              <a:t>Pivotación</a:t>
            </a:r>
            <a:r>
              <a:rPr lang="es-ES" altLang="es-ES" sz="2400" dirty="0">
                <a:cs typeface="+mn-cs"/>
              </a:rPr>
              <a:t> parcial (buen balance entre coste y precisión, es el que mas se usa.</a:t>
            </a:r>
          </a:p>
          <a:p>
            <a:pPr>
              <a:defRPr/>
            </a:pPr>
            <a:r>
              <a:rPr lang="es-ES" altLang="es-ES" sz="2400" dirty="0">
                <a:cs typeface="+mn-cs"/>
              </a:rPr>
              <a:t> En lugar de hacer ceros usando el elemento de la diagonal, se selecciona el elemento de la columna (desde la diagonal hacia abajo) mas grande en valor absoluto.</a:t>
            </a:r>
          </a:p>
          <a:p>
            <a:pPr marL="457200" indent="-457200">
              <a:buFontTx/>
              <a:buAutoNum type="arabicParenR"/>
              <a:defRPr/>
            </a:pPr>
            <a:endParaRPr lang="es-ES" altLang="es-ES" sz="2400" dirty="0"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cs typeface="+mn-cs"/>
              </a:rPr>
              <a:t>Eliminación Gaussiana </a:t>
            </a:r>
            <a:r>
              <a:rPr lang="es-ES" altLang="es-ES" sz="3600" dirty="0" smtClean="0">
                <a:cs typeface="+mn-cs"/>
                <a:sym typeface="Wingdings" pitchFamily="2" charset="2"/>
              </a:rPr>
              <a:t> LU sin </a:t>
            </a:r>
            <a:r>
              <a:rPr lang="es-ES" altLang="es-ES" sz="3600" dirty="0" err="1" smtClean="0">
                <a:cs typeface="+mn-cs"/>
                <a:sym typeface="Wingdings" pitchFamily="2" charset="2"/>
              </a:rPr>
              <a:t>pivotación</a:t>
            </a:r>
            <a:endParaRPr lang="es-ES" altLang="es-ES" sz="3600" dirty="0" smtClean="0">
              <a:cs typeface="+mn-cs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Entrada: Matriz A cuadrada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Salida matriz </a:t>
            </a:r>
            <a:r>
              <a:rPr lang="es-ES" altLang="es-ES" sz="2400" dirty="0" err="1"/>
              <a:t>sobreescrita</a:t>
            </a:r>
            <a:r>
              <a:rPr lang="es-ES" altLang="es-ES" sz="2400" dirty="0"/>
              <a:t> con L y U, L triangular inferior unidad, U triangular superior, tales que L*U=A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Do k=1,n-1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</a:t>
            </a:r>
            <a:r>
              <a:rPr lang="es-ES" altLang="es-ES" sz="2400" dirty="0" err="1"/>
              <a:t>If</a:t>
            </a:r>
            <a:r>
              <a:rPr lang="es-ES" altLang="es-ES" sz="2400" dirty="0"/>
              <a:t> 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)==0 </a:t>
            </a:r>
            <a:r>
              <a:rPr lang="es-ES" altLang="es-ES" sz="2400" dirty="0" err="1"/>
              <a:t>then</a:t>
            </a:r>
            <a:r>
              <a:rPr lang="es-ES" altLang="es-ES" sz="2400" dirty="0"/>
              <a:t> STOP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Do i=k+1,n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Do j=k+1,n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    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)-A(</a:t>
            </a:r>
            <a:r>
              <a:rPr lang="es-ES" altLang="es-ES" sz="2400" dirty="0" err="1"/>
              <a:t>k,j</a:t>
            </a:r>
            <a:r>
              <a:rPr lang="es-ES" altLang="es-ES" sz="2400" dirty="0"/>
              <a:t>)*A(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Do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End</a:t>
            </a:r>
            <a:r>
              <a:rPr lang="es-ES" altLang="es-ES" sz="2400" dirty="0"/>
              <a:t>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cs typeface="+mn-cs"/>
              </a:rPr>
              <a:t>Eliminación Gaussiana </a:t>
            </a:r>
            <a:r>
              <a:rPr lang="es-ES" altLang="es-ES" sz="3600" dirty="0" smtClean="0">
                <a:cs typeface="+mn-cs"/>
                <a:sym typeface="Wingdings" pitchFamily="2" charset="2"/>
              </a:rPr>
              <a:t> LU con </a:t>
            </a:r>
            <a:r>
              <a:rPr lang="es-ES" altLang="es-ES" sz="3600" dirty="0" err="1" smtClean="0">
                <a:cs typeface="+mn-cs"/>
                <a:sym typeface="Wingdings" pitchFamily="2" charset="2"/>
              </a:rPr>
              <a:t>pivotación</a:t>
            </a:r>
            <a:r>
              <a:rPr lang="es-ES" altLang="es-ES" sz="3600" dirty="0" smtClean="0">
                <a:cs typeface="+mn-cs"/>
                <a:sym typeface="Wingdings" pitchFamily="2" charset="2"/>
              </a:rPr>
              <a:t> </a:t>
            </a:r>
            <a:endParaRPr lang="es-ES" altLang="es-ES" sz="3600" dirty="0" smtClean="0"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Entrada: Matriz A </a:t>
            </a:r>
            <a:r>
              <a:rPr lang="es-ES" altLang="es-ES" sz="2000" dirty="0" smtClean="0"/>
              <a:t>cuadrada, vector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 de tamaño n tal que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(i)=i.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Salida matriz </a:t>
            </a:r>
            <a:r>
              <a:rPr lang="es-ES" altLang="es-ES" sz="2000" dirty="0" err="1"/>
              <a:t>sobreescrita</a:t>
            </a:r>
            <a:r>
              <a:rPr lang="es-ES" altLang="es-ES" sz="2000" dirty="0"/>
              <a:t> con L y U, L triangular inferior unidad, U triangular superior, tales que </a:t>
            </a:r>
            <a:r>
              <a:rPr lang="es-ES" altLang="es-ES" sz="2000" dirty="0" smtClean="0"/>
              <a:t>L*U=A(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)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Do k=1,n-1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</a:t>
            </a:r>
            <a:r>
              <a:rPr lang="es-ES" altLang="es-ES" sz="2000" dirty="0" smtClean="0"/>
              <a:t>Determinar </a:t>
            </a:r>
            <a:r>
              <a:rPr lang="el-GR" altLang="es-ES" sz="2000" dirty="0" smtClean="0"/>
              <a:t>μ</a:t>
            </a:r>
            <a:r>
              <a:rPr lang="es-ES" altLang="es-ES" sz="2000" dirty="0" smtClean="0"/>
              <a:t> tal que |a</a:t>
            </a:r>
            <a:r>
              <a:rPr lang="el-GR" altLang="es-ES" sz="2000" baseline="-25000" dirty="0" smtClean="0"/>
              <a:t>μ</a:t>
            </a:r>
            <a:r>
              <a:rPr lang="es-ES" altLang="es-ES" sz="2000" baseline="-25000" dirty="0" smtClean="0"/>
              <a:t>,k</a:t>
            </a:r>
            <a:r>
              <a:rPr lang="es-ES" altLang="es-ES" sz="2000" dirty="0" smtClean="0"/>
              <a:t>|=</a:t>
            </a:r>
            <a:r>
              <a:rPr lang="es-ES" altLang="es-ES" sz="2000" dirty="0" err="1" smtClean="0"/>
              <a:t>max</a:t>
            </a:r>
            <a:r>
              <a:rPr lang="es-ES" altLang="es-ES" sz="2000" baseline="-25000" dirty="0" err="1" smtClean="0"/>
              <a:t>k</a:t>
            </a:r>
            <a:r>
              <a:rPr lang="es-ES" altLang="es-ES" sz="2000" baseline="-25000" dirty="0" smtClean="0"/>
              <a:t>&lt;=i&lt;=n</a:t>
            </a:r>
            <a:r>
              <a:rPr lang="es-ES" altLang="es-ES" sz="2000" dirty="0" smtClean="0"/>
              <a:t> |</a:t>
            </a:r>
            <a:r>
              <a:rPr lang="es-ES" altLang="es-ES" sz="2000" dirty="0" err="1" smtClean="0"/>
              <a:t>a</a:t>
            </a:r>
            <a:r>
              <a:rPr lang="es-ES" altLang="es-ES" sz="2000" baseline="-25000" dirty="0" err="1" smtClean="0"/>
              <a:t>i,k</a:t>
            </a:r>
            <a:r>
              <a:rPr lang="es-ES" altLang="es-ES" sz="2000" dirty="0" smtClean="0"/>
              <a:t>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</a:t>
            </a:r>
            <a:r>
              <a:rPr lang="es-ES" altLang="es-ES" sz="2000" dirty="0" smtClean="0"/>
              <a:t>  Intercambiar filas k y </a:t>
            </a:r>
            <a:r>
              <a:rPr lang="el-GR" altLang="es-ES" sz="2000" dirty="0" smtClean="0"/>
              <a:t>μ</a:t>
            </a:r>
            <a:endParaRPr lang="es-ES" altLang="es-ES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</a:t>
            </a:r>
            <a:r>
              <a:rPr lang="es-ES" altLang="es-ES" sz="2000" dirty="0" smtClean="0"/>
              <a:t>  Intercambiar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(k) y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(</a:t>
            </a:r>
            <a:r>
              <a:rPr lang="el-GR" altLang="es-ES" sz="2000" dirty="0" smtClean="0"/>
              <a:t>μ</a:t>
            </a:r>
            <a:r>
              <a:rPr lang="es-ES" altLang="es-ES" sz="2000" dirty="0" smtClean="0"/>
              <a:t>)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Do i=k+1,n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A(</a:t>
            </a:r>
            <a:r>
              <a:rPr lang="es-ES" altLang="es-ES" sz="2000" dirty="0" err="1"/>
              <a:t>i,k</a:t>
            </a:r>
            <a:r>
              <a:rPr lang="es-ES" altLang="es-ES" sz="2000" dirty="0"/>
              <a:t>)=A(</a:t>
            </a:r>
            <a:r>
              <a:rPr lang="es-ES" altLang="es-ES" sz="2000" dirty="0" err="1"/>
              <a:t>i,k</a:t>
            </a:r>
            <a:r>
              <a:rPr lang="es-ES" altLang="es-ES" sz="2000" dirty="0"/>
              <a:t>)/A(</a:t>
            </a:r>
            <a:r>
              <a:rPr lang="es-ES" altLang="es-ES" sz="2000" dirty="0" err="1"/>
              <a:t>k,k</a:t>
            </a:r>
            <a:r>
              <a:rPr lang="es-ES" altLang="es-ES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Do j=k+1,n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    A(</a:t>
            </a:r>
            <a:r>
              <a:rPr lang="es-ES" altLang="es-ES" sz="2000" dirty="0" err="1"/>
              <a:t>i,j</a:t>
            </a:r>
            <a:r>
              <a:rPr lang="es-ES" altLang="es-ES" sz="2000" dirty="0"/>
              <a:t>)=A(</a:t>
            </a:r>
            <a:r>
              <a:rPr lang="es-ES" altLang="es-ES" sz="2000" dirty="0" err="1"/>
              <a:t>i,j</a:t>
            </a:r>
            <a:r>
              <a:rPr lang="es-ES" altLang="es-ES" sz="2000" dirty="0"/>
              <a:t>)-A(</a:t>
            </a:r>
            <a:r>
              <a:rPr lang="es-ES" altLang="es-ES" sz="2000" dirty="0" err="1"/>
              <a:t>k,j</a:t>
            </a:r>
            <a:r>
              <a:rPr lang="es-ES" altLang="es-ES" sz="2000" dirty="0"/>
              <a:t>)*A(</a:t>
            </a:r>
            <a:r>
              <a:rPr lang="es-ES" altLang="es-ES" sz="2000" dirty="0" err="1"/>
              <a:t>i,k</a:t>
            </a:r>
            <a:r>
              <a:rPr lang="es-ES" altLang="es-ES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</a:t>
            </a:r>
            <a:r>
              <a:rPr lang="es-ES" altLang="es-ES" sz="2000" dirty="0" err="1"/>
              <a:t>End</a:t>
            </a:r>
            <a:r>
              <a:rPr lang="es-ES" altLang="es-ES" sz="2000" dirty="0"/>
              <a:t> Do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</a:t>
            </a:r>
            <a:r>
              <a:rPr lang="es-ES" altLang="es-ES" sz="2000" dirty="0" err="1"/>
              <a:t>End</a:t>
            </a:r>
            <a:r>
              <a:rPr lang="es-ES" altLang="es-ES" sz="2000" dirty="0"/>
              <a:t>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/>
              <a:t>End</a:t>
            </a:r>
            <a:r>
              <a:rPr lang="es-ES" altLang="es-ES" sz="2000" dirty="0"/>
              <a:t>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cs typeface="+mn-cs"/>
              </a:rPr>
              <a:t>Eliminación Gaussiana </a:t>
            </a:r>
            <a:r>
              <a:rPr lang="es-ES" altLang="es-ES" sz="3600" dirty="0" smtClean="0">
                <a:cs typeface="+mn-cs"/>
                <a:sym typeface="Wingdings" pitchFamily="2" charset="2"/>
              </a:rPr>
              <a:t> LU rectangular con </a:t>
            </a:r>
            <a:r>
              <a:rPr lang="es-ES" altLang="es-ES" sz="3600" dirty="0" err="1" smtClean="0">
                <a:cs typeface="+mn-cs"/>
                <a:sym typeface="Wingdings" pitchFamily="2" charset="2"/>
              </a:rPr>
              <a:t>pivotación</a:t>
            </a:r>
            <a:r>
              <a:rPr lang="es-ES" altLang="es-ES" sz="3600" dirty="0" smtClean="0">
                <a:cs typeface="+mn-cs"/>
                <a:sym typeface="Wingdings" pitchFamily="2" charset="2"/>
              </a:rPr>
              <a:t> </a:t>
            </a:r>
            <a:endParaRPr lang="es-ES" altLang="es-ES" sz="3600" dirty="0" smtClean="0"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Entrada: Matriz A </a:t>
            </a:r>
            <a:r>
              <a:rPr lang="es-ES" altLang="es-ES" sz="2000" dirty="0" smtClean="0"/>
              <a:t>rectangular m filas n columnas m&gt;n , vector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 de tamaño n tal que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(i)=i.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Salida matriz </a:t>
            </a:r>
            <a:r>
              <a:rPr lang="es-ES" altLang="es-ES" sz="2000" dirty="0" err="1"/>
              <a:t>sobreescrita</a:t>
            </a:r>
            <a:r>
              <a:rPr lang="es-ES" altLang="es-ES" sz="2000" dirty="0"/>
              <a:t> con L y U, L triangular inferior unidad, U triangular superior, tales que </a:t>
            </a:r>
            <a:r>
              <a:rPr lang="es-ES" altLang="es-ES" sz="2000" dirty="0" smtClean="0"/>
              <a:t>L*U=A(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)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Do </a:t>
            </a:r>
            <a:r>
              <a:rPr lang="es-ES" altLang="es-ES" sz="2000" dirty="0" smtClean="0"/>
              <a:t>k=1,n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</a:t>
            </a:r>
            <a:r>
              <a:rPr lang="es-ES" altLang="es-ES" sz="2000" dirty="0" smtClean="0"/>
              <a:t>Determinar </a:t>
            </a:r>
            <a:r>
              <a:rPr lang="el-GR" altLang="es-ES" sz="2000" dirty="0" smtClean="0"/>
              <a:t>μ</a:t>
            </a:r>
            <a:r>
              <a:rPr lang="es-ES" altLang="es-ES" sz="2000" dirty="0" smtClean="0"/>
              <a:t> tal que |a</a:t>
            </a:r>
            <a:r>
              <a:rPr lang="el-GR" altLang="es-ES" sz="2000" baseline="-25000" dirty="0" smtClean="0"/>
              <a:t>μ</a:t>
            </a:r>
            <a:r>
              <a:rPr lang="es-ES" altLang="es-ES" sz="2000" baseline="-25000" dirty="0" smtClean="0"/>
              <a:t>,k</a:t>
            </a:r>
            <a:r>
              <a:rPr lang="es-ES" altLang="es-ES" sz="2000" dirty="0" smtClean="0"/>
              <a:t>|=</a:t>
            </a:r>
            <a:r>
              <a:rPr lang="es-ES" altLang="es-ES" sz="2000" dirty="0" err="1" smtClean="0"/>
              <a:t>max</a:t>
            </a:r>
            <a:r>
              <a:rPr lang="es-ES" altLang="es-ES" sz="2000" baseline="-25000" dirty="0" err="1" smtClean="0"/>
              <a:t>k</a:t>
            </a:r>
            <a:r>
              <a:rPr lang="es-ES" altLang="es-ES" sz="2000" baseline="-25000" dirty="0" smtClean="0"/>
              <a:t>&lt;=i&lt;=m</a:t>
            </a:r>
            <a:r>
              <a:rPr lang="es-ES" altLang="es-ES" sz="2000" dirty="0" smtClean="0"/>
              <a:t> |</a:t>
            </a:r>
            <a:r>
              <a:rPr lang="es-ES" altLang="es-ES" sz="2000" dirty="0" err="1" smtClean="0"/>
              <a:t>a</a:t>
            </a:r>
            <a:r>
              <a:rPr lang="es-ES" altLang="es-ES" sz="2000" baseline="-25000" dirty="0" err="1" smtClean="0"/>
              <a:t>i,k</a:t>
            </a:r>
            <a:r>
              <a:rPr lang="es-ES" altLang="es-ES" sz="2000" dirty="0" smtClean="0"/>
              <a:t>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</a:t>
            </a:r>
            <a:r>
              <a:rPr lang="es-ES" altLang="es-ES" sz="2000" dirty="0" smtClean="0"/>
              <a:t>  Intercambiar filas k y </a:t>
            </a:r>
            <a:r>
              <a:rPr lang="el-GR" altLang="es-ES" sz="2000" dirty="0" smtClean="0"/>
              <a:t>μ</a:t>
            </a:r>
            <a:endParaRPr lang="es-ES" altLang="es-ES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</a:t>
            </a:r>
            <a:r>
              <a:rPr lang="es-ES" altLang="es-ES" sz="2000" dirty="0" smtClean="0"/>
              <a:t>  Intercambiar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(k) y </a:t>
            </a:r>
            <a:r>
              <a:rPr lang="es-ES" altLang="es-ES" sz="2000" dirty="0" err="1" smtClean="0"/>
              <a:t>piv</a:t>
            </a:r>
            <a:r>
              <a:rPr lang="es-ES" altLang="es-ES" sz="2000" dirty="0" smtClean="0"/>
              <a:t>(</a:t>
            </a:r>
            <a:r>
              <a:rPr lang="el-GR" altLang="es-ES" sz="2000" dirty="0" smtClean="0"/>
              <a:t>μ</a:t>
            </a:r>
            <a:r>
              <a:rPr lang="es-ES" altLang="es-ES" sz="2000" dirty="0" smtClean="0"/>
              <a:t>)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Do </a:t>
            </a:r>
            <a:r>
              <a:rPr lang="es-ES" altLang="es-ES" sz="2000" dirty="0" smtClean="0"/>
              <a:t>i=k+1,m</a:t>
            </a:r>
            <a:endParaRPr lang="es-ES" altLang="es-E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A(</a:t>
            </a:r>
            <a:r>
              <a:rPr lang="es-ES" altLang="es-ES" sz="2000" dirty="0" err="1"/>
              <a:t>i,k</a:t>
            </a:r>
            <a:r>
              <a:rPr lang="es-ES" altLang="es-ES" sz="2000" dirty="0"/>
              <a:t>)=A(</a:t>
            </a:r>
            <a:r>
              <a:rPr lang="es-ES" altLang="es-ES" sz="2000" dirty="0" err="1"/>
              <a:t>i,k</a:t>
            </a:r>
            <a:r>
              <a:rPr lang="es-ES" altLang="es-ES" sz="2000" dirty="0"/>
              <a:t>)/A(</a:t>
            </a:r>
            <a:r>
              <a:rPr lang="es-ES" altLang="es-ES" sz="2000" dirty="0" err="1"/>
              <a:t>k,k</a:t>
            </a:r>
            <a:r>
              <a:rPr lang="es-ES" altLang="es-ES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Do j=k+1,n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    A(</a:t>
            </a:r>
            <a:r>
              <a:rPr lang="es-ES" altLang="es-ES" sz="2000" dirty="0" err="1"/>
              <a:t>i,j</a:t>
            </a:r>
            <a:r>
              <a:rPr lang="es-ES" altLang="es-ES" sz="2000" dirty="0"/>
              <a:t>)=A(</a:t>
            </a:r>
            <a:r>
              <a:rPr lang="es-ES" altLang="es-ES" sz="2000" dirty="0" err="1"/>
              <a:t>i,j</a:t>
            </a:r>
            <a:r>
              <a:rPr lang="es-ES" altLang="es-ES" sz="2000" dirty="0"/>
              <a:t>)-A(</a:t>
            </a:r>
            <a:r>
              <a:rPr lang="es-ES" altLang="es-ES" sz="2000" dirty="0" err="1"/>
              <a:t>k,j</a:t>
            </a:r>
            <a:r>
              <a:rPr lang="es-ES" altLang="es-ES" sz="2000" dirty="0"/>
              <a:t>)*A(</a:t>
            </a:r>
            <a:r>
              <a:rPr lang="es-ES" altLang="es-ES" sz="2000" dirty="0" err="1"/>
              <a:t>i,k</a:t>
            </a:r>
            <a:r>
              <a:rPr lang="es-ES" altLang="es-ES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     </a:t>
            </a:r>
            <a:r>
              <a:rPr lang="es-ES" altLang="es-ES" sz="2000" dirty="0" err="1"/>
              <a:t>End</a:t>
            </a:r>
            <a:r>
              <a:rPr lang="es-ES" altLang="es-ES" sz="2000" dirty="0"/>
              <a:t> Do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    </a:t>
            </a:r>
            <a:r>
              <a:rPr lang="es-ES" altLang="es-ES" sz="2000" dirty="0" err="1"/>
              <a:t>End</a:t>
            </a:r>
            <a:r>
              <a:rPr lang="es-ES" altLang="es-ES" sz="2000" dirty="0"/>
              <a:t>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/>
              <a:t>End</a:t>
            </a:r>
            <a:r>
              <a:rPr lang="es-ES" altLang="es-ES" sz="2000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35183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cs typeface="+mn-cs"/>
                <a:sym typeface="Wingdings" pitchFamily="2" charset="2"/>
              </a:rPr>
              <a:t>LU con </a:t>
            </a:r>
            <a:r>
              <a:rPr lang="es-ES" altLang="es-ES" sz="3600" dirty="0" err="1" smtClean="0">
                <a:cs typeface="+mn-cs"/>
                <a:sym typeface="Wingdings" pitchFamily="2" charset="2"/>
              </a:rPr>
              <a:t>pivotación</a:t>
            </a:r>
            <a:r>
              <a:rPr lang="es-ES" altLang="es-ES" sz="3600" dirty="0" smtClean="0">
                <a:cs typeface="+mn-cs"/>
                <a:sym typeface="Wingdings" pitchFamily="2" charset="2"/>
              </a:rPr>
              <a:t> , resolver un S.E.L.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8197" name="1 CuadroTexto"/>
          <p:cNvSpPr txBox="1">
            <a:spLocks noChangeArrowheads="1"/>
          </p:cNvSpPr>
          <p:nvPr/>
        </p:nvSpPr>
        <p:spPr bwMode="auto">
          <a:xfrm>
            <a:off x="395288" y="1700213"/>
            <a:ext cx="871378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dirty="0"/>
              <a:t>Uso de la desc. LU con </a:t>
            </a:r>
            <a:r>
              <a:rPr lang="es-ES" altLang="es-ES" dirty="0" err="1"/>
              <a:t>pivotación</a:t>
            </a:r>
            <a:r>
              <a:rPr lang="es-ES" altLang="es-ES" dirty="0"/>
              <a:t> para resolver un Sistema de ecuaciones lineales </a:t>
            </a:r>
            <a:r>
              <a:rPr lang="es-ES" altLang="es-ES" dirty="0" err="1"/>
              <a:t>Ax</a:t>
            </a:r>
            <a:r>
              <a:rPr lang="es-ES" altLang="es-ES" dirty="0"/>
              <a:t>=b</a:t>
            </a:r>
          </a:p>
          <a:p>
            <a:pPr eaLnBrk="1" hangingPunct="1"/>
            <a:endParaRPr lang="es-ES" altLang="es-ES" dirty="0"/>
          </a:p>
          <a:p>
            <a:pPr eaLnBrk="1" hangingPunct="1"/>
            <a:r>
              <a:rPr lang="es-ES" altLang="es-ES" dirty="0"/>
              <a:t>1)Obtenemos la matriz A </a:t>
            </a:r>
            <a:r>
              <a:rPr lang="es-ES" altLang="es-ES" dirty="0" err="1"/>
              <a:t>sobreescrita</a:t>
            </a:r>
            <a:r>
              <a:rPr lang="es-ES" altLang="es-ES" dirty="0"/>
              <a:t> y el vector </a:t>
            </a:r>
            <a:r>
              <a:rPr lang="es-ES" altLang="es-ES" dirty="0" err="1" smtClean="0"/>
              <a:t>piv</a:t>
            </a:r>
            <a:r>
              <a:rPr lang="es-ES" altLang="es-ES" dirty="0" smtClean="0"/>
              <a:t>, </a:t>
            </a:r>
            <a:endParaRPr lang="es-ES" altLang="es-ES" dirty="0"/>
          </a:p>
          <a:p>
            <a:pPr eaLnBrk="1" hangingPunct="1"/>
            <a:endParaRPr lang="es-ES" altLang="es-ES" dirty="0"/>
          </a:p>
          <a:p>
            <a:pPr eaLnBrk="1" hangingPunct="1"/>
            <a:r>
              <a:rPr lang="es-ES" altLang="es-ES" dirty="0" err="1" smtClean="0"/>
              <a:t>Sobreescribir</a:t>
            </a:r>
            <a:r>
              <a:rPr lang="es-ES" altLang="es-ES" dirty="0" smtClean="0"/>
              <a:t> el vector b </a:t>
            </a:r>
            <a:r>
              <a:rPr lang="es-ES" altLang="es-ES" dirty="0" err="1" smtClean="0"/>
              <a:t>permutandolo</a:t>
            </a:r>
            <a:r>
              <a:rPr lang="es-ES" altLang="es-ES" dirty="0" smtClean="0"/>
              <a:t> de acuerdo al vector </a:t>
            </a:r>
            <a:r>
              <a:rPr lang="es-ES" altLang="es-ES" dirty="0" err="1" smtClean="0"/>
              <a:t>piv</a:t>
            </a:r>
            <a:r>
              <a:rPr lang="es-ES" altLang="es-ES" dirty="0" smtClean="0"/>
              <a:t>:</a:t>
            </a:r>
          </a:p>
          <a:p>
            <a:pPr eaLnBrk="1" hangingPunct="1"/>
            <a:endParaRPr lang="es-ES" altLang="es-ES" dirty="0"/>
          </a:p>
          <a:p>
            <a:pPr eaLnBrk="1" hangingPunct="1"/>
            <a:r>
              <a:rPr lang="es-ES" altLang="es-ES" dirty="0" smtClean="0"/>
              <a:t>	</a:t>
            </a:r>
            <a:r>
              <a:rPr lang="es-ES" altLang="es-ES" dirty="0" err="1" smtClean="0"/>
              <a:t>for</a:t>
            </a:r>
            <a:r>
              <a:rPr lang="es-ES" altLang="es-ES" dirty="0" smtClean="0"/>
              <a:t> k=1:n</a:t>
            </a:r>
          </a:p>
          <a:p>
            <a:pPr eaLnBrk="1" hangingPunct="1"/>
            <a:r>
              <a:rPr lang="es-ES" altLang="es-ES" dirty="0"/>
              <a:t> </a:t>
            </a:r>
            <a:r>
              <a:rPr lang="es-ES" altLang="es-ES" dirty="0" smtClean="0"/>
              <a:t>               b(k)=b(</a:t>
            </a:r>
            <a:r>
              <a:rPr lang="es-ES" altLang="es-ES" dirty="0" err="1" smtClean="0"/>
              <a:t>piv</a:t>
            </a:r>
            <a:r>
              <a:rPr lang="es-ES" altLang="es-ES" dirty="0" smtClean="0"/>
              <a:t>(k))</a:t>
            </a:r>
          </a:p>
          <a:p>
            <a:pPr eaLnBrk="1" hangingPunct="1"/>
            <a:r>
              <a:rPr lang="es-ES" altLang="es-ES" dirty="0"/>
              <a:t> </a:t>
            </a:r>
            <a:r>
              <a:rPr lang="es-ES" altLang="es-ES" dirty="0" smtClean="0"/>
              <a:t>          </a:t>
            </a:r>
            <a:r>
              <a:rPr lang="es-ES" altLang="es-ES" dirty="0" err="1" smtClean="0"/>
              <a:t>end</a:t>
            </a:r>
            <a:endParaRPr lang="es-ES" altLang="es-ES" dirty="0" smtClean="0"/>
          </a:p>
          <a:p>
            <a:pPr eaLnBrk="1" hangingPunct="1"/>
            <a:endParaRPr lang="es-ES" altLang="es-ES" dirty="0"/>
          </a:p>
          <a:p>
            <a:pPr eaLnBrk="1" hangingPunct="1"/>
            <a:r>
              <a:rPr lang="es-ES" altLang="es-ES" dirty="0" smtClean="0"/>
              <a:t>Resolver los sistemas triangulares tomando como lado derecho el nuevo vector b.</a:t>
            </a:r>
            <a:endParaRPr lang="es-ES" alt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468313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err="1" smtClean="0">
                <a:cs typeface="+mn-cs"/>
              </a:rPr>
              <a:t>Pivotación</a:t>
            </a:r>
            <a:r>
              <a:rPr lang="es-ES" altLang="es-ES" sz="3600" dirty="0" smtClean="0">
                <a:cs typeface="+mn-cs"/>
              </a:rPr>
              <a:t> en la LU a bloques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9221" name="1 CuadroTexto"/>
          <p:cNvSpPr txBox="1">
            <a:spLocks noChangeArrowheads="1"/>
          </p:cNvSpPr>
          <p:nvPr/>
        </p:nvSpPr>
        <p:spPr bwMode="auto">
          <a:xfrm>
            <a:off x="468313" y="1628775"/>
            <a:ext cx="8351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El algoritmo a bloques sin pivotación es inestable, incluso si usamos pivotación en la subrutina “pequeña”</a:t>
            </a:r>
          </a:p>
        </p:txBody>
      </p:sp>
      <p:graphicFrame>
        <p:nvGraphicFramePr>
          <p:cNvPr id="9222" name="2 Objeto"/>
          <p:cNvGraphicFramePr>
            <a:graphicFrameLocks noChangeAspect="1"/>
          </p:cNvGraphicFramePr>
          <p:nvPr/>
        </p:nvGraphicFramePr>
        <p:xfrm>
          <a:off x="1331913" y="2492375"/>
          <a:ext cx="55721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cuación" r:id="rId3" imgW="2371696" imgH="428702" progId="Equation.3">
                  <p:embed/>
                </p:oleObj>
              </mc:Choice>
              <mc:Fallback>
                <p:oleObj name="Ecuación" r:id="rId3" imgW="2371696" imgH="428702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55721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68313" y="4192588"/>
            <a:ext cx="18335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/>
              <a:t>L</a:t>
            </a:r>
            <a:r>
              <a:rPr lang="es-ES" altLang="es-ES" sz="2000" baseline="-25000"/>
              <a:t>1,1</a:t>
            </a:r>
            <a:r>
              <a:rPr lang="es-ES" altLang="es-ES" sz="2000"/>
              <a:t>·U</a:t>
            </a:r>
            <a:r>
              <a:rPr lang="es-ES" altLang="es-ES" sz="2000" baseline="-25000"/>
              <a:t>1,1</a:t>
            </a:r>
            <a:r>
              <a:rPr lang="es-ES" altLang="es-ES" sz="2000"/>
              <a:t>=A</a:t>
            </a:r>
            <a:r>
              <a:rPr lang="es-ES" altLang="es-ES" sz="2000" baseline="-25000"/>
              <a:t>1,1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 baseline="-25000"/>
          </a:p>
        </p:txBody>
      </p:sp>
      <p:sp>
        <p:nvSpPr>
          <p:cNvPr id="9224" name="8 CuadroTexto"/>
          <p:cNvSpPr txBox="1">
            <a:spLocks noChangeArrowheads="1"/>
          </p:cNvSpPr>
          <p:nvPr/>
        </p:nvSpPr>
        <p:spPr bwMode="auto">
          <a:xfrm>
            <a:off x="107950" y="5300663"/>
            <a:ext cx="8351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En la primera etapa, en la columna 1 , no es suficiente buscar el elemento mas grande de cada columna de A</a:t>
            </a:r>
            <a:r>
              <a:rPr lang="es-ES" altLang="es-ES" sz="1200"/>
              <a:t>1,1, </a:t>
            </a:r>
            <a:r>
              <a:rPr lang="es-ES" altLang="es-ES" sz="1800"/>
              <a:t>hay que buscar en toda la columna 1 de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468313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err="1" smtClean="0">
                <a:cs typeface="+mn-cs"/>
              </a:rPr>
              <a:t>Pivotación</a:t>
            </a:r>
            <a:r>
              <a:rPr lang="es-ES" altLang="es-ES" sz="3600" dirty="0" smtClean="0">
                <a:cs typeface="+mn-cs"/>
              </a:rPr>
              <a:t> en la LU a bloques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0245" name="1 CuadroTexto"/>
          <p:cNvSpPr txBox="1">
            <a:spLocks noChangeArrowheads="1"/>
          </p:cNvSpPr>
          <p:nvPr/>
        </p:nvSpPr>
        <p:spPr bwMode="auto">
          <a:xfrm>
            <a:off x="468313" y="1628775"/>
            <a:ext cx="8351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Se va a usar la lu rectangular usando pivotación:</a:t>
            </a:r>
          </a:p>
        </p:txBody>
      </p:sp>
      <p:graphicFrame>
        <p:nvGraphicFramePr>
          <p:cNvPr id="10246" name="2 Objeto"/>
          <p:cNvGraphicFramePr>
            <a:graphicFrameLocks noChangeAspect="1"/>
          </p:cNvGraphicFramePr>
          <p:nvPr/>
        </p:nvGraphicFramePr>
        <p:xfrm>
          <a:off x="1908175" y="2060575"/>
          <a:ext cx="55721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cuación" r:id="rId3" imgW="2371696" imgH="428702" progId="Equation.3">
                  <p:embed/>
                </p:oleObj>
              </mc:Choice>
              <mc:Fallback>
                <p:oleObj name="Ecuación" r:id="rId3" imgW="2371696" imgH="428702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55721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468313" y="3789363"/>
            <a:ext cx="8567737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  <a:defRPr/>
            </a:pPr>
            <a:r>
              <a:rPr lang="es-ES" sz="2000" dirty="0">
                <a:cs typeface="+mn-cs"/>
              </a:rPr>
              <a:t>Usando LU con </a:t>
            </a:r>
            <a:r>
              <a:rPr lang="es-ES" sz="2000" dirty="0" err="1">
                <a:cs typeface="+mn-cs"/>
              </a:rPr>
              <a:t>pivotación</a:t>
            </a:r>
            <a:r>
              <a:rPr lang="es-ES" sz="2000" dirty="0">
                <a:cs typeface="+mn-cs"/>
              </a:rPr>
              <a:t>, calcular la descomposición LU de la matriz rectangular [A</a:t>
            </a:r>
            <a:r>
              <a:rPr lang="es-ES" sz="2000" baseline="-25000" dirty="0">
                <a:cs typeface="+mn-cs"/>
              </a:rPr>
              <a:t>11 </a:t>
            </a:r>
            <a:r>
              <a:rPr lang="es-ES" sz="2000" dirty="0">
                <a:cs typeface="+mn-cs"/>
              </a:rPr>
              <a:t>;A</a:t>
            </a:r>
            <a:r>
              <a:rPr lang="es-ES" sz="2000" baseline="-25000" dirty="0">
                <a:cs typeface="+mn-cs"/>
              </a:rPr>
              <a:t>2,1</a:t>
            </a:r>
            <a:r>
              <a:rPr lang="es-ES" sz="2000" dirty="0">
                <a:cs typeface="+mn-cs"/>
              </a:rPr>
              <a:t>]  (Equivale a los pasos 1 y 2 del algoritmo a bloques sin </a:t>
            </a:r>
            <a:r>
              <a:rPr lang="es-ES" sz="2000" dirty="0" err="1">
                <a:cs typeface="+mn-cs"/>
              </a:rPr>
              <a:t>pivotación</a:t>
            </a:r>
            <a:r>
              <a:rPr lang="es-ES" sz="2000" dirty="0">
                <a:cs typeface="+mn-cs"/>
              </a:rPr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s-ES" sz="2000" dirty="0">
                <a:cs typeface="+mn-cs"/>
              </a:rPr>
              <a:t>Aplicar la permutación de filas obtenida al resto de la matriz A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s-ES" altLang="es-ES" sz="2000" dirty="0">
                <a:cs typeface="+mn-cs"/>
              </a:rPr>
              <a:t>Resolver sistema triangular superior “traspuesto” con múltiples lados derechos  L</a:t>
            </a:r>
            <a:r>
              <a:rPr lang="es-ES" altLang="es-ES" sz="2000" baseline="-25000" dirty="0">
                <a:cs typeface="+mn-cs"/>
              </a:rPr>
              <a:t>2,1</a:t>
            </a:r>
            <a:r>
              <a:rPr lang="es-ES" altLang="es-ES" sz="2000" dirty="0">
                <a:cs typeface="+mn-cs"/>
              </a:rPr>
              <a:t>·U</a:t>
            </a:r>
            <a:r>
              <a:rPr lang="es-ES" altLang="es-ES" sz="2000" baseline="-25000" dirty="0">
                <a:cs typeface="+mn-cs"/>
              </a:rPr>
              <a:t>1,1</a:t>
            </a:r>
            <a:r>
              <a:rPr lang="es-ES" altLang="es-ES" sz="2000" dirty="0">
                <a:cs typeface="+mn-cs"/>
              </a:rPr>
              <a:t>=A</a:t>
            </a:r>
            <a:r>
              <a:rPr lang="es-ES" altLang="es-ES" sz="2000" baseline="-25000" dirty="0">
                <a:cs typeface="+mn-cs"/>
              </a:rPr>
              <a:t>2,1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s-ES" altLang="es-ES" sz="2000" dirty="0">
                <a:cs typeface="+mn-cs"/>
              </a:rPr>
              <a:t>Actualizar la </a:t>
            </a:r>
            <a:r>
              <a:rPr lang="es-ES" altLang="es-ES" sz="2000" dirty="0" err="1">
                <a:cs typeface="+mn-cs"/>
              </a:rPr>
              <a:t>submatriz</a:t>
            </a:r>
            <a:r>
              <a:rPr lang="es-ES" altLang="es-ES" sz="2000" dirty="0">
                <a:cs typeface="+mn-cs"/>
              </a:rPr>
              <a:t> que queda A</a:t>
            </a:r>
            <a:r>
              <a:rPr lang="es-ES" altLang="es-ES" sz="2000" baseline="-25000" dirty="0">
                <a:cs typeface="+mn-cs"/>
              </a:rPr>
              <a:t>2,2</a:t>
            </a:r>
            <a:r>
              <a:rPr lang="es-ES" altLang="es-ES" sz="2000" dirty="0">
                <a:cs typeface="+mn-cs"/>
              </a:rPr>
              <a:t>=A</a:t>
            </a:r>
            <a:r>
              <a:rPr lang="es-ES" altLang="es-ES" sz="2000" baseline="-25000" dirty="0">
                <a:cs typeface="+mn-cs"/>
              </a:rPr>
              <a:t>2,2 </a:t>
            </a:r>
            <a:r>
              <a:rPr lang="es-ES" altLang="es-ES" sz="2000" dirty="0">
                <a:cs typeface="+mn-cs"/>
              </a:rPr>
              <a:t>-L</a:t>
            </a:r>
            <a:r>
              <a:rPr lang="es-ES" altLang="es-ES" sz="2000" baseline="-25000" dirty="0">
                <a:cs typeface="+mn-cs"/>
              </a:rPr>
              <a:t>2,1</a:t>
            </a:r>
            <a:r>
              <a:rPr lang="es-ES" altLang="es-ES" sz="2000" dirty="0">
                <a:cs typeface="+mn-cs"/>
              </a:rPr>
              <a:t>·U</a:t>
            </a:r>
            <a:r>
              <a:rPr lang="es-ES" altLang="es-ES" sz="2000" baseline="-25000" dirty="0">
                <a:cs typeface="+mn-cs"/>
              </a:rPr>
              <a:t>1,2</a:t>
            </a:r>
          </a:p>
          <a:p>
            <a:pPr>
              <a:defRPr/>
            </a:pPr>
            <a:r>
              <a:rPr lang="es-ES" altLang="es-ES" sz="2000" dirty="0">
                <a:cs typeface="+mn-cs"/>
              </a:rPr>
              <a:t>4) Calcular la desc. LU de la </a:t>
            </a:r>
            <a:r>
              <a:rPr lang="es-ES" altLang="es-ES" sz="2000" dirty="0" err="1">
                <a:cs typeface="+mn-cs"/>
              </a:rPr>
              <a:t>submatriz</a:t>
            </a:r>
            <a:r>
              <a:rPr lang="es-ES" altLang="es-ES" sz="2000" dirty="0">
                <a:cs typeface="+mn-cs"/>
              </a:rPr>
              <a:t> que queda</a:t>
            </a:r>
          </a:p>
          <a:p>
            <a:pPr>
              <a:defRPr/>
            </a:pPr>
            <a:r>
              <a:rPr lang="es-ES" altLang="es-ES" sz="2000" dirty="0">
                <a:cs typeface="+mn-cs"/>
              </a:rPr>
              <a:t>           </a:t>
            </a:r>
            <a:r>
              <a:rPr lang="es-ES" altLang="es-ES" dirty="0">
                <a:cs typeface="+mn-cs"/>
              </a:rPr>
              <a:t> </a:t>
            </a:r>
            <a:r>
              <a:rPr lang="es-ES" altLang="es-ES" sz="2000" dirty="0">
                <a:cs typeface="+mn-cs"/>
              </a:rPr>
              <a:t>L</a:t>
            </a:r>
            <a:r>
              <a:rPr lang="es-ES" altLang="es-ES" sz="2000" baseline="-25000" dirty="0">
                <a:cs typeface="+mn-cs"/>
              </a:rPr>
              <a:t>2,2</a:t>
            </a:r>
            <a:r>
              <a:rPr lang="es-ES" altLang="es-ES" sz="2000" dirty="0">
                <a:cs typeface="+mn-cs"/>
              </a:rPr>
              <a:t>·U</a:t>
            </a:r>
            <a:r>
              <a:rPr lang="es-ES" altLang="es-ES" sz="2000" baseline="-25000" dirty="0">
                <a:cs typeface="+mn-cs"/>
              </a:rPr>
              <a:t>2,2 </a:t>
            </a:r>
            <a:r>
              <a:rPr lang="es-ES" altLang="es-ES" sz="2000" dirty="0">
                <a:cs typeface="+mn-cs"/>
              </a:rPr>
              <a:t>=A</a:t>
            </a:r>
            <a:r>
              <a:rPr lang="es-ES" altLang="es-ES" sz="2000" baseline="-25000" dirty="0">
                <a:cs typeface="+mn-cs"/>
              </a:rPr>
              <a:t>2,2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2881</TotalTime>
  <Words>580</Words>
  <Application>Microsoft Office PowerPoint</Application>
  <PresentationFormat>Presentación en pantalla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Acantilado</vt:lpstr>
      <vt:lpstr>Ecuación</vt:lpstr>
      <vt:lpstr>Herramientas para Computación de Altas Prestaciones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VictorPadre</cp:lastModifiedBy>
  <cp:revision>103</cp:revision>
  <dcterms:created xsi:type="dcterms:W3CDTF">2006-08-25T17:03:14Z</dcterms:created>
  <dcterms:modified xsi:type="dcterms:W3CDTF">2015-10-27T09:47:26Z</dcterms:modified>
</cp:coreProperties>
</file>