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4" r:id="rId6"/>
    <p:sldId id="275" r:id="rId7"/>
    <p:sldId id="272" r:id="rId8"/>
    <p:sldId id="273" r:id="rId9"/>
    <p:sldId id="262" r:id="rId10"/>
    <p:sldId id="264" r:id="rId11"/>
    <p:sldId id="267" r:id="rId12"/>
    <p:sldId id="268" r:id="rId13"/>
    <p:sldId id="269" r:id="rId14"/>
    <p:sldId id="270" r:id="rId15"/>
    <p:sldId id="271"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25" d="100"/>
          <a:sy n="125" d="100"/>
        </p:scale>
        <p:origin x="90" y="-5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o-RO"/>
              <a:t>Faceți clic pentru a edita stilul de titlu coordonator</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a:t>Faceți clic pentru a edita stilul de subtitlu coordonator</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u și legendă">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B61BEF0D-F0BB-DE4B-95CE-6DB70DBA9567}" type="datetimeFigureOut">
              <a:rPr lang="en-US" dirty="0"/>
              <a:pPr/>
              <a:t>10-Jan-24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o-RO"/>
              <a:t>Faceți clic pentru a edita stilul de titlu coordonator</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o-RO"/>
              <a:t>Faceţi clic pentru a edita Master stiluri text</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B61BEF0D-F0BB-DE4B-95CE-6DB70DBA9567}" type="datetimeFigureOut">
              <a:rPr lang="en-US" dirty="0"/>
              <a:pPr/>
              <a:t>10-Jan-24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de vizită">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B61BEF0D-F0BB-DE4B-95CE-6DB70DBA9567}" type="datetimeFigureOut">
              <a:rPr lang="en-US" dirty="0"/>
              <a:pPr/>
              <a:t>10-Jan-24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t carte de vizită">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o-RO"/>
              <a:t>Faceți clic pentru a edita stilul de titlu coordonator</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o-RO"/>
              <a:t>Faceţi clic pentru a edita Master stiluri text</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B61BEF0D-F0BB-DE4B-95CE-6DB70DBA9567}" type="datetimeFigureOut">
              <a:rPr lang="en-US" dirty="0"/>
              <a:pPr/>
              <a:t>10-Jan-24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devărat sau fals">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o-RO"/>
              <a:t>Faceți clic pentru a edita stilul de titlu coordonator</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o-RO"/>
              <a:t>Faceţi clic pentru a edita Master stiluri text</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B61BEF0D-F0BB-DE4B-95CE-6DB70DBA9567}" type="datetimeFigureOut">
              <a:rPr lang="en-US" dirty="0"/>
              <a:pPr/>
              <a:t>10-Jan-24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o-RO"/>
              <a:t>Faceți clic pentru a edita stilul de titlu coordonator</a:t>
            </a:r>
            <a:endParaRPr lang="en-US" dirty="0"/>
          </a:p>
        </p:txBody>
      </p:sp>
      <p:sp>
        <p:nvSpPr>
          <p:cNvPr id="3" name="Content Placeholder 2"/>
          <p:cNvSpPr>
            <a:spLocks noGrp="1"/>
          </p:cNvSpPr>
          <p:nvPr>
            <p:ph idx="1"/>
          </p:nvPr>
        </p:nvSpPr>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B61BEF0D-F0BB-DE4B-95CE-6DB70DBA9567}" type="datetimeFigureOut">
              <a:rPr lang="en-US" dirty="0"/>
              <a:pPr/>
              <a:t>10-Jan-24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10-Jan-24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10-Jan-24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10-Jan-24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10-Jan-24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o-RO"/>
              <a:t>Faceți clic pentru a edita stilul de titlu coordonator</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42A54C80-263E-416B-A8E0-580EDEADCBDC}" type="datetimeFigureOut">
              <a:rPr lang="en-US" dirty="0"/>
              <a:t>10-Jan-24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B61BEF0D-F0BB-DE4B-95CE-6DB70DBA9567}" type="datetimeFigureOut">
              <a:rPr lang="en-US" dirty="0"/>
              <a:pPr/>
              <a:t>10-Jan-24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10-Jan-24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FE9C70E-2675-1AB3-8896-15E9781F856E}"/>
              </a:ext>
            </a:extLst>
          </p:cNvPr>
          <p:cNvSpPr>
            <a:spLocks noGrp="1"/>
          </p:cNvSpPr>
          <p:nvPr>
            <p:ph type="ctrTitle"/>
          </p:nvPr>
        </p:nvSpPr>
        <p:spPr/>
        <p:txBody>
          <a:bodyPr/>
          <a:lstStyle/>
          <a:p>
            <a:r>
              <a:rPr lang="ro-RO" b="0" i="0" dirty="0">
                <a:solidFill>
                  <a:schemeClr val="tx1"/>
                </a:solidFill>
                <a:effectLst/>
                <a:latin typeface="Söhne"/>
              </a:rPr>
              <a:t>Introducere în Node.js</a:t>
            </a:r>
            <a:endParaRPr lang="ro-RO" dirty="0">
              <a:solidFill>
                <a:schemeClr val="tx1"/>
              </a:solidFill>
            </a:endParaRPr>
          </a:p>
        </p:txBody>
      </p:sp>
      <p:sp>
        <p:nvSpPr>
          <p:cNvPr id="3" name="Subtitlu 2">
            <a:extLst>
              <a:ext uri="{FF2B5EF4-FFF2-40B4-BE49-F238E27FC236}">
                <a16:creationId xmlns:a16="http://schemas.microsoft.com/office/drawing/2014/main" id="{DEF35B65-4312-B685-B20D-A5DF98DEFB3B}"/>
              </a:ext>
            </a:extLst>
          </p:cNvPr>
          <p:cNvSpPr>
            <a:spLocks noGrp="1"/>
          </p:cNvSpPr>
          <p:nvPr>
            <p:ph type="subTitle" idx="1"/>
          </p:nvPr>
        </p:nvSpPr>
        <p:spPr/>
        <p:txBody>
          <a:bodyPr/>
          <a:lstStyle/>
          <a:p>
            <a:r>
              <a:rPr lang="ro-RO" b="0" i="0" dirty="0">
                <a:solidFill>
                  <a:schemeClr val="tx1"/>
                </a:solidFill>
                <a:effectLst/>
                <a:latin typeface="Söhne"/>
              </a:rPr>
              <a:t>O prezentare generală a platformei </a:t>
            </a:r>
            <a:r>
              <a:rPr lang="ro-RO" b="0" i="0" dirty="0" err="1">
                <a:solidFill>
                  <a:schemeClr val="tx1"/>
                </a:solidFill>
                <a:effectLst/>
                <a:latin typeface="Söhne"/>
              </a:rPr>
              <a:t>JavaScript</a:t>
            </a:r>
            <a:r>
              <a:rPr lang="ro-RO" b="0" i="0" dirty="0">
                <a:solidFill>
                  <a:schemeClr val="tx1"/>
                </a:solidFill>
                <a:effectLst/>
                <a:latin typeface="Söhne"/>
              </a:rPr>
              <a:t> pentru server</a:t>
            </a:r>
            <a:endParaRPr lang="ro-RO" dirty="0">
              <a:solidFill>
                <a:schemeClr val="tx1"/>
              </a:solidFill>
            </a:endParaRPr>
          </a:p>
        </p:txBody>
      </p:sp>
      <p:sp>
        <p:nvSpPr>
          <p:cNvPr id="5" name="CasetăText 4">
            <a:extLst>
              <a:ext uri="{FF2B5EF4-FFF2-40B4-BE49-F238E27FC236}">
                <a16:creationId xmlns:a16="http://schemas.microsoft.com/office/drawing/2014/main" id="{B2B4B910-E6E7-1A37-AED2-52FEF2ACFF86}"/>
              </a:ext>
            </a:extLst>
          </p:cNvPr>
          <p:cNvSpPr txBox="1"/>
          <p:nvPr/>
        </p:nvSpPr>
        <p:spPr>
          <a:xfrm>
            <a:off x="6873096" y="5373969"/>
            <a:ext cx="6103188" cy="646331"/>
          </a:xfrm>
          <a:prstGeom prst="rect">
            <a:avLst/>
          </a:prstGeom>
          <a:noFill/>
        </p:spPr>
        <p:txBody>
          <a:bodyPr wrap="square">
            <a:spAutoFit/>
          </a:bodyPr>
          <a:lstStyle/>
          <a:p>
            <a:r>
              <a:rPr lang="ro-RO" dirty="0">
                <a:solidFill>
                  <a:schemeClr val="tx1"/>
                </a:solidFill>
              </a:rPr>
              <a:t>Ivan Cosmin-Gabriel</a:t>
            </a:r>
          </a:p>
          <a:p>
            <a:r>
              <a:rPr lang="ro-RO" dirty="0" err="1"/>
              <a:t>Maloș</a:t>
            </a:r>
            <a:r>
              <a:rPr lang="ro-RO" dirty="0"/>
              <a:t> Mihai</a:t>
            </a:r>
            <a:endParaRPr lang="ro-RO" dirty="0">
              <a:solidFill>
                <a:schemeClr val="tx1"/>
              </a:solidFill>
            </a:endParaRPr>
          </a:p>
        </p:txBody>
      </p:sp>
    </p:spTree>
    <p:extLst>
      <p:ext uri="{BB962C8B-B14F-4D97-AF65-F5344CB8AC3E}">
        <p14:creationId xmlns:p14="http://schemas.microsoft.com/office/powerpoint/2010/main" val="1531958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4D77D69-B9D2-740A-9293-42DB8097D44C}"/>
              </a:ext>
            </a:extLst>
          </p:cNvPr>
          <p:cNvSpPr>
            <a:spLocks noGrp="1"/>
          </p:cNvSpPr>
          <p:nvPr>
            <p:ph type="title"/>
          </p:nvPr>
        </p:nvSpPr>
        <p:spPr/>
        <p:txBody>
          <a:bodyPr/>
          <a:lstStyle/>
          <a:p>
            <a:r>
              <a:rPr lang="ro-RO" b="1"/>
              <a:t>EXEMPLU</a:t>
            </a:r>
            <a:r>
              <a:rPr lang="en-US" b="1"/>
              <a:t> 1</a:t>
            </a:r>
            <a:r>
              <a:rPr lang="ro-RO" b="1"/>
              <a:t>:</a:t>
            </a:r>
            <a:r>
              <a:rPr lang="en-US" b="1"/>
              <a:t> HELLO WORLD</a:t>
            </a:r>
            <a:endParaRPr lang="ro-RO" b="1" dirty="0"/>
          </a:p>
        </p:txBody>
      </p:sp>
      <p:pic>
        <p:nvPicPr>
          <p:cNvPr id="1026" name="Picture 2">
            <a:extLst>
              <a:ext uri="{FF2B5EF4-FFF2-40B4-BE49-F238E27FC236}">
                <a16:creationId xmlns:a16="http://schemas.microsoft.com/office/drawing/2014/main" id="{A56B8CE7-0B3E-4172-B95A-0802B81A8F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449471"/>
            <a:ext cx="3864490" cy="20373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90C13B9-AFD2-49FA-AFAF-1E1A535CFD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1824" y="3486848"/>
            <a:ext cx="4468531" cy="2037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03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AF28E63-9520-D09E-8600-6D80FEB88FDD}"/>
              </a:ext>
            </a:extLst>
          </p:cNvPr>
          <p:cNvSpPr>
            <a:spLocks noGrp="1"/>
          </p:cNvSpPr>
          <p:nvPr>
            <p:ph type="title"/>
          </p:nvPr>
        </p:nvSpPr>
        <p:spPr>
          <a:xfrm>
            <a:off x="677334" y="397933"/>
            <a:ext cx="8596668" cy="1320800"/>
          </a:xfrm>
        </p:spPr>
        <p:txBody>
          <a:bodyPr/>
          <a:lstStyle/>
          <a:p>
            <a:r>
              <a:rPr lang="en-US" b="1"/>
              <a:t>EXEMPLU 2: STOCAREA MELODIILOR ASCULTATE PE SPOTIFY PRIN DISCORD</a:t>
            </a:r>
            <a:endParaRPr lang="ro-RO" b="1" dirty="0"/>
          </a:p>
        </p:txBody>
      </p:sp>
      <p:pic>
        <p:nvPicPr>
          <p:cNvPr id="2050" name="Picture 2">
            <a:extLst>
              <a:ext uri="{FF2B5EF4-FFF2-40B4-BE49-F238E27FC236}">
                <a16:creationId xmlns:a16="http://schemas.microsoft.com/office/drawing/2014/main" id="{0F372BF8-2322-43D6-8AF1-301958ABB5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820883"/>
            <a:ext cx="8491121" cy="3867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223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13206A0-9ABF-49D6-90BD-7D7C7C6075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08" y="665019"/>
            <a:ext cx="8189397" cy="5350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980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FB1C813F-6878-409F-8FC8-07BACCC5C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890" y="391990"/>
            <a:ext cx="8216237" cy="415626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428D06E-3B52-48E2-9DC5-05252EDF87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1620" y="5111708"/>
            <a:ext cx="4597079" cy="1176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629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3DEF17CD-5813-44D7-908A-B6CF29C752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133" y="1531442"/>
            <a:ext cx="8965870" cy="3052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954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F692B3AC-0CF8-4F1C-94FF-F608D5493F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7988" y="738187"/>
            <a:ext cx="6105525" cy="538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181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4"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55"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56"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57"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58"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59"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60"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61"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grpSp>
      <p:sp useBgFill="1">
        <p:nvSpPr>
          <p:cNvPr id="19" name="Rectangle 18">
            <a:extLst>
              <a:ext uri="{FF2B5EF4-FFF2-40B4-BE49-F238E27FC236}">
                <a16:creationId xmlns:a16="http://schemas.microsoft.com/office/drawing/2014/main" id="{4F57DB1C-6494-4CC4-A5E8-931957565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FFFB778B-5206-4BB0-A468-327E71367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23" name="Freeform: Shape 22">
            <a:extLst>
              <a:ext uri="{FF2B5EF4-FFF2-40B4-BE49-F238E27FC236}">
                <a16:creationId xmlns:a16="http://schemas.microsoft.com/office/drawing/2014/main" id="{E6C0471D-BE03-4D81-BDB5-D510BC0D8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3379" y="-1"/>
            <a:ext cx="5438621" cy="6857999"/>
          </a:xfrm>
          <a:custGeom>
            <a:avLst/>
            <a:gdLst>
              <a:gd name="connsiteX0" fmla="*/ 0 w 5438621"/>
              <a:gd name="connsiteY0" fmla="*/ 0 h 6857999"/>
              <a:gd name="connsiteX1" fmla="*/ 573774 w 5438621"/>
              <a:gd name="connsiteY1" fmla="*/ 0 h 6857999"/>
              <a:gd name="connsiteX2" fmla="*/ 1182808 w 5438621"/>
              <a:gd name="connsiteY2" fmla="*/ 0 h 6857999"/>
              <a:gd name="connsiteX3" fmla="*/ 4537195 w 5438621"/>
              <a:gd name="connsiteY3" fmla="*/ 0 h 6857999"/>
              <a:gd name="connsiteX4" fmla="*/ 5187609 w 5438621"/>
              <a:gd name="connsiteY4" fmla="*/ 0 h 6857999"/>
              <a:gd name="connsiteX5" fmla="*/ 5438621 w 5438621"/>
              <a:gd name="connsiteY5" fmla="*/ 0 h 6857999"/>
              <a:gd name="connsiteX6" fmla="*/ 5438621 w 5438621"/>
              <a:gd name="connsiteY6" fmla="*/ 6857999 h 6857999"/>
              <a:gd name="connsiteX7" fmla="*/ 4802807 w 5438621"/>
              <a:gd name="connsiteY7" fmla="*/ 6857999 h 6857999"/>
              <a:gd name="connsiteX8" fmla="*/ 4537195 w 5438621"/>
              <a:gd name="connsiteY8" fmla="*/ 6857999 h 6857999"/>
              <a:gd name="connsiteX9" fmla="*/ 1182808 w 5438621"/>
              <a:gd name="connsiteY9" fmla="*/ 6857999 h 6857999"/>
              <a:gd name="connsiteX10" fmla="*/ 1049897 w 5438621"/>
              <a:gd name="connsiteY1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38621" h="6857999">
                <a:moveTo>
                  <a:pt x="0" y="0"/>
                </a:moveTo>
                <a:lnTo>
                  <a:pt x="573774" y="0"/>
                </a:lnTo>
                <a:lnTo>
                  <a:pt x="1182808" y="0"/>
                </a:lnTo>
                <a:lnTo>
                  <a:pt x="4537195" y="0"/>
                </a:lnTo>
                <a:lnTo>
                  <a:pt x="5187609" y="0"/>
                </a:lnTo>
                <a:lnTo>
                  <a:pt x="5438621" y="0"/>
                </a:lnTo>
                <a:lnTo>
                  <a:pt x="5438621" y="6857999"/>
                </a:lnTo>
                <a:lnTo>
                  <a:pt x="4802807" y="6857999"/>
                </a:lnTo>
                <a:lnTo>
                  <a:pt x="4537195" y="6857999"/>
                </a:lnTo>
                <a:lnTo>
                  <a:pt x="1182808" y="6857999"/>
                </a:lnTo>
                <a:lnTo>
                  <a:pt x="1049897" y="6857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2" name="Straight Connector 24">
            <a:extLst>
              <a:ext uri="{FF2B5EF4-FFF2-40B4-BE49-F238E27FC236}">
                <a16:creationId xmlns:a16="http://schemas.microsoft.com/office/drawing/2014/main" id="{E5E836EB-03CD-4BA5-A751-21D2ACC283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53743" y="3483429"/>
            <a:ext cx="6738258" cy="3374570"/>
          </a:xfrm>
          <a:prstGeom prst="line">
            <a:avLst/>
          </a:prstGeom>
          <a:ln w="9525">
            <a:solidFill>
              <a:schemeClr val="accent1">
                <a:lumMod val="60000"/>
                <a:lumOff val="40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63" name="Straight Connector 26">
            <a:extLst>
              <a:ext uri="{FF2B5EF4-FFF2-40B4-BE49-F238E27FC236}">
                <a16:creationId xmlns:a16="http://schemas.microsoft.com/office/drawing/2014/main" id="{22721A85-1EA4-4D87-97AB-0BB4AB78F9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78143" y="0"/>
            <a:ext cx="860630" cy="6857999"/>
          </a:xfrm>
          <a:prstGeom prst="line">
            <a:avLst/>
          </a:prstGeom>
          <a:ln w="15875" cap="sq">
            <a:solidFill>
              <a:schemeClr val="accent1"/>
            </a:solidFill>
            <a:bevel/>
          </a:ln>
        </p:spPr>
        <p:style>
          <a:lnRef idx="2">
            <a:schemeClr val="accent1"/>
          </a:lnRef>
          <a:fillRef idx="0">
            <a:schemeClr val="accent1"/>
          </a:fillRef>
          <a:effectRef idx="1">
            <a:schemeClr val="accent1"/>
          </a:effectRef>
          <a:fontRef idx="minor">
            <a:schemeClr val="tx1"/>
          </a:fontRef>
        </p:style>
      </p:cxnSp>
      <p:sp>
        <p:nvSpPr>
          <p:cNvPr id="64" name="Isosceles Triangle 28">
            <a:extLst>
              <a:ext uri="{FF2B5EF4-FFF2-40B4-BE49-F238E27FC236}">
                <a16:creationId xmlns:a16="http://schemas.microsoft.com/office/drawing/2014/main" id="{A27691EB-14CF-4237-B5EB-C94B92677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49404" y="0"/>
            <a:ext cx="842596" cy="5666154"/>
          </a:xfrm>
          <a:prstGeom prst="triangle">
            <a:avLst>
              <a:gd name="adj" fmla="val 100000"/>
            </a:avLst>
          </a:prstGeom>
          <a:solidFill>
            <a:schemeClr val="accent2">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2" name="Titlu 1">
            <a:extLst>
              <a:ext uri="{FF2B5EF4-FFF2-40B4-BE49-F238E27FC236}">
                <a16:creationId xmlns:a16="http://schemas.microsoft.com/office/drawing/2014/main" id="{6C980818-041F-CF39-498C-0A4528A9194E}"/>
              </a:ext>
            </a:extLst>
          </p:cNvPr>
          <p:cNvSpPr>
            <a:spLocks noGrp="1"/>
          </p:cNvSpPr>
          <p:nvPr>
            <p:ph type="title" idx="4294967295"/>
          </p:nvPr>
        </p:nvSpPr>
        <p:spPr>
          <a:xfrm>
            <a:off x="829734" y="854529"/>
            <a:ext cx="5799665" cy="5148943"/>
          </a:xfrm>
        </p:spPr>
        <p:txBody>
          <a:bodyPr vert="horz" lIns="91440" tIns="45720" rIns="91440" bIns="45720" rtlCol="0" anchor="ctr">
            <a:normAutofit/>
          </a:bodyPr>
          <a:lstStyle/>
          <a:p>
            <a:pPr algn="r"/>
            <a:r>
              <a:rPr lang="en-US" sz="9600" b="1" dirty="0"/>
              <a:t>SFĂRȘIT!</a:t>
            </a:r>
          </a:p>
        </p:txBody>
      </p:sp>
    </p:spTree>
    <p:extLst>
      <p:ext uri="{BB962C8B-B14F-4D97-AF65-F5344CB8AC3E}">
        <p14:creationId xmlns:p14="http://schemas.microsoft.com/office/powerpoint/2010/main" val="61326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67C36FA-A13A-AD6A-0CBD-50583AB5FBD9}"/>
              </a:ext>
            </a:extLst>
          </p:cNvPr>
          <p:cNvSpPr>
            <a:spLocks noGrp="1"/>
          </p:cNvSpPr>
          <p:nvPr>
            <p:ph type="title"/>
          </p:nvPr>
        </p:nvSpPr>
        <p:spPr/>
        <p:txBody>
          <a:bodyPr/>
          <a:lstStyle/>
          <a:p>
            <a:r>
              <a:rPr lang="ro-RO" b="1" i="0" dirty="0">
                <a:effectLst/>
                <a:latin typeface="+mn-lt"/>
              </a:rPr>
              <a:t>CE ESTE NODE.JS ?</a:t>
            </a:r>
            <a:endParaRPr lang="ro-RO" dirty="0">
              <a:latin typeface="+mn-lt"/>
            </a:endParaRPr>
          </a:p>
        </p:txBody>
      </p:sp>
      <p:sp>
        <p:nvSpPr>
          <p:cNvPr id="3" name="Substituent conținut 2">
            <a:extLst>
              <a:ext uri="{FF2B5EF4-FFF2-40B4-BE49-F238E27FC236}">
                <a16:creationId xmlns:a16="http://schemas.microsoft.com/office/drawing/2014/main" id="{BAC60BB6-D083-F481-7EC0-009CE5AD2B38}"/>
              </a:ext>
            </a:extLst>
          </p:cNvPr>
          <p:cNvSpPr>
            <a:spLocks noGrp="1"/>
          </p:cNvSpPr>
          <p:nvPr>
            <p:ph idx="1"/>
          </p:nvPr>
        </p:nvSpPr>
        <p:spPr>
          <a:xfrm>
            <a:off x="677333" y="2160589"/>
            <a:ext cx="8996055" cy="3880773"/>
          </a:xfrm>
        </p:spPr>
        <p:txBody>
          <a:bodyPr>
            <a:normAutofit/>
          </a:bodyPr>
          <a:lstStyle/>
          <a:p>
            <a:r>
              <a:rPr lang="ro-RO" sz="2800" dirty="0"/>
              <a:t>V8 este un motor </a:t>
            </a:r>
            <a:r>
              <a:rPr lang="ro-RO" sz="2800" dirty="0" err="1"/>
              <a:t>JavaScript</a:t>
            </a:r>
            <a:r>
              <a:rPr lang="ro-RO" sz="2800" dirty="0"/>
              <a:t> open </a:t>
            </a:r>
            <a:r>
              <a:rPr lang="ro-RO" sz="2800" dirty="0" err="1"/>
              <a:t>source</a:t>
            </a:r>
            <a:r>
              <a:rPr lang="ro-RO" sz="2800" dirty="0"/>
              <a:t> dezvoltat de Google. Este scris în C++ și este folosit în </a:t>
            </a:r>
            <a:r>
              <a:rPr lang="ro-RO" sz="2800" dirty="0" err="1"/>
              <a:t>browserul</a:t>
            </a:r>
            <a:r>
              <a:rPr lang="ro-RO" sz="2800" dirty="0"/>
              <a:t> Google </a:t>
            </a:r>
            <a:r>
              <a:rPr lang="ro-RO" sz="2800" dirty="0" err="1"/>
              <a:t>Chrome</a:t>
            </a:r>
            <a:r>
              <a:rPr lang="ro-RO" sz="2800" dirty="0"/>
              <a:t>.</a:t>
            </a:r>
          </a:p>
          <a:p>
            <a:r>
              <a:rPr lang="ro-RO" sz="2800" dirty="0"/>
              <a:t>Node.js rulează pe V8.</a:t>
            </a:r>
          </a:p>
          <a:p>
            <a:r>
              <a:rPr lang="ro-RO" sz="2800" dirty="0"/>
              <a:t>A fost creat de Ryan </a:t>
            </a:r>
            <a:r>
              <a:rPr lang="ro-RO" sz="2800" dirty="0" err="1"/>
              <a:t>Dahl</a:t>
            </a:r>
            <a:r>
              <a:rPr lang="ro-RO" sz="2800" dirty="0"/>
              <a:t> în 2009.</a:t>
            </a:r>
          </a:p>
          <a:p>
            <a:r>
              <a:rPr lang="ro-RO" sz="2800" dirty="0"/>
              <a:t>Este Open </a:t>
            </a:r>
            <a:r>
              <a:rPr lang="ro-RO" sz="2800" dirty="0" err="1"/>
              <a:t>Source</a:t>
            </a:r>
            <a:r>
              <a:rPr lang="ro-RO" sz="2800" dirty="0"/>
              <a:t>. Funcționează bine pe sisteme Linux, poate rula și pe </a:t>
            </a:r>
            <a:r>
              <a:rPr lang="ro-RO" sz="2800"/>
              <a:t>sisteme Windows</a:t>
            </a:r>
            <a:r>
              <a:rPr lang="en-US" sz="2800"/>
              <a:t> si macOS</a:t>
            </a:r>
            <a:r>
              <a:rPr lang="ro-RO" sz="2800"/>
              <a:t>.</a:t>
            </a:r>
            <a:endParaRPr lang="ro-RO" sz="2800" dirty="0"/>
          </a:p>
        </p:txBody>
      </p:sp>
    </p:spTree>
    <p:extLst>
      <p:ext uri="{BB962C8B-B14F-4D97-AF65-F5344CB8AC3E}">
        <p14:creationId xmlns:p14="http://schemas.microsoft.com/office/powerpoint/2010/main" val="1719828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D101AD1-9B30-74CD-2AC6-4CFBD4664766}"/>
              </a:ext>
            </a:extLst>
          </p:cNvPr>
          <p:cNvSpPr>
            <a:spLocks noGrp="1"/>
          </p:cNvSpPr>
          <p:nvPr>
            <p:ph type="title"/>
          </p:nvPr>
        </p:nvSpPr>
        <p:spPr/>
        <p:txBody>
          <a:bodyPr/>
          <a:lstStyle/>
          <a:p>
            <a:r>
              <a:rPr lang="ro-RO" b="1" dirty="0"/>
              <a:t>INTRODUCERE (I)</a:t>
            </a:r>
          </a:p>
        </p:txBody>
      </p:sp>
      <p:sp>
        <p:nvSpPr>
          <p:cNvPr id="3" name="Substituent conținut 2">
            <a:extLst>
              <a:ext uri="{FF2B5EF4-FFF2-40B4-BE49-F238E27FC236}">
                <a16:creationId xmlns:a16="http://schemas.microsoft.com/office/drawing/2014/main" id="{30274D0E-25CB-9062-C0D6-8B3A4AB80560}"/>
              </a:ext>
            </a:extLst>
          </p:cNvPr>
          <p:cNvSpPr>
            <a:spLocks noGrp="1"/>
          </p:cNvSpPr>
          <p:nvPr>
            <p:ph idx="1"/>
          </p:nvPr>
        </p:nvSpPr>
        <p:spPr/>
        <p:txBody>
          <a:bodyPr>
            <a:noAutofit/>
          </a:bodyPr>
          <a:lstStyle/>
          <a:p>
            <a:r>
              <a:rPr lang="en-US" sz="2800"/>
              <a:t>In</a:t>
            </a:r>
            <a:r>
              <a:rPr lang="ro-RO" sz="2800"/>
              <a:t> </a:t>
            </a:r>
            <a:r>
              <a:rPr lang="ro-RO" sz="2800" dirty="0"/>
              <a:t>cuvinte simple, Node.js este „</a:t>
            </a:r>
            <a:r>
              <a:rPr lang="ro-RO" sz="2800" err="1"/>
              <a:t>JavaScript</a:t>
            </a:r>
            <a:r>
              <a:rPr lang="ro-RO" sz="2800"/>
              <a:t> </a:t>
            </a:r>
            <a:r>
              <a:rPr lang="en-US" sz="2800"/>
              <a:t>care poate fi rulat inafara unui  web browser</a:t>
            </a:r>
            <a:r>
              <a:rPr lang="ro-RO" sz="2800"/>
              <a:t>”.</a:t>
            </a:r>
            <a:endParaRPr lang="ro-RO" sz="2800" dirty="0"/>
          </a:p>
          <a:p>
            <a:r>
              <a:rPr lang="ro-RO" sz="2800" dirty="0"/>
              <a:t>În </a:t>
            </a:r>
            <a:r>
              <a:rPr lang="ro-RO" sz="2800" i="1" dirty="0"/>
              <a:t>cuvinte nu atât de simple</a:t>
            </a:r>
            <a:r>
              <a:rPr lang="ro-RO" sz="2800" dirty="0"/>
              <a:t>, Node.js este un cadru de aplicații de rețea de înaltă performanță, bine optimizat pentru medii concurente.</a:t>
            </a:r>
          </a:p>
          <a:p>
            <a:r>
              <a:rPr lang="ro-RO" sz="2800" dirty="0"/>
              <a:t>Este un instrument de linie de comandă.</a:t>
            </a:r>
          </a:p>
          <a:p>
            <a:r>
              <a:rPr lang="ro-RO" sz="2800" dirty="0"/>
              <a:t>În „Node.js”, „.</a:t>
            </a:r>
            <a:r>
              <a:rPr lang="ro-RO" sz="2800" dirty="0" err="1"/>
              <a:t>js</a:t>
            </a:r>
            <a:r>
              <a:rPr lang="ro-RO" sz="2800" dirty="0"/>
              <a:t>” nu înseamnă că este scris numai </a:t>
            </a:r>
            <a:r>
              <a:rPr lang="ro-RO" sz="2800" dirty="0" err="1"/>
              <a:t>JavaScript</a:t>
            </a:r>
            <a:r>
              <a:rPr lang="ro-RO" sz="2800" dirty="0"/>
              <a:t>. Este 40% JS și 60% C++.</a:t>
            </a:r>
          </a:p>
        </p:txBody>
      </p:sp>
    </p:spTree>
    <p:extLst>
      <p:ext uri="{BB962C8B-B14F-4D97-AF65-F5344CB8AC3E}">
        <p14:creationId xmlns:p14="http://schemas.microsoft.com/office/powerpoint/2010/main" val="3874763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3F82DF8-6E01-CB5F-BF16-60AC520C4880}"/>
              </a:ext>
            </a:extLst>
          </p:cNvPr>
          <p:cNvSpPr>
            <a:spLocks noGrp="1"/>
          </p:cNvSpPr>
          <p:nvPr>
            <p:ph type="title"/>
          </p:nvPr>
        </p:nvSpPr>
        <p:spPr/>
        <p:txBody>
          <a:bodyPr/>
          <a:lstStyle/>
          <a:p>
            <a:r>
              <a:rPr lang="ro-RO" b="1" dirty="0"/>
              <a:t>INTRODUCERE(II)</a:t>
            </a:r>
          </a:p>
        </p:txBody>
      </p:sp>
      <p:sp>
        <p:nvSpPr>
          <p:cNvPr id="3" name="Substituent conținut 2">
            <a:extLst>
              <a:ext uri="{FF2B5EF4-FFF2-40B4-BE49-F238E27FC236}">
                <a16:creationId xmlns:a16="http://schemas.microsoft.com/office/drawing/2014/main" id="{E78A2C88-D665-EEB8-839C-488A1B8CBA47}"/>
              </a:ext>
            </a:extLst>
          </p:cNvPr>
          <p:cNvSpPr>
            <a:spLocks noGrp="1"/>
          </p:cNvSpPr>
          <p:nvPr>
            <p:ph idx="1"/>
          </p:nvPr>
        </p:nvSpPr>
        <p:spPr>
          <a:xfrm>
            <a:off x="336884" y="1270000"/>
            <a:ext cx="8937118" cy="3880773"/>
          </a:xfrm>
        </p:spPr>
        <p:txBody>
          <a:bodyPr>
            <a:noAutofit/>
          </a:bodyPr>
          <a:lstStyle/>
          <a:p>
            <a:r>
              <a:rPr lang="ro-RO" sz="2400" dirty="0"/>
              <a:t>Node.js folosește un model I/O care nu </a:t>
            </a:r>
            <a:r>
              <a:rPr lang="ro-RO" sz="2400"/>
              <a:t>blochează </a:t>
            </a:r>
            <a:r>
              <a:rPr lang="en-US" sz="2400"/>
              <a:t>bucla principala de evenimente</a:t>
            </a:r>
            <a:r>
              <a:rPr lang="ro-RO" sz="2400"/>
              <a:t>, </a:t>
            </a:r>
            <a:r>
              <a:rPr lang="ro-RO" sz="2400" dirty="0"/>
              <a:t>ceea ce </a:t>
            </a:r>
            <a:r>
              <a:rPr lang="ro-RO" sz="2400"/>
              <a:t>îl face</a:t>
            </a:r>
            <a:r>
              <a:rPr lang="en-US" sz="2400"/>
              <a:t> lightweight</a:t>
            </a:r>
            <a:r>
              <a:rPr lang="ro-RO" sz="2400"/>
              <a:t>.</a:t>
            </a:r>
            <a:endParaRPr lang="ro-RO" sz="2400" dirty="0"/>
          </a:p>
          <a:p>
            <a:r>
              <a:rPr lang="ro-RO" sz="2400"/>
              <a:t>Programele pentru Node.js sunt scrise în JavaScript, dar nu în același JavaScript cu care suntem obișnuiți. Nu există nicio implementare DOM furnizată de Node.js, adică nu puteți face acest lucru:</a:t>
            </a:r>
          </a:p>
          <a:p>
            <a:pPr marL="0" indent="0">
              <a:buNone/>
            </a:pPr>
            <a:r>
              <a:rPr lang="ro-RO" sz="2400" dirty="0"/>
              <a:t>		</a:t>
            </a:r>
            <a:r>
              <a:rPr lang="ro-RO" sz="2400" dirty="0">
                <a:solidFill>
                  <a:schemeClr val="tx1">
                    <a:lumMod val="50000"/>
                    <a:lumOff val="50000"/>
                  </a:schemeClr>
                </a:solidFill>
              </a:rPr>
              <a:t>var element = </a:t>
            </a:r>
            <a:r>
              <a:rPr lang="ro-RO" sz="2400" dirty="0" err="1">
                <a:solidFill>
                  <a:schemeClr val="tx1">
                    <a:lumMod val="50000"/>
                    <a:lumOff val="50000"/>
                  </a:schemeClr>
                </a:solidFill>
              </a:rPr>
              <a:t>document.getElementById</a:t>
            </a:r>
            <a:r>
              <a:rPr lang="ro-RO" sz="2400" dirty="0">
                <a:solidFill>
                  <a:schemeClr val="tx1">
                    <a:lumMod val="50000"/>
                    <a:lumOff val="50000"/>
                  </a:schemeClr>
                </a:solidFill>
              </a:rPr>
              <a:t>("</a:t>
            </a:r>
            <a:r>
              <a:rPr lang="ro-RO" sz="2400" dirty="0" err="1">
                <a:solidFill>
                  <a:schemeClr val="tx1">
                    <a:lumMod val="50000"/>
                    <a:lumOff val="50000"/>
                  </a:schemeClr>
                </a:solidFill>
              </a:rPr>
              <a:t>elementId</a:t>
            </a:r>
            <a:r>
              <a:rPr lang="ro-RO" sz="2400" dirty="0">
                <a:solidFill>
                  <a:schemeClr val="tx1">
                    <a:lumMod val="50000"/>
                    <a:lumOff val="50000"/>
                  </a:schemeClr>
                </a:solidFill>
              </a:rPr>
              <a:t>");</a:t>
            </a:r>
          </a:p>
          <a:p>
            <a:r>
              <a:rPr lang="ro-RO" sz="2400" dirty="0"/>
              <a:t>Totul din Node.js rulează într-un singur fir de execuție (</a:t>
            </a:r>
            <a:r>
              <a:rPr lang="ro-RO" sz="2400"/>
              <a:t>single-</a:t>
            </a:r>
            <a:r>
              <a:rPr lang="ro-RO" sz="2400" err="1"/>
              <a:t>thread</a:t>
            </a:r>
            <a:r>
              <a:rPr lang="ro-RO" sz="2400"/>
              <a:t>)</a:t>
            </a:r>
            <a:r>
              <a:rPr lang="en-US" sz="2400"/>
              <a:t>, utiliz</a:t>
            </a:r>
            <a:r>
              <a:rPr lang="ro-RO" sz="2400"/>
              <a:t>â</a:t>
            </a:r>
            <a:r>
              <a:rPr lang="en-US" sz="2400"/>
              <a:t>nd paradigma asincron</a:t>
            </a:r>
            <a:r>
              <a:rPr lang="ro-RO" sz="2400"/>
              <a:t>ă.</a:t>
            </a:r>
            <a:endParaRPr lang="ro-RO" sz="2400" dirty="0"/>
          </a:p>
        </p:txBody>
      </p:sp>
    </p:spTree>
    <p:extLst>
      <p:ext uri="{BB962C8B-B14F-4D97-AF65-F5344CB8AC3E}">
        <p14:creationId xmlns:p14="http://schemas.microsoft.com/office/powerpoint/2010/main" val="1259183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E3F8E-BB10-4F33-973E-3B5B9D4B0D60}"/>
              </a:ext>
            </a:extLst>
          </p:cNvPr>
          <p:cNvSpPr>
            <a:spLocks noGrp="1"/>
          </p:cNvSpPr>
          <p:nvPr>
            <p:ph type="title"/>
          </p:nvPr>
        </p:nvSpPr>
        <p:spPr/>
        <p:txBody>
          <a:bodyPr/>
          <a:lstStyle/>
          <a:p>
            <a:r>
              <a:rPr lang="en-US"/>
              <a:t>MULTITHREAD vs ASYNC</a:t>
            </a:r>
          </a:p>
        </p:txBody>
      </p:sp>
      <p:sp>
        <p:nvSpPr>
          <p:cNvPr id="3" name="Content Placeholder 2">
            <a:extLst>
              <a:ext uri="{FF2B5EF4-FFF2-40B4-BE49-F238E27FC236}">
                <a16:creationId xmlns:a16="http://schemas.microsoft.com/office/drawing/2014/main" id="{5C032C38-F340-4A93-ACC8-D62EF564C347}"/>
              </a:ext>
            </a:extLst>
          </p:cNvPr>
          <p:cNvSpPr>
            <a:spLocks noGrp="1"/>
          </p:cNvSpPr>
          <p:nvPr>
            <p:ph idx="1"/>
          </p:nvPr>
        </p:nvSpPr>
        <p:spPr/>
        <p:txBody>
          <a:bodyPr/>
          <a:lstStyle/>
          <a:p>
            <a:r>
              <a:rPr lang="en-US"/>
              <a:t>Programarea multithread este o tehnica de programare unde mai multe fire de execuție rulează concurent intr-un singur proces. Fiecare fir de execuție are propriul flow, iar toate firele de execuție impart același spațiu de memorie, permițând comunicarea și interacțiunea între ele. Multithreading ul poate fi folosit pentru a îmbunătăți performanța unei aplicații prin execuția simultana a mai multor task uri.</a:t>
            </a:r>
          </a:p>
          <a:p>
            <a:r>
              <a:rPr lang="en-US"/>
              <a:t>Programarea asincron, pe de alta parte, este o tehnica de programare unde task-urile sunt executate in maniere non-blocative. In loc de asteptarea completarii unui task, programul continua sa execute task-uri cat timp asteapta rezultatul task-ului asincron. Programarea asincrona este in general folosita pentru a procesa task-urile de I/O care dureaza mult timp sa se completeze, cum ar fi request-urile de retea.</a:t>
            </a:r>
          </a:p>
        </p:txBody>
      </p:sp>
    </p:spTree>
    <p:extLst>
      <p:ext uri="{BB962C8B-B14F-4D97-AF65-F5344CB8AC3E}">
        <p14:creationId xmlns:p14="http://schemas.microsoft.com/office/powerpoint/2010/main" val="1648131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3E6B4A5-C6A0-4953-9FF4-3064DE8DFD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9117" y="1226607"/>
            <a:ext cx="6667500"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944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D001DC46-D8D0-8F47-C2AF-8E590A325A32}"/>
              </a:ext>
            </a:extLst>
          </p:cNvPr>
          <p:cNvSpPr>
            <a:spLocks noGrp="1"/>
          </p:cNvSpPr>
          <p:nvPr>
            <p:ph type="title"/>
          </p:nvPr>
        </p:nvSpPr>
        <p:spPr/>
        <p:txBody>
          <a:bodyPr/>
          <a:lstStyle/>
          <a:p>
            <a:r>
              <a:rPr lang="ro-RO" b="1" dirty="0"/>
              <a:t>CE ESTE NPM? </a:t>
            </a:r>
            <a:br>
              <a:rPr lang="ro-RO" b="1" dirty="0"/>
            </a:br>
            <a:r>
              <a:rPr lang="ro-RO" b="1" dirty="0"/>
              <a:t>(NODE PACKAGE MANAGER)</a:t>
            </a:r>
          </a:p>
        </p:txBody>
      </p:sp>
      <p:sp>
        <p:nvSpPr>
          <p:cNvPr id="3" name="Substituent conținut 2">
            <a:extLst>
              <a:ext uri="{FF2B5EF4-FFF2-40B4-BE49-F238E27FC236}">
                <a16:creationId xmlns:a16="http://schemas.microsoft.com/office/drawing/2014/main" id="{35B8067B-03FC-92E0-8C3B-8183E6DEAECE}"/>
              </a:ext>
            </a:extLst>
          </p:cNvPr>
          <p:cNvSpPr>
            <a:spLocks noGrp="1"/>
          </p:cNvSpPr>
          <p:nvPr>
            <p:ph idx="1"/>
          </p:nvPr>
        </p:nvSpPr>
        <p:spPr/>
        <p:txBody>
          <a:bodyPr>
            <a:noAutofit/>
          </a:bodyPr>
          <a:lstStyle/>
          <a:p>
            <a:r>
              <a:rPr lang="ro-RO" sz="2400" dirty="0"/>
              <a:t>NPM este cea mai mare bibliotecă de software (registru) din lume.</a:t>
            </a:r>
          </a:p>
          <a:p>
            <a:r>
              <a:rPr lang="ro-RO" sz="2400" dirty="0"/>
              <a:t>NPM este, de asemenea, un software de gestionare și instalare de pachete.</a:t>
            </a:r>
          </a:p>
          <a:p>
            <a:r>
              <a:rPr lang="ro-RO" sz="2400" dirty="0"/>
              <a:t>Registrul conține peste 2.1 milioane de pachete de coduri înregistrate până în momentul de față. </a:t>
            </a:r>
          </a:p>
          <a:p>
            <a:r>
              <a:rPr lang="ro-RO" sz="2400" dirty="0"/>
              <a:t>Dezvoltatorii open-</a:t>
            </a:r>
            <a:r>
              <a:rPr lang="ro-RO" sz="2400" dirty="0" err="1"/>
              <a:t>source</a:t>
            </a:r>
            <a:r>
              <a:rPr lang="ro-RO" sz="2400" dirty="0"/>
              <a:t> folosesc </a:t>
            </a:r>
            <a:r>
              <a:rPr lang="ro-RO" sz="2400" dirty="0" err="1"/>
              <a:t>npm</a:t>
            </a:r>
            <a:r>
              <a:rPr lang="ro-RO" sz="2400" dirty="0"/>
              <a:t> pentru a partaja software.</a:t>
            </a:r>
          </a:p>
          <a:p>
            <a:r>
              <a:rPr lang="ro-RO" sz="2400" dirty="0"/>
              <a:t>NPM include un CLI (</a:t>
            </a:r>
            <a:r>
              <a:rPr lang="ro-RO" sz="2400" dirty="0" err="1"/>
              <a:t>Command</a:t>
            </a:r>
            <a:r>
              <a:rPr lang="ro-RO" sz="2400" dirty="0"/>
              <a:t> Line Client) care este folosit pentru a descărca și instala librării.</a:t>
            </a:r>
          </a:p>
        </p:txBody>
      </p:sp>
    </p:spTree>
    <p:extLst>
      <p:ext uri="{BB962C8B-B14F-4D97-AF65-F5344CB8AC3E}">
        <p14:creationId xmlns:p14="http://schemas.microsoft.com/office/powerpoint/2010/main" val="3487481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3788F90-6DF9-DDC6-D9A4-8E1EE43F269D}"/>
              </a:ext>
            </a:extLst>
          </p:cNvPr>
          <p:cNvSpPr>
            <a:spLocks noGrp="1"/>
          </p:cNvSpPr>
          <p:nvPr>
            <p:ph type="title"/>
          </p:nvPr>
        </p:nvSpPr>
        <p:spPr/>
        <p:txBody>
          <a:bodyPr/>
          <a:lstStyle/>
          <a:p>
            <a:r>
              <a:rPr lang="ro-RO" b="1" dirty="0"/>
              <a:t>PACKAGE.JSON</a:t>
            </a:r>
          </a:p>
        </p:txBody>
      </p:sp>
      <p:sp>
        <p:nvSpPr>
          <p:cNvPr id="3" name="Substituent conținut 2">
            <a:extLst>
              <a:ext uri="{FF2B5EF4-FFF2-40B4-BE49-F238E27FC236}">
                <a16:creationId xmlns:a16="http://schemas.microsoft.com/office/drawing/2014/main" id="{CEF94E1C-84A2-EB65-C1BC-1A4244DED59D}"/>
              </a:ext>
            </a:extLst>
          </p:cNvPr>
          <p:cNvSpPr>
            <a:spLocks noGrp="1"/>
          </p:cNvSpPr>
          <p:nvPr>
            <p:ph idx="1"/>
          </p:nvPr>
        </p:nvSpPr>
        <p:spPr/>
        <p:txBody>
          <a:bodyPr>
            <a:normAutofit/>
          </a:bodyPr>
          <a:lstStyle/>
          <a:p>
            <a:r>
              <a:rPr lang="ro-RO" sz="2400" dirty="0" err="1">
                <a:solidFill>
                  <a:srgbClr val="404040"/>
                </a:solidFill>
              </a:rPr>
              <a:t>Package.json</a:t>
            </a:r>
            <a:r>
              <a:rPr lang="ro-RO" sz="2400" dirty="0">
                <a:solidFill>
                  <a:srgbClr val="404040"/>
                </a:solidFill>
              </a:rPr>
              <a:t> este un fișier de configurare esențial în proiectele Node.js. Acesta conține </a:t>
            </a:r>
            <a:r>
              <a:rPr lang="ro-RO" sz="2400" dirty="0" err="1">
                <a:solidFill>
                  <a:srgbClr val="404040"/>
                </a:solidFill>
              </a:rPr>
              <a:t>metadate</a:t>
            </a:r>
            <a:r>
              <a:rPr lang="ro-RO" sz="2400" dirty="0">
                <a:solidFill>
                  <a:srgbClr val="404040"/>
                </a:solidFill>
              </a:rPr>
              <a:t> despre proiect și </a:t>
            </a:r>
            <a:r>
              <a:rPr lang="ro-RO" sz="2400" dirty="0" err="1">
                <a:solidFill>
                  <a:srgbClr val="404040"/>
                </a:solidFill>
              </a:rPr>
              <a:t>dependețe</a:t>
            </a:r>
            <a:r>
              <a:rPr lang="ro-RO" sz="2400" dirty="0">
                <a:solidFill>
                  <a:srgbClr val="404040"/>
                </a:solidFill>
              </a:rPr>
              <a:t>, oferind informații esențiale pentru gestionarea proiectului și instalarea dependențelor.</a:t>
            </a:r>
          </a:p>
          <a:p>
            <a:r>
              <a:rPr lang="ro-RO" sz="2400" dirty="0">
                <a:solidFill>
                  <a:srgbClr val="404040"/>
                </a:solidFill>
              </a:rPr>
              <a:t>Reține toate librăriile într-un fișier </a:t>
            </a:r>
            <a:r>
              <a:rPr lang="ro-RO" sz="2400" dirty="0" err="1">
                <a:solidFill>
                  <a:srgbClr val="404040"/>
                </a:solidFill>
              </a:rPr>
              <a:t>json</a:t>
            </a:r>
            <a:r>
              <a:rPr lang="ro-RO" sz="2400" dirty="0">
                <a:solidFill>
                  <a:srgbClr val="404040"/>
                </a:solidFill>
              </a:rPr>
              <a:t>.</a:t>
            </a:r>
          </a:p>
          <a:p>
            <a:r>
              <a:rPr lang="ro-RO" sz="2400" dirty="0">
                <a:solidFill>
                  <a:srgbClr val="404040"/>
                </a:solidFill>
              </a:rPr>
              <a:t>Librăriile se descarcă automat când rulezi proiectul, dar este necesar atașamentul </a:t>
            </a:r>
            <a:r>
              <a:rPr lang="ro-RO" sz="2400" dirty="0" err="1">
                <a:solidFill>
                  <a:srgbClr val="404040"/>
                </a:solidFill>
              </a:rPr>
              <a:t>package.json</a:t>
            </a:r>
            <a:r>
              <a:rPr lang="ro-RO" sz="2400" dirty="0">
                <a:solidFill>
                  <a:srgbClr val="404040"/>
                </a:solidFill>
              </a:rPr>
              <a:t>.</a:t>
            </a:r>
          </a:p>
        </p:txBody>
      </p:sp>
    </p:spTree>
    <p:extLst>
      <p:ext uri="{BB962C8B-B14F-4D97-AF65-F5344CB8AC3E}">
        <p14:creationId xmlns:p14="http://schemas.microsoft.com/office/powerpoint/2010/main" val="3405395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61E2715-17A6-21A9-6F9D-4050313EB3FE}"/>
              </a:ext>
            </a:extLst>
          </p:cNvPr>
          <p:cNvSpPr>
            <a:spLocks noGrp="1"/>
          </p:cNvSpPr>
          <p:nvPr>
            <p:ph type="title"/>
          </p:nvPr>
        </p:nvSpPr>
        <p:spPr/>
        <p:txBody>
          <a:bodyPr/>
          <a:lstStyle/>
          <a:p>
            <a:r>
              <a:rPr lang="ro-RO" b="1" dirty="0"/>
              <a:t>CE POTI FACE CU NODE.JS?</a:t>
            </a:r>
          </a:p>
        </p:txBody>
      </p:sp>
      <p:sp>
        <p:nvSpPr>
          <p:cNvPr id="3" name="Substituent conținut 2">
            <a:extLst>
              <a:ext uri="{FF2B5EF4-FFF2-40B4-BE49-F238E27FC236}">
                <a16:creationId xmlns:a16="http://schemas.microsoft.com/office/drawing/2014/main" id="{1ABA462A-7ED3-C847-6A5A-2D48B56914A0}"/>
              </a:ext>
            </a:extLst>
          </p:cNvPr>
          <p:cNvSpPr>
            <a:spLocks noGrp="1"/>
          </p:cNvSpPr>
          <p:nvPr>
            <p:ph idx="1"/>
          </p:nvPr>
        </p:nvSpPr>
        <p:spPr/>
        <p:txBody>
          <a:bodyPr>
            <a:noAutofit/>
          </a:bodyPr>
          <a:lstStyle/>
          <a:p>
            <a:r>
              <a:rPr lang="ro-RO" sz="2000" dirty="0"/>
              <a:t>Puteți crea un server HTTP și puteți imprima „</a:t>
            </a:r>
            <a:r>
              <a:rPr lang="ro-RO" sz="2000" dirty="0" err="1"/>
              <a:t>hello</a:t>
            </a:r>
            <a:r>
              <a:rPr lang="ro-RO" sz="2000" dirty="0"/>
              <a:t> </a:t>
            </a:r>
            <a:r>
              <a:rPr lang="ro-RO" sz="2000" dirty="0" err="1"/>
              <a:t>world</a:t>
            </a:r>
            <a:r>
              <a:rPr lang="ro-RO" sz="2000" dirty="0"/>
              <a:t>” în browser în </a:t>
            </a:r>
            <a:r>
              <a:rPr lang="ro-RO" sz="2000"/>
              <a:t>doar </a:t>
            </a:r>
            <a:r>
              <a:rPr lang="en-US" sz="2000"/>
              <a:t>10</a:t>
            </a:r>
            <a:r>
              <a:rPr lang="ro-RO" sz="2000"/>
              <a:t> </a:t>
            </a:r>
            <a:r>
              <a:rPr lang="en-US" sz="2000"/>
              <a:t>linii </a:t>
            </a:r>
            <a:r>
              <a:rPr lang="ro-RO" sz="2000"/>
              <a:t>de</a:t>
            </a:r>
            <a:r>
              <a:rPr lang="en-US" sz="2000"/>
              <a:t> cod (exemplu 1)</a:t>
            </a:r>
            <a:r>
              <a:rPr lang="ro-RO" sz="2000"/>
              <a:t>.</a:t>
            </a:r>
            <a:endParaRPr lang="ro-RO" sz="2000" dirty="0"/>
          </a:p>
          <a:p>
            <a:r>
              <a:rPr lang="ro-RO" sz="2000"/>
              <a:t>Puteți </a:t>
            </a:r>
            <a:r>
              <a:rPr lang="ro-RO" sz="2000" dirty="0"/>
              <a:t>crea un server DNS.</a:t>
            </a:r>
          </a:p>
          <a:p>
            <a:r>
              <a:rPr lang="ro-RO" sz="2000" dirty="0"/>
              <a:t>Puteți crea un server de fișiere static.</a:t>
            </a:r>
          </a:p>
          <a:p>
            <a:r>
              <a:rPr lang="ro-RO" sz="2000" dirty="0"/>
              <a:t>Puteți crea o aplicație de chat web precum </a:t>
            </a:r>
            <a:r>
              <a:rPr lang="ro-RO" sz="2000" dirty="0" err="1"/>
              <a:t>Gtalk</a:t>
            </a:r>
            <a:r>
              <a:rPr lang="ro-RO" sz="2000" dirty="0"/>
              <a:t> în browser.</a:t>
            </a:r>
          </a:p>
          <a:p>
            <a:r>
              <a:rPr lang="ro-RO" sz="2000" dirty="0"/>
              <a:t>Node.js poate fi folosit și pentru crearea de jocuri online, instrumente de colaborare sau orice altceva care trimite actualizări utilizatorului în timp </a:t>
            </a:r>
            <a:r>
              <a:rPr lang="ro-RO" sz="2000"/>
              <a:t>real.</a:t>
            </a:r>
            <a:endParaRPr lang="ro-RO" sz="2000" dirty="0"/>
          </a:p>
        </p:txBody>
      </p:sp>
    </p:spTree>
    <p:extLst>
      <p:ext uri="{BB962C8B-B14F-4D97-AF65-F5344CB8AC3E}">
        <p14:creationId xmlns:p14="http://schemas.microsoft.com/office/powerpoint/2010/main" val="401350494"/>
      </p:ext>
    </p:extLst>
  </p:cSld>
  <p:clrMapOvr>
    <a:masterClrMapping/>
  </p:clrMapOvr>
</p:sld>
</file>

<file path=ppt/theme/theme1.xml><?xml version="1.0" encoding="utf-8"?>
<a:theme xmlns:a="http://schemas.openxmlformats.org/drawingml/2006/main" name="Fațetă">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202</TotalTime>
  <Words>647</Words>
  <Application>Microsoft Office PowerPoint</Application>
  <PresentationFormat>Widescreen</PresentationFormat>
  <Paragraphs>41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Söhne</vt:lpstr>
      <vt:lpstr>Trebuchet MS</vt:lpstr>
      <vt:lpstr>Wingdings 3</vt:lpstr>
      <vt:lpstr>Fațetă</vt:lpstr>
      <vt:lpstr>Introducere în Node.js</vt:lpstr>
      <vt:lpstr>CE ESTE NODE.JS ?</vt:lpstr>
      <vt:lpstr>INTRODUCERE (I)</vt:lpstr>
      <vt:lpstr>INTRODUCERE(II)</vt:lpstr>
      <vt:lpstr>MULTITHREAD vs ASYNC</vt:lpstr>
      <vt:lpstr>PowerPoint Presentation</vt:lpstr>
      <vt:lpstr>CE ESTE NPM?  (NODE PACKAGE MANAGER)</vt:lpstr>
      <vt:lpstr>PACKAGE.JSON</vt:lpstr>
      <vt:lpstr>CE POTI FACE CU NODE.JS?</vt:lpstr>
      <vt:lpstr>EXEMPLU 1: HELLO WORLD</vt:lpstr>
      <vt:lpstr>EXEMPLU 2: STOCAREA MELODIILOR ASCULTATE PE SPOTIFY PRIN DISCORD</vt:lpstr>
      <vt:lpstr>PowerPoint Presentation</vt:lpstr>
      <vt:lpstr>PowerPoint Presentation</vt:lpstr>
      <vt:lpstr>PowerPoint Presentation</vt:lpstr>
      <vt:lpstr>PowerPoint Presentation</vt:lpstr>
      <vt:lpstr>SFĂRȘIT!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Introducere în Node.js</dc:title>
  <dc:creator>Ivan Cosmin</dc:creator>
  <cp:lastModifiedBy>Mihai Malos</cp:lastModifiedBy>
  <cp:revision>47</cp:revision>
  <dcterms:created xsi:type="dcterms:W3CDTF">2024-01-10T00:54:35Z</dcterms:created>
  <dcterms:modified xsi:type="dcterms:W3CDTF">2024-01-10T11:22:08Z</dcterms:modified>
</cp:coreProperties>
</file>