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5" r:id="rId4"/>
    <p:sldId id="263" r:id="rId5"/>
    <p:sldId id="261" r:id="rId6"/>
    <p:sldId id="262" r:id="rId7"/>
    <p:sldId id="260" r:id="rId8"/>
    <p:sldId id="268" r:id="rId9"/>
    <p:sldId id="269" r:id="rId10"/>
    <p:sldId id="271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46D0A"/>
    <a:srgbClr val="F57B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5132B-7C08-44A7-BB80-EF86D5237264}" type="datetimeFigureOut">
              <a:rPr lang="ro-RO" smtClean="0"/>
              <a:pPr/>
              <a:t>03.11.2016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B66D-6776-462D-9DEF-D9393C606857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3315316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8110-8EDC-4B88-988C-77AF8B954E00}" type="datetimeFigureOut">
              <a:rPr lang="ro-RO" smtClean="0"/>
              <a:pPr/>
              <a:t>03.11.2016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94EF-7998-4609-9D58-C0D3DF12D9E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8617103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42341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26233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F75-96D6-4D49-8D42-43D8B39F9B73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5280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7767-F96E-4B6A-A274-BD31674A6651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94676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085A-32D1-4F4B-A9E5-49D4D7CEABBB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8262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461-26B4-4205-A64F-5259B0D6130A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85273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3A3-2A10-4F1E-A03B-854388CC943D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9472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3250-7FBD-4C7F-80E6-B49DF2D419C1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6322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CA2C-04CB-4EDB-891B-FB321D07A496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30786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695-9E47-4872-A2D0-6510F9173494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42387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AB5B-C473-45EA-AFD2-6E3624303857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8600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800B-43E3-4FD5-9BF6-A3AA5B3AF76B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54900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2726-45B2-4FC5-9B57-4F3928C27177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7069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D97E-8321-4F62-9078-C8A2EEF51B15}" type="datetime1">
              <a:rPr lang="ro-RO" smtClean="0"/>
              <a:pPr/>
              <a:t>03.11.2016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2B3A-DDDD-4CC7-814F-2AE5AA1679B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3178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uni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junit.org/junit4" TargetMode="External"/><Relationship Id="rId4" Type="http://schemas.openxmlformats.org/officeDocument/2006/relationships/hyperlink" Target="http://www.vogella.com/tutorials/JUnit/artic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FF6600"/>
                </a:solidFill>
              </a:rPr>
              <a:t>Unit testing with JUnit</a:t>
            </a:r>
            <a:endParaRPr lang="ro-RO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>
            <a:normAutofit/>
          </a:bodyPr>
          <a:lstStyle/>
          <a:p>
            <a:r>
              <a:rPr lang="ro-RO" sz="2400" dirty="0" smtClean="0"/>
              <a:t>Elena Grumazescu</a:t>
            </a:r>
            <a:endParaRPr lang="ro-RO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733257"/>
            <a:ext cx="8928992" cy="102450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1</a:t>
            </a:fld>
            <a:endParaRPr lang="ro-RO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98368"/>
            <a:ext cx="1038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1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10</a:t>
            </a:fld>
            <a:endParaRPr lang="ro-RO"/>
          </a:p>
        </p:txBody>
      </p:sp>
      <p:pic>
        <p:nvPicPr>
          <p:cNvPr id="2050" name="Picture 2" descr="\\ad.ing.net\wps\RO\P\UD\200002\BNK\cv27ah\HOME\My Documents\ING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624"/>
            <a:ext cx="6202660" cy="44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Annotations – JUnit4</a:t>
            </a:r>
          </a:p>
        </p:txBody>
      </p:sp>
    </p:spTree>
    <p:extLst>
      <p:ext uri="{BB962C8B-B14F-4D97-AF65-F5344CB8AC3E}">
        <p14:creationId xmlns:p14="http://schemas.microsoft.com/office/powerpoint/2010/main" xmlns="" val="25894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11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\\Ad.ing.net\wps\BE\D\UD\002001\D-QK10CV\Home\My Documents\ING\Unit testing\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06496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More examples</a:t>
            </a:r>
          </a:p>
        </p:txBody>
      </p:sp>
      <p:pic>
        <p:nvPicPr>
          <p:cNvPr id="6148" name="Picture 4" descr="\\Ad.ing.net\wps\BE\D\UD\002001\D-QK10CV\Home\My Documents\ING\Unit testing\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6507" y="2492896"/>
            <a:ext cx="42061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8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12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\\Ad.ing.net\wps\BE\D\UD\002001\D-QK10CV\Home\My Documents\ING\Unit testing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944620"/>
            <a:ext cx="4113525" cy="4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\\ad.ing.net\wps\RO\P\UD\200002\BNK\cv27ah\HOME\My Documents\ING\Untitl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8039" y="1846059"/>
            <a:ext cx="4711430" cy="24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1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3"/>
            <a:ext cx="8784976" cy="4104457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3"/>
              </a:rPr>
              <a:t>https://www.tutorialspoint.com/junit/</a:t>
            </a:r>
            <a:endParaRPr lang="en-US" sz="2000" dirty="0"/>
          </a:p>
          <a:p>
            <a:r>
              <a:rPr lang="en-US" sz="2000" dirty="0" smtClean="0">
                <a:hlinkClick r:id="rId4"/>
              </a:rPr>
              <a:t>http://www.vogella.com/tutorials/JUnit/article.html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http://junit.org/junit4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13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JUnit4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30759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Who am I and how did I get here?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Short answer: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pPr/>
              <a:t>2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ini pentru devschool 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988" y="2590056"/>
            <a:ext cx="8172400" cy="161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27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29945"/>
            <a:ext cx="8229600" cy="839566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Types of testing</a:t>
            </a:r>
            <a:endParaRPr lang="ro-RO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287"/>
            <a:ext cx="4499992" cy="4576531"/>
          </a:xfrm>
        </p:spPr>
        <p:txBody>
          <a:bodyPr anchor="ctr"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sz="1800" b="1" dirty="0"/>
              <a:t>Unit testing </a:t>
            </a:r>
            <a:r>
              <a:rPr lang="ro-RO" sz="1800" dirty="0"/>
              <a:t>– test the smallest parts of a code (classes or methods)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800" b="1" dirty="0"/>
              <a:t>Integration testing </a:t>
            </a:r>
            <a:r>
              <a:rPr lang="ro-RO" sz="1800" dirty="0"/>
              <a:t>– test multiple components which are combined or integrated – checks regression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800" b="1" dirty="0"/>
              <a:t>System testing </a:t>
            </a:r>
            <a:r>
              <a:rPr lang="ro-RO" sz="1800" dirty="0"/>
              <a:t>– test the whole sistem and check if it works as it was designed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800" b="1" dirty="0"/>
              <a:t>Acceptance testing </a:t>
            </a:r>
            <a:r>
              <a:rPr lang="ro-RO" sz="1800" dirty="0"/>
              <a:t>– testing performed by the client, to check that the application </a:t>
            </a:r>
            <a:r>
              <a:rPr lang="ro-RO" sz="1800" dirty="0" smtClean="0"/>
              <a:t>behaves how it was designed</a:t>
            </a:r>
            <a:endParaRPr lang="en-US" sz="1800" dirty="0"/>
          </a:p>
          <a:p>
            <a:pPr algn="just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3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8325" y="2348880"/>
            <a:ext cx="3979713" cy="255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8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80059"/>
            <a:ext cx="8229600" cy="839566"/>
          </a:xfrm>
        </p:spPr>
        <p:txBody>
          <a:bodyPr>
            <a:no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Why unit testing?</a:t>
            </a:r>
            <a:endParaRPr lang="ro-RO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43" y="1412776"/>
            <a:ext cx="8650029" cy="479255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ro-RO" sz="2000" dirty="0" smtClean="0"/>
          </a:p>
          <a:p>
            <a:pPr marL="457200" lvl="1" indent="0" algn="just">
              <a:buNone/>
            </a:pPr>
            <a:r>
              <a:rPr lang="ro-RO" sz="2000" dirty="0" smtClean="0"/>
              <a:t>The </a:t>
            </a:r>
            <a:r>
              <a:rPr lang="ro-RO" sz="2000" dirty="0"/>
              <a:t>goal is to write tests that fail, so you can correct the errors on </a:t>
            </a:r>
            <a:r>
              <a:rPr lang="ro-RO" sz="2000" dirty="0" smtClean="0"/>
              <a:t>time</a:t>
            </a:r>
          </a:p>
          <a:p>
            <a:pPr marL="457200" lvl="1" indent="0" algn="just">
              <a:buNone/>
            </a:pP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900" b="1" dirty="0" smtClean="0"/>
              <a:t>Improves </a:t>
            </a:r>
            <a:r>
              <a:rPr lang="ro-RO" sz="1900" b="1" dirty="0"/>
              <a:t>the implementation </a:t>
            </a:r>
            <a:r>
              <a:rPr lang="ro-RO" sz="1900" dirty="0"/>
              <a:t>via new insights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900" b="1" dirty="0"/>
              <a:t>A</a:t>
            </a:r>
            <a:r>
              <a:rPr lang="ro-RO" sz="1900" b="1" dirty="0" smtClean="0"/>
              <a:t>nticipates </a:t>
            </a:r>
            <a:r>
              <a:rPr lang="ro-RO" sz="1900" b="1" dirty="0"/>
              <a:t>errors </a:t>
            </a:r>
            <a:r>
              <a:rPr lang="ro-RO" sz="1900" dirty="0"/>
              <a:t>- testing motivates developers to think about ways to break their code, thereby leading to more resilient applications.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900" b="1" dirty="0"/>
              <a:t>The tests and the code work together to achieve better </a:t>
            </a:r>
            <a:r>
              <a:rPr lang="ro-RO" sz="1900" b="1" dirty="0" smtClean="0"/>
              <a:t>code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900" dirty="0" smtClean="0"/>
              <a:t>Easy </a:t>
            </a:r>
            <a:r>
              <a:rPr lang="ro-RO" sz="1900" dirty="0"/>
              <a:t>to write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900" dirty="0"/>
              <a:t>Can be run automatically when nedded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1900" dirty="0"/>
              <a:t>Multiple frameworks and instruments exist on the market, which </a:t>
            </a:r>
            <a:r>
              <a:rPr lang="ro-RO" sz="1900" dirty="0" smtClean="0"/>
              <a:t>simplifies the way we </a:t>
            </a:r>
            <a:r>
              <a:rPr lang="ro-RO" sz="1900" dirty="0"/>
              <a:t>write </a:t>
            </a:r>
            <a:r>
              <a:rPr lang="ro-RO" sz="1900" dirty="0" smtClean="0"/>
              <a:t>tests</a:t>
            </a:r>
            <a:endParaRPr lang="en-US" dirty="0"/>
          </a:p>
          <a:p>
            <a:pPr marL="0" indent="0" algn="just">
              <a:buNone/>
            </a:pPr>
            <a:endParaRPr lang="ro-RO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4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8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JUnit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5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sz="1800" b="1" dirty="0"/>
              <a:t>JUnit</a:t>
            </a:r>
            <a:r>
              <a:rPr lang="ro-RO" sz="1800" dirty="0"/>
              <a:t> – a simple framework to write repeatable tests</a:t>
            </a:r>
            <a:endParaRPr lang="en-US" sz="1800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1800" b="1" dirty="0" smtClean="0"/>
              <a:t>Concepts:</a:t>
            </a:r>
            <a:endParaRPr lang="en-US" sz="1800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800" b="1" dirty="0" smtClean="0"/>
              <a:t>Fixture</a:t>
            </a:r>
            <a:r>
              <a:rPr lang="ro-RO" sz="1800" dirty="0" smtClean="0"/>
              <a:t> – </a:t>
            </a:r>
            <a:r>
              <a:rPr lang="ro-RO" sz="1800" dirty="0"/>
              <a:t>set of objects used in a test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800" b="1" dirty="0"/>
              <a:t>Test Case </a:t>
            </a:r>
            <a:r>
              <a:rPr lang="ro-RO" sz="1800" dirty="0"/>
              <a:t>– class which defines the fixture for a number of tests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800" b="1" dirty="0"/>
              <a:t>Setup</a:t>
            </a:r>
            <a:r>
              <a:rPr lang="ro-RO" sz="1800" dirty="0"/>
              <a:t> – a method for the definition of fixture before testing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800" b="1" dirty="0"/>
              <a:t>Teardown</a:t>
            </a:r>
            <a:r>
              <a:rPr lang="ro-RO" sz="1800" dirty="0"/>
              <a:t> – a method for the destruction of fixture, after testing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800" b="1" dirty="0"/>
              <a:t>Test Suite </a:t>
            </a:r>
            <a:r>
              <a:rPr lang="ro-RO" sz="1800" dirty="0"/>
              <a:t>– a collection of Test Cases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800" b="1" dirty="0"/>
              <a:t>Test Runner </a:t>
            </a:r>
            <a:r>
              <a:rPr lang="ro-RO" sz="1800" dirty="0"/>
              <a:t>– instrument used for running test suites and displaying results</a:t>
            </a: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0784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6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 err="1"/>
              <a:t>TestRunner</a:t>
            </a:r>
            <a:r>
              <a:rPr lang="en-US" sz="1800" dirty="0"/>
              <a:t> executes tests and reports </a:t>
            </a:r>
            <a:r>
              <a:rPr lang="en-US" sz="1800" b="1" dirty="0" err="1"/>
              <a:t>TestsResults</a:t>
            </a:r>
            <a:endParaRPr lang="en-US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A test extends an abstract class called </a:t>
            </a:r>
            <a:r>
              <a:rPr lang="en-US" sz="1800" b="1" dirty="0" err="1"/>
              <a:t>TestCase</a:t>
            </a:r>
            <a:endParaRPr lang="en-US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To write tests you need to understand the </a:t>
            </a:r>
            <a:r>
              <a:rPr lang="en-US" sz="1800" b="1" dirty="0"/>
              <a:t>Assert</a:t>
            </a:r>
            <a:r>
              <a:rPr lang="en-US" sz="1800" dirty="0"/>
              <a:t> class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Each</a:t>
            </a:r>
            <a:r>
              <a:rPr lang="ro-RO" sz="1800" dirty="0" smtClean="0"/>
              <a:t> </a:t>
            </a:r>
            <a:r>
              <a:rPr lang="en-US" sz="1800" b="1" dirty="0" smtClean="0"/>
              <a:t>assert </a:t>
            </a:r>
            <a:r>
              <a:rPr lang="en-US" sz="1800" b="1" dirty="0"/>
              <a:t>method</a:t>
            </a:r>
            <a:r>
              <a:rPr lang="en-US" sz="1800" dirty="0"/>
              <a:t> has the following parameters: </a:t>
            </a:r>
            <a:r>
              <a:rPr lang="en-US" sz="1800" b="1" dirty="0"/>
              <a:t>message, expected-value, actual-value</a:t>
            </a:r>
            <a:r>
              <a:rPr lang="en-US" sz="1800" dirty="0"/>
              <a:t> - the </a:t>
            </a:r>
            <a:r>
              <a:rPr lang="en-US" sz="1800" dirty="0" smtClean="0"/>
              <a:t>message </a:t>
            </a:r>
            <a:r>
              <a:rPr lang="en-US" sz="1800" dirty="0"/>
              <a:t>is optional, but it is </a:t>
            </a:r>
            <a:r>
              <a:rPr lang="en-US" sz="1800" dirty="0">
                <a:solidFill>
                  <a:srgbClr val="FF0000"/>
                </a:solidFill>
              </a:rPr>
              <a:t>BAD PRACTICE </a:t>
            </a:r>
            <a:r>
              <a:rPr lang="en-US" sz="1800" dirty="0"/>
              <a:t>not to use </a:t>
            </a:r>
            <a:r>
              <a:rPr lang="en-US" sz="1800" dirty="0" smtClean="0"/>
              <a:t>it</a:t>
            </a:r>
            <a:endParaRPr lang="ro-RO" sz="1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1800" dirty="0" smtClean="0"/>
              <a:t>Examples of </a:t>
            </a:r>
            <a:r>
              <a:rPr lang="ro-RO" sz="1800" b="1" dirty="0" smtClean="0"/>
              <a:t>asserts: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400" dirty="0" err="1"/>
              <a:t>assertEquals</a:t>
            </a:r>
            <a:r>
              <a:rPr lang="en-US" sz="1400" dirty="0"/>
              <a:t>(message, expected, actual</a:t>
            </a:r>
            <a:r>
              <a:rPr lang="en-US" sz="1400" dirty="0" smtClean="0"/>
              <a:t>)</a:t>
            </a:r>
            <a:endParaRPr lang="ro-RO" sz="1400" dirty="0" smtClean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400" dirty="0"/>
              <a:t>assertFalse(message, condition</a:t>
            </a:r>
            <a:r>
              <a:rPr lang="ro-RO" sz="1400" dirty="0" smtClean="0"/>
              <a:t>)</a:t>
            </a:r>
            <a:endParaRPr lang="ro-RO" sz="14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400" dirty="0"/>
              <a:t>assertTrue(message, condition</a:t>
            </a:r>
            <a:r>
              <a:rPr lang="ro-RO" sz="1400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o-RO" sz="1400" dirty="0"/>
              <a:t>a</a:t>
            </a:r>
            <a:r>
              <a:rPr lang="ro-RO" sz="1400" dirty="0" smtClean="0"/>
              <a:t>ssert(Not)Null(message</a:t>
            </a:r>
            <a:r>
              <a:rPr lang="ro-RO" sz="1400" dirty="0"/>
              <a:t>, object</a:t>
            </a:r>
            <a:r>
              <a:rPr lang="ro-RO" sz="1400" dirty="0" smtClean="0"/>
              <a:t>)</a:t>
            </a:r>
            <a:endParaRPr 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JUnit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8198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436305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Prepair the initial conditions (create objects, </a:t>
            </a:r>
            <a:r>
              <a:rPr lang="ro-RO" sz="1800" dirty="0" smtClean="0"/>
              <a:t>initialize </a:t>
            </a:r>
            <a:r>
              <a:rPr lang="ro-RO" sz="1800" dirty="0"/>
              <a:t>resources)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Call the methods that need to be tested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Verify methods by comparing the generated results with the expected ones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Release the used resources</a:t>
            </a:r>
            <a:endParaRPr lang="en-US" sz="1800" dirty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907086"/>
            <a:ext cx="8928992" cy="906289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7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693" y="5907087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The structure of a unit test</a:t>
            </a:r>
          </a:p>
        </p:txBody>
      </p:sp>
    </p:spTree>
    <p:extLst>
      <p:ext uri="{BB962C8B-B14F-4D97-AF65-F5344CB8AC3E}">
        <p14:creationId xmlns:p14="http://schemas.microsoft.com/office/powerpoint/2010/main" xmlns="" val="41408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5194920" cy="4464496"/>
          </a:xfrm>
        </p:spPr>
        <p:txBody>
          <a:bodyPr>
            <a:normAutofit/>
          </a:bodyPr>
          <a:lstStyle/>
          <a:p>
            <a:r>
              <a:rPr lang="ro-RO" sz="2000" dirty="0" smtClean="0"/>
              <a:t>Defining a test class</a:t>
            </a:r>
          </a:p>
          <a:p>
            <a:pPr marL="0" indent="0">
              <a:buNone/>
            </a:pPr>
            <a:endParaRPr lang="ro-RO" sz="800" dirty="0" smtClean="0"/>
          </a:p>
          <a:p>
            <a:pPr marL="0" indent="0">
              <a:buNone/>
            </a:pPr>
            <a:r>
              <a:rPr lang="ro-RO" sz="1600" dirty="0" smtClean="0">
                <a:solidFill>
                  <a:srgbClr val="000000"/>
                </a:solidFill>
                <a:latin typeface="Courier New"/>
                <a:ea typeface="Calibri"/>
              </a:rPr>
              <a:t>import junit.framework.TestCase;</a:t>
            </a:r>
          </a:p>
          <a:p>
            <a:pPr marL="0" indent="0">
              <a:buNone/>
            </a:pPr>
            <a:r>
              <a:rPr lang="ro-RO" sz="1600" dirty="0" smtClean="0">
                <a:solidFill>
                  <a:srgbClr val="000000"/>
                </a:solidFill>
                <a:latin typeface="Courier New"/>
                <a:ea typeface="Calibri"/>
              </a:rPr>
              <a:t>public class TestMath extends TestCase{</a:t>
            </a:r>
            <a:r>
              <a:rPr lang="ro-RO" sz="16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ro-RO" sz="14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o-RO" sz="1600" dirty="0"/>
              <a:t>The name is important and it must be </a:t>
            </a:r>
            <a:r>
              <a:rPr lang="ro-RO" sz="1600" b="1" dirty="0"/>
              <a:t>Test</a:t>
            </a:r>
            <a:r>
              <a:rPr lang="ro-RO" sz="1600" dirty="0"/>
              <a:t>MyClass or </a:t>
            </a:r>
            <a:r>
              <a:rPr lang="ro-RO" sz="1600" dirty="0" smtClean="0"/>
              <a:t>MyClass</a:t>
            </a:r>
            <a:r>
              <a:rPr lang="ro-RO" sz="1600" b="1" dirty="0" smtClean="0"/>
              <a:t>Test</a:t>
            </a:r>
            <a:endParaRPr lang="ro-RO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sz="1600" dirty="0" smtClean="0"/>
              <a:t>A unit test must evaluate a single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600" dirty="0" smtClean="0"/>
              <a:t>In a test, a single assert method should be found – a single aspect is tested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600" dirty="0" smtClean="0"/>
              <a:t>Unit tests mult be independent one from another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8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Examples</a:t>
            </a:r>
          </a:p>
        </p:txBody>
      </p:sp>
      <p:pic>
        <p:nvPicPr>
          <p:cNvPr id="4098" name="Picture 2" descr="\\Ad.ing.net\wps\BE\D\UD\002001\D-QK10CV\Home\My Documents\ING\Unit testing\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340768"/>
            <a:ext cx="38195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00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8512"/>
          </a:xfrm>
        </p:spPr>
        <p:txBody>
          <a:bodyPr>
            <a:normAutofit/>
          </a:bodyPr>
          <a:lstStyle/>
          <a:p>
            <a:r>
              <a:rPr lang="ro-RO" sz="1800" dirty="0" smtClean="0"/>
              <a:t>Collection of tests evaluated together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pPr/>
              <a:t>9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Test suites – JUnit4</a:t>
            </a:r>
          </a:p>
        </p:txBody>
      </p:sp>
      <p:pic>
        <p:nvPicPr>
          <p:cNvPr id="5122" name="Picture 2" descr="\\Ad.ing.net\wps\BE\D\UD\002001\D-QK10CV\Home\My Documents\ING\Unit testing\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486" y="2132855"/>
            <a:ext cx="3143449" cy="28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97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462</Words>
  <Application>Microsoft Office PowerPoint</Application>
  <PresentationFormat>On-screen Show (4:3)</PresentationFormat>
  <Paragraphs>74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 testing with JUnit</vt:lpstr>
      <vt:lpstr>Who am I and how did I get here?</vt:lpstr>
      <vt:lpstr>Types of testing</vt:lpstr>
      <vt:lpstr>Why unit testing?</vt:lpstr>
      <vt:lpstr>JUnit concepts</vt:lpstr>
      <vt:lpstr>JUnit architecture</vt:lpstr>
      <vt:lpstr>The structure of a unit test</vt:lpstr>
      <vt:lpstr>Examples</vt:lpstr>
      <vt:lpstr>Test suites – JUnit4</vt:lpstr>
      <vt:lpstr>Annotations – JUnit4</vt:lpstr>
      <vt:lpstr>More examples</vt:lpstr>
      <vt:lpstr>Slide 12</vt:lpstr>
      <vt:lpstr>JUnit4 resources</vt:lpstr>
    </vt:vector>
  </TitlesOfParts>
  <Company>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Neacsu, V.R. (Ramona)</dc:creator>
  <cp:lastModifiedBy>Mihai Mogos</cp:lastModifiedBy>
  <cp:revision>71</cp:revision>
  <dcterms:created xsi:type="dcterms:W3CDTF">2016-10-03T08:22:49Z</dcterms:created>
  <dcterms:modified xsi:type="dcterms:W3CDTF">2016-11-03T18:12:12Z</dcterms:modified>
</cp:coreProperties>
</file>