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t>23/11/16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t>23/11/16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t>23/11/16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t>23/11/16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t>23/11/16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t>23/11/16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t>23/11/16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t>23/11/16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t>23/11/16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t>23/11/16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t>23/11/16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3FFC-D10E-4012-ABB1-7675FF03DF06}" type="datetimeFigureOut">
              <a:rPr lang="en-US" smtClean="0"/>
              <a:t>23/11/16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A60DC-D15D-4627-9A5A-821ADE5C87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terprise_software" TargetMode="External"/><Relationship Id="rId2" Type="http://schemas.openxmlformats.org/officeDocument/2006/relationships/hyperlink" Target="https://en.wikipedia.org/wiki/API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Web_service" TargetMode="External"/><Relationship Id="rId4" Type="http://schemas.openxmlformats.org/officeDocument/2006/relationships/hyperlink" Target="https://en.wikipedia.org/wiki/Network_servic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_Message_Service" TargetMode="External"/><Relationship Id="rId13" Type="http://schemas.openxmlformats.org/officeDocument/2006/relationships/hyperlink" Target="https://en.wikipedia.org/wiki/Java_Naming_and_Directory_Interface" TargetMode="External"/><Relationship Id="rId18" Type="http://schemas.openxmlformats.org/officeDocument/2006/relationships/hyperlink" Target="https://en.wikipedia.org/wiki/Java_Cryptography_Extension" TargetMode="External"/><Relationship Id="rId3" Type="http://schemas.openxmlformats.org/officeDocument/2006/relationships/hyperlink" Target="https://en.wikipedia.org/wiki/Transaction_processing" TargetMode="External"/><Relationship Id="rId21" Type="http://schemas.openxmlformats.org/officeDocument/2006/relationships/hyperlink" Target="https://en.wikipedia.org/wiki/Software_component" TargetMode="External"/><Relationship Id="rId7" Type="http://schemas.openxmlformats.org/officeDocument/2006/relationships/hyperlink" Target="https://en.wikipedia.org/wiki/Event-driven_programming" TargetMode="External"/><Relationship Id="rId12" Type="http://schemas.openxmlformats.org/officeDocument/2006/relationships/hyperlink" Target="https://en.wikipedia.org/wiki/Directory_service" TargetMode="External"/><Relationship Id="rId17" Type="http://schemas.openxmlformats.org/officeDocument/2006/relationships/hyperlink" Target="https://en.wikipedia.org/wiki/Computer_security" TargetMode="External"/><Relationship Id="rId2" Type="http://schemas.openxmlformats.org/officeDocument/2006/relationships/hyperlink" Target="https://en.wikipedia.org/wiki/Application_server" TargetMode="External"/><Relationship Id="rId16" Type="http://schemas.openxmlformats.org/officeDocument/2006/relationships/hyperlink" Target="https://en.wikipedia.org/wiki/Web_service" TargetMode="External"/><Relationship Id="rId20" Type="http://schemas.openxmlformats.org/officeDocument/2006/relationships/hyperlink" Target="https://en.wikipedia.org/wiki/Software_deploymen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Concurrency_control" TargetMode="External"/><Relationship Id="rId11" Type="http://schemas.openxmlformats.org/officeDocument/2006/relationships/hyperlink" Target="https://en.wikipedia.org/wiki/Job_scheduler" TargetMode="External"/><Relationship Id="rId5" Type="http://schemas.openxmlformats.org/officeDocument/2006/relationships/hyperlink" Target="https://en.wikipedia.org/wiki/Java_Persistence_API" TargetMode="External"/><Relationship Id="rId15" Type="http://schemas.openxmlformats.org/officeDocument/2006/relationships/hyperlink" Target="https://en.wikipedia.org/wiki/RMI-IIOP" TargetMode="External"/><Relationship Id="rId10" Type="http://schemas.openxmlformats.org/officeDocument/2006/relationships/hyperlink" Target="https://en.wikipedia.org/wiki/Asynchronous_method_invocation" TargetMode="External"/><Relationship Id="rId19" Type="http://schemas.openxmlformats.org/officeDocument/2006/relationships/hyperlink" Target="https://en.wikipedia.org/wiki/Java_Authentication_and_Authorization_Service" TargetMode="External"/><Relationship Id="rId4" Type="http://schemas.openxmlformats.org/officeDocument/2006/relationships/hyperlink" Target="https://en.wikipedia.org/wiki/Persistence_(computer_science)" TargetMode="External"/><Relationship Id="rId9" Type="http://schemas.openxmlformats.org/officeDocument/2006/relationships/hyperlink" Target="https://en.wikipedia.org/wiki/Java_EE_Connector_Architecture" TargetMode="External"/><Relationship Id="rId14" Type="http://schemas.openxmlformats.org/officeDocument/2006/relationships/hyperlink" Target="https://en.wikipedia.org/wiki/Remote_procedure_cal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ava_Community_Proces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lass_(file_format)" TargetMode="External"/><Relationship Id="rId3" Type="http://schemas.openxmlformats.org/officeDocument/2006/relationships/hyperlink" Target="https://en.wikipedia.org/wiki/WAR_(file_format)" TargetMode="External"/><Relationship Id="rId7" Type="http://schemas.openxmlformats.org/officeDocument/2006/relationships/hyperlink" Target="https://en.wikipedia.org/wiki/Java_(programming_language)" TargetMode="External"/><Relationship Id="rId12" Type="http://schemas.openxmlformats.org/officeDocument/2006/relationships/image" Target="../media/image3.gif"/><Relationship Id="rId2" Type="http://schemas.openxmlformats.org/officeDocument/2006/relationships/hyperlink" Target="https://en.wikipedia.org/wiki/Software_engineer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Java_Servlet" TargetMode="External"/><Relationship Id="rId11" Type="http://schemas.openxmlformats.org/officeDocument/2006/relationships/hyperlink" Target="https://en.wikipedia.org/wiki/Web_application" TargetMode="External"/><Relationship Id="rId5" Type="http://schemas.openxmlformats.org/officeDocument/2006/relationships/hyperlink" Target="https://en.wikipedia.org/wiki/JavaServer_Pages" TargetMode="External"/><Relationship Id="rId10" Type="http://schemas.openxmlformats.org/officeDocument/2006/relationships/hyperlink" Target="https://en.wikipedia.org/wiki/HTML" TargetMode="External"/><Relationship Id="rId4" Type="http://schemas.openxmlformats.org/officeDocument/2006/relationships/hyperlink" Target="https://en.wikipedia.org/wiki/JAR_(file_format)" TargetMode="External"/><Relationship Id="rId9" Type="http://schemas.openxmlformats.org/officeDocument/2006/relationships/hyperlink" Target="https://en.wikipedia.org/wiki/X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Java 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platform provides an </a:t>
            </a:r>
            <a:r>
              <a:rPr lang="en-US" dirty="0">
                <a:solidFill>
                  <a:schemeClr val="tx1"/>
                </a:solidFill>
                <a:hlinkClick r:id="rId2" tooltip="API"/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 and runtime environment for developing and running </a:t>
            </a:r>
            <a:r>
              <a:rPr lang="en-US" dirty="0">
                <a:solidFill>
                  <a:schemeClr val="tx1"/>
                </a:solidFill>
                <a:hlinkClick r:id="rId3" tooltip="Enterprise software"/>
              </a:rPr>
              <a:t>enterprise software</a:t>
            </a:r>
            <a:r>
              <a:rPr lang="en-US" dirty="0">
                <a:solidFill>
                  <a:schemeClr val="tx1"/>
                </a:solidFill>
              </a:rPr>
              <a:t>, including </a:t>
            </a:r>
            <a:r>
              <a:rPr lang="en-US" dirty="0">
                <a:solidFill>
                  <a:schemeClr val="tx1"/>
                </a:solidFill>
                <a:hlinkClick r:id="rId4" tooltip="Network service"/>
              </a:rPr>
              <a:t>network</a:t>
            </a:r>
            <a:r>
              <a:rPr lang="en-US" dirty="0">
                <a:solidFill>
                  <a:schemeClr val="tx1"/>
                </a:solidFill>
              </a:rPr>
              <a:t> and </a:t>
            </a:r>
            <a:r>
              <a:rPr lang="en-US" dirty="0">
                <a:solidFill>
                  <a:schemeClr val="tx1"/>
                </a:solidFill>
                <a:hlinkClick r:id="rId5" tooltip="Web service"/>
              </a:rPr>
              <a:t>web services</a:t>
            </a:r>
            <a:r>
              <a:rPr lang="en-US" dirty="0">
                <a:solidFill>
                  <a:schemeClr val="tx1"/>
                </a:solidFill>
              </a:rPr>
              <a:t>, and other large-scale, multi-tiered, scalable, reliable, and secure network applications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JPA – Java Persistence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534400" cy="13716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The </a:t>
            </a:r>
            <a:r>
              <a:rPr lang="en-US" b="1" dirty="0">
                <a:solidFill>
                  <a:schemeClr val="tx1"/>
                </a:solidFill>
              </a:rPr>
              <a:t>Java Persistence API</a:t>
            </a:r>
            <a:r>
              <a:rPr lang="en-US" dirty="0">
                <a:solidFill>
                  <a:schemeClr val="tx1"/>
                </a:solidFill>
              </a:rPr>
              <a:t> (</a:t>
            </a:r>
            <a:r>
              <a:rPr lang="en-US" b="1" dirty="0">
                <a:solidFill>
                  <a:schemeClr val="tx1"/>
                </a:solidFill>
              </a:rPr>
              <a:t>JPA</a:t>
            </a:r>
            <a:r>
              <a:rPr lang="en-US" dirty="0">
                <a:solidFill>
                  <a:schemeClr val="tx1"/>
                </a:solidFill>
              </a:rPr>
              <a:t>) is a </a:t>
            </a:r>
            <a:r>
              <a:rPr lang="en-US" b="1" dirty="0">
                <a:solidFill>
                  <a:schemeClr val="tx1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 specification for accessing, persisting, and managing data between </a:t>
            </a:r>
            <a:r>
              <a:rPr lang="en-US" b="1" dirty="0">
                <a:solidFill>
                  <a:schemeClr val="tx1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 objects / classes and a relational database. </a:t>
            </a:r>
            <a:r>
              <a:rPr lang="en-US" b="1" dirty="0" err="1">
                <a:solidFill>
                  <a:schemeClr val="tx1"/>
                </a:solidFill>
              </a:rPr>
              <a:t>JPA</a:t>
            </a:r>
            <a:r>
              <a:rPr lang="en-US" dirty="0" err="1">
                <a:solidFill>
                  <a:schemeClr val="tx1"/>
                </a:solidFill>
              </a:rPr>
              <a:t>was</a:t>
            </a:r>
            <a:r>
              <a:rPr lang="en-US" dirty="0">
                <a:solidFill>
                  <a:schemeClr val="tx1"/>
                </a:solidFill>
              </a:rPr>
              <a:t> defined as part of the EJB 3.0 specification as a replacement for the EJB 2 CMP Entity Beans specification.</a:t>
            </a:r>
          </a:p>
        </p:txBody>
      </p:sp>
      <p:pic>
        <p:nvPicPr>
          <p:cNvPr id="22530" name="Picture 2" descr="Image result for java persistence a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71700"/>
            <a:ext cx="5867400" cy="4400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JPA – Java Persistence API</a:t>
            </a:r>
            <a:endParaRPr lang="en-US" dirty="0"/>
          </a:p>
        </p:txBody>
      </p:sp>
      <p:pic>
        <p:nvPicPr>
          <p:cNvPr id="23554" name="Picture 2" descr="Image result for java persistence a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45234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EJB – Enterprise Java Beans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534400" cy="5181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EJB specification details how an </a:t>
            </a:r>
            <a:r>
              <a:rPr lang="en-US" dirty="0">
                <a:solidFill>
                  <a:schemeClr val="tx1"/>
                </a:solidFill>
                <a:hlinkClick r:id="rId2" tooltip="Application server"/>
              </a:rPr>
              <a:t>application server</a:t>
            </a:r>
            <a:r>
              <a:rPr lang="en-US" dirty="0">
                <a:solidFill>
                  <a:schemeClr val="tx1"/>
                </a:solidFill>
              </a:rPr>
              <a:t> provides the following responsibilities: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3" tooltip="Transaction processing"/>
              </a:rPr>
              <a:t>Transaction processing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Integration with the </a:t>
            </a:r>
            <a:r>
              <a:rPr lang="en-US" dirty="0">
                <a:solidFill>
                  <a:schemeClr val="tx1"/>
                </a:solidFill>
                <a:hlinkClick r:id="rId4" tooltip="Persistence (computer science)"/>
              </a:rPr>
              <a:t>persistence</a:t>
            </a:r>
            <a:r>
              <a:rPr lang="en-US" dirty="0">
                <a:solidFill>
                  <a:schemeClr val="tx1"/>
                </a:solidFill>
              </a:rPr>
              <a:t> services offered by the </a:t>
            </a:r>
            <a:r>
              <a:rPr lang="en-US" dirty="0">
                <a:solidFill>
                  <a:schemeClr val="tx1"/>
                </a:solidFill>
                <a:hlinkClick r:id="rId5" tooltip="Java Persistence API"/>
              </a:rPr>
              <a:t>Java Persistence API (JPA)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6" tooltip="Concurrency control"/>
              </a:rPr>
              <a:t>Concurrency control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7" tooltip="Event-driven programming"/>
              </a:rPr>
              <a:t>Event-driven programming</a:t>
            </a:r>
            <a:r>
              <a:rPr lang="en-US" dirty="0">
                <a:solidFill>
                  <a:schemeClr val="tx1"/>
                </a:solidFill>
              </a:rPr>
              <a:t> using </a:t>
            </a:r>
            <a:r>
              <a:rPr lang="en-US" dirty="0">
                <a:solidFill>
                  <a:schemeClr val="tx1"/>
                </a:solidFill>
                <a:hlinkClick r:id="rId8" tooltip="Java Message Service"/>
              </a:rPr>
              <a:t>Java Message Service</a:t>
            </a:r>
            <a:r>
              <a:rPr lang="en-US" dirty="0">
                <a:solidFill>
                  <a:schemeClr val="tx1"/>
                </a:solidFill>
              </a:rPr>
              <a:t> and </a:t>
            </a:r>
            <a:r>
              <a:rPr lang="en-US" dirty="0">
                <a:solidFill>
                  <a:schemeClr val="tx1"/>
                </a:solidFill>
                <a:hlinkClick r:id="rId9" tooltip="Java EE Connector Architecture"/>
              </a:rPr>
              <a:t>Java EE Connector Architecture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10" tooltip="Asynchronous method invocation"/>
              </a:rPr>
              <a:t>Asynchronous method invocation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11" tooltip="Job scheduler"/>
              </a:rPr>
              <a:t>Job scheduling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Naming and </a:t>
            </a:r>
            <a:r>
              <a:rPr lang="en-US" dirty="0">
                <a:solidFill>
                  <a:schemeClr val="tx1"/>
                </a:solidFill>
                <a:hlinkClick r:id="rId12" tooltip="Directory service"/>
              </a:rPr>
              <a:t>directory services</a:t>
            </a:r>
            <a:r>
              <a:rPr lang="en-US" dirty="0">
                <a:solidFill>
                  <a:schemeClr val="tx1"/>
                </a:solidFill>
              </a:rPr>
              <a:t> (</a:t>
            </a:r>
            <a:r>
              <a:rPr lang="en-US" dirty="0">
                <a:solidFill>
                  <a:schemeClr val="tx1"/>
                </a:solidFill>
                <a:hlinkClick r:id="rId13" tooltip="Java Naming and Directory Interface"/>
              </a:rPr>
              <a:t>JNDI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hlinkClick r:id="rId14" tooltip="Remote procedure call"/>
              </a:rPr>
              <a:t>Interprocess</a:t>
            </a:r>
            <a:r>
              <a:rPr lang="en-US" dirty="0">
                <a:solidFill>
                  <a:schemeClr val="tx1"/>
                </a:solidFill>
                <a:hlinkClick r:id="rId14" tooltip="Remote procedure call"/>
              </a:rPr>
              <a:t> Communication</a:t>
            </a:r>
            <a:r>
              <a:rPr lang="en-US" dirty="0">
                <a:solidFill>
                  <a:schemeClr val="tx1"/>
                </a:solidFill>
              </a:rPr>
              <a:t> using </a:t>
            </a:r>
            <a:r>
              <a:rPr lang="en-US" dirty="0">
                <a:solidFill>
                  <a:schemeClr val="tx1"/>
                </a:solidFill>
                <a:hlinkClick r:id="rId15" tooltip="RMI-IIOP"/>
              </a:rPr>
              <a:t>RMI-IIOP</a:t>
            </a:r>
            <a:r>
              <a:rPr lang="en-US" dirty="0">
                <a:solidFill>
                  <a:schemeClr val="tx1"/>
                </a:solidFill>
              </a:rPr>
              <a:t> and </a:t>
            </a:r>
            <a:r>
              <a:rPr lang="en-US" dirty="0">
                <a:solidFill>
                  <a:schemeClr val="tx1"/>
                </a:solidFill>
                <a:hlinkClick r:id="rId16" tooltip="Web service"/>
              </a:rPr>
              <a:t>Web services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17" tooltip="Computer security"/>
              </a:rPr>
              <a:t>Security</a:t>
            </a:r>
            <a:r>
              <a:rPr lang="en-US" dirty="0">
                <a:solidFill>
                  <a:schemeClr val="tx1"/>
                </a:solidFill>
              </a:rPr>
              <a:t> (</a:t>
            </a:r>
            <a:r>
              <a:rPr lang="en-US" dirty="0">
                <a:solidFill>
                  <a:schemeClr val="tx1"/>
                </a:solidFill>
                <a:hlinkClick r:id="rId18" tooltip="Java Cryptography Extension"/>
              </a:rPr>
              <a:t>JCE</a:t>
            </a:r>
            <a:r>
              <a:rPr lang="en-US" dirty="0">
                <a:solidFill>
                  <a:schemeClr val="tx1"/>
                </a:solidFill>
              </a:rPr>
              <a:t> and </a:t>
            </a:r>
            <a:r>
              <a:rPr lang="en-US" dirty="0">
                <a:solidFill>
                  <a:schemeClr val="tx1"/>
                </a:solidFill>
                <a:hlinkClick r:id="rId19" tooltip="Java Authentication and Authorization Service"/>
              </a:rPr>
              <a:t>JAAS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20" tooltip="Software deployment"/>
              </a:rPr>
              <a:t>Deployment</a:t>
            </a:r>
            <a:r>
              <a:rPr lang="en-US" dirty="0">
                <a:solidFill>
                  <a:schemeClr val="tx1"/>
                </a:solidFill>
              </a:rPr>
              <a:t> of </a:t>
            </a:r>
            <a:r>
              <a:rPr lang="en-US" dirty="0">
                <a:solidFill>
                  <a:schemeClr val="tx1"/>
                </a:solidFill>
                <a:hlinkClick r:id="rId21" tooltip="Software component"/>
              </a:rPr>
              <a:t>software components</a:t>
            </a:r>
            <a:r>
              <a:rPr lang="en-US" dirty="0">
                <a:solidFill>
                  <a:schemeClr val="tx1"/>
                </a:solidFill>
              </a:rPr>
              <a:t> in an application server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EJB – Enterprise Java Beans</a:t>
            </a:r>
            <a:endParaRPr lang="en-US" dirty="0"/>
          </a:p>
        </p:txBody>
      </p:sp>
      <p:pic>
        <p:nvPicPr>
          <p:cNvPr id="26630" name="Picture 6" descr="Image result for enterprise java beans typ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315200" cy="54921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JAX-RS – </a:t>
            </a:r>
            <a:r>
              <a:rPr lang="en-US" dirty="0" smtClean="0"/>
              <a:t>JAX-RS – Java API for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534400" cy="1371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JAX-RS: Java API for </a:t>
            </a:r>
            <a:r>
              <a:rPr lang="en-US" dirty="0" err="1" smtClean="0">
                <a:solidFill>
                  <a:schemeClr val="tx1"/>
                </a:solidFill>
              </a:rPr>
              <a:t>RESTful</a:t>
            </a:r>
            <a:r>
              <a:rPr lang="en-US" dirty="0" smtClean="0">
                <a:solidFill>
                  <a:schemeClr val="tx1"/>
                </a:solidFill>
              </a:rPr>
              <a:t> Web Services (JAX-RS) is a Java programming language API spec that provides support in creating web services according to the Representational State Transfer (REST) architectural pattern.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 descr="Image result for jax-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895600"/>
            <a:ext cx="6705600" cy="3773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JAX-RS – </a:t>
            </a:r>
            <a:r>
              <a:rPr lang="en-US" dirty="0"/>
              <a:t>Java API for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</a:p>
        </p:txBody>
      </p:sp>
      <p:pic>
        <p:nvPicPr>
          <p:cNvPr id="29698" name="Picture 2" descr="Image result for jax-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583492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Java 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 EE</a:t>
            </a:r>
            <a:r>
              <a:rPr lang="en-US" dirty="0">
                <a:solidFill>
                  <a:schemeClr val="tx1"/>
                </a:solidFill>
              </a:rPr>
              <a:t>, strictly speaking, is a set of </a:t>
            </a:r>
            <a:r>
              <a:rPr lang="en-US" dirty="0" smtClean="0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s (as the current top answer has it) which enable a programmer to build distributed, transactional systems. The idea was to abstract away the complicated distributed, transactional bits (which would be implemented by a </a:t>
            </a:r>
            <a:r>
              <a:rPr lang="en-US" b="1" dirty="0">
                <a:solidFill>
                  <a:schemeClr val="tx1"/>
                </a:solidFill>
              </a:rPr>
              <a:t>Container</a:t>
            </a:r>
            <a:r>
              <a:rPr lang="en-US" dirty="0">
                <a:solidFill>
                  <a:schemeClr val="tx1"/>
                </a:solidFill>
              </a:rPr>
              <a:t> such as </a:t>
            </a:r>
            <a:r>
              <a:rPr lang="en-US" dirty="0" err="1">
                <a:solidFill>
                  <a:schemeClr val="tx1"/>
                </a:solidFill>
              </a:rPr>
              <a:t>WebSphere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chemeClr val="tx1"/>
                </a:solidFill>
              </a:rPr>
              <a:t>Weblogic</a:t>
            </a:r>
            <a:r>
              <a:rPr lang="en-US" dirty="0">
                <a:solidFill>
                  <a:schemeClr val="tx1"/>
                </a:solidFill>
              </a:rPr>
              <a:t>), leaving the programmer to develop business logic free from worries about storage mechanisms and synchronization.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Java 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 EE is developed under the </a:t>
            </a:r>
            <a:r>
              <a:rPr lang="en-US" dirty="0" smtClean="0">
                <a:solidFill>
                  <a:schemeClr val="tx1"/>
                </a:solidFill>
                <a:hlinkClick r:id="rId2" tooltip="Java Community Process"/>
              </a:rPr>
              <a:t>Java Community Process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Java EE</a:t>
            </a:r>
            <a:endParaRPr lang="en-US" dirty="0"/>
          </a:p>
        </p:txBody>
      </p:sp>
      <p:pic>
        <p:nvPicPr>
          <p:cNvPr id="4098" name="Picture 2" descr="Image result for define java 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29283"/>
            <a:ext cx="8001000" cy="57287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Liberty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534400" cy="1371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At its heart, the </a:t>
            </a:r>
            <a:r>
              <a:rPr lang="en-US" b="1" dirty="0">
                <a:solidFill>
                  <a:schemeClr val="tx1"/>
                </a:solidFill>
              </a:rPr>
              <a:t>Liberty profile</a:t>
            </a:r>
            <a:r>
              <a:rPr lang="en-US" dirty="0">
                <a:solidFill>
                  <a:schemeClr val="tx1"/>
                </a:solidFill>
              </a:rPr>
              <a:t> is a dynamic </a:t>
            </a:r>
            <a:r>
              <a:rPr lang="en-US" b="1" dirty="0">
                <a:solidFill>
                  <a:schemeClr val="tx1"/>
                </a:solidFill>
              </a:rPr>
              <a:t>profile</a:t>
            </a:r>
            <a:r>
              <a:rPr lang="en-US" dirty="0">
                <a:solidFill>
                  <a:schemeClr val="tx1"/>
                </a:solidFill>
              </a:rPr>
              <a:t> of WAS that enables the WAS server to provision only the features required by the application (or set of applications) deployed to the </a:t>
            </a:r>
          </a:p>
        </p:txBody>
      </p:sp>
      <p:pic>
        <p:nvPicPr>
          <p:cNvPr id="1026" name="Picture 2" descr="Image result for liberty profi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55768"/>
            <a:ext cx="7715250" cy="4402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WAR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534400" cy="13716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In </a:t>
            </a:r>
            <a:r>
              <a:rPr lang="en-US" dirty="0">
                <a:solidFill>
                  <a:schemeClr val="tx1"/>
                </a:solidFill>
                <a:hlinkClick r:id="rId2" tooltip="Software engineering"/>
              </a:rPr>
              <a:t>software engineering</a:t>
            </a:r>
            <a:r>
              <a:rPr lang="en-US" dirty="0">
                <a:solidFill>
                  <a:schemeClr val="tx1"/>
                </a:solidFill>
              </a:rPr>
              <a:t>, a </a:t>
            </a:r>
            <a:r>
              <a:rPr lang="en-US" b="1" dirty="0">
                <a:solidFill>
                  <a:schemeClr val="tx1"/>
                </a:solidFill>
              </a:rPr>
              <a:t>WAR</a:t>
            </a:r>
            <a:r>
              <a:rPr lang="en-US" dirty="0">
                <a:solidFill>
                  <a:schemeClr val="tx1"/>
                </a:solidFill>
              </a:rPr>
              <a:t> file (or </a:t>
            </a:r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eb application 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r>
              <a:rPr lang="en-US" dirty="0" err="1">
                <a:solidFill>
                  <a:schemeClr val="tx1"/>
                </a:solidFill>
              </a:rPr>
              <a:t>chive</a:t>
            </a:r>
            <a:r>
              <a:rPr lang="en-US" baseline="30000" dirty="0">
                <a:solidFill>
                  <a:schemeClr val="tx1"/>
                </a:solidFill>
                <a:hlinkClick r:id="rId3"/>
              </a:rPr>
              <a:t>[1]</a:t>
            </a:r>
            <a:r>
              <a:rPr lang="en-US" dirty="0">
                <a:solidFill>
                  <a:schemeClr val="tx1"/>
                </a:solidFill>
              </a:rPr>
              <a:t>) is a </a:t>
            </a:r>
            <a:r>
              <a:rPr lang="en-US" dirty="0">
                <a:solidFill>
                  <a:schemeClr val="tx1"/>
                </a:solidFill>
                <a:hlinkClick r:id="rId4" tooltip="JAR (file format)"/>
              </a:rPr>
              <a:t>JAR</a:t>
            </a:r>
            <a:r>
              <a:rPr lang="en-US" dirty="0">
                <a:solidFill>
                  <a:schemeClr val="tx1"/>
                </a:solidFill>
              </a:rPr>
              <a:t> file used to distribute a collection of </a:t>
            </a:r>
            <a:r>
              <a:rPr lang="en-US" dirty="0" err="1">
                <a:solidFill>
                  <a:schemeClr val="tx1"/>
                </a:solidFill>
                <a:hlinkClick r:id="rId5" tooltip="JavaServer Pages"/>
              </a:rPr>
              <a:t>JavaServer</a:t>
            </a:r>
            <a:r>
              <a:rPr lang="en-US" dirty="0">
                <a:solidFill>
                  <a:schemeClr val="tx1"/>
                </a:solidFill>
                <a:hlinkClick r:id="rId5" tooltip="JavaServer Pages"/>
              </a:rPr>
              <a:t> Pages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>
                <a:solidFill>
                  <a:schemeClr val="tx1"/>
                </a:solidFill>
                <a:hlinkClick r:id="rId6" tooltip="Java Servlet"/>
              </a:rPr>
              <a:t>Java </a:t>
            </a:r>
            <a:r>
              <a:rPr lang="en-US" dirty="0" err="1">
                <a:solidFill>
                  <a:schemeClr val="tx1"/>
                </a:solidFill>
                <a:hlinkClick r:id="rId6" tooltip="Java Servlet"/>
              </a:rPr>
              <a:t>Servlets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>
                <a:solidFill>
                  <a:schemeClr val="tx1"/>
                </a:solidFill>
                <a:hlinkClick r:id="rId7" tooltip="Java (programming language)"/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tx1"/>
                </a:solidFill>
                <a:hlinkClick r:id="rId8" tooltip="Class (file format)"/>
              </a:rPr>
              <a:t>classes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  <a:hlinkClick r:id="rId9" tooltip="XML"/>
              </a:rPr>
              <a:t>XML</a:t>
            </a:r>
            <a:r>
              <a:rPr lang="en-US" dirty="0" err="1">
                <a:solidFill>
                  <a:schemeClr val="tx1"/>
                </a:solidFill>
              </a:rPr>
              <a:t>files</a:t>
            </a:r>
            <a:r>
              <a:rPr lang="en-US" dirty="0">
                <a:solidFill>
                  <a:schemeClr val="tx1"/>
                </a:solidFill>
              </a:rPr>
              <a:t>, tag libraries, static web pages (</a:t>
            </a:r>
            <a:r>
              <a:rPr lang="en-US" dirty="0">
                <a:solidFill>
                  <a:schemeClr val="tx1"/>
                </a:solidFill>
                <a:hlinkClick r:id="rId10" tooltip="HTML"/>
              </a:rPr>
              <a:t>HTML</a:t>
            </a:r>
            <a:r>
              <a:rPr lang="en-US" dirty="0">
                <a:solidFill>
                  <a:schemeClr val="tx1"/>
                </a:solidFill>
              </a:rPr>
              <a:t> and related files) and other resources that together constitute a </a:t>
            </a:r>
            <a:r>
              <a:rPr lang="en-US" dirty="0">
                <a:solidFill>
                  <a:schemeClr val="tx1"/>
                </a:solidFill>
                <a:hlinkClick r:id="rId11" tooltip="Web application"/>
              </a:rPr>
              <a:t>web application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386" name="Picture 2" descr="Image result for java war packag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05000" y="2488568"/>
            <a:ext cx="4676244" cy="4369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eb.xml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Image result for web.xml stru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7536685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JSF – Java Server Faces</a:t>
            </a:r>
            <a:endParaRPr lang="en-US" dirty="0"/>
          </a:p>
        </p:txBody>
      </p:sp>
      <p:pic>
        <p:nvPicPr>
          <p:cNvPr id="20482" name="Picture 2" descr="Image result for java server faces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477089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JSF – Java Server Faces</a:t>
            </a:r>
            <a:endParaRPr lang="en-US" dirty="0"/>
          </a:p>
        </p:txBody>
      </p:sp>
      <p:pic>
        <p:nvPicPr>
          <p:cNvPr id="21506" name="Picture 2" descr="Image result for java server faces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866411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131</Words>
  <Application>Microsoft Office PowerPoint</Application>
  <PresentationFormat>On-screen Show (4:3)</PresentationFormat>
  <Paragraphs>33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Java EE</vt:lpstr>
      <vt:lpstr>Java EE</vt:lpstr>
      <vt:lpstr>Java EE</vt:lpstr>
      <vt:lpstr>Java EE</vt:lpstr>
      <vt:lpstr>Liberty Profile</vt:lpstr>
      <vt:lpstr>WAR Package</vt:lpstr>
      <vt:lpstr>web.xml</vt:lpstr>
      <vt:lpstr>JSF – Java Server Faces</vt:lpstr>
      <vt:lpstr>JSF – Java Server Faces</vt:lpstr>
      <vt:lpstr>JPA – Java Persistence API</vt:lpstr>
      <vt:lpstr>JPA – Java Persistence API</vt:lpstr>
      <vt:lpstr>EJB – Enterprise Java Beans</vt:lpstr>
      <vt:lpstr>EJB – Enterprise Java Beans</vt:lpstr>
      <vt:lpstr>JAX-RS – JAX-RS – Java API for RESTful Web Services</vt:lpstr>
      <vt:lpstr>JAX-RS – Java API for RESTful Web Services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>Mihai Mogos</dc:creator>
  <cp:lastModifiedBy>Mihai Mogos</cp:lastModifiedBy>
  <cp:revision>5</cp:revision>
  <dcterms:created xsi:type="dcterms:W3CDTF">2016-11-23T19:39:33Z</dcterms:created>
  <dcterms:modified xsi:type="dcterms:W3CDTF">2016-11-23T20:16:31Z</dcterms:modified>
</cp:coreProperties>
</file>