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5" r:id="rId4"/>
    <p:sldId id="278" r:id="rId5"/>
    <p:sldId id="258" r:id="rId6"/>
    <p:sldId id="279" r:id="rId7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46D0A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5132B-7C08-44A7-BB80-EF86D5237264}" type="datetimeFigureOut">
              <a:rPr lang="ro-RO" smtClean="0"/>
              <a:t>24.11.2016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1B66D-6776-462D-9DEF-D9393C6068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15316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8110-8EDC-4B88-988C-77AF8B954E00}" type="datetimeFigureOut">
              <a:rPr lang="ro-RO" smtClean="0"/>
              <a:t>24.11.2016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94EF-7998-4609-9D58-C0D3DF12D9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171030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341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233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233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233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7F75-96D6-4D49-8D42-43D8B39F9B73}" type="datetime1">
              <a:rPr lang="ro-RO" smtClean="0"/>
              <a:t>24.11.2016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80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7767-F96E-4B6A-A274-BD31674A6651}" type="datetime1">
              <a:rPr lang="ro-RO" smtClean="0"/>
              <a:t>24.11.2016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76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085A-32D1-4F4B-A9E5-49D4D7CEABBB}" type="datetime1">
              <a:rPr lang="ro-RO" smtClean="0"/>
              <a:t>24.11.2016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62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7461-26B4-4205-A64F-5259B0D6130A}" type="datetime1">
              <a:rPr lang="ro-RO" smtClean="0"/>
              <a:t>24.11.2016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273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93A3-2A10-4F1E-A03B-854388CC943D}" type="datetime1">
              <a:rPr lang="ro-RO" smtClean="0"/>
              <a:t>24.11.2016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72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3250-7FBD-4C7F-80E6-B49DF2D419C1}" type="datetime1">
              <a:rPr lang="ro-RO" smtClean="0"/>
              <a:t>24.11.2016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22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CA2C-04CB-4EDB-891B-FB321D07A496}" type="datetime1">
              <a:rPr lang="ro-RO" smtClean="0"/>
              <a:t>24.11.2016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786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B695-9E47-4872-A2D0-6510F9173494}" type="datetime1">
              <a:rPr lang="ro-RO" smtClean="0"/>
              <a:t>24.11.2016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870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AB5B-C473-45EA-AFD2-6E3624303857}" type="datetime1">
              <a:rPr lang="ro-RO" smtClean="0"/>
              <a:t>24.11.2016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00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800B-43E3-4FD5-9BF6-A3AA5B3AF76B}" type="datetime1">
              <a:rPr lang="ro-RO" smtClean="0"/>
              <a:t>24.11.2016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900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2726-45B2-4FC5-9B57-4F3928C27177}" type="datetime1">
              <a:rPr lang="ro-RO" smtClean="0"/>
              <a:t>24.11.2016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694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D97E-8321-4F62-9078-C8A2EEF51B15}" type="datetime1">
              <a:rPr lang="ro-RO" smtClean="0"/>
              <a:t>24.11.2016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2B3A-DDDD-4CC7-814F-2AE5AA1679B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84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>
                <a:solidFill>
                  <a:srgbClr val="FF6600"/>
                </a:solidFill>
              </a:rPr>
              <a:t>ING </a:t>
            </a:r>
            <a:br>
              <a:rPr lang="ro-RO" dirty="0" smtClean="0">
                <a:solidFill>
                  <a:srgbClr val="FF6600"/>
                </a:solidFill>
              </a:rPr>
            </a:br>
            <a:r>
              <a:rPr lang="ro-RO" dirty="0" smtClean="0">
                <a:solidFill>
                  <a:srgbClr val="FF6600"/>
                </a:solidFill>
              </a:rPr>
              <a:t>Continuous Integration &amp; Continuous Deployment</a:t>
            </a:r>
            <a:endParaRPr lang="ro-RO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>
            <a:normAutofit/>
          </a:bodyPr>
          <a:lstStyle/>
          <a:p>
            <a:r>
              <a:rPr lang="ro-RO" sz="2400" dirty="0" smtClean="0"/>
              <a:t>Ramona Neacsu, Tiger team</a:t>
            </a:r>
            <a:endParaRPr lang="ro-RO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733257"/>
            <a:ext cx="8928992" cy="102450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1</a:t>
            </a:fld>
            <a:endParaRPr lang="ro-RO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98368"/>
            <a:ext cx="1038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7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dirty="0" smtClean="0">
                <a:solidFill>
                  <a:srgbClr val="FF6600"/>
                </a:solidFill>
              </a:rPr>
              <a:t>	</a:t>
            </a:r>
            <a:r>
              <a:rPr lang="ro-RO" sz="3200" dirty="0" smtClean="0">
                <a:solidFill>
                  <a:srgbClr val="FF6600"/>
                </a:solidFill>
              </a:rPr>
              <a:t>Why CI &amp; CD?</a:t>
            </a:r>
            <a:endParaRPr lang="ro-RO" sz="32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ro-RO" sz="2800" dirty="0" smtClean="0">
                <a:solidFill>
                  <a:srgbClr val="FF6600"/>
                </a:solidFill>
              </a:rPr>
              <a:t>Because...</a:t>
            </a:r>
          </a:p>
          <a:p>
            <a:pPr marL="514350" indent="-514350">
              <a:buAutoNum type="arabicPeriod"/>
            </a:pPr>
            <a:r>
              <a:rPr lang="ro-RO" sz="2800" dirty="0" smtClean="0"/>
              <a:t>Fixing bugs late is costly</a:t>
            </a:r>
          </a:p>
          <a:p>
            <a:pPr marL="514350" indent="-514350">
              <a:buAutoNum type="arabicPeriod"/>
            </a:pPr>
            <a:r>
              <a:rPr lang="ro-RO" sz="2800" dirty="0" smtClean="0"/>
              <a:t>Lack of team cohesion</a:t>
            </a:r>
          </a:p>
          <a:p>
            <a:pPr marL="514350" indent="-514350">
              <a:buAutoNum type="arabicPeriod"/>
            </a:pPr>
            <a:r>
              <a:rPr lang="ro-RO" sz="2800" dirty="0" smtClean="0"/>
              <a:t>Poor quality code base</a:t>
            </a:r>
          </a:p>
          <a:p>
            <a:pPr marL="514350" indent="-514350">
              <a:buAutoNum type="arabicPeriod"/>
            </a:pPr>
            <a:r>
              <a:rPr lang="ro-RO" sz="2800" dirty="0" smtClean="0"/>
              <a:t>Lack of project visibility</a:t>
            </a:r>
          </a:p>
          <a:p>
            <a:pPr marL="514350" indent="-514350">
              <a:buAutoNum type="arabicPeriod"/>
            </a:pPr>
            <a:r>
              <a:rPr lang="ro-RO" sz="2800" dirty="0" smtClean="0"/>
              <a:t>Lack of deployable software</a:t>
            </a:r>
          </a:p>
          <a:p>
            <a:pPr marL="0" indent="0">
              <a:buNone/>
            </a:pPr>
            <a:endParaRPr lang="ro-RO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t>2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87"/>
            <a:ext cx="8229600" cy="839566"/>
          </a:xfrm>
        </p:spPr>
        <p:txBody>
          <a:bodyPr>
            <a:normAutofit fontScale="90000"/>
          </a:bodyPr>
          <a:lstStyle/>
          <a:p>
            <a:pPr algn="l"/>
            <a:r>
              <a:rPr lang="ro-RO" sz="3100" dirty="0"/>
              <a:t/>
            </a:r>
            <a:br>
              <a:rPr lang="ro-RO" sz="3100" dirty="0"/>
            </a:br>
            <a:r>
              <a:rPr lang="ro-RO" sz="3100" dirty="0" smtClean="0"/>
              <a:t/>
            </a:r>
            <a:br>
              <a:rPr lang="ro-RO" sz="3100" dirty="0" smtClean="0"/>
            </a:br>
            <a:r>
              <a:rPr lang="ro-RO" sz="3100" dirty="0" smtClean="0">
                <a:solidFill>
                  <a:srgbClr val="FF6600"/>
                </a:solidFill>
              </a:rPr>
              <a:t>            </a:t>
            </a:r>
            <a:r>
              <a:rPr lang="ro-RO" sz="3600" dirty="0" smtClean="0">
                <a:solidFill>
                  <a:srgbClr val="FF6600"/>
                </a:solidFill>
              </a:rPr>
              <a:t>Why </a:t>
            </a:r>
            <a:r>
              <a:rPr lang="ro-RO" sz="3600" dirty="0">
                <a:solidFill>
                  <a:srgbClr val="FF6600"/>
                </a:solidFill>
              </a:rPr>
              <a:t>CI &amp; CD?</a:t>
            </a:r>
            <a:r>
              <a:rPr lang="en-US" dirty="0" smtClean="0"/>
              <a:t/>
            </a:r>
            <a:br>
              <a:rPr lang="en-US" dirty="0" smtClean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75920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 smtClean="0">
                <a:solidFill>
                  <a:srgbClr val="FF6600"/>
                </a:solidFill>
              </a:rPr>
              <a:t>... </a:t>
            </a:r>
            <a:r>
              <a:rPr lang="ro-RO" sz="2400" dirty="0">
                <a:solidFill>
                  <a:srgbClr val="FF6600"/>
                </a:solidFill>
              </a:rPr>
              <a:t>b</a:t>
            </a:r>
            <a:r>
              <a:rPr lang="ro-RO" sz="2400" dirty="0" smtClean="0">
                <a:solidFill>
                  <a:srgbClr val="FF6600"/>
                </a:solidFill>
              </a:rPr>
              <a:t>etter, faster, cheaper ...</a:t>
            </a:r>
          </a:p>
          <a:p>
            <a:pPr marL="0" indent="0">
              <a:buNone/>
            </a:pPr>
            <a:endParaRPr lang="ro-RO" sz="200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ro-RO" sz="2400" dirty="0" smtClean="0">
                <a:solidFill>
                  <a:srgbClr val="FF6600"/>
                </a:solidFill>
              </a:rPr>
              <a:t>... better</a:t>
            </a:r>
            <a:r>
              <a:rPr lang="ro-RO" sz="2000" dirty="0" smtClean="0">
                <a:solidFill>
                  <a:srgbClr val="FF6600"/>
                </a:solidFill>
              </a:rPr>
              <a:t>   </a:t>
            </a:r>
            <a:r>
              <a:rPr lang="en-US" sz="2000" dirty="0" smtClean="0"/>
              <a:t>-</a:t>
            </a:r>
            <a:r>
              <a:rPr lang="ro-RO" sz="2000" dirty="0" smtClean="0"/>
              <a:t> </a:t>
            </a:r>
            <a:r>
              <a:rPr lang="ro-RO" sz="2000" smtClean="0"/>
              <a:t>build </a:t>
            </a:r>
            <a:r>
              <a:rPr lang="ro-RO" sz="2000" smtClean="0"/>
              <a:t> better </a:t>
            </a:r>
            <a:r>
              <a:rPr lang="ro-RO" sz="2000" dirty="0" smtClean="0"/>
              <a:t>quality software</a:t>
            </a:r>
          </a:p>
          <a:p>
            <a:pPr marL="0" indent="0">
              <a:buNone/>
            </a:pPr>
            <a:r>
              <a:rPr lang="ro-RO" sz="2000" dirty="0"/>
              <a:t>	 </a:t>
            </a:r>
            <a:r>
              <a:rPr lang="ro-RO" sz="2000" dirty="0" smtClean="0"/>
              <a:t>     - that is tested early and often</a:t>
            </a:r>
          </a:p>
          <a:p>
            <a:pPr marL="0" indent="0">
              <a:buNone/>
            </a:pPr>
            <a:r>
              <a:rPr lang="ro-RO" sz="2000" dirty="0"/>
              <a:t>	 </a:t>
            </a:r>
            <a:r>
              <a:rPr lang="ro-RO" sz="2000" dirty="0" smtClean="0"/>
              <a:t>     - that adheres to best practices and coding standards</a:t>
            </a:r>
            <a:endParaRPr lang="ro-RO" sz="200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ro-RO" sz="2400" dirty="0" smtClean="0">
                <a:solidFill>
                  <a:srgbClr val="FF6600"/>
                </a:solidFill>
              </a:rPr>
              <a:t>... faster</a:t>
            </a:r>
            <a:r>
              <a:rPr lang="ro-RO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   </a:t>
            </a:r>
            <a:r>
              <a:rPr lang="en-US" sz="2000" dirty="0" smtClean="0"/>
              <a:t>-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ro-RO" sz="2000" dirty="0" smtClean="0"/>
              <a:t>test in parallel not, not at the end</a:t>
            </a:r>
          </a:p>
          <a:p>
            <a:pPr marL="0" indent="0">
              <a:buNone/>
            </a:pPr>
            <a:r>
              <a:rPr lang="ro-RO" sz="2000" dirty="0"/>
              <a:t>	</a:t>
            </a:r>
            <a:r>
              <a:rPr lang="ro-RO" sz="2000" dirty="0" smtClean="0"/>
              <a:t>      - no integrations points </a:t>
            </a:r>
          </a:p>
          <a:p>
            <a:pPr marL="0" indent="0">
              <a:buNone/>
            </a:pPr>
            <a:r>
              <a:rPr lang="ro-RO" sz="2000" dirty="0"/>
              <a:t>	</a:t>
            </a:r>
            <a:r>
              <a:rPr lang="ro-RO" sz="2000" dirty="0" smtClean="0"/>
              <a:t>      - builds become a non event</a:t>
            </a:r>
            <a:endParaRPr lang="ro-RO" sz="200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ro-RO" sz="2000" dirty="0" smtClean="0">
                <a:solidFill>
                  <a:srgbClr val="FF6600"/>
                </a:solidFill>
              </a:rPr>
              <a:t>... cheaper   </a:t>
            </a:r>
            <a:r>
              <a:rPr lang="en-US" sz="2000" dirty="0" smtClean="0"/>
              <a:t>- </a:t>
            </a:r>
            <a:r>
              <a:rPr lang="ro-RO" sz="2000" dirty="0" smtClean="0"/>
              <a:t>identify defects earlier </a:t>
            </a:r>
          </a:p>
          <a:p>
            <a:pPr marL="0" indent="0">
              <a:buNone/>
            </a:pPr>
            <a:r>
              <a:rPr lang="ro-RO" sz="2000" dirty="0"/>
              <a:t>	</a:t>
            </a:r>
            <a:r>
              <a:rPr lang="ro-RO" sz="2000" dirty="0" smtClean="0"/>
              <a:t>      - fix when least costly </a:t>
            </a:r>
          </a:p>
          <a:p>
            <a:pPr marL="0" indent="0">
              <a:buNone/>
            </a:pPr>
            <a:r>
              <a:rPr lang="ro-RO" sz="2000" dirty="0"/>
              <a:t>	</a:t>
            </a:r>
            <a:r>
              <a:rPr lang="ro-RO" sz="2000" dirty="0" smtClean="0"/>
              <a:t>      - easily repeatable testing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661248"/>
            <a:ext cx="8928992" cy="1152128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t>3</a:t>
            </a:fld>
            <a:endParaRPr lang="ro-R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3200" dirty="0" smtClean="0">
                <a:solidFill>
                  <a:srgbClr val="FF6600"/>
                </a:solidFill>
              </a:rPr>
              <a:t>       </a:t>
            </a:r>
            <a:r>
              <a:rPr lang="ro-RO" sz="3200" dirty="0">
                <a:solidFill>
                  <a:srgbClr val="FF6600"/>
                </a:solidFill>
              </a:rPr>
              <a:t>How to do it?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21252" b="21252"/>
          <a:stretch>
            <a:fillRect/>
          </a:stretch>
        </p:blipFill>
        <p:spPr>
          <a:xfrm>
            <a:off x="539552" y="1412776"/>
            <a:ext cx="946448" cy="6046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4</a:t>
            </a:fld>
            <a:endParaRPr lang="ro-RO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12776"/>
            <a:ext cx="1892300" cy="66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2564904"/>
            <a:ext cx="1822707" cy="1146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780928"/>
            <a:ext cx="1679227" cy="439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4509120"/>
            <a:ext cx="2590800" cy="863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5085184"/>
            <a:ext cx="2806700" cy="1028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304" y="3429000"/>
            <a:ext cx="1282700" cy="1155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168" y="836712"/>
            <a:ext cx="12319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7664" y="1556792"/>
            <a:ext cx="673100" cy="393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 flipH="1">
            <a:off x="3333477" y="2075235"/>
            <a:ext cx="528272" cy="4994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2051720" y="2924944"/>
            <a:ext cx="673100" cy="39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680081" y="3952767"/>
            <a:ext cx="936104" cy="4646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5856" y="5157192"/>
            <a:ext cx="673100" cy="3937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707904" y="4149080"/>
            <a:ext cx="1368152" cy="5040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275856" y="5445224"/>
            <a:ext cx="673100" cy="393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348637">
            <a:off x="6111632" y="4355888"/>
            <a:ext cx="1231900" cy="381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432144">
            <a:off x="4703258" y="2553083"/>
            <a:ext cx="2482577" cy="17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3600" dirty="0" smtClean="0">
                <a:solidFill>
                  <a:srgbClr val="FF6600"/>
                </a:solidFill>
              </a:rPr>
              <a:t>	How to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DEVs </a:t>
            </a:r>
            <a:r>
              <a:rPr lang="en-US" sz="2000" dirty="0"/>
              <a:t>check out code into their private </a:t>
            </a:r>
            <a:r>
              <a:rPr lang="en-US" sz="2000" dirty="0" smtClean="0"/>
              <a:t>workspaces.</a:t>
            </a:r>
            <a:endParaRPr lang="en-US" sz="2000" dirty="0"/>
          </a:p>
          <a:p>
            <a:pPr lvl="0"/>
            <a:r>
              <a:rPr lang="en-US" sz="2000" dirty="0" smtClean="0"/>
              <a:t>Commit the </a:t>
            </a:r>
            <a:r>
              <a:rPr lang="en-US" sz="2000" dirty="0"/>
              <a:t>changes to the </a:t>
            </a:r>
            <a:r>
              <a:rPr lang="en-US" sz="2000" dirty="0" smtClean="0"/>
              <a:t>repository.</a:t>
            </a:r>
            <a:endParaRPr lang="en-US" sz="2000" dirty="0"/>
          </a:p>
          <a:p>
            <a:pPr lvl="0"/>
            <a:r>
              <a:rPr lang="en-US" sz="2000" dirty="0"/>
              <a:t>The CI server monitors the repository and checks out changes when they occur.</a:t>
            </a:r>
          </a:p>
          <a:p>
            <a:pPr lvl="0"/>
            <a:r>
              <a:rPr lang="en-US" sz="2000" dirty="0"/>
              <a:t>The CI server builds the system and runs unit and integration tests.</a:t>
            </a:r>
          </a:p>
          <a:p>
            <a:pPr lvl="0"/>
            <a:r>
              <a:rPr lang="en-US" sz="2000" dirty="0"/>
              <a:t>The CI server releases deployable </a:t>
            </a:r>
            <a:r>
              <a:rPr lang="en-US" sz="2000" dirty="0" err="1" smtClean="0"/>
              <a:t>artefacts</a:t>
            </a:r>
            <a:r>
              <a:rPr lang="en-US" sz="2000" dirty="0" smtClean="0"/>
              <a:t> </a:t>
            </a:r>
            <a:r>
              <a:rPr lang="en-US" sz="2000" dirty="0"/>
              <a:t>for testing.</a:t>
            </a:r>
          </a:p>
          <a:p>
            <a:pPr lvl="0"/>
            <a:r>
              <a:rPr lang="en-US" sz="2000" dirty="0"/>
              <a:t>The CI server assigns a build label to the version of the code it just built.</a:t>
            </a:r>
          </a:p>
          <a:p>
            <a:pPr lvl="0"/>
            <a:r>
              <a:rPr lang="en-US" sz="2000" dirty="0"/>
              <a:t>The CI server informs the team of the successful build.</a:t>
            </a:r>
          </a:p>
          <a:p>
            <a:pPr lvl="0"/>
            <a:r>
              <a:rPr lang="en-US" sz="2000" dirty="0"/>
              <a:t>If the build or tests fail, the CI server alerts the team.</a:t>
            </a:r>
          </a:p>
          <a:p>
            <a:pPr lvl="0"/>
            <a:r>
              <a:rPr lang="en-US" sz="2000" dirty="0"/>
              <a:t>The team fix the issue at the earliest opportunity.</a:t>
            </a:r>
          </a:p>
          <a:p>
            <a:pPr lvl="0"/>
            <a:r>
              <a:rPr lang="en-US" sz="2000" dirty="0"/>
              <a:t>Continue to continually integrate and test throughout the project.</a:t>
            </a:r>
          </a:p>
          <a:p>
            <a:endParaRPr lang="en-US" sz="2000" dirty="0"/>
          </a:p>
          <a:p>
            <a:endParaRPr lang="pl-PL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5752322"/>
            <a:ext cx="8928992" cy="1061053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208" y="6381328"/>
            <a:ext cx="2133600" cy="365125"/>
          </a:xfrm>
        </p:spPr>
        <p:txBody>
          <a:bodyPr/>
          <a:lstStyle/>
          <a:p>
            <a:fld id="{7C612B3A-DDDD-4CC7-814F-2AE5AA1679BD}" type="slidenum">
              <a:rPr lang="ro-RO" smtClean="0"/>
              <a:t>5</a:t>
            </a:fld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49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3" y="5752323"/>
            <a:ext cx="104298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7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FF6600"/>
                </a:solidFill>
              </a:rPr>
              <a:t>How </a:t>
            </a:r>
            <a:r>
              <a:rPr lang="ro-RO" dirty="0" smtClean="0">
                <a:solidFill>
                  <a:srgbClr val="FF6600"/>
                </a:solidFill>
              </a:rPr>
              <a:t>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early, commit often</a:t>
            </a:r>
          </a:p>
          <a:p>
            <a:r>
              <a:rPr lang="en-US" dirty="0" smtClean="0"/>
              <a:t>Never commit broken code</a:t>
            </a:r>
          </a:p>
          <a:p>
            <a:r>
              <a:rPr lang="en-US" dirty="0" smtClean="0"/>
              <a:t>Fix build failures immediately</a:t>
            </a:r>
          </a:p>
          <a:p>
            <a:r>
              <a:rPr lang="en-US" dirty="0" smtClean="0"/>
              <a:t>Fail fast</a:t>
            </a:r>
          </a:p>
          <a:p>
            <a:r>
              <a:rPr lang="en-US" dirty="0" smtClean="0"/>
              <a:t>Act on metrics</a:t>
            </a:r>
          </a:p>
          <a:p>
            <a:r>
              <a:rPr lang="en-US" dirty="0" smtClean="0"/>
              <a:t>Build on every target environment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12B3A-DDDD-4CC7-814F-2AE5AA1679BD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17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(4:3)</PresentationFormat>
  <Paragraphs>47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ING  Continuous Integration &amp; Continuous Deployment</vt:lpstr>
      <vt:lpstr> Why CI &amp; CD?</vt:lpstr>
      <vt:lpstr>              Why CI &amp; CD? </vt:lpstr>
      <vt:lpstr>       How to do it?</vt:lpstr>
      <vt:lpstr> How to do it?</vt:lpstr>
      <vt:lpstr>How do I get started?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Neacsu, V.R. (Ramona)</dc:creator>
  <cp:lastModifiedBy>Neacsu, V.R. (Ramona)</cp:lastModifiedBy>
  <cp:revision>96</cp:revision>
  <dcterms:created xsi:type="dcterms:W3CDTF">2016-10-03T08:22:49Z</dcterms:created>
  <dcterms:modified xsi:type="dcterms:W3CDTF">2016-11-24T14:33:43Z</dcterms:modified>
</cp:coreProperties>
</file>