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7" r:id="rId6"/>
    <p:sldId id="262" r:id="rId7"/>
    <p:sldId id="268" r:id="rId8"/>
    <p:sldId id="264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-6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0402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007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17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8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92331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411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145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743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3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7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83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A76913-30C4-4B67-873F-5A43E3B638CC}" type="datetimeFigureOut">
              <a:rPr lang="ro-RO" smtClean="0"/>
              <a:t>20.04.2017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CF459C3-F6D4-4543-8D20-C7B2858ABFD8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4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2159390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Britannic Bold" panose="020B0903060703020204" pitchFamily="34" charset="0"/>
                <a:ea typeface="Adobe Fan Heiti Std B" panose="020B0700000000000000" pitchFamily="34" charset="-128"/>
              </a:rPr>
              <a:t>Unit </a:t>
            </a:r>
            <a:r>
              <a:rPr lang="en-GB" dirty="0" smtClean="0">
                <a:latin typeface="Britannic Bold" panose="020B0903060703020204" pitchFamily="34" charset="0"/>
                <a:ea typeface="Adobe Fan Heiti Std B" panose="020B0700000000000000" pitchFamily="34" charset="-128"/>
              </a:rPr>
              <a:t>testing with Junit</a:t>
            </a:r>
            <a:r>
              <a:rPr lang="ro-RO" dirty="0" smtClean="0">
                <a:latin typeface="Britannic Bold" panose="020B0903060703020204" pitchFamily="34" charset="0"/>
                <a:ea typeface="Adobe Fan Heiti Std B" panose="020B0700000000000000" pitchFamily="34" charset="-128"/>
              </a:rPr>
              <a:t> </a:t>
            </a:r>
            <a:r>
              <a:rPr lang="ro-RO" sz="1000" dirty="0" smtClean="0">
                <a:latin typeface="Britannic Bold" panose="020B0903060703020204" pitchFamily="34" charset="0"/>
                <a:ea typeface="Adobe Fan Heiti Std B" panose="020B0700000000000000" pitchFamily="34" charset="-128"/>
              </a:rPr>
              <a:t>(and not only)</a:t>
            </a:r>
            <a:endParaRPr lang="ro-RO" sz="1000" dirty="0">
              <a:latin typeface="Britannic Bold" panose="020B090306070302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3" y="4257616"/>
            <a:ext cx="6831673" cy="1086237"/>
          </a:xfrm>
        </p:spPr>
        <p:txBody>
          <a:bodyPr/>
          <a:lstStyle/>
          <a:p>
            <a:r>
              <a:rPr lang="en-GB" dirty="0" smtClean="0"/>
              <a:t>Elena Grumazescu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32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MUTATION TESTING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2413686"/>
            <a:ext cx="6191250" cy="3431059"/>
          </a:xfrm>
        </p:spPr>
        <p:txBody>
          <a:bodyPr>
            <a:normAutofit/>
          </a:bodyPr>
          <a:lstStyle/>
          <a:p>
            <a:r>
              <a:rPr lang="en-US" sz="1600" i="1" dirty="0"/>
              <a:t>Test coverage is a useful tool for finding untested parts of a codebase‘</a:t>
            </a:r>
            <a:r>
              <a:rPr lang="en-US" sz="1600" dirty="0"/>
              <a:t> as Martin Fowler puts it. </a:t>
            </a:r>
            <a:r>
              <a:rPr lang="en-US" sz="1600" b="1" dirty="0"/>
              <a:t>BUT full coverage alone testifies nothing about the quality of the underlying tests</a:t>
            </a:r>
            <a:r>
              <a:rPr lang="en-US" sz="1600" dirty="0"/>
              <a:t>! </a:t>
            </a:r>
            <a:endParaRPr lang="ro-RO" sz="1600" dirty="0" smtClean="0"/>
          </a:p>
          <a:p>
            <a:r>
              <a:rPr lang="en-US" sz="1600" dirty="0" smtClean="0"/>
              <a:t>Mutation </a:t>
            </a:r>
            <a:r>
              <a:rPr lang="en-US" sz="1600" dirty="0"/>
              <a:t>testing </a:t>
            </a:r>
            <a:r>
              <a:rPr lang="en-US" sz="1600" b="1" dirty="0"/>
              <a:t>evaluates the quality of existing software tests</a:t>
            </a:r>
            <a:r>
              <a:rPr lang="en-US" sz="1600" dirty="0"/>
              <a:t>. The idea is to </a:t>
            </a:r>
            <a:r>
              <a:rPr lang="en-US" sz="1600" b="1" dirty="0"/>
              <a:t>modify (mutate) code covered by tests</a:t>
            </a:r>
            <a:r>
              <a:rPr lang="en-US" sz="1600" dirty="0"/>
              <a:t> </a:t>
            </a:r>
            <a:r>
              <a:rPr lang="en-US" sz="1600" dirty="0" smtClean="0"/>
              <a:t>in a small way </a:t>
            </a:r>
            <a:endParaRPr lang="ro-RO" sz="1600" dirty="0" smtClean="0"/>
          </a:p>
          <a:p>
            <a:r>
              <a:rPr lang="ro-RO" sz="1600" dirty="0" smtClean="0"/>
              <a:t>C</a:t>
            </a:r>
            <a:r>
              <a:rPr lang="en-US" sz="1600" dirty="0" smtClean="0"/>
              <a:t>heck whether the existing test set will </a:t>
            </a:r>
            <a:r>
              <a:rPr lang="en-US" sz="1600" b="1" dirty="0" smtClean="0"/>
              <a:t>detect and reject the change</a:t>
            </a:r>
            <a:r>
              <a:rPr lang="en-US" sz="1600" dirty="0" smtClean="0"/>
              <a:t>. If it doesn’t, it means the tests do not match the code’s complexity and leave one or more of its aspects untested.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01" y="0"/>
            <a:ext cx="354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30" y="2731873"/>
            <a:ext cx="5048250" cy="236220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THANKS </a:t>
            </a:r>
            <a:r>
              <a:rPr lang="en-GB" sz="6600" dirty="0" smtClean="0">
                <a:sym typeface="Wingdings" panose="05000000000000000000" pitchFamily="2" charset="2"/>
              </a:rPr>
              <a:t></a:t>
            </a:r>
            <a:endParaRPr lang="ro-RO" sz="6600" dirty="0"/>
          </a:p>
        </p:txBody>
      </p:sp>
    </p:spTree>
    <p:extLst>
      <p:ext uri="{BB962C8B-B14F-4D97-AF65-F5344CB8AC3E}">
        <p14:creationId xmlns:p14="http://schemas.microsoft.com/office/powerpoint/2010/main" val="266344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220" y="1435443"/>
            <a:ext cx="10400271" cy="1913238"/>
          </a:xfrm>
        </p:spPr>
        <p:txBody>
          <a:bodyPr>
            <a:normAutofit/>
          </a:bodyPr>
          <a:lstStyle/>
          <a:p>
            <a:r>
              <a:rPr lang="en-US" sz="1600" b="1" dirty="0"/>
              <a:t>Unit testing </a:t>
            </a:r>
            <a:r>
              <a:rPr lang="en-US" sz="1600" dirty="0"/>
              <a:t>– </a:t>
            </a:r>
            <a:r>
              <a:rPr lang="en-US" sz="1600" dirty="0" smtClean="0"/>
              <a:t>Test </a:t>
            </a:r>
            <a:r>
              <a:rPr lang="en-US" sz="1600" dirty="0"/>
              <a:t>the smallest parts of a code (classes or methods)</a:t>
            </a:r>
          </a:p>
          <a:p>
            <a:r>
              <a:rPr lang="en-US" sz="1600" b="1" dirty="0"/>
              <a:t>Integration testing </a:t>
            </a:r>
            <a:r>
              <a:rPr lang="en-US" sz="1600" dirty="0"/>
              <a:t>– </a:t>
            </a:r>
            <a:r>
              <a:rPr lang="en-US" sz="1600" dirty="0" smtClean="0"/>
              <a:t>Test </a:t>
            </a:r>
            <a:r>
              <a:rPr lang="en-US" sz="1600" dirty="0"/>
              <a:t>multiple components which are combined or integrated – checks </a:t>
            </a:r>
            <a:r>
              <a:rPr lang="en-US" sz="1600" dirty="0" smtClean="0"/>
              <a:t>regression</a:t>
            </a:r>
            <a:endParaRPr lang="en-US" sz="1600" dirty="0"/>
          </a:p>
          <a:p>
            <a:r>
              <a:rPr lang="en-US" sz="1600" b="1" dirty="0"/>
              <a:t>End-to-end testing</a:t>
            </a:r>
            <a:r>
              <a:rPr lang="en-US" sz="1600" dirty="0"/>
              <a:t> – I</a:t>
            </a:r>
            <a:r>
              <a:rPr lang="en-US" sz="1600" dirty="0" smtClean="0"/>
              <a:t>nvolves </a:t>
            </a:r>
            <a:r>
              <a:rPr lang="en-US" sz="1600" dirty="0"/>
              <a:t>testing of a complete application environment in a situation that mimics real-world </a:t>
            </a:r>
            <a:r>
              <a:rPr lang="en-US" sz="1600" dirty="0" smtClean="0"/>
              <a:t>use</a:t>
            </a:r>
          </a:p>
          <a:p>
            <a:r>
              <a:rPr lang="en-US" sz="1600" b="1" dirty="0"/>
              <a:t>Functional testing</a:t>
            </a:r>
            <a:r>
              <a:rPr lang="en-US" sz="1600" dirty="0"/>
              <a:t> – I</a:t>
            </a:r>
            <a:r>
              <a:rPr lang="en-US" sz="1600" dirty="0" smtClean="0"/>
              <a:t>gnores </a:t>
            </a:r>
            <a:r>
              <a:rPr lang="en-US" sz="1600" dirty="0"/>
              <a:t>the internal parts and focus on the output is as per requirement or </a:t>
            </a:r>
            <a:r>
              <a:rPr lang="en-US" sz="1600" dirty="0" smtClean="0"/>
              <a:t>not </a:t>
            </a:r>
            <a:r>
              <a:rPr lang="en-US" sz="1600" dirty="0"/>
              <a:t>- Black-box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89221" y="345061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WHY?</a:t>
            </a:r>
            <a:endParaRPr lang="ro-RO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9221" y="4377377"/>
            <a:ext cx="10363200" cy="220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ro-RO" sz="1600" i="0" dirty="0" smtClean="0"/>
              <a:t>The goal is to </a:t>
            </a:r>
            <a:r>
              <a:rPr lang="ro-RO" sz="1600" b="1" i="0" dirty="0" smtClean="0"/>
              <a:t>write tests that fail</a:t>
            </a:r>
            <a:r>
              <a:rPr lang="ro-RO" sz="1600" i="0" dirty="0" smtClean="0"/>
              <a:t>, so you can correct the errors on time</a:t>
            </a:r>
          </a:p>
          <a:p>
            <a:pPr lvl="1"/>
            <a:r>
              <a:rPr lang="en-US" sz="1600" b="1" i="0" dirty="0" smtClean="0"/>
              <a:t>Improves the implementation </a:t>
            </a:r>
            <a:r>
              <a:rPr lang="en-US" sz="1600" i="0" dirty="0" smtClean="0"/>
              <a:t>via new insights</a:t>
            </a:r>
          </a:p>
          <a:p>
            <a:pPr lvl="1"/>
            <a:r>
              <a:rPr lang="en-US" sz="1600" b="1" i="0" dirty="0" smtClean="0"/>
              <a:t>Anticipates errors </a:t>
            </a:r>
            <a:r>
              <a:rPr lang="en-US" sz="1600" i="0" dirty="0" smtClean="0"/>
              <a:t>- testing motivates developers to think about ways to break their code, thereby leading to more resilient applications.</a:t>
            </a:r>
            <a:endParaRPr lang="ro-RO" sz="1600" i="0" dirty="0" smtClean="0"/>
          </a:p>
          <a:p>
            <a:pPr lvl="1"/>
            <a:r>
              <a:rPr lang="en-US" sz="1600" i="0" dirty="0" smtClean="0"/>
              <a:t> Can be </a:t>
            </a:r>
            <a:r>
              <a:rPr lang="en-US" sz="1600" b="1" i="0" dirty="0" smtClean="0"/>
              <a:t>run</a:t>
            </a:r>
            <a:r>
              <a:rPr lang="en-US" sz="1600" i="0" dirty="0" smtClean="0"/>
              <a:t> </a:t>
            </a:r>
            <a:r>
              <a:rPr lang="en-US" sz="1600" b="1" i="0" dirty="0" smtClean="0"/>
              <a:t>automatically when needed</a:t>
            </a:r>
          </a:p>
          <a:p>
            <a:pPr lvl="1"/>
            <a:r>
              <a:rPr lang="en-US" sz="1600" i="0" dirty="0" smtClean="0"/>
              <a:t>Multiple </a:t>
            </a:r>
            <a:r>
              <a:rPr lang="en-US" sz="1600" b="1" i="0" dirty="0" smtClean="0"/>
              <a:t>frameworks</a:t>
            </a:r>
            <a:r>
              <a:rPr lang="en-US" sz="1600" i="0" dirty="0" smtClean="0"/>
              <a:t> and </a:t>
            </a:r>
            <a:r>
              <a:rPr lang="en-US" sz="1600" b="1" i="0" dirty="0" smtClean="0"/>
              <a:t>instruments</a:t>
            </a:r>
            <a:r>
              <a:rPr lang="en-US" sz="1600" i="0" dirty="0" smtClean="0"/>
              <a:t> exist on the market, which </a:t>
            </a:r>
            <a:r>
              <a:rPr lang="en-US" sz="1600" b="1" i="0" dirty="0" smtClean="0"/>
              <a:t>simplify the way we write tests</a:t>
            </a:r>
            <a:endParaRPr lang="en-US" sz="1600" b="1" i="0" dirty="0"/>
          </a:p>
        </p:txBody>
      </p:sp>
    </p:spTree>
    <p:extLst>
      <p:ext uri="{BB962C8B-B14F-4D97-AF65-F5344CB8AC3E}">
        <p14:creationId xmlns:p14="http://schemas.microsoft.com/office/powerpoint/2010/main" val="6033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 STRUCTURE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12" y="2586166"/>
            <a:ext cx="4646141" cy="243067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600" b="1" dirty="0" smtClean="0"/>
              <a:t>Prepare initial conditions </a:t>
            </a:r>
            <a:r>
              <a:rPr lang="en-GB" sz="1600" dirty="0" smtClean="0"/>
              <a:t>– create objects, initialize resources</a:t>
            </a:r>
          </a:p>
          <a:p>
            <a:pPr>
              <a:buFont typeface="+mj-lt"/>
              <a:buAutoNum type="arabicPeriod"/>
            </a:pPr>
            <a:r>
              <a:rPr lang="en-GB" sz="1600" b="1" dirty="0" smtClean="0"/>
              <a:t>Call the methods </a:t>
            </a:r>
            <a:r>
              <a:rPr lang="en-GB" sz="1600" dirty="0" smtClean="0"/>
              <a:t>that need to be tested</a:t>
            </a:r>
          </a:p>
          <a:p>
            <a:pPr>
              <a:buFont typeface="+mj-lt"/>
              <a:buAutoNum type="arabicPeriod"/>
            </a:pPr>
            <a:r>
              <a:rPr lang="en-GB" sz="1600" b="1" dirty="0" smtClean="0"/>
              <a:t>Verify methods </a:t>
            </a:r>
            <a:r>
              <a:rPr lang="en-GB" sz="1600" dirty="0" smtClean="0"/>
              <a:t>by comparing the generated results with the expected ones</a:t>
            </a:r>
          </a:p>
          <a:p>
            <a:pPr>
              <a:buFont typeface="+mj-lt"/>
              <a:buAutoNum type="arabicPeriod"/>
            </a:pPr>
            <a:r>
              <a:rPr lang="en-GB" sz="1600" b="1" dirty="0" smtClean="0"/>
              <a:t>Release</a:t>
            </a:r>
            <a:r>
              <a:rPr lang="en-GB" sz="1600" dirty="0" smtClean="0"/>
              <a:t> the used </a:t>
            </a:r>
            <a:r>
              <a:rPr lang="en-GB" sz="1600" b="1" dirty="0" smtClean="0"/>
              <a:t>resources</a:t>
            </a:r>
            <a:endParaRPr lang="ro-RO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8750"/>
            <a:ext cx="5830852" cy="43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JUNIT CONCEPTS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40" y="2127937"/>
            <a:ext cx="6267450" cy="424815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Test </a:t>
            </a:r>
            <a:r>
              <a:rPr lang="en-US" sz="1600" b="1" dirty="0"/>
              <a:t>class</a:t>
            </a:r>
            <a:r>
              <a:rPr lang="en-US" sz="1600" dirty="0"/>
              <a:t>: a </a:t>
            </a:r>
            <a:r>
              <a:rPr lang="en-US" sz="1600" b="1" dirty="0"/>
              <a:t>Java class </a:t>
            </a:r>
            <a:r>
              <a:rPr lang="en-US" sz="1600" dirty="0"/>
              <a:t>containing </a:t>
            </a:r>
            <a:r>
              <a:rPr lang="en-US" sz="1600" b="1" dirty="0"/>
              <a:t>one or more test </a:t>
            </a:r>
            <a:r>
              <a:rPr lang="en-US" sz="1600" dirty="0"/>
              <a:t>methods</a:t>
            </a:r>
            <a:r>
              <a:rPr lang="en-US" sz="1600" dirty="0" smtClean="0"/>
              <a:t>.</a:t>
            </a:r>
            <a:endParaRPr lang="ro-RO" sz="1600" dirty="0" smtClean="0"/>
          </a:p>
          <a:p>
            <a:r>
              <a:rPr lang="en-US" sz="1600" b="1" dirty="0"/>
              <a:t>Test method</a:t>
            </a:r>
            <a:r>
              <a:rPr lang="en-US" sz="1600" dirty="0"/>
              <a:t>: a </a:t>
            </a:r>
            <a:r>
              <a:rPr lang="en-US" sz="1600" b="1" dirty="0"/>
              <a:t>method</a:t>
            </a:r>
            <a:r>
              <a:rPr lang="en-US" sz="1600" dirty="0"/>
              <a:t> in a Java class that contains </a:t>
            </a:r>
            <a:r>
              <a:rPr lang="en-US" sz="1600" b="1" dirty="0"/>
              <a:t>a single unit test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b="1" dirty="0" smtClean="0"/>
              <a:t>Assertion</a:t>
            </a:r>
            <a:r>
              <a:rPr lang="en-US" sz="1600" dirty="0" smtClean="0"/>
              <a:t>: a statement that you include in a test method to check that the results of a test are as expected.</a:t>
            </a:r>
          </a:p>
          <a:p>
            <a:r>
              <a:rPr lang="en-US" sz="1600" b="1" dirty="0" smtClean="0"/>
              <a:t>Test </a:t>
            </a:r>
            <a:r>
              <a:rPr lang="en-US" sz="1600" b="1" dirty="0"/>
              <a:t>fixture</a:t>
            </a:r>
            <a:r>
              <a:rPr lang="en-US" sz="1600" dirty="0"/>
              <a:t>: a class that is used to set up state for multiple tests; typically used when the set up routines are “expensive” or take a long time to execute.</a:t>
            </a:r>
          </a:p>
          <a:p>
            <a:r>
              <a:rPr lang="en-US" sz="1600" b="1" dirty="0" smtClean="0"/>
              <a:t>Test </a:t>
            </a:r>
            <a:r>
              <a:rPr lang="en-US" sz="1600" b="1" dirty="0"/>
              <a:t>suite</a:t>
            </a:r>
            <a:r>
              <a:rPr lang="en-US" sz="1600" dirty="0"/>
              <a:t>: a grouping of test classes that are run together</a:t>
            </a:r>
            <a:r>
              <a:rPr lang="en-US" sz="1600" dirty="0" smtClean="0"/>
              <a:t>.</a:t>
            </a:r>
            <a:endParaRPr lang="ro-RO" sz="1600" dirty="0" smtClean="0"/>
          </a:p>
          <a:p>
            <a:r>
              <a:rPr lang="ro-RO" sz="1600" b="1" dirty="0" smtClean="0"/>
              <a:t>Test runner:  </a:t>
            </a:r>
            <a:r>
              <a:rPr lang="en-US" sz="1600" dirty="0"/>
              <a:t>used for executing the test </a:t>
            </a:r>
            <a:r>
              <a:rPr lang="en-US" sz="1600" dirty="0" smtClean="0"/>
              <a:t>cases</a:t>
            </a:r>
            <a:r>
              <a:rPr lang="ro-RO" sz="1600" dirty="0" smtClean="0"/>
              <a:t>. </a:t>
            </a:r>
            <a:r>
              <a:rPr lang="en-US" sz="1600" dirty="0" smtClean="0"/>
              <a:t>NetBeans</a:t>
            </a:r>
            <a:r>
              <a:rPr lang="en-US" sz="1600" dirty="0"/>
              <a:t>, Eclipse and </a:t>
            </a:r>
            <a:r>
              <a:rPr lang="en-US" sz="1600" dirty="0" err="1"/>
              <a:t>IntelliJ</a:t>
            </a:r>
            <a:r>
              <a:rPr lang="en-US" sz="1600" dirty="0"/>
              <a:t> </a:t>
            </a:r>
            <a:r>
              <a:rPr lang="en-US" sz="1600" dirty="0" smtClean="0"/>
              <a:t>I</a:t>
            </a:r>
            <a:r>
              <a:rPr lang="ro-RO" sz="1600" dirty="0" smtClean="0"/>
              <a:t>DEA</a:t>
            </a:r>
            <a:r>
              <a:rPr lang="en-US" sz="1600" dirty="0" smtClean="0"/>
              <a:t> </a:t>
            </a:r>
            <a:r>
              <a:rPr lang="en-US" sz="1600" dirty="0"/>
              <a:t>have native </a:t>
            </a:r>
            <a:r>
              <a:rPr lang="en-US" sz="1600" dirty="0" smtClean="0"/>
              <a:t>test </a:t>
            </a:r>
            <a:r>
              <a:rPr lang="en-US" sz="1600" dirty="0"/>
              <a:t>runners built in.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0"/>
            <a:ext cx="455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86" y="185351"/>
            <a:ext cx="5461687" cy="6524368"/>
          </a:xfrm>
        </p:spPr>
        <p:txBody>
          <a:bodyPr/>
          <a:lstStyle/>
          <a:p>
            <a:endParaRPr lang="ro-RO" sz="1600" b="1" dirty="0" smtClean="0"/>
          </a:p>
          <a:p>
            <a:r>
              <a:rPr lang="en-US" sz="1600" b="1" dirty="0" smtClean="0"/>
              <a:t>Fixture</a:t>
            </a:r>
            <a:r>
              <a:rPr lang="en-US" sz="1600" dirty="0" smtClean="0"/>
              <a:t> </a:t>
            </a:r>
            <a:r>
              <a:rPr lang="en-US" sz="1600" dirty="0"/>
              <a:t>is a fixed state </a:t>
            </a:r>
            <a:r>
              <a:rPr lang="en-US" sz="1600" dirty="0" smtClean="0"/>
              <a:t>of </a:t>
            </a:r>
            <a:r>
              <a:rPr lang="en-US" sz="1600" dirty="0"/>
              <a:t>a set of objects used as a baseline for running </a:t>
            </a:r>
            <a:r>
              <a:rPr lang="en-US" sz="1600" dirty="0" smtClean="0"/>
              <a:t>tests</a:t>
            </a:r>
            <a:endParaRPr lang="ro-RO" sz="1600" dirty="0" smtClean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96" y="1918902"/>
            <a:ext cx="4992644" cy="339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03773" y="172994"/>
            <a:ext cx="5461687" cy="652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sz="1600" dirty="0" smtClean="0"/>
          </a:p>
          <a:p>
            <a:r>
              <a:rPr lang="en-US" sz="1600" dirty="0" smtClean="0"/>
              <a:t>A </a:t>
            </a:r>
            <a:r>
              <a:rPr lang="en-US" sz="1600" b="1" dirty="0"/>
              <a:t>test suite </a:t>
            </a:r>
            <a:r>
              <a:rPr lang="en-US" sz="1600" dirty="0"/>
              <a:t>bundles a few unit test cases and runs them together</a:t>
            </a:r>
            <a:endParaRPr lang="ro-RO" sz="16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o-RO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ro-RO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ro-RO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ro-RO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ro-RO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ro-RO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ro-RO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ro-RO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07" y="1918901"/>
            <a:ext cx="4885332" cy="339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ASSERTS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465" y="1327837"/>
            <a:ext cx="10591800" cy="4800600"/>
          </a:xfrm>
        </p:spPr>
        <p:txBody>
          <a:bodyPr/>
          <a:lstStyle/>
          <a:p>
            <a:r>
              <a:rPr lang="en-US" sz="1600" dirty="0" smtClean="0"/>
              <a:t>Each </a:t>
            </a:r>
            <a:r>
              <a:rPr lang="en-US" sz="1600" b="1" dirty="0"/>
              <a:t>assert method </a:t>
            </a:r>
            <a:r>
              <a:rPr lang="en-US" sz="1600" dirty="0"/>
              <a:t>has the following parameters: message, expected-value, actual-value - the message is optional, but it is </a:t>
            </a:r>
            <a:r>
              <a:rPr lang="en-US" sz="1600" dirty="0">
                <a:solidFill>
                  <a:srgbClr val="FF0000"/>
                </a:solidFill>
              </a:rPr>
              <a:t>BAD PRACTICE </a:t>
            </a:r>
            <a:r>
              <a:rPr lang="en-US" sz="1600" dirty="0"/>
              <a:t>not to use it</a:t>
            </a:r>
          </a:p>
          <a:p>
            <a:r>
              <a:rPr lang="en-US" sz="1600" dirty="0"/>
              <a:t>Examples of asserts: 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221" y="1890583"/>
            <a:ext cx="4630438" cy="482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011"/>
          </a:xfrm>
        </p:spPr>
        <p:txBody>
          <a:bodyPr/>
          <a:lstStyle/>
          <a:p>
            <a:r>
              <a:rPr lang="ro-RO" dirty="0" smtClean="0"/>
              <a:t>EXCEPTION TESTING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972" y="3608172"/>
            <a:ext cx="10146958" cy="2965623"/>
          </a:xfrm>
        </p:spPr>
        <p:txBody>
          <a:bodyPr>
            <a:normAutofit/>
          </a:bodyPr>
          <a:lstStyle/>
          <a:p>
            <a:r>
              <a:rPr lang="ro-RO" sz="1600" dirty="0" smtClean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above test will pass if </a:t>
            </a:r>
            <a:r>
              <a:rPr lang="en-US" sz="1600" b="1" i="1" dirty="0"/>
              <a:t>any</a:t>
            </a:r>
            <a:r>
              <a:rPr lang="en-US" sz="1600" dirty="0"/>
              <a:t> code in the method throws </a:t>
            </a:r>
            <a:r>
              <a:rPr lang="en-US" sz="1600" b="1" dirty="0" err="1" smtClean="0"/>
              <a:t>IndexOutOfBoundsException</a:t>
            </a:r>
            <a:endParaRPr lang="ro-RO" sz="1600" b="1" dirty="0" smtClean="0"/>
          </a:p>
          <a:p>
            <a:r>
              <a:rPr lang="ro-RO" sz="1600" dirty="0" smtClean="0"/>
              <a:t>Can not test the value of the message in the exception using the first example</a:t>
            </a:r>
            <a:endParaRPr lang="ro-RO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40" y="2223701"/>
            <a:ext cx="4832164" cy="112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40" y="1714435"/>
            <a:ext cx="24860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40" y="4673300"/>
            <a:ext cx="62484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9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BEST PRACTICES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703" y="1564159"/>
            <a:ext cx="5629725" cy="49478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16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r>
              <a:rPr lang="ro-RO" sz="1600" dirty="0"/>
              <a:t>The </a:t>
            </a:r>
            <a:r>
              <a:rPr lang="ro-RO" sz="1600" dirty="0" smtClean="0"/>
              <a:t>name of the class </a:t>
            </a:r>
            <a:r>
              <a:rPr lang="ro-RO" sz="1600" dirty="0"/>
              <a:t>is important and it must be </a:t>
            </a:r>
            <a:r>
              <a:rPr lang="ro-RO" sz="1600" b="1" dirty="0" smtClean="0"/>
              <a:t>Test</a:t>
            </a:r>
            <a:r>
              <a:rPr lang="ro-RO" sz="1600" dirty="0" smtClean="0"/>
              <a:t>Something</a:t>
            </a:r>
            <a:r>
              <a:rPr lang="ro-RO" sz="1600" dirty="0" smtClean="0"/>
              <a:t> </a:t>
            </a:r>
            <a:r>
              <a:rPr lang="ro-RO" sz="1600" dirty="0"/>
              <a:t>or </a:t>
            </a:r>
            <a:r>
              <a:rPr lang="ro-RO" sz="1600" dirty="0" smtClean="0"/>
              <a:t>Something</a:t>
            </a:r>
            <a:r>
              <a:rPr lang="ro-RO" sz="1600" b="1" dirty="0" smtClean="0"/>
              <a:t>Test</a:t>
            </a:r>
            <a:endParaRPr lang="ro-RO" sz="1600" dirty="0"/>
          </a:p>
          <a:p>
            <a:r>
              <a:rPr lang="ro-RO" sz="1600" dirty="0"/>
              <a:t>A unit test must evaluate a</a:t>
            </a:r>
            <a:r>
              <a:rPr lang="ro-RO" sz="1600" b="1" dirty="0"/>
              <a:t> single </a:t>
            </a:r>
            <a:r>
              <a:rPr lang="ro-RO" sz="1600" b="1" dirty="0" smtClean="0"/>
              <a:t>code unit</a:t>
            </a:r>
          </a:p>
          <a:p>
            <a:r>
              <a:rPr lang="ro-RO" sz="1600" dirty="0"/>
              <a:t>Unit </a:t>
            </a:r>
            <a:r>
              <a:rPr lang="ro-RO" sz="1600" b="1" dirty="0"/>
              <a:t>tests must be independent </a:t>
            </a:r>
            <a:r>
              <a:rPr lang="ro-RO" sz="1600" dirty="0"/>
              <a:t>one from </a:t>
            </a:r>
            <a:r>
              <a:rPr lang="ro-RO" sz="1600" dirty="0" smtClean="0"/>
              <a:t>another</a:t>
            </a:r>
            <a:endParaRPr lang="ro-RO" sz="1600" b="1" dirty="0"/>
          </a:p>
          <a:p>
            <a:r>
              <a:rPr lang="ro-RO" sz="1600" dirty="0"/>
              <a:t>In a test, a </a:t>
            </a:r>
            <a:r>
              <a:rPr lang="ro-RO" sz="1600" b="1" dirty="0"/>
              <a:t>single assert</a:t>
            </a:r>
            <a:r>
              <a:rPr lang="ro-RO" sz="1600" dirty="0"/>
              <a:t> method should be found – a single aspect is </a:t>
            </a:r>
            <a:r>
              <a:rPr lang="ro-RO" sz="1600" dirty="0" smtClean="0"/>
              <a:t>tested, do not make unnecessary assertions </a:t>
            </a:r>
          </a:p>
          <a:p>
            <a:r>
              <a:rPr lang="ro-RO" sz="1600" dirty="0" smtClean="0"/>
              <a:t>Avoid </a:t>
            </a:r>
            <a:r>
              <a:rPr lang="ro-RO" sz="1600" dirty="0"/>
              <a:t>unnecessary </a:t>
            </a:r>
            <a:r>
              <a:rPr lang="ro-RO" sz="1600" dirty="0" smtClean="0"/>
              <a:t>preconditions</a:t>
            </a:r>
          </a:p>
          <a:p>
            <a:r>
              <a:rPr lang="en-US" sz="1600" dirty="0"/>
              <a:t>Name your unit tests </a:t>
            </a:r>
            <a:r>
              <a:rPr lang="en-US" sz="1600" b="1" dirty="0"/>
              <a:t>clearly and </a:t>
            </a:r>
            <a:r>
              <a:rPr lang="en-US" sz="1600" b="1" dirty="0" smtClean="0"/>
              <a:t>consistently</a:t>
            </a:r>
            <a:endParaRPr lang="ro-RO" sz="1600" b="1" dirty="0" smtClean="0"/>
          </a:p>
          <a:p>
            <a:r>
              <a:rPr lang="en-US" sz="1600" dirty="0"/>
              <a:t>Use </a:t>
            </a:r>
            <a:r>
              <a:rPr lang="ro-RO" sz="1600" b="1" dirty="0"/>
              <a:t>d</a:t>
            </a:r>
            <a:r>
              <a:rPr lang="en-US" sz="1600" b="1" dirty="0" err="1" smtClean="0"/>
              <a:t>escriptive</a:t>
            </a:r>
            <a:r>
              <a:rPr lang="en-US" sz="1600" b="1" dirty="0" smtClean="0"/>
              <a:t> </a:t>
            </a:r>
            <a:r>
              <a:rPr lang="ro-RO" sz="1600" b="1" dirty="0" smtClean="0"/>
              <a:t>m</a:t>
            </a:r>
            <a:r>
              <a:rPr lang="en-US" sz="1600" b="1" dirty="0" err="1" smtClean="0"/>
              <a:t>essages</a:t>
            </a:r>
            <a:r>
              <a:rPr lang="en-US" sz="1600" b="1" dirty="0" smtClean="0"/>
              <a:t> </a:t>
            </a:r>
            <a:r>
              <a:rPr lang="en-US" sz="1600" b="1" dirty="0"/>
              <a:t>in </a:t>
            </a:r>
            <a:r>
              <a:rPr lang="ro-RO" sz="1600" b="1" dirty="0" smtClean="0"/>
              <a:t>a</a:t>
            </a:r>
            <a:r>
              <a:rPr lang="en-US" sz="1600" b="1" dirty="0" err="1" smtClean="0"/>
              <a:t>ssert</a:t>
            </a:r>
            <a:r>
              <a:rPr lang="en-US" sz="1600" b="1" dirty="0" smtClean="0"/>
              <a:t> </a:t>
            </a:r>
            <a:r>
              <a:rPr lang="ro-RO" sz="1600" dirty="0" smtClean="0"/>
              <a:t>m</a:t>
            </a:r>
            <a:r>
              <a:rPr lang="en-US" sz="1600" dirty="0" err="1" smtClean="0"/>
              <a:t>ethods</a:t>
            </a:r>
            <a:endParaRPr lang="ro-RO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92" y="0"/>
            <a:ext cx="4847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244" y="315097"/>
            <a:ext cx="9601200" cy="1485900"/>
          </a:xfrm>
        </p:spPr>
        <p:txBody>
          <a:bodyPr/>
          <a:lstStyle/>
          <a:p>
            <a:r>
              <a:rPr lang="en-GB" dirty="0" smtClean="0"/>
              <a:t>TEST DRIVEN 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en-GB" dirty="0" smtClean="0"/>
              <a:t>DEVELOPMENT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1294"/>
            <a:ext cx="6038850" cy="4490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 smtClean="0"/>
              <a:t>TDD</a:t>
            </a:r>
            <a:r>
              <a:rPr lang="en-GB" sz="1600" dirty="0" smtClean="0"/>
              <a:t> – Method of development that advocates </a:t>
            </a:r>
            <a:r>
              <a:rPr lang="en-GB" sz="1600" b="1" dirty="0" smtClean="0"/>
              <a:t>writing unit tests before writing the software </a:t>
            </a:r>
            <a:r>
              <a:rPr lang="en-GB" sz="1600" dirty="0" smtClean="0"/>
              <a:t>under test itself</a:t>
            </a:r>
          </a:p>
          <a:p>
            <a:pPr marL="0" indent="0">
              <a:buNone/>
            </a:pPr>
            <a:r>
              <a:rPr lang="en-GB" sz="1600" b="1" dirty="0" smtClean="0"/>
              <a:t>STEPS: </a:t>
            </a:r>
          </a:p>
          <a:p>
            <a:pPr marL="0" indent="0">
              <a:buNone/>
            </a:pPr>
            <a:r>
              <a:rPr lang="en-GB" sz="1600" dirty="0" smtClean="0"/>
              <a:t>Add a test -&gt; Run all tests and see if the new test fails -&gt; Write the code -&gt; Run tests -&gt; Refactor code -&gt; Repeat</a:t>
            </a:r>
          </a:p>
          <a:p>
            <a:pPr marL="0" indent="0">
              <a:buNone/>
            </a:pPr>
            <a:r>
              <a:rPr lang="en-GB" sz="1600" b="1" dirty="0" smtClean="0"/>
              <a:t>BENEFITS:</a:t>
            </a:r>
          </a:p>
          <a:p>
            <a:pPr lvl="1"/>
            <a:r>
              <a:rPr lang="en-US" sz="1600" i="0" dirty="0" smtClean="0"/>
              <a:t>The </a:t>
            </a:r>
            <a:r>
              <a:rPr lang="en-US" sz="1600" i="0" dirty="0"/>
              <a:t>programmer is concerned with the interface </a:t>
            </a:r>
            <a:r>
              <a:rPr lang="en-US" sz="1600" b="1" i="0" dirty="0"/>
              <a:t>before the </a:t>
            </a:r>
            <a:r>
              <a:rPr lang="en-US" sz="1600" b="1" i="0" dirty="0" smtClean="0"/>
              <a:t>implementation</a:t>
            </a:r>
          </a:p>
          <a:p>
            <a:pPr lvl="1"/>
            <a:r>
              <a:rPr lang="en-US" sz="1600" i="0" dirty="0" smtClean="0"/>
              <a:t>Ensures that </a:t>
            </a:r>
            <a:r>
              <a:rPr lang="en-US" sz="1600" b="1" i="0" dirty="0"/>
              <a:t>all written code is covered </a:t>
            </a:r>
            <a:r>
              <a:rPr lang="en-US" sz="1600" i="0" dirty="0"/>
              <a:t>by at least one </a:t>
            </a:r>
            <a:r>
              <a:rPr lang="en-US" sz="1600" i="0" dirty="0" smtClean="0"/>
              <a:t>test</a:t>
            </a:r>
            <a:endParaRPr lang="ro-RO" sz="1600" i="0" dirty="0"/>
          </a:p>
          <a:p>
            <a:pPr marL="0" indent="0">
              <a:buNone/>
            </a:pPr>
            <a:r>
              <a:rPr lang="ro-RO" sz="1600" b="1" dirty="0" smtClean="0"/>
              <a:t>DOWNSIDES:</a:t>
            </a:r>
            <a:endParaRPr lang="en-GB" sz="1600" b="1" i="0" dirty="0" smtClean="0"/>
          </a:p>
          <a:p>
            <a:pPr lvl="1"/>
            <a:r>
              <a:rPr lang="ro-RO" sz="1600" i="0" dirty="0" smtClean="0"/>
              <a:t>Big time investment</a:t>
            </a:r>
          </a:p>
          <a:p>
            <a:pPr lvl="1"/>
            <a:r>
              <a:rPr lang="ro-RO" sz="1600" i="0" dirty="0"/>
              <a:t>Selling it to </a:t>
            </a:r>
            <a:r>
              <a:rPr lang="ro-RO" sz="1600" i="0" dirty="0" smtClean="0"/>
              <a:t>management or other developers</a:t>
            </a:r>
          </a:p>
          <a:p>
            <a:pPr lvl="1"/>
            <a:endParaRPr lang="en-GB" sz="1600" i="0" dirty="0" smtClean="0"/>
          </a:p>
          <a:p>
            <a:endParaRPr lang="ro-RO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0"/>
            <a:ext cx="4743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642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Unit testing with Junit (and not only)</vt:lpstr>
      <vt:lpstr>TYPES</vt:lpstr>
      <vt:lpstr>UNIT TEST STRUCTURE</vt:lpstr>
      <vt:lpstr>JUNIT CONCEPTS</vt:lpstr>
      <vt:lpstr>PowerPoint Presentation</vt:lpstr>
      <vt:lpstr>ASSERTS</vt:lpstr>
      <vt:lpstr>EXCEPTION TESTING</vt:lpstr>
      <vt:lpstr>BEST PRACTICES</vt:lpstr>
      <vt:lpstr>TEST DRIVEN  DEVELOPMENT</vt:lpstr>
      <vt:lpstr>MUTATION TESTING</vt:lpstr>
      <vt:lpstr>THANKS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Junit</dc:title>
  <dc:creator>Elena Grumazescu</dc:creator>
  <cp:lastModifiedBy>Grumazescu, E. (Elena)</cp:lastModifiedBy>
  <cp:revision>47</cp:revision>
  <dcterms:created xsi:type="dcterms:W3CDTF">2017-04-19T19:05:13Z</dcterms:created>
  <dcterms:modified xsi:type="dcterms:W3CDTF">2017-04-20T13:41:27Z</dcterms:modified>
</cp:coreProperties>
</file>