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Proxima Nova"/>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42649212-EC3D-4999-973E-6FD1F957B3AE}">
  <a:tblStyle styleId="{42649212-EC3D-4999-973E-6FD1F957B3AE}"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5.xml"/><Relationship Id="rId33" Type="http://schemas.openxmlformats.org/officeDocument/2006/relationships/font" Target="fonts/ProximaNova-boldItalic.fntdata"/><Relationship Id="rId10" Type="http://schemas.openxmlformats.org/officeDocument/2006/relationships/slide" Target="slides/slide4.xml"/><Relationship Id="rId32" Type="http://schemas.openxmlformats.org/officeDocument/2006/relationships/font" Target="fonts/ProximaNova-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150">
                <a:latin typeface="Proxima Nova"/>
                <a:ea typeface="Proxima Nova"/>
                <a:cs typeface="Proxima Nova"/>
                <a:sym typeface="Proxima Nova"/>
              </a:rPr>
              <a:t>The </a:t>
            </a:r>
            <a:r>
              <a:rPr b="1" lang="en" sz="1150">
                <a:latin typeface="Proxima Nova"/>
                <a:ea typeface="Proxima Nova"/>
                <a:cs typeface="Proxima Nova"/>
                <a:sym typeface="Proxima Nova"/>
              </a:rPr>
              <a:t>Permanent generation</a:t>
            </a:r>
            <a:r>
              <a:rPr lang="en" sz="1150">
                <a:latin typeface="Proxima Nova"/>
                <a:ea typeface="Proxima Nova"/>
                <a:cs typeface="Proxima Nova"/>
                <a:sym typeface="Proxima Nova"/>
              </a:rPr>
              <a:t> contains metadata required by the JVM to describe the classes and methods used in the application. The permanent generation is populated by the JVM at runtime based on classes in use by the application. In addition, Java SE library classes and methods may be stored here.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latin typeface="Proxima Nova"/>
              <a:ea typeface="Proxima Nova"/>
              <a:cs typeface="Proxima Nova"/>
              <a:sym typeface="Proxima Nov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latin typeface="Proxima Nova"/>
              <a:ea typeface="Proxima Nova"/>
              <a:cs typeface="Proxima Nova"/>
              <a:sym typeface="Proxima Nov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latin typeface="Proxima Nova"/>
              <a:ea typeface="Proxima Nova"/>
              <a:cs typeface="Proxima Nova"/>
              <a:sym typeface="Proxima Nov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150">
                <a:latin typeface="Proxima Nova"/>
                <a:ea typeface="Proxima Nova"/>
                <a:cs typeface="Proxima Nova"/>
                <a:sym typeface="Proxima Nova"/>
              </a:rPr>
              <a:t>Notice we now have differently aged object in the survivor space.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150">
                <a:latin typeface="Proxima Nova"/>
                <a:ea typeface="Proxima Nova"/>
                <a:cs typeface="Proxima Nova"/>
                <a:sym typeface="Proxima Nova"/>
              </a:rPr>
              <a:t>Notice we now have differently aged object in the survivor space.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150">
                <a:latin typeface="Proxima Nova"/>
                <a:ea typeface="Proxima Nova"/>
                <a:cs typeface="Proxima Nova"/>
                <a:sym typeface="Proxima Nova"/>
              </a:rPr>
              <a:t>Notice we now have differently aged object in the survivor space.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latin typeface="Proxima Nova"/>
                <a:ea typeface="Proxima Nova"/>
                <a:cs typeface="Proxima Nova"/>
                <a:sym typeface="Proxima Nova"/>
              </a:rPr>
              <a:t>The serial collector is the default for client style machines in Java SE 5 and 6. With the serial collector, both minor and major garbage collections are done serially (using a single virtual CPU).</a:t>
            </a:r>
          </a:p>
          <a:p>
            <a:pPr lvl="0">
              <a:spcBef>
                <a:spcPts val="0"/>
              </a:spcBef>
              <a:buNone/>
            </a:pPr>
            <a:r>
              <a:t/>
            </a:r>
            <a:endParaRPr>
              <a:latin typeface="Proxima Nova"/>
              <a:ea typeface="Proxima Nova"/>
              <a:cs typeface="Proxima Nova"/>
              <a:sym typeface="Proxima Nova"/>
            </a:endParaRPr>
          </a:p>
          <a:p>
            <a:pPr lvl="0">
              <a:spcBef>
                <a:spcPts val="0"/>
              </a:spcBef>
              <a:buNone/>
            </a:pPr>
            <a:r>
              <a:rPr lang="en">
                <a:latin typeface="Proxima Nova"/>
                <a:ea typeface="Proxima Nova"/>
                <a:cs typeface="Proxima Nova"/>
                <a:sym typeface="Proxima Nova"/>
              </a:rPr>
              <a:t>The parallel garbage collector uses multiple threads to perform the young generation garbage collection. By default on a host with N CPUs, the parallel garbage collector uses N garbage collector threads in the collection.</a:t>
            </a:r>
          </a:p>
          <a:p>
            <a:pPr lvl="0">
              <a:spcBef>
                <a:spcPts val="0"/>
              </a:spcBef>
              <a:buNone/>
            </a:pPr>
            <a:r>
              <a:t/>
            </a:r>
            <a:endParaRPr>
              <a:latin typeface="Proxima Nova"/>
              <a:ea typeface="Proxima Nova"/>
              <a:cs typeface="Proxima Nova"/>
              <a:sym typeface="Proxima Nova"/>
            </a:endParaRPr>
          </a:p>
          <a:p>
            <a:pPr lvl="0">
              <a:spcBef>
                <a:spcPts val="0"/>
              </a:spcBef>
              <a:buNone/>
            </a:pPr>
            <a:r>
              <a:rPr lang="en">
                <a:latin typeface="Proxima Nova"/>
                <a:ea typeface="Proxima Nova"/>
                <a:cs typeface="Proxima Nova"/>
                <a:sym typeface="Proxima Nova"/>
              </a:rPr>
              <a:t>CMS collector on young generation uses the same algorithm as that of the parallel collector.</a:t>
            </a:r>
          </a:p>
          <a:p>
            <a:pPr lvl="0">
              <a:spcBef>
                <a:spcPts val="0"/>
              </a:spcBef>
              <a:buNone/>
            </a:pPr>
            <a:r>
              <a:t/>
            </a:r>
            <a:endParaRPr sz="1150"/>
          </a:p>
          <a:p>
            <a:pPr lvl="0">
              <a:spcBef>
                <a:spcPts val="0"/>
              </a:spcBef>
              <a:buNone/>
            </a:pPr>
            <a:r>
              <a:rPr lang="en"/>
              <a:t>The G1 collector is a parallel, concurrent, and incrementally compacting low-pause garbage collector</a:t>
            </a:r>
          </a:p>
          <a:p>
            <a:pPr lvl="0" rtl="0">
              <a:spcBef>
                <a:spcPts val="0"/>
              </a:spcBef>
              <a:buNone/>
            </a:pPr>
            <a:r>
              <a:t/>
            </a:r>
            <a:endParaRPr>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latin typeface="Proxima Nova"/>
                <a:ea typeface="Proxima Nova"/>
                <a:cs typeface="Proxima Nova"/>
                <a:sym typeface="Proxima Nova"/>
              </a:rPr>
              <a:t>Each JVM implementation for a specific operating system, translates the Java programming instructions into instructions and commands that run on the local operating system. This way, Java programs achieve platform independence.</a:t>
            </a:r>
          </a:p>
          <a:p>
            <a:pPr lvl="0">
              <a:spcBef>
                <a:spcPts val="0"/>
              </a:spcBef>
              <a:buNone/>
            </a:pPr>
            <a:r>
              <a:t/>
            </a:r>
            <a:endParaRPr>
              <a:latin typeface="Proxima Nova"/>
              <a:ea typeface="Proxima Nova"/>
              <a:cs typeface="Proxima Nova"/>
              <a:sym typeface="Proxima Nova"/>
            </a:endParaRPr>
          </a:p>
          <a:p>
            <a:pPr lvl="0">
              <a:spcBef>
                <a:spcPts val="0"/>
              </a:spcBef>
              <a:buNone/>
            </a:pPr>
            <a:r>
              <a:rPr lang="en">
                <a:latin typeface="Proxima Nova"/>
                <a:ea typeface="Proxima Nova"/>
                <a:cs typeface="Proxima Nova"/>
                <a:sym typeface="Proxima Nova"/>
              </a:rPr>
              <a:t>The HotSpot JVM possesses an architecture that supports a strong foundation of features and capabilities and supports the ability to realize high performance and massive scalability. For example, the HotSpot JVM JIT compilers generate dynamic optimizations. In other words, they make optimization decisions while the Java application is running and generate high-performing native machine instructions targeted for the underlying system architecture.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highlight>
                  <a:srgbClr val="FFFFFF"/>
                </a:highlight>
              </a:rPr>
              <a:t>The thread stack also contains all local variables for each method being executed (all methods on the call stack). A thread can only access it's own thread stack. Local variables created by a thread are invisible to all other threads than the thread who created it.</a:t>
            </a:r>
          </a:p>
          <a:p>
            <a:pPr lvl="0">
              <a:spcBef>
                <a:spcPts val="0"/>
              </a:spcBef>
              <a:buNone/>
            </a:pPr>
            <a:r>
              <a:t/>
            </a:r>
            <a:endParaRPr>
              <a:highlight>
                <a:srgbClr val="FFFFFF"/>
              </a:highlight>
            </a:endParaRPr>
          </a:p>
          <a:p>
            <a:pPr lvl="0" rtl="0">
              <a:spcBef>
                <a:spcPts val="0"/>
              </a:spcBef>
              <a:buNone/>
            </a:pPr>
            <a:r>
              <a:rPr lang="en">
                <a:highlight>
                  <a:srgbClr val="FFFFFF"/>
                </a:highlight>
              </a:rPr>
              <a:t>All local variables of primitive types ( </a:t>
            </a:r>
            <a:r>
              <a:rPr lang="en" sz="1050">
                <a:highlight>
                  <a:srgbClr val="FFFFFF"/>
                </a:highlight>
              </a:rPr>
              <a:t>boolean</a:t>
            </a:r>
            <a:r>
              <a:rPr lang="en">
                <a:highlight>
                  <a:srgbClr val="FFFFFF"/>
                </a:highlight>
              </a:rPr>
              <a:t>, </a:t>
            </a:r>
            <a:r>
              <a:rPr lang="en" sz="1050">
                <a:highlight>
                  <a:srgbClr val="FFFFFF"/>
                </a:highlight>
              </a:rPr>
              <a:t>byte</a:t>
            </a:r>
            <a:r>
              <a:rPr lang="en">
                <a:highlight>
                  <a:srgbClr val="FFFFFF"/>
                </a:highlight>
              </a:rPr>
              <a:t>, </a:t>
            </a:r>
            <a:r>
              <a:rPr lang="en" sz="1050">
                <a:highlight>
                  <a:srgbClr val="FFFFFF"/>
                </a:highlight>
              </a:rPr>
              <a:t>short</a:t>
            </a:r>
            <a:r>
              <a:rPr lang="en">
                <a:highlight>
                  <a:srgbClr val="FFFFFF"/>
                </a:highlight>
              </a:rPr>
              <a:t>, </a:t>
            </a:r>
            <a:r>
              <a:rPr lang="en" sz="1050">
                <a:highlight>
                  <a:srgbClr val="FFFFFF"/>
                </a:highlight>
              </a:rPr>
              <a:t>char</a:t>
            </a:r>
            <a:r>
              <a:rPr lang="en">
                <a:highlight>
                  <a:srgbClr val="FFFFFF"/>
                </a:highlight>
              </a:rPr>
              <a:t>, </a:t>
            </a:r>
            <a:r>
              <a:rPr lang="en" sz="1050">
                <a:highlight>
                  <a:srgbClr val="FFFFFF"/>
                </a:highlight>
              </a:rPr>
              <a:t>int</a:t>
            </a:r>
            <a:r>
              <a:rPr lang="en">
                <a:highlight>
                  <a:srgbClr val="FFFFFF"/>
                </a:highlight>
              </a:rPr>
              <a:t>, </a:t>
            </a:r>
            <a:r>
              <a:rPr lang="en" sz="1050">
                <a:highlight>
                  <a:srgbClr val="FFFFFF"/>
                </a:highlight>
              </a:rPr>
              <a:t>long</a:t>
            </a:r>
            <a:r>
              <a:rPr lang="en">
                <a:highlight>
                  <a:srgbClr val="FFFFFF"/>
                </a:highlight>
              </a:rPr>
              <a:t>, </a:t>
            </a:r>
            <a:r>
              <a:rPr lang="en" sz="1050">
                <a:highlight>
                  <a:srgbClr val="FFFFFF"/>
                </a:highlight>
              </a:rPr>
              <a:t>float</a:t>
            </a:r>
            <a:r>
              <a:rPr lang="en">
                <a:highlight>
                  <a:srgbClr val="FFFFFF"/>
                </a:highlight>
              </a:rPr>
              <a:t>, </a:t>
            </a:r>
            <a:r>
              <a:rPr lang="en" sz="1050">
                <a:highlight>
                  <a:srgbClr val="FFFFFF"/>
                </a:highlight>
              </a:rPr>
              <a:t>double</a:t>
            </a:r>
            <a:r>
              <a:rPr lang="en">
                <a:highlight>
                  <a:srgbClr val="FFFFFF"/>
                </a:highlight>
              </a:rPr>
              <a:t>) are fully stored on the thread stack and are thus not visible to other threads.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highlight>
                  <a:srgbClr val="FFFFFF"/>
                </a:highlight>
                <a:latin typeface="Proxima Nova"/>
                <a:ea typeface="Proxima Nova"/>
                <a:cs typeface="Proxima Nova"/>
                <a:sym typeface="Proxima Nova"/>
              </a:rPr>
              <a:t>Metaspace - Metaspace stores the Class definitions of your Objects. The size of Metaspace is controlled by setting </a:t>
            </a:r>
            <a:r>
              <a:rPr lang="en">
                <a:highlight>
                  <a:srgbClr val="F5F5F7"/>
                </a:highlight>
                <a:latin typeface="Proxima Nova"/>
                <a:ea typeface="Proxima Nova"/>
                <a:cs typeface="Proxima Nova"/>
                <a:sym typeface="Proxima Nova"/>
              </a:rPr>
              <a:t>-XX:MetaspaceSize</a:t>
            </a:r>
            <a:r>
              <a:rPr lang="en">
                <a:highlight>
                  <a:srgbClr val="FFFFFF"/>
                </a:highlight>
                <a:latin typeface="Proxima Nova"/>
                <a:ea typeface="Proxima Nova"/>
                <a:cs typeface="Proxima Nova"/>
                <a:sym typeface="Proxima Nova"/>
              </a:rPr>
              <a:t>.</a:t>
            </a:r>
          </a:p>
          <a:p>
            <a:pPr lvl="0">
              <a:spcBef>
                <a:spcPts val="0"/>
              </a:spcBef>
              <a:buNone/>
            </a:pPr>
            <a:r>
              <a:t/>
            </a:r>
            <a:endParaRPr>
              <a:highlight>
                <a:srgbClr val="FFFFFF"/>
              </a:highlight>
              <a:latin typeface="Proxima Nova"/>
              <a:ea typeface="Proxima Nova"/>
              <a:cs typeface="Proxima Nova"/>
              <a:sym typeface="Proxima Nova"/>
            </a:endParaRPr>
          </a:p>
          <a:p>
            <a:pPr lvl="0">
              <a:spcBef>
                <a:spcPts val="0"/>
              </a:spcBef>
              <a:buNone/>
            </a:pPr>
            <a:r>
              <a:rPr lang="en">
                <a:highlight>
                  <a:srgbClr val="FFFFFF"/>
                </a:highlight>
                <a:latin typeface="Proxima Nova"/>
                <a:ea typeface="Proxima Nova"/>
                <a:cs typeface="Proxima Nova"/>
                <a:sym typeface="Proxima Nova"/>
              </a:rPr>
              <a:t>In JDK 8, classes metadata is now stored in the native heap and this space is called Metaspace. </a:t>
            </a:r>
          </a:p>
          <a:p>
            <a:pPr lvl="0">
              <a:spcBef>
                <a:spcPts val="0"/>
              </a:spcBef>
              <a:buNone/>
            </a:pPr>
            <a:r>
              <a:t/>
            </a:r>
            <a:endParaRPr>
              <a:highlight>
                <a:srgbClr val="FFFFFF"/>
              </a:highlight>
              <a:latin typeface="Proxima Nova"/>
              <a:ea typeface="Proxima Nova"/>
              <a:cs typeface="Proxima Nova"/>
              <a:sym typeface="Proxima Nova"/>
            </a:endParaRPr>
          </a:p>
          <a:p>
            <a:pPr lvl="0" rtl="0">
              <a:spcBef>
                <a:spcPts val="0"/>
              </a:spcBef>
              <a:buNone/>
            </a:pPr>
            <a:r>
              <a:rPr lang="en">
                <a:highlight>
                  <a:srgbClr val="FFFFFF"/>
                </a:highlight>
                <a:latin typeface="Proxima Nova"/>
                <a:ea typeface="Proxima Nova"/>
                <a:cs typeface="Proxima Nova"/>
                <a:sym typeface="Proxima Nova"/>
              </a:rPr>
              <a:t>Additional JVM overhead - In addition to the above values there is some memory consumed by the JVM itself. This holds the C libraries for the JVM and some C memory allocation overhead that it takes to run the rest of the memory pools above.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4" name="Shape 54"/>
        <p:cNvGrpSpPr/>
        <p:nvPr/>
      </p:nvGrpSpPr>
      <p:grpSpPr>
        <a:xfrm>
          <a:off x="0" y="0"/>
          <a:ext cx="0" cy="0"/>
          <a:chOff x="0" y="0"/>
          <a:chExt cx="0" cy="0"/>
        </a:xfrm>
      </p:grpSpPr>
      <p:cxnSp>
        <p:nvCxnSpPr>
          <p:cNvPr id="55" name="Shape 5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56" name="Shape 56"/>
          <p:cNvSpPr txBox="1"/>
          <p:nvPr>
            <p:ph type="ctrTitle"/>
          </p:nvPr>
        </p:nvSpPr>
        <p:spPr>
          <a:xfrm>
            <a:off x="510450" y="1257300"/>
            <a:ext cx="8123100" cy="1588500"/>
          </a:xfrm>
          <a:prstGeom prst="rect">
            <a:avLst/>
          </a:prstGeom>
        </p:spPr>
        <p:txBody>
          <a:bodyPr anchorCtr="0" anchor="b"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57" name="Shape 57"/>
          <p:cNvSpPr txBox="1"/>
          <p:nvPr>
            <p:ph idx="1" type="subTitle"/>
          </p:nvPr>
        </p:nvSpPr>
        <p:spPr>
          <a:xfrm>
            <a:off x="510450" y="3182312"/>
            <a:ext cx="8123100" cy="630000"/>
          </a:xfrm>
          <a:prstGeom prst="rect">
            <a:avLst/>
          </a:prstGeom>
        </p:spPr>
        <p:txBody>
          <a:bodyPr anchorCtr="0" anchor="t" bIns="91425" lIns="91425" rIns="91425" tIns="91425"/>
          <a:lstStyle>
            <a:lvl1pPr lvl="0" rtl="0">
              <a:lnSpc>
                <a:spcPct val="100000"/>
              </a:lnSpc>
              <a:spcBef>
                <a:spcPts val="0"/>
              </a:spcBef>
              <a:spcAft>
                <a:spcPts val="0"/>
              </a:spcAft>
              <a:buClr>
                <a:schemeClr val="lt1"/>
              </a:buClr>
              <a:buSzPct val="100000"/>
              <a:buNone/>
              <a:defRPr sz="2400">
                <a:solidFill>
                  <a:schemeClr val="lt1"/>
                </a:solidFill>
              </a:defRPr>
            </a:lvl1pPr>
            <a:lvl2pPr lvl="1" rtl="0">
              <a:lnSpc>
                <a:spcPct val="100000"/>
              </a:lnSpc>
              <a:spcBef>
                <a:spcPts val="0"/>
              </a:spcBef>
              <a:spcAft>
                <a:spcPts val="0"/>
              </a:spcAft>
              <a:buClr>
                <a:schemeClr val="lt1"/>
              </a:buClr>
              <a:buSzPct val="100000"/>
              <a:buNone/>
              <a:defRPr sz="2400">
                <a:solidFill>
                  <a:schemeClr val="lt1"/>
                </a:solidFill>
              </a:defRPr>
            </a:lvl2pPr>
            <a:lvl3pPr lvl="2" rtl="0">
              <a:lnSpc>
                <a:spcPct val="100000"/>
              </a:lnSpc>
              <a:spcBef>
                <a:spcPts val="0"/>
              </a:spcBef>
              <a:spcAft>
                <a:spcPts val="0"/>
              </a:spcAft>
              <a:buClr>
                <a:schemeClr val="lt1"/>
              </a:buClr>
              <a:buSzPct val="100000"/>
              <a:buNone/>
              <a:defRPr sz="2400">
                <a:solidFill>
                  <a:schemeClr val="lt1"/>
                </a:solidFill>
              </a:defRPr>
            </a:lvl3pPr>
            <a:lvl4pPr lvl="3" rtl="0">
              <a:lnSpc>
                <a:spcPct val="100000"/>
              </a:lnSpc>
              <a:spcBef>
                <a:spcPts val="0"/>
              </a:spcBef>
              <a:spcAft>
                <a:spcPts val="0"/>
              </a:spcAft>
              <a:buClr>
                <a:schemeClr val="lt1"/>
              </a:buClr>
              <a:buSzPct val="100000"/>
              <a:buNone/>
              <a:defRPr sz="2400">
                <a:solidFill>
                  <a:schemeClr val="lt1"/>
                </a:solidFill>
              </a:defRPr>
            </a:lvl4pPr>
            <a:lvl5pPr lvl="4" rtl="0">
              <a:lnSpc>
                <a:spcPct val="100000"/>
              </a:lnSpc>
              <a:spcBef>
                <a:spcPts val="0"/>
              </a:spcBef>
              <a:spcAft>
                <a:spcPts val="0"/>
              </a:spcAft>
              <a:buClr>
                <a:schemeClr val="lt1"/>
              </a:buClr>
              <a:buSzPct val="100000"/>
              <a:buNone/>
              <a:defRPr sz="2400">
                <a:solidFill>
                  <a:schemeClr val="lt1"/>
                </a:solidFill>
              </a:defRPr>
            </a:lvl5pPr>
            <a:lvl6pPr lvl="5" rtl="0">
              <a:lnSpc>
                <a:spcPct val="100000"/>
              </a:lnSpc>
              <a:spcBef>
                <a:spcPts val="0"/>
              </a:spcBef>
              <a:spcAft>
                <a:spcPts val="0"/>
              </a:spcAft>
              <a:buClr>
                <a:schemeClr val="lt1"/>
              </a:buClr>
              <a:buSzPct val="100000"/>
              <a:buNone/>
              <a:defRPr sz="2400">
                <a:solidFill>
                  <a:schemeClr val="lt1"/>
                </a:solidFill>
              </a:defRPr>
            </a:lvl6pPr>
            <a:lvl7pPr lvl="6" rtl="0">
              <a:lnSpc>
                <a:spcPct val="100000"/>
              </a:lnSpc>
              <a:spcBef>
                <a:spcPts val="0"/>
              </a:spcBef>
              <a:spcAft>
                <a:spcPts val="0"/>
              </a:spcAft>
              <a:buClr>
                <a:schemeClr val="lt1"/>
              </a:buClr>
              <a:buSzPct val="100000"/>
              <a:buNone/>
              <a:defRPr sz="2400">
                <a:solidFill>
                  <a:schemeClr val="lt1"/>
                </a:solidFill>
              </a:defRPr>
            </a:lvl7pPr>
            <a:lvl8pPr lvl="7" rtl="0">
              <a:lnSpc>
                <a:spcPct val="100000"/>
              </a:lnSpc>
              <a:spcBef>
                <a:spcPts val="0"/>
              </a:spcBef>
              <a:spcAft>
                <a:spcPts val="0"/>
              </a:spcAft>
              <a:buClr>
                <a:schemeClr val="lt1"/>
              </a:buClr>
              <a:buSzPct val="100000"/>
              <a:buNone/>
              <a:defRPr sz="2400">
                <a:solidFill>
                  <a:schemeClr val="lt1"/>
                </a:solidFill>
              </a:defRPr>
            </a:lvl8pPr>
            <a:lvl9pPr lvl="8" rtl="0">
              <a:lnSpc>
                <a:spcPct val="100000"/>
              </a:lnSpc>
              <a:spcBef>
                <a:spcPts val="0"/>
              </a:spcBef>
              <a:spcAft>
                <a:spcPts val="0"/>
              </a:spcAft>
              <a:buClr>
                <a:schemeClr val="lt1"/>
              </a:buClr>
              <a:buSzPct val="100000"/>
              <a:buNone/>
              <a:defRPr sz="2400">
                <a:solidFill>
                  <a:schemeClr val="lt1"/>
                </a:solidFill>
              </a:defRPr>
            </a:lvl9pPr>
          </a:lstStyle>
          <a:p/>
        </p:txBody>
      </p:sp>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59" name="Shape 59"/>
        <p:cNvGrpSpPr/>
        <p:nvPr/>
      </p:nvGrpSpPr>
      <p:grpSpPr>
        <a:xfrm>
          <a:off x="0" y="0"/>
          <a:ext cx="0" cy="0"/>
          <a:chOff x="0" y="0"/>
          <a:chExt cx="0" cy="0"/>
        </a:xfrm>
      </p:grpSpPr>
      <p:cxnSp>
        <p:nvCxnSpPr>
          <p:cNvPr id="60" name="Shape 6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61" name="Shape 61"/>
          <p:cNvSpPr txBox="1"/>
          <p:nvPr>
            <p:ph type="title"/>
          </p:nvPr>
        </p:nvSpPr>
        <p:spPr>
          <a:xfrm>
            <a:off x="510450" y="2057400"/>
            <a:ext cx="8123100" cy="778800"/>
          </a:xfrm>
          <a:prstGeom prst="rect">
            <a:avLst/>
          </a:prstGeom>
        </p:spPr>
        <p:txBody>
          <a:bodyPr anchorCtr="0" anchor="b" bIns="91425" lIns="91425" rIns="91425" tIns="91425"/>
          <a:lstStyle>
            <a:lvl1pPr lvl="0" rtl="0">
              <a:spcBef>
                <a:spcPts val="0"/>
              </a:spcBef>
              <a:buClr>
                <a:schemeClr val="lt1"/>
              </a:buClr>
              <a:buSzPct val="100000"/>
              <a:defRPr sz="3600">
                <a:solidFill>
                  <a:schemeClr val="lt1"/>
                </a:solidFill>
              </a:defRPr>
            </a:lvl1pPr>
            <a:lvl2pPr lvl="1" rtl="0">
              <a:spcBef>
                <a:spcPts val="0"/>
              </a:spcBef>
              <a:buClr>
                <a:schemeClr val="lt1"/>
              </a:buClr>
              <a:buSzPct val="100000"/>
              <a:defRPr sz="3600">
                <a:solidFill>
                  <a:schemeClr val="lt1"/>
                </a:solidFill>
              </a:defRPr>
            </a:lvl2pPr>
            <a:lvl3pPr lvl="2" rtl="0">
              <a:spcBef>
                <a:spcPts val="0"/>
              </a:spcBef>
              <a:buClr>
                <a:schemeClr val="lt1"/>
              </a:buClr>
              <a:buSzPct val="100000"/>
              <a:defRPr sz="3600">
                <a:solidFill>
                  <a:schemeClr val="lt1"/>
                </a:solidFill>
              </a:defRPr>
            </a:lvl3pPr>
            <a:lvl4pPr lvl="3" rtl="0">
              <a:spcBef>
                <a:spcPts val="0"/>
              </a:spcBef>
              <a:buClr>
                <a:schemeClr val="lt1"/>
              </a:buClr>
              <a:buSzPct val="100000"/>
              <a:defRPr sz="3600">
                <a:solidFill>
                  <a:schemeClr val="lt1"/>
                </a:solidFill>
              </a:defRPr>
            </a:lvl4pPr>
            <a:lvl5pPr lvl="4" rtl="0">
              <a:spcBef>
                <a:spcPts val="0"/>
              </a:spcBef>
              <a:buClr>
                <a:schemeClr val="lt1"/>
              </a:buClr>
              <a:buSzPct val="100000"/>
              <a:defRPr sz="3600">
                <a:solidFill>
                  <a:schemeClr val="lt1"/>
                </a:solidFill>
              </a:defRPr>
            </a:lvl5pPr>
            <a:lvl6pPr lvl="5" rtl="0">
              <a:spcBef>
                <a:spcPts val="0"/>
              </a:spcBef>
              <a:buClr>
                <a:schemeClr val="lt1"/>
              </a:buClr>
              <a:buSzPct val="100000"/>
              <a:defRPr sz="3600">
                <a:solidFill>
                  <a:schemeClr val="lt1"/>
                </a:solidFill>
              </a:defRPr>
            </a:lvl6pPr>
            <a:lvl7pPr lvl="6" rtl="0">
              <a:spcBef>
                <a:spcPts val="0"/>
              </a:spcBef>
              <a:buClr>
                <a:schemeClr val="lt1"/>
              </a:buClr>
              <a:buSzPct val="100000"/>
              <a:defRPr sz="3600">
                <a:solidFill>
                  <a:schemeClr val="lt1"/>
                </a:solidFill>
              </a:defRPr>
            </a:lvl7pPr>
            <a:lvl8pPr lvl="7" rtl="0">
              <a:spcBef>
                <a:spcPts val="0"/>
              </a:spcBef>
              <a:buClr>
                <a:schemeClr val="lt1"/>
              </a:buClr>
              <a:buSzPct val="100000"/>
              <a:defRPr sz="3600">
                <a:solidFill>
                  <a:schemeClr val="lt1"/>
                </a:solidFill>
              </a:defRPr>
            </a:lvl8pPr>
            <a:lvl9pPr lvl="8" rtl="0">
              <a:spcBef>
                <a:spcPts val="0"/>
              </a:spcBef>
              <a:buClr>
                <a:schemeClr val="lt1"/>
              </a:buClr>
              <a:buSzPct val="100000"/>
              <a:defRPr sz="3600">
                <a:solidFill>
                  <a:schemeClr val="lt1"/>
                </a:solidFill>
              </a:defRPr>
            </a:lvl9pPr>
          </a:lstStyle>
          <a:p/>
        </p:txBody>
      </p:sp>
      <p:sp>
        <p:nvSpPr>
          <p:cNvPr id="62" name="Shape 6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3" name="Shape 63"/>
        <p:cNvGrpSpPr/>
        <p:nvPr/>
      </p:nvGrpSpPr>
      <p:grpSpPr>
        <a:xfrm>
          <a:off x="0" y="0"/>
          <a:ext cx="0" cy="0"/>
          <a:chOff x="0" y="0"/>
          <a:chExt cx="0" cy="0"/>
        </a:xfrm>
      </p:grpSpPr>
      <p:sp>
        <p:nvSpPr>
          <p:cNvPr id="64" name="Shape 64"/>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65" name="Shape 65"/>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7" name="Shape 6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0" name="Shape 70"/>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1" name="Shape 71"/>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2" name="Shape 7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5" name="Shape 7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76" name="Shape 76"/>
        <p:cNvGrpSpPr/>
        <p:nvPr/>
      </p:nvGrpSpPr>
      <p:grpSpPr>
        <a:xfrm>
          <a:off x="0" y="0"/>
          <a:ext cx="0" cy="0"/>
          <a:chOff x="0" y="0"/>
          <a:chExt cx="0" cy="0"/>
        </a:xfrm>
      </p:grpSpPr>
      <p:sp>
        <p:nvSpPr>
          <p:cNvPr id="77" name="Shape 77"/>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78" name="Shape 78"/>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9" name="Shape 7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80" name="Shape 80"/>
        <p:cNvGrpSpPr/>
        <p:nvPr/>
      </p:nvGrpSpPr>
      <p:grpSpPr>
        <a:xfrm>
          <a:off x="0" y="0"/>
          <a:ext cx="0" cy="0"/>
          <a:chOff x="0" y="0"/>
          <a:chExt cx="0" cy="0"/>
        </a:xfrm>
      </p:grpSpPr>
      <p:sp>
        <p:nvSpPr>
          <p:cNvPr id="81" name="Shape 81"/>
          <p:cNvSpPr txBox="1"/>
          <p:nvPr>
            <p:ph type="title"/>
          </p:nvPr>
        </p:nvSpPr>
        <p:spPr>
          <a:xfrm>
            <a:off x="490250" y="526350"/>
            <a:ext cx="57975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82" name="Shape 8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83" name="Shape 83"/>
        <p:cNvGrpSpPr/>
        <p:nvPr/>
      </p:nvGrpSpPr>
      <p:grpSpPr>
        <a:xfrm>
          <a:off x="0" y="0"/>
          <a:ext cx="0" cy="0"/>
          <a:chOff x="0" y="0"/>
          <a:chExt cx="0" cy="0"/>
        </a:xfrm>
      </p:grpSpPr>
      <p:sp>
        <p:nvSpPr>
          <p:cNvPr id="84" name="Shape 84"/>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85" name="Shape 85"/>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86" name="Shape 86"/>
          <p:cNvSpPr txBox="1"/>
          <p:nvPr>
            <p:ph type="title"/>
          </p:nvPr>
        </p:nvSpPr>
        <p:spPr>
          <a:xfrm>
            <a:off x="265500" y="1205825"/>
            <a:ext cx="4045200" cy="15096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87" name="Shape 87"/>
          <p:cNvSpPr txBox="1"/>
          <p:nvPr>
            <p:ph idx="1" type="subTitle"/>
          </p:nvPr>
        </p:nvSpPr>
        <p:spPr>
          <a:xfrm>
            <a:off x="265500" y="2769000"/>
            <a:ext cx="4045200" cy="13455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88" name="Shape 88"/>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89" name="Shape 8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90" name="Shape 90"/>
        <p:cNvGrpSpPr/>
        <p:nvPr/>
      </p:nvGrpSpPr>
      <p:grpSpPr>
        <a:xfrm>
          <a:off x="0" y="0"/>
          <a:ext cx="0" cy="0"/>
          <a:chOff x="0" y="0"/>
          <a:chExt cx="0" cy="0"/>
        </a:xfrm>
      </p:grpSpPr>
      <p:sp>
        <p:nvSpPr>
          <p:cNvPr id="91" name="Shape 91"/>
          <p:cNvSpPr txBox="1"/>
          <p:nvPr>
            <p:ph idx="1" type="body"/>
          </p:nvPr>
        </p:nvSpPr>
        <p:spPr>
          <a:xfrm>
            <a:off x="311700" y="4236825"/>
            <a:ext cx="5998800" cy="598800"/>
          </a:xfrm>
          <a:prstGeom prst="rect">
            <a:avLst/>
          </a:prstGeom>
        </p:spPr>
        <p:txBody>
          <a:bodyPr anchorCtr="0" anchor="ctr" bIns="91425" lIns="91425" rIns="91425" tIns="91425"/>
          <a:lstStyle>
            <a:lvl1pPr lvl="0" rtl="0">
              <a:lnSpc>
                <a:spcPct val="100000"/>
              </a:lnSpc>
              <a:spcBef>
                <a:spcPts val="0"/>
              </a:spcBef>
              <a:spcAft>
                <a:spcPts val="0"/>
              </a:spcAft>
              <a:buSzPct val="100000"/>
              <a:buNone/>
              <a:defRPr sz="2100"/>
            </a:lvl1pPr>
          </a:lstStyle>
          <a:p/>
        </p:txBody>
      </p:sp>
      <p:sp>
        <p:nvSpPr>
          <p:cNvPr id="92" name="Shape 9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93" name="Shape 93"/>
        <p:cNvGrpSpPr/>
        <p:nvPr/>
      </p:nvGrpSpPr>
      <p:grpSpPr>
        <a:xfrm>
          <a:off x="0" y="0"/>
          <a:ext cx="0" cy="0"/>
          <a:chOff x="0" y="0"/>
          <a:chExt cx="0" cy="0"/>
        </a:xfrm>
      </p:grpSpPr>
      <p:sp>
        <p:nvSpPr>
          <p:cNvPr id="94" name="Shape 94"/>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95" name="Shape 95"/>
          <p:cNvSpPr txBox="1"/>
          <p:nvPr>
            <p:ph type="title"/>
          </p:nvPr>
        </p:nvSpPr>
        <p:spPr>
          <a:xfrm>
            <a:off x="311700" y="991475"/>
            <a:ext cx="8520600" cy="1917900"/>
          </a:xfrm>
          <a:prstGeom prst="rect">
            <a:avLst/>
          </a:prstGeom>
        </p:spPr>
        <p:txBody>
          <a:bodyPr anchorCtr="0" anchor="ctr" bIns="91425" lIns="91425" rIns="91425" tIns="91425"/>
          <a:lstStyle>
            <a:lvl1pPr lvl="0" rtl="0" algn="ctr">
              <a:spcBef>
                <a:spcPts val="0"/>
              </a:spcBef>
              <a:buSzPct val="100000"/>
              <a:defRPr b="1" sz="14000"/>
            </a:lvl1pPr>
            <a:lvl2pPr lvl="1" rtl="0" algn="ctr">
              <a:spcBef>
                <a:spcPts val="0"/>
              </a:spcBef>
              <a:buSzPct val="100000"/>
              <a:defRPr b="1" sz="14000"/>
            </a:lvl2pPr>
            <a:lvl3pPr lvl="2" rtl="0" algn="ctr">
              <a:spcBef>
                <a:spcPts val="0"/>
              </a:spcBef>
              <a:buSzPct val="100000"/>
              <a:defRPr b="1" sz="14000"/>
            </a:lvl3pPr>
            <a:lvl4pPr lvl="3" rtl="0" algn="ctr">
              <a:spcBef>
                <a:spcPts val="0"/>
              </a:spcBef>
              <a:buSzPct val="100000"/>
              <a:defRPr b="1" sz="14000"/>
            </a:lvl4pPr>
            <a:lvl5pPr lvl="4" rtl="0" algn="ctr">
              <a:spcBef>
                <a:spcPts val="0"/>
              </a:spcBef>
              <a:buSzPct val="100000"/>
              <a:defRPr b="1" sz="14000"/>
            </a:lvl5pPr>
            <a:lvl6pPr lvl="5" rtl="0" algn="ctr">
              <a:spcBef>
                <a:spcPts val="0"/>
              </a:spcBef>
              <a:buSzPct val="100000"/>
              <a:defRPr b="1" sz="14000"/>
            </a:lvl6pPr>
            <a:lvl7pPr lvl="6" rtl="0" algn="ctr">
              <a:spcBef>
                <a:spcPts val="0"/>
              </a:spcBef>
              <a:buSzPct val="100000"/>
              <a:defRPr b="1" sz="14000"/>
            </a:lvl7pPr>
            <a:lvl8pPr lvl="7" rtl="0" algn="ctr">
              <a:spcBef>
                <a:spcPts val="0"/>
              </a:spcBef>
              <a:buSzPct val="100000"/>
              <a:defRPr b="1" sz="14000"/>
            </a:lvl8pPr>
            <a:lvl9pPr lvl="8" rtl="0" algn="ctr">
              <a:spcBef>
                <a:spcPts val="0"/>
              </a:spcBef>
              <a:buSzPct val="100000"/>
              <a:defRPr b="1" sz="14000"/>
            </a:lvl9pPr>
          </a:lstStyle>
          <a:p/>
        </p:txBody>
      </p:sp>
      <p:sp>
        <p:nvSpPr>
          <p:cNvPr id="96" name="Shape 96"/>
          <p:cNvSpPr txBox="1"/>
          <p:nvPr>
            <p:ph idx="1" type="body"/>
          </p:nvPr>
        </p:nvSpPr>
        <p:spPr>
          <a:xfrm>
            <a:off x="311700" y="3071300"/>
            <a:ext cx="8520600" cy="901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97" name="Shape 9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8" name="Shape 98"/>
        <p:cNvGrpSpPr/>
        <p:nvPr/>
      </p:nvGrpSpPr>
      <p:grpSpPr>
        <a:xfrm>
          <a:off x="0" y="0"/>
          <a:ext cx="0" cy="0"/>
          <a:chOff x="0" y="0"/>
          <a:chExt cx="0" cy="0"/>
        </a:xfrm>
      </p:grpSpPr>
      <p:sp>
        <p:nvSpPr>
          <p:cNvPr id="99" name="Shape 9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53" name="Shape 53"/>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01.png"/><Relationship Id="rId4" Type="http://schemas.openxmlformats.org/officeDocument/2006/relationships/image" Target="../media/image0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01.png"/><Relationship Id="rId4" Type="http://schemas.openxmlformats.org/officeDocument/2006/relationships/image" Target="../media/image02.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01.png"/><Relationship Id="rId4" Type="http://schemas.openxmlformats.org/officeDocument/2006/relationships/image" Target="../media/image02.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01.png"/><Relationship Id="rId4" Type="http://schemas.openxmlformats.org/officeDocument/2006/relationships/image" Target="../media/image02.png"/><Relationship Id="rId5" Type="http://schemas.openxmlformats.org/officeDocument/2006/relationships/image" Target="../media/image0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01.png"/><Relationship Id="rId4" Type="http://schemas.openxmlformats.org/officeDocument/2006/relationships/image" Target="../media/image02.png"/><Relationship Id="rId5" Type="http://schemas.openxmlformats.org/officeDocument/2006/relationships/image" Target="../media/image0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01.png"/><Relationship Id="rId4" Type="http://schemas.openxmlformats.org/officeDocument/2006/relationships/image" Target="../media/image02.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01.png"/><Relationship Id="rId4" Type="http://schemas.openxmlformats.org/officeDocument/2006/relationships/image" Target="../media/image02.png"/><Relationship Id="rId5"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01.png"/><Relationship Id="rId4" Type="http://schemas.openxmlformats.org/officeDocument/2006/relationships/image" Target="../media/image02.png"/><Relationship Id="rId5"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01.png"/><Relationship Id="rId4" Type="http://schemas.openxmlformats.org/officeDocument/2006/relationships/image" Target="../media/image02.png"/><Relationship Id="rId5" Type="http://schemas.openxmlformats.org/officeDocument/2006/relationships/image" Target="../media/image0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1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01.png"/><Relationship Id="rId4" Type="http://schemas.openxmlformats.org/officeDocument/2006/relationships/image" Target="../media/image0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1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01.png"/><Relationship Id="rId4" Type="http://schemas.openxmlformats.org/officeDocument/2006/relationships/image" Target="../media/image02.png"/><Relationship Id="rId5" Type="http://schemas.openxmlformats.org/officeDocument/2006/relationships/image" Target="../media/image0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0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01.png"/><Relationship Id="rId4"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01.png"/><Relationship Id="rId4"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01.png"/><Relationship Id="rId4"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0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pic>
        <p:nvPicPr>
          <p:cNvPr descr="java_wallpaper_by_eleamsi-db5axsd.png" id="104" name="Shape 104"/>
          <p:cNvPicPr preferRelativeResize="0"/>
          <p:nvPr/>
        </p:nvPicPr>
        <p:blipFill rotWithShape="1">
          <a:blip r:embed="rId3">
            <a:alphaModFix/>
          </a:blip>
          <a:srcRect b="4995" l="0" r="0" t="5004"/>
          <a:stretch/>
        </p:blipFill>
        <p:spPr>
          <a:xfrm>
            <a:off x="0" y="-95850"/>
            <a:ext cx="9144000" cy="5143500"/>
          </a:xfrm>
          <a:prstGeom prst="rect">
            <a:avLst/>
          </a:prstGeom>
          <a:noFill/>
          <a:ln>
            <a:noFill/>
          </a:ln>
        </p:spPr>
      </p:pic>
      <p:sp>
        <p:nvSpPr>
          <p:cNvPr id="105" name="Shape 105"/>
          <p:cNvSpPr txBox="1"/>
          <p:nvPr>
            <p:ph type="ctrTitle"/>
          </p:nvPr>
        </p:nvSpPr>
        <p:spPr>
          <a:xfrm>
            <a:off x="510450" y="1257300"/>
            <a:ext cx="8123100" cy="1588500"/>
          </a:xfrm>
          <a:prstGeom prst="rect">
            <a:avLst/>
          </a:prstGeom>
        </p:spPr>
        <p:txBody>
          <a:bodyPr anchorCtr="0" anchor="b" bIns="91425" lIns="91425" rIns="91425" tIns="91425">
            <a:noAutofit/>
          </a:bodyPr>
          <a:lstStyle/>
          <a:p>
            <a:pPr lvl="0" rtl="0">
              <a:spcBef>
                <a:spcPts val="0"/>
              </a:spcBef>
              <a:buNone/>
            </a:pPr>
            <a:r>
              <a:rPr lang="en" sz="5000"/>
              <a:t>Introduction to JVM Memory</a:t>
            </a:r>
          </a:p>
        </p:txBody>
      </p:sp>
      <p:sp>
        <p:nvSpPr>
          <p:cNvPr id="106" name="Shape 106"/>
          <p:cNvSpPr txBox="1"/>
          <p:nvPr>
            <p:ph idx="1" type="subTitle"/>
          </p:nvPr>
        </p:nvSpPr>
        <p:spPr>
          <a:xfrm>
            <a:off x="510450" y="3182312"/>
            <a:ext cx="8123100" cy="630000"/>
          </a:xfrm>
          <a:prstGeom prst="rect">
            <a:avLst/>
          </a:prstGeom>
        </p:spPr>
        <p:txBody>
          <a:bodyPr anchorCtr="0" anchor="t" bIns="91425" lIns="91425" rIns="91425" tIns="91425">
            <a:noAutofit/>
          </a:bodyPr>
          <a:lstStyle/>
          <a:p>
            <a:pPr lvl="0" rtl="0">
              <a:spcBef>
                <a:spcPts val="0"/>
              </a:spcBef>
              <a:buNone/>
            </a:pPr>
            <a:r>
              <a:rPr lang="en" sz="2300"/>
              <a:t>…and GC</a:t>
            </a:r>
          </a:p>
        </p:txBody>
      </p:sp>
      <p:sp>
        <p:nvSpPr>
          <p:cNvPr id="107" name="Shape 107"/>
          <p:cNvSpPr txBox="1"/>
          <p:nvPr>
            <p:ph idx="1" type="subTitle"/>
          </p:nvPr>
        </p:nvSpPr>
        <p:spPr>
          <a:xfrm>
            <a:off x="435900" y="4424022"/>
            <a:ext cx="8123100" cy="503100"/>
          </a:xfrm>
          <a:prstGeom prst="rect">
            <a:avLst/>
          </a:prstGeom>
        </p:spPr>
        <p:txBody>
          <a:bodyPr anchorCtr="0" anchor="t" bIns="91425" lIns="91425" rIns="91425" tIns="91425">
            <a:noAutofit/>
          </a:bodyPr>
          <a:lstStyle/>
          <a:p>
            <a:pPr lvl="0" rtl="0">
              <a:spcBef>
                <a:spcPts val="0"/>
              </a:spcBef>
              <a:buNone/>
            </a:pPr>
            <a:r>
              <a:rPr lang="en" sz="1800"/>
              <a:t>        @danlucianrosu </a:t>
            </a:r>
          </a:p>
        </p:txBody>
      </p:sp>
      <p:cxnSp>
        <p:nvCxnSpPr>
          <p:cNvPr id="108" name="Shape 108"/>
          <p:cNvCxnSpPr/>
          <p:nvPr/>
        </p:nvCxnSpPr>
        <p:spPr>
          <a:xfrm>
            <a:off x="615150" y="2998025"/>
            <a:ext cx="500400" cy="0"/>
          </a:xfrm>
          <a:prstGeom prst="straightConnector1">
            <a:avLst/>
          </a:prstGeom>
          <a:noFill/>
          <a:ln cap="flat" cmpd="sng" w="19050">
            <a:solidFill>
              <a:schemeClr val="lt1"/>
            </a:solidFill>
            <a:prstDash val="solid"/>
            <a:round/>
            <a:headEnd len="lg" w="lg" type="none"/>
            <a:tailEnd len="lg" w="lg" type="none"/>
          </a:ln>
        </p:spPr>
      </p:cxnSp>
      <p:pic>
        <p:nvPicPr>
          <p:cNvPr descr="Twitter_bird_logo_2012.svg.png" id="109" name="Shape 109"/>
          <p:cNvPicPr preferRelativeResize="0"/>
          <p:nvPr/>
        </p:nvPicPr>
        <p:blipFill>
          <a:blip r:embed="rId4">
            <a:alphaModFix/>
          </a:blip>
          <a:stretch>
            <a:fillRect/>
          </a:stretch>
        </p:blipFill>
        <p:spPr>
          <a:xfrm>
            <a:off x="615150" y="4539303"/>
            <a:ext cx="335095" cy="272550"/>
          </a:xfrm>
          <a:prstGeom prst="rect">
            <a:avLst/>
          </a:prstGeom>
          <a:noFill/>
          <a:ln>
            <a:noFill/>
          </a:ln>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idx="1" type="subTitle"/>
          </p:nvPr>
        </p:nvSpPr>
        <p:spPr>
          <a:xfrm>
            <a:off x="281825" y="645000"/>
            <a:ext cx="3490200" cy="3853500"/>
          </a:xfrm>
          <a:prstGeom prst="rect">
            <a:avLst/>
          </a:prstGeom>
        </p:spPr>
        <p:txBody>
          <a:bodyPr anchorCtr="0" anchor="t" bIns="91425" lIns="91425" rIns="91425" tIns="91425">
            <a:noAutofit/>
          </a:bodyPr>
          <a:lstStyle/>
          <a:p>
            <a:pPr lvl="0" rtl="0" algn="l">
              <a:spcBef>
                <a:spcPts val="0"/>
              </a:spcBef>
              <a:buNone/>
            </a:pPr>
            <a:r>
              <a:rPr lang="en" sz="2400">
                <a:solidFill>
                  <a:srgbClr val="000000"/>
                </a:solidFill>
              </a:rPr>
              <a:t>In a programming language like </a:t>
            </a:r>
            <a:r>
              <a:rPr b="1" lang="en" sz="2400">
                <a:solidFill>
                  <a:srgbClr val="000000"/>
                </a:solidFill>
              </a:rPr>
              <a:t>C</a:t>
            </a:r>
            <a:r>
              <a:rPr lang="en" sz="2400">
                <a:solidFill>
                  <a:srgbClr val="000000"/>
                </a:solidFill>
              </a:rPr>
              <a:t>, </a:t>
            </a:r>
            <a:r>
              <a:rPr b="1" lang="en" sz="2400">
                <a:solidFill>
                  <a:srgbClr val="000000"/>
                </a:solidFill>
              </a:rPr>
              <a:t>allocating</a:t>
            </a:r>
            <a:r>
              <a:rPr lang="en" sz="2400">
                <a:solidFill>
                  <a:srgbClr val="000000"/>
                </a:solidFill>
              </a:rPr>
              <a:t> and </a:t>
            </a:r>
            <a:r>
              <a:rPr b="1" lang="en" sz="2400">
                <a:solidFill>
                  <a:srgbClr val="000000"/>
                </a:solidFill>
              </a:rPr>
              <a:t>deallocating</a:t>
            </a:r>
            <a:r>
              <a:rPr lang="en" sz="2400">
                <a:solidFill>
                  <a:srgbClr val="000000"/>
                </a:solidFill>
              </a:rPr>
              <a:t> memory is a </a:t>
            </a:r>
            <a:r>
              <a:rPr b="1" lang="en" sz="2400">
                <a:solidFill>
                  <a:srgbClr val="000000"/>
                </a:solidFill>
              </a:rPr>
              <a:t>manual process</a:t>
            </a:r>
            <a:r>
              <a:rPr lang="en" sz="2400">
                <a:solidFill>
                  <a:srgbClr val="000000"/>
                </a:solidFill>
              </a:rPr>
              <a:t>. In </a:t>
            </a:r>
            <a:r>
              <a:rPr b="1" lang="en" sz="2400">
                <a:solidFill>
                  <a:srgbClr val="000000"/>
                </a:solidFill>
              </a:rPr>
              <a:t>Java</a:t>
            </a:r>
            <a:r>
              <a:rPr lang="en" sz="2400">
                <a:solidFill>
                  <a:srgbClr val="000000"/>
                </a:solidFill>
              </a:rPr>
              <a:t>, process of </a:t>
            </a:r>
            <a:r>
              <a:rPr b="1" lang="en" sz="2400">
                <a:solidFill>
                  <a:srgbClr val="000000"/>
                </a:solidFill>
              </a:rPr>
              <a:t>deallocating memory</a:t>
            </a:r>
            <a:r>
              <a:rPr lang="en" sz="2400">
                <a:solidFill>
                  <a:srgbClr val="000000"/>
                </a:solidFill>
              </a:rPr>
              <a:t> is handled </a:t>
            </a:r>
            <a:r>
              <a:rPr b="1" lang="en" sz="2400">
                <a:solidFill>
                  <a:srgbClr val="000000"/>
                </a:solidFill>
              </a:rPr>
              <a:t>automatically</a:t>
            </a:r>
            <a:r>
              <a:rPr lang="en" sz="2400">
                <a:solidFill>
                  <a:srgbClr val="000000"/>
                </a:solidFill>
              </a:rPr>
              <a:t> by the </a:t>
            </a:r>
            <a:r>
              <a:rPr b="1" lang="en" sz="2400">
                <a:solidFill>
                  <a:srgbClr val="000000"/>
                </a:solidFill>
              </a:rPr>
              <a:t>garbage collector</a:t>
            </a:r>
            <a:r>
              <a:rPr lang="en" sz="2400">
                <a:solidFill>
                  <a:srgbClr val="000000"/>
                </a:solidFill>
              </a:rPr>
              <a:t>. </a:t>
            </a:r>
          </a:p>
        </p:txBody>
      </p:sp>
      <p:pic>
        <p:nvPicPr>
          <p:cNvPr descr="930 copy.jpg" id="181" name="Shape 181"/>
          <p:cNvPicPr preferRelativeResize="0"/>
          <p:nvPr/>
        </p:nvPicPr>
        <p:blipFill>
          <a:blip r:embed="rId3">
            <a:alphaModFix/>
          </a:blip>
          <a:stretch>
            <a:fillRect/>
          </a:stretch>
        </p:blipFill>
        <p:spPr>
          <a:xfrm>
            <a:off x="4000500" y="0"/>
            <a:ext cx="5143500" cy="5143500"/>
          </a:xfrm>
          <a:prstGeom prst="rect">
            <a:avLst/>
          </a:prstGeom>
          <a:noFill/>
          <a:ln>
            <a:noFill/>
          </a:ln>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849300" y="277600"/>
            <a:ext cx="7445400" cy="4196400"/>
          </a:xfrm>
          <a:prstGeom prst="rect">
            <a:avLst/>
          </a:prstGeom>
        </p:spPr>
        <p:txBody>
          <a:bodyPr anchorCtr="0" anchor="ctr" bIns="91425" lIns="91425" rIns="91425" tIns="91425">
            <a:noAutofit/>
          </a:bodyPr>
          <a:lstStyle/>
          <a:p>
            <a:pPr lvl="0" rtl="0">
              <a:spcBef>
                <a:spcPts val="0"/>
              </a:spcBef>
              <a:buNone/>
            </a:pPr>
            <a:r>
              <a:rPr b="1" lang="en" sz="3200">
                <a:solidFill>
                  <a:srgbClr val="000000"/>
                </a:solidFill>
              </a:rPr>
              <a:t>What is Automatic Garbage Collection?</a:t>
            </a:r>
          </a:p>
          <a:p>
            <a:pPr lvl="0" rtl="0" algn="just">
              <a:spcBef>
                <a:spcPts val="0"/>
              </a:spcBef>
              <a:buNone/>
            </a:pPr>
            <a:r>
              <a:t/>
            </a:r>
            <a:endParaRPr sz="2400">
              <a:solidFill>
                <a:srgbClr val="000000"/>
              </a:solidFill>
              <a:highlight>
                <a:srgbClr val="FFFFFF"/>
              </a:highlight>
            </a:endParaRPr>
          </a:p>
          <a:p>
            <a:pPr indent="0" lvl="0" marL="0" rtl="0" algn="just">
              <a:lnSpc>
                <a:spcPct val="115000"/>
              </a:lnSpc>
              <a:spcBef>
                <a:spcPts val="0"/>
              </a:spcBef>
              <a:buNone/>
            </a:pPr>
            <a:r>
              <a:rPr lang="en" sz="2000">
                <a:solidFill>
                  <a:srgbClr val="000000"/>
                </a:solidFill>
              </a:rPr>
              <a:t>Automatic garbage collection is the process of </a:t>
            </a:r>
            <a:r>
              <a:rPr b="1" lang="en" sz="2000">
                <a:solidFill>
                  <a:srgbClr val="000000"/>
                </a:solidFill>
              </a:rPr>
              <a:t>looking at heap</a:t>
            </a:r>
            <a:r>
              <a:rPr lang="en" sz="2000">
                <a:solidFill>
                  <a:srgbClr val="000000"/>
                </a:solidFill>
              </a:rPr>
              <a:t> memory, </a:t>
            </a:r>
            <a:r>
              <a:rPr b="1" lang="en" sz="2000">
                <a:solidFill>
                  <a:srgbClr val="000000"/>
                </a:solidFill>
              </a:rPr>
              <a:t>identifying which objects are in use and which are not</a:t>
            </a:r>
            <a:r>
              <a:rPr lang="en" sz="2000">
                <a:solidFill>
                  <a:srgbClr val="000000"/>
                </a:solidFill>
              </a:rPr>
              <a:t>, and </a:t>
            </a:r>
            <a:r>
              <a:rPr b="1" lang="en" sz="2000">
                <a:solidFill>
                  <a:srgbClr val="000000"/>
                </a:solidFill>
              </a:rPr>
              <a:t>deleting the unused objects</a:t>
            </a:r>
            <a:r>
              <a:rPr lang="en" sz="2000">
                <a:solidFill>
                  <a:srgbClr val="000000"/>
                </a:solidFill>
              </a:rPr>
              <a:t>. An in use object, or a referenced object, means that some part of your program still maintains a pointer to that object. An unused object, or unreferenced object, is no longer referenced by any part of your program. So </a:t>
            </a:r>
            <a:r>
              <a:rPr b="1" lang="en" sz="2000">
                <a:solidFill>
                  <a:srgbClr val="000000"/>
                </a:solidFill>
              </a:rPr>
              <a:t>the memory used by an unreferenced object can be reclaimed</a:t>
            </a:r>
            <a:r>
              <a:rPr lang="en" sz="2000">
                <a:solidFill>
                  <a:srgbClr val="000000"/>
                </a:solidFill>
              </a:rPr>
              <a:t>.</a:t>
            </a:r>
          </a:p>
        </p:txBody>
      </p:sp>
      <p:sp>
        <p:nvSpPr>
          <p:cNvPr id="187" name="Shape 187"/>
          <p:cNvSpPr/>
          <p:nvPr/>
        </p:nvSpPr>
        <p:spPr>
          <a:xfrm>
            <a:off x="-150" y="4653650"/>
            <a:ext cx="9144000" cy="489600"/>
          </a:xfrm>
          <a:prstGeom prst="rect">
            <a:avLst/>
          </a:prstGeom>
          <a:solidFill>
            <a:srgbClr val="FFF2CC"/>
          </a:solidFill>
          <a:ln cap="flat" cmpd="sng" w="9525">
            <a:solidFill>
              <a:srgbClr val="B6D7A8"/>
            </a:solidFill>
            <a:prstDash val="solid"/>
            <a:round/>
            <a:headEnd len="med" w="med" type="none"/>
            <a:tailEnd len="med" w="med" type="none"/>
          </a:ln>
        </p:spPr>
        <p:txBody>
          <a:bodyPr anchorCtr="0" anchor="ctr" bIns="91425" lIns="91425" rIns="91425" tIns="91425">
            <a:noAutofit/>
          </a:bodyPr>
          <a:lstStyle/>
          <a:p>
            <a:pPr indent="457200" lvl="0" marL="914400" rtl="0">
              <a:spcBef>
                <a:spcPts val="0"/>
              </a:spcBef>
              <a:buNone/>
            </a:pPr>
            <a:r>
              <a:rPr i="1" lang="en" sz="1300">
                <a:latin typeface="Proxima Nova"/>
                <a:ea typeface="Proxima Nova"/>
                <a:cs typeface="Proxima Nova"/>
                <a:sym typeface="Proxima Nova"/>
              </a:rPr>
              <a:t>(For internal use only)</a:t>
            </a:r>
            <a:r>
              <a:rPr lang="en" sz="1200">
                <a:latin typeface="Proxima Nova"/>
                <a:ea typeface="Proxima Nova"/>
                <a:cs typeface="Proxima Nova"/>
                <a:sym typeface="Proxima Nova"/>
              </a:rPr>
              <a:t>								                       @danlucianrosu</a:t>
            </a:r>
          </a:p>
        </p:txBody>
      </p:sp>
      <p:pic>
        <p:nvPicPr>
          <p:cNvPr descr="ING_logo.png" id="188" name="Shape 188"/>
          <p:cNvPicPr preferRelativeResize="0"/>
          <p:nvPr/>
        </p:nvPicPr>
        <p:blipFill>
          <a:blip r:embed="rId3">
            <a:alphaModFix/>
          </a:blip>
          <a:stretch>
            <a:fillRect/>
          </a:stretch>
        </p:blipFill>
        <p:spPr>
          <a:xfrm>
            <a:off x="148925" y="4745975"/>
            <a:ext cx="1231152" cy="304924"/>
          </a:xfrm>
          <a:prstGeom prst="rect">
            <a:avLst/>
          </a:prstGeom>
          <a:noFill/>
          <a:ln>
            <a:noFill/>
          </a:ln>
        </p:spPr>
      </p:pic>
      <p:pic>
        <p:nvPicPr>
          <p:cNvPr descr="tiger-logo.png" id="189" name="Shape 189"/>
          <p:cNvPicPr preferRelativeResize="0"/>
          <p:nvPr/>
        </p:nvPicPr>
        <p:blipFill>
          <a:blip r:embed="rId4">
            <a:alphaModFix/>
          </a:blip>
          <a:stretch>
            <a:fillRect/>
          </a:stretch>
        </p:blipFill>
        <p:spPr>
          <a:xfrm>
            <a:off x="8516800" y="4684525"/>
            <a:ext cx="492324" cy="427850"/>
          </a:xfrm>
          <a:prstGeom prst="rect">
            <a:avLst/>
          </a:prstGeom>
          <a:noFill/>
          <a:ln>
            <a:noFill/>
          </a:ln>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2969100" y="178800"/>
            <a:ext cx="3205500" cy="427800"/>
          </a:xfrm>
          <a:prstGeom prst="rect">
            <a:avLst/>
          </a:prstGeom>
        </p:spPr>
        <p:txBody>
          <a:bodyPr anchorCtr="0" anchor="t" bIns="91425" lIns="91425" rIns="91425" tIns="91425">
            <a:noAutofit/>
          </a:bodyPr>
          <a:lstStyle/>
          <a:p>
            <a:pPr lvl="0" rtl="0" algn="ctr">
              <a:spcBef>
                <a:spcPts val="0"/>
              </a:spcBef>
              <a:buNone/>
            </a:pPr>
            <a:r>
              <a:rPr lang="en" sz="1800"/>
              <a:t>GC high-level overview</a:t>
            </a:r>
          </a:p>
        </p:txBody>
      </p:sp>
      <p:sp>
        <p:nvSpPr>
          <p:cNvPr id="195" name="Shape 195"/>
          <p:cNvSpPr/>
          <p:nvPr/>
        </p:nvSpPr>
        <p:spPr>
          <a:xfrm>
            <a:off x="-150" y="4653650"/>
            <a:ext cx="9144000" cy="489600"/>
          </a:xfrm>
          <a:prstGeom prst="rect">
            <a:avLst/>
          </a:prstGeom>
          <a:solidFill>
            <a:srgbClr val="FFF2CC"/>
          </a:solidFill>
          <a:ln cap="flat" cmpd="sng" w="9525">
            <a:solidFill>
              <a:srgbClr val="B6D7A8"/>
            </a:solidFill>
            <a:prstDash val="solid"/>
            <a:round/>
            <a:headEnd len="med" w="med" type="none"/>
            <a:tailEnd len="med" w="med" type="none"/>
          </a:ln>
        </p:spPr>
        <p:txBody>
          <a:bodyPr anchorCtr="0" anchor="ctr" bIns="91425" lIns="91425" rIns="91425" tIns="91425">
            <a:noAutofit/>
          </a:bodyPr>
          <a:lstStyle/>
          <a:p>
            <a:pPr indent="457200" lvl="0" marL="914400" rtl="0">
              <a:spcBef>
                <a:spcPts val="0"/>
              </a:spcBef>
              <a:buNone/>
            </a:pPr>
            <a:r>
              <a:rPr i="1" lang="en" sz="1300">
                <a:latin typeface="Proxima Nova"/>
                <a:ea typeface="Proxima Nova"/>
                <a:cs typeface="Proxima Nova"/>
                <a:sym typeface="Proxima Nova"/>
              </a:rPr>
              <a:t>(For internal use only)</a:t>
            </a:r>
            <a:r>
              <a:rPr lang="en" sz="1200">
                <a:latin typeface="Proxima Nova"/>
                <a:ea typeface="Proxima Nova"/>
                <a:cs typeface="Proxima Nova"/>
                <a:sym typeface="Proxima Nova"/>
              </a:rPr>
              <a:t>								                       @danlucianrosu</a:t>
            </a:r>
          </a:p>
        </p:txBody>
      </p:sp>
      <p:pic>
        <p:nvPicPr>
          <p:cNvPr descr="ING_logo.png" id="196" name="Shape 196"/>
          <p:cNvPicPr preferRelativeResize="0"/>
          <p:nvPr/>
        </p:nvPicPr>
        <p:blipFill>
          <a:blip r:embed="rId3">
            <a:alphaModFix/>
          </a:blip>
          <a:stretch>
            <a:fillRect/>
          </a:stretch>
        </p:blipFill>
        <p:spPr>
          <a:xfrm>
            <a:off x="148925" y="4745975"/>
            <a:ext cx="1231152" cy="304924"/>
          </a:xfrm>
          <a:prstGeom prst="rect">
            <a:avLst/>
          </a:prstGeom>
          <a:noFill/>
          <a:ln>
            <a:noFill/>
          </a:ln>
        </p:spPr>
      </p:pic>
      <p:pic>
        <p:nvPicPr>
          <p:cNvPr descr="tiger-logo.png" id="197" name="Shape 197"/>
          <p:cNvPicPr preferRelativeResize="0"/>
          <p:nvPr/>
        </p:nvPicPr>
        <p:blipFill>
          <a:blip r:embed="rId4">
            <a:alphaModFix/>
          </a:blip>
          <a:stretch>
            <a:fillRect/>
          </a:stretch>
        </p:blipFill>
        <p:spPr>
          <a:xfrm>
            <a:off x="8516800" y="4684525"/>
            <a:ext cx="492324" cy="427850"/>
          </a:xfrm>
          <a:prstGeom prst="rect">
            <a:avLst/>
          </a:prstGeom>
          <a:noFill/>
          <a:ln>
            <a:noFill/>
          </a:ln>
        </p:spPr>
      </p:pic>
      <p:pic>
        <p:nvPicPr>
          <p:cNvPr descr="jvm_5.png" id="198" name="Shape 198"/>
          <p:cNvPicPr preferRelativeResize="0"/>
          <p:nvPr/>
        </p:nvPicPr>
        <p:blipFill>
          <a:blip r:embed="rId5">
            <a:alphaModFix/>
          </a:blip>
          <a:stretch>
            <a:fillRect/>
          </a:stretch>
        </p:blipFill>
        <p:spPr>
          <a:xfrm>
            <a:off x="152400" y="759000"/>
            <a:ext cx="4989667" cy="3742250"/>
          </a:xfrm>
          <a:prstGeom prst="rect">
            <a:avLst/>
          </a:prstGeom>
          <a:noFill/>
          <a:ln>
            <a:noFill/>
          </a:ln>
        </p:spPr>
      </p:pic>
      <p:sp>
        <p:nvSpPr>
          <p:cNvPr id="199" name="Shape 199"/>
          <p:cNvSpPr txBox="1"/>
          <p:nvPr/>
        </p:nvSpPr>
        <p:spPr>
          <a:xfrm>
            <a:off x="5424700" y="759050"/>
            <a:ext cx="3584400" cy="3742200"/>
          </a:xfrm>
          <a:prstGeom prst="rect">
            <a:avLst/>
          </a:prstGeom>
          <a:noFill/>
          <a:ln>
            <a:noFill/>
          </a:ln>
        </p:spPr>
        <p:txBody>
          <a:bodyPr anchorCtr="0" anchor="t" bIns="91425" lIns="91425" rIns="91425" tIns="91425">
            <a:noAutofit/>
          </a:bodyPr>
          <a:lstStyle/>
          <a:p>
            <a:pPr indent="457200" lvl="0" algn="just">
              <a:spcBef>
                <a:spcPts val="0"/>
              </a:spcBef>
              <a:buNone/>
            </a:pPr>
            <a:r>
              <a:rPr lang="en">
                <a:latin typeface="Proxima Nova"/>
                <a:ea typeface="Proxima Nova"/>
                <a:cs typeface="Proxima Nova"/>
                <a:sym typeface="Proxima Nova"/>
              </a:rPr>
              <a:t>The </a:t>
            </a:r>
            <a:r>
              <a:rPr b="1" lang="en">
                <a:latin typeface="Proxima Nova"/>
                <a:ea typeface="Proxima Nova"/>
                <a:cs typeface="Proxima Nova"/>
                <a:sym typeface="Proxima Nova"/>
              </a:rPr>
              <a:t>Young Generation</a:t>
            </a:r>
            <a:r>
              <a:rPr lang="en">
                <a:latin typeface="Proxima Nova"/>
                <a:ea typeface="Proxima Nova"/>
                <a:cs typeface="Proxima Nova"/>
                <a:sym typeface="Proxima Nova"/>
              </a:rPr>
              <a:t> is where all new objects are allocated and aged. When the young generation fills up, this causes a </a:t>
            </a:r>
            <a:r>
              <a:rPr b="1" i="1" lang="en">
                <a:latin typeface="Proxima Nova"/>
                <a:ea typeface="Proxima Nova"/>
                <a:cs typeface="Proxima Nova"/>
                <a:sym typeface="Proxima Nova"/>
              </a:rPr>
              <a:t>minor garbage collection</a:t>
            </a:r>
            <a:r>
              <a:rPr lang="en">
                <a:latin typeface="Proxima Nova"/>
                <a:ea typeface="Proxima Nova"/>
                <a:cs typeface="Proxima Nova"/>
                <a:sym typeface="Proxima Nova"/>
              </a:rPr>
              <a:t>.</a:t>
            </a:r>
          </a:p>
          <a:p>
            <a:pPr lvl="0" algn="just">
              <a:spcBef>
                <a:spcPts val="0"/>
              </a:spcBef>
              <a:buNone/>
            </a:pPr>
            <a:r>
              <a:rPr lang="en">
                <a:latin typeface="Proxima Nova"/>
                <a:ea typeface="Proxima Nova"/>
                <a:cs typeface="Proxima Nova"/>
                <a:sym typeface="Proxima Nova"/>
              </a:rPr>
              <a:t>	</a:t>
            </a:r>
            <a:r>
              <a:rPr b="1" lang="en">
                <a:latin typeface="Proxima Nova"/>
                <a:ea typeface="Proxima Nova"/>
                <a:cs typeface="Proxima Nova"/>
                <a:sym typeface="Proxima Nova"/>
              </a:rPr>
              <a:t>Stop the World Event</a:t>
            </a:r>
            <a:r>
              <a:rPr lang="en">
                <a:latin typeface="Proxima Nova"/>
                <a:ea typeface="Proxima Nova"/>
                <a:cs typeface="Proxima Nova"/>
                <a:sym typeface="Proxima Nova"/>
              </a:rPr>
              <a:t> - All minor garbage collections are "Stop the World" events. This means that all application threads are stopped until the operation completes. Minor garbage collections are </a:t>
            </a:r>
            <a:r>
              <a:rPr i="1" lang="en">
                <a:latin typeface="Proxima Nova"/>
                <a:ea typeface="Proxima Nova"/>
                <a:cs typeface="Proxima Nova"/>
                <a:sym typeface="Proxima Nova"/>
              </a:rPr>
              <a:t>always</a:t>
            </a:r>
            <a:r>
              <a:rPr lang="en">
                <a:latin typeface="Proxima Nova"/>
                <a:ea typeface="Proxima Nova"/>
                <a:cs typeface="Proxima Nova"/>
                <a:sym typeface="Proxima Nova"/>
              </a:rPr>
              <a:t> Stop the World events.</a:t>
            </a:r>
          </a:p>
          <a:p>
            <a:pPr indent="457200" lvl="0" algn="just">
              <a:spcBef>
                <a:spcPts val="0"/>
              </a:spcBef>
              <a:buNone/>
            </a:pPr>
            <a:r>
              <a:rPr lang="en">
                <a:latin typeface="Proxima Nova"/>
                <a:ea typeface="Proxima Nova"/>
                <a:cs typeface="Proxima Nova"/>
                <a:sym typeface="Proxima Nova"/>
              </a:rPr>
              <a:t>The </a:t>
            </a:r>
            <a:r>
              <a:rPr b="1" lang="en">
                <a:latin typeface="Proxima Nova"/>
                <a:ea typeface="Proxima Nova"/>
                <a:cs typeface="Proxima Nova"/>
                <a:sym typeface="Proxima Nova"/>
              </a:rPr>
              <a:t>Old Generation</a:t>
            </a:r>
            <a:r>
              <a:rPr lang="en">
                <a:latin typeface="Proxima Nova"/>
                <a:ea typeface="Proxima Nova"/>
                <a:cs typeface="Proxima Nova"/>
                <a:sym typeface="Proxima Nova"/>
              </a:rPr>
              <a:t> is used to store long surviving objects. Typically, a threshold is set for young generation object and when that age is met, the object gets moved to the old generation. Eventually the old generation needs to be collected. This event is called a </a:t>
            </a:r>
            <a:r>
              <a:rPr b="1" i="1" lang="en">
                <a:latin typeface="Proxima Nova"/>
                <a:ea typeface="Proxima Nova"/>
                <a:cs typeface="Proxima Nova"/>
                <a:sym typeface="Proxima Nova"/>
              </a:rPr>
              <a:t>major garbage collection</a:t>
            </a:r>
            <a:r>
              <a:rPr lang="en">
                <a:latin typeface="Proxima Nova"/>
                <a:ea typeface="Proxima Nova"/>
                <a:cs typeface="Proxima Nova"/>
                <a:sym typeface="Proxima Nova"/>
              </a:rPr>
              <a:t>.</a:t>
            </a: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2969100" y="178800"/>
            <a:ext cx="3205500" cy="427800"/>
          </a:xfrm>
          <a:prstGeom prst="rect">
            <a:avLst/>
          </a:prstGeom>
        </p:spPr>
        <p:txBody>
          <a:bodyPr anchorCtr="0" anchor="t" bIns="91425" lIns="91425" rIns="91425" tIns="91425">
            <a:noAutofit/>
          </a:bodyPr>
          <a:lstStyle/>
          <a:p>
            <a:pPr lvl="0" rtl="0" algn="ctr">
              <a:spcBef>
                <a:spcPts val="0"/>
              </a:spcBef>
              <a:buNone/>
            </a:pPr>
            <a:r>
              <a:rPr lang="en" sz="1800"/>
              <a:t>Phase 1</a:t>
            </a:r>
          </a:p>
        </p:txBody>
      </p:sp>
      <p:sp>
        <p:nvSpPr>
          <p:cNvPr id="205" name="Shape 205"/>
          <p:cNvSpPr/>
          <p:nvPr/>
        </p:nvSpPr>
        <p:spPr>
          <a:xfrm>
            <a:off x="-150" y="4653650"/>
            <a:ext cx="9144000" cy="489600"/>
          </a:xfrm>
          <a:prstGeom prst="rect">
            <a:avLst/>
          </a:prstGeom>
          <a:solidFill>
            <a:srgbClr val="FFF2CC"/>
          </a:solidFill>
          <a:ln cap="flat" cmpd="sng" w="9525">
            <a:solidFill>
              <a:srgbClr val="B6D7A8"/>
            </a:solidFill>
            <a:prstDash val="solid"/>
            <a:round/>
            <a:headEnd len="med" w="med" type="none"/>
            <a:tailEnd len="med" w="med" type="none"/>
          </a:ln>
        </p:spPr>
        <p:txBody>
          <a:bodyPr anchorCtr="0" anchor="ctr" bIns="91425" lIns="91425" rIns="91425" tIns="91425">
            <a:noAutofit/>
          </a:bodyPr>
          <a:lstStyle/>
          <a:p>
            <a:pPr indent="457200" lvl="0" marL="914400" rtl="0">
              <a:spcBef>
                <a:spcPts val="0"/>
              </a:spcBef>
              <a:buNone/>
            </a:pPr>
            <a:r>
              <a:rPr i="1" lang="en" sz="1300">
                <a:latin typeface="Proxima Nova"/>
                <a:ea typeface="Proxima Nova"/>
                <a:cs typeface="Proxima Nova"/>
                <a:sym typeface="Proxima Nova"/>
              </a:rPr>
              <a:t>(For internal use only)</a:t>
            </a:r>
            <a:r>
              <a:rPr lang="en" sz="1200">
                <a:latin typeface="Proxima Nova"/>
                <a:ea typeface="Proxima Nova"/>
                <a:cs typeface="Proxima Nova"/>
                <a:sym typeface="Proxima Nova"/>
              </a:rPr>
              <a:t>								                       @danlucianrosu</a:t>
            </a:r>
          </a:p>
        </p:txBody>
      </p:sp>
      <p:pic>
        <p:nvPicPr>
          <p:cNvPr descr="ING_logo.png" id="206" name="Shape 206"/>
          <p:cNvPicPr preferRelativeResize="0"/>
          <p:nvPr/>
        </p:nvPicPr>
        <p:blipFill>
          <a:blip r:embed="rId3">
            <a:alphaModFix/>
          </a:blip>
          <a:stretch>
            <a:fillRect/>
          </a:stretch>
        </p:blipFill>
        <p:spPr>
          <a:xfrm>
            <a:off x="148925" y="4745975"/>
            <a:ext cx="1231152" cy="304924"/>
          </a:xfrm>
          <a:prstGeom prst="rect">
            <a:avLst/>
          </a:prstGeom>
          <a:noFill/>
          <a:ln>
            <a:noFill/>
          </a:ln>
        </p:spPr>
      </p:pic>
      <p:pic>
        <p:nvPicPr>
          <p:cNvPr descr="tiger-logo.png" id="207" name="Shape 207"/>
          <p:cNvPicPr preferRelativeResize="0"/>
          <p:nvPr/>
        </p:nvPicPr>
        <p:blipFill>
          <a:blip r:embed="rId4">
            <a:alphaModFix/>
          </a:blip>
          <a:stretch>
            <a:fillRect/>
          </a:stretch>
        </p:blipFill>
        <p:spPr>
          <a:xfrm>
            <a:off x="8516800" y="4684525"/>
            <a:ext cx="492324" cy="427850"/>
          </a:xfrm>
          <a:prstGeom prst="rect">
            <a:avLst/>
          </a:prstGeom>
          <a:noFill/>
          <a:ln>
            <a:noFill/>
          </a:ln>
        </p:spPr>
      </p:pic>
      <p:pic>
        <p:nvPicPr>
          <p:cNvPr descr="jvm_6.png" id="208" name="Shape 208"/>
          <p:cNvPicPr preferRelativeResize="0"/>
          <p:nvPr/>
        </p:nvPicPr>
        <p:blipFill>
          <a:blip r:embed="rId5">
            <a:alphaModFix/>
          </a:blip>
          <a:stretch>
            <a:fillRect/>
          </a:stretch>
        </p:blipFill>
        <p:spPr>
          <a:xfrm>
            <a:off x="152400" y="759000"/>
            <a:ext cx="5168450" cy="3742250"/>
          </a:xfrm>
          <a:prstGeom prst="rect">
            <a:avLst/>
          </a:prstGeom>
          <a:noFill/>
          <a:ln>
            <a:noFill/>
          </a:ln>
        </p:spPr>
      </p:pic>
      <p:sp>
        <p:nvSpPr>
          <p:cNvPr id="209" name="Shape 209"/>
          <p:cNvSpPr txBox="1"/>
          <p:nvPr/>
        </p:nvSpPr>
        <p:spPr>
          <a:xfrm>
            <a:off x="5998600" y="1744050"/>
            <a:ext cx="2518200" cy="1655400"/>
          </a:xfrm>
          <a:prstGeom prst="rect">
            <a:avLst/>
          </a:prstGeom>
          <a:noFill/>
          <a:ln>
            <a:noFill/>
          </a:ln>
        </p:spPr>
        <p:txBody>
          <a:bodyPr anchorCtr="0" anchor="t" bIns="91425" lIns="91425" rIns="91425" tIns="91425">
            <a:noAutofit/>
          </a:bodyPr>
          <a:lstStyle/>
          <a:p>
            <a:pPr lvl="0" algn="ctr">
              <a:spcBef>
                <a:spcPts val="0"/>
              </a:spcBef>
              <a:buNone/>
            </a:pPr>
            <a:r>
              <a:rPr lang="en" sz="1800">
                <a:latin typeface="Proxima Nova"/>
                <a:ea typeface="Proxima Nova"/>
                <a:cs typeface="Proxima Nova"/>
                <a:sym typeface="Proxima Nova"/>
              </a:rPr>
              <a:t>Any new objects are allocated to the eden space. </a:t>
            </a:r>
            <a:r>
              <a:rPr b="1" lang="en" sz="1800">
                <a:latin typeface="Proxima Nova"/>
                <a:ea typeface="Proxima Nova"/>
                <a:cs typeface="Proxima Nova"/>
                <a:sym typeface="Proxima Nova"/>
              </a:rPr>
              <a:t>Both survivor spaces start out empty</a:t>
            </a:r>
            <a:r>
              <a:rPr lang="en" sz="1800">
                <a:latin typeface="Proxima Nova"/>
                <a:ea typeface="Proxima Nova"/>
                <a:cs typeface="Proxima Nova"/>
                <a:sym typeface="Proxima Nova"/>
              </a:rPr>
              <a:t>.</a:t>
            </a: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2969100" y="178800"/>
            <a:ext cx="3205500" cy="427800"/>
          </a:xfrm>
          <a:prstGeom prst="rect">
            <a:avLst/>
          </a:prstGeom>
        </p:spPr>
        <p:txBody>
          <a:bodyPr anchorCtr="0" anchor="t" bIns="91425" lIns="91425" rIns="91425" tIns="91425">
            <a:noAutofit/>
          </a:bodyPr>
          <a:lstStyle/>
          <a:p>
            <a:pPr lvl="0" rtl="0" algn="ctr">
              <a:spcBef>
                <a:spcPts val="0"/>
              </a:spcBef>
              <a:buNone/>
            </a:pPr>
            <a:r>
              <a:rPr lang="en" sz="1800"/>
              <a:t>Phase 2</a:t>
            </a:r>
          </a:p>
        </p:txBody>
      </p:sp>
      <p:sp>
        <p:nvSpPr>
          <p:cNvPr id="215" name="Shape 215"/>
          <p:cNvSpPr/>
          <p:nvPr/>
        </p:nvSpPr>
        <p:spPr>
          <a:xfrm>
            <a:off x="-150" y="4653650"/>
            <a:ext cx="9144000" cy="489600"/>
          </a:xfrm>
          <a:prstGeom prst="rect">
            <a:avLst/>
          </a:prstGeom>
          <a:solidFill>
            <a:srgbClr val="FFF2CC"/>
          </a:solidFill>
          <a:ln cap="flat" cmpd="sng" w="9525">
            <a:solidFill>
              <a:srgbClr val="B6D7A8"/>
            </a:solidFill>
            <a:prstDash val="solid"/>
            <a:round/>
            <a:headEnd len="med" w="med" type="none"/>
            <a:tailEnd len="med" w="med" type="none"/>
          </a:ln>
        </p:spPr>
        <p:txBody>
          <a:bodyPr anchorCtr="0" anchor="ctr" bIns="91425" lIns="91425" rIns="91425" tIns="91425">
            <a:noAutofit/>
          </a:bodyPr>
          <a:lstStyle/>
          <a:p>
            <a:pPr indent="457200" lvl="0" marL="914400" rtl="0">
              <a:spcBef>
                <a:spcPts val="0"/>
              </a:spcBef>
              <a:buNone/>
            </a:pPr>
            <a:r>
              <a:rPr i="1" lang="en" sz="1300">
                <a:latin typeface="Proxima Nova"/>
                <a:ea typeface="Proxima Nova"/>
                <a:cs typeface="Proxima Nova"/>
                <a:sym typeface="Proxima Nova"/>
              </a:rPr>
              <a:t>(For internal use only)</a:t>
            </a:r>
            <a:r>
              <a:rPr lang="en" sz="1200">
                <a:latin typeface="Proxima Nova"/>
                <a:ea typeface="Proxima Nova"/>
                <a:cs typeface="Proxima Nova"/>
                <a:sym typeface="Proxima Nova"/>
              </a:rPr>
              <a:t>								                       @danlucianrosu</a:t>
            </a:r>
          </a:p>
        </p:txBody>
      </p:sp>
      <p:pic>
        <p:nvPicPr>
          <p:cNvPr descr="ING_logo.png" id="216" name="Shape 216"/>
          <p:cNvPicPr preferRelativeResize="0"/>
          <p:nvPr/>
        </p:nvPicPr>
        <p:blipFill>
          <a:blip r:embed="rId3">
            <a:alphaModFix/>
          </a:blip>
          <a:stretch>
            <a:fillRect/>
          </a:stretch>
        </p:blipFill>
        <p:spPr>
          <a:xfrm>
            <a:off x="148925" y="4745975"/>
            <a:ext cx="1231152" cy="304924"/>
          </a:xfrm>
          <a:prstGeom prst="rect">
            <a:avLst/>
          </a:prstGeom>
          <a:noFill/>
          <a:ln>
            <a:noFill/>
          </a:ln>
        </p:spPr>
      </p:pic>
      <p:pic>
        <p:nvPicPr>
          <p:cNvPr descr="tiger-logo.png" id="217" name="Shape 217"/>
          <p:cNvPicPr preferRelativeResize="0"/>
          <p:nvPr/>
        </p:nvPicPr>
        <p:blipFill>
          <a:blip r:embed="rId4">
            <a:alphaModFix/>
          </a:blip>
          <a:stretch>
            <a:fillRect/>
          </a:stretch>
        </p:blipFill>
        <p:spPr>
          <a:xfrm>
            <a:off x="8516800" y="4684525"/>
            <a:ext cx="492324" cy="427850"/>
          </a:xfrm>
          <a:prstGeom prst="rect">
            <a:avLst/>
          </a:prstGeom>
          <a:noFill/>
          <a:ln>
            <a:noFill/>
          </a:ln>
        </p:spPr>
      </p:pic>
      <p:sp>
        <p:nvSpPr>
          <p:cNvPr id="218" name="Shape 218"/>
          <p:cNvSpPr txBox="1"/>
          <p:nvPr/>
        </p:nvSpPr>
        <p:spPr>
          <a:xfrm>
            <a:off x="5998600" y="1744050"/>
            <a:ext cx="2518200" cy="1655400"/>
          </a:xfrm>
          <a:prstGeom prst="rect">
            <a:avLst/>
          </a:prstGeom>
          <a:noFill/>
          <a:ln>
            <a:noFill/>
          </a:ln>
        </p:spPr>
        <p:txBody>
          <a:bodyPr anchorCtr="0" anchor="t" bIns="91425" lIns="91425" rIns="91425" tIns="91425">
            <a:noAutofit/>
          </a:bodyPr>
          <a:lstStyle/>
          <a:p>
            <a:pPr lvl="0" rtl="0" algn="ctr">
              <a:spcBef>
                <a:spcPts val="0"/>
              </a:spcBef>
              <a:buNone/>
            </a:pPr>
            <a:r>
              <a:rPr lang="en" sz="1800">
                <a:latin typeface="Proxima Nova"/>
                <a:ea typeface="Proxima Nova"/>
                <a:cs typeface="Proxima Nova"/>
                <a:sym typeface="Proxima Nova"/>
              </a:rPr>
              <a:t>When the eden space fills up, a </a:t>
            </a:r>
            <a:r>
              <a:rPr b="1" lang="en" sz="1800">
                <a:latin typeface="Proxima Nova"/>
                <a:ea typeface="Proxima Nova"/>
                <a:cs typeface="Proxima Nova"/>
                <a:sym typeface="Proxima Nova"/>
              </a:rPr>
              <a:t>minor garbage collection</a:t>
            </a:r>
            <a:r>
              <a:rPr lang="en" sz="1800">
                <a:latin typeface="Proxima Nova"/>
                <a:ea typeface="Proxima Nova"/>
                <a:cs typeface="Proxima Nova"/>
                <a:sym typeface="Proxima Nova"/>
              </a:rPr>
              <a:t> is triggered.</a:t>
            </a:r>
          </a:p>
        </p:txBody>
      </p:sp>
      <p:pic>
        <p:nvPicPr>
          <p:cNvPr descr="jvm_7.png" id="219" name="Shape 219"/>
          <p:cNvPicPr preferRelativeResize="0"/>
          <p:nvPr/>
        </p:nvPicPr>
        <p:blipFill>
          <a:blip r:embed="rId5">
            <a:alphaModFix/>
          </a:blip>
          <a:stretch>
            <a:fillRect/>
          </a:stretch>
        </p:blipFill>
        <p:spPr>
          <a:xfrm>
            <a:off x="152400" y="759000"/>
            <a:ext cx="5209399" cy="3742250"/>
          </a:xfrm>
          <a:prstGeom prst="rect">
            <a:avLst/>
          </a:prstGeom>
          <a:noFill/>
          <a:ln>
            <a:noFill/>
          </a:ln>
        </p:spPr>
      </p:pic>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2969100" y="178800"/>
            <a:ext cx="3205500" cy="427800"/>
          </a:xfrm>
          <a:prstGeom prst="rect">
            <a:avLst/>
          </a:prstGeom>
        </p:spPr>
        <p:txBody>
          <a:bodyPr anchorCtr="0" anchor="t" bIns="91425" lIns="91425" rIns="91425" tIns="91425">
            <a:noAutofit/>
          </a:bodyPr>
          <a:lstStyle/>
          <a:p>
            <a:pPr lvl="0" rtl="0" algn="ctr">
              <a:spcBef>
                <a:spcPts val="0"/>
              </a:spcBef>
              <a:buNone/>
            </a:pPr>
            <a:r>
              <a:rPr lang="en" sz="1800"/>
              <a:t>Phase 3</a:t>
            </a:r>
          </a:p>
        </p:txBody>
      </p:sp>
      <p:sp>
        <p:nvSpPr>
          <p:cNvPr id="225" name="Shape 225"/>
          <p:cNvSpPr/>
          <p:nvPr/>
        </p:nvSpPr>
        <p:spPr>
          <a:xfrm>
            <a:off x="-150" y="4653650"/>
            <a:ext cx="9144000" cy="489600"/>
          </a:xfrm>
          <a:prstGeom prst="rect">
            <a:avLst/>
          </a:prstGeom>
          <a:solidFill>
            <a:srgbClr val="FFF2CC"/>
          </a:solidFill>
          <a:ln cap="flat" cmpd="sng" w="9525">
            <a:solidFill>
              <a:srgbClr val="B6D7A8"/>
            </a:solidFill>
            <a:prstDash val="solid"/>
            <a:round/>
            <a:headEnd len="med" w="med" type="none"/>
            <a:tailEnd len="med" w="med" type="none"/>
          </a:ln>
        </p:spPr>
        <p:txBody>
          <a:bodyPr anchorCtr="0" anchor="ctr" bIns="91425" lIns="91425" rIns="91425" tIns="91425">
            <a:noAutofit/>
          </a:bodyPr>
          <a:lstStyle/>
          <a:p>
            <a:pPr indent="457200" lvl="0" marL="914400" rtl="0">
              <a:spcBef>
                <a:spcPts val="0"/>
              </a:spcBef>
              <a:buNone/>
            </a:pPr>
            <a:r>
              <a:rPr i="1" lang="en" sz="1300">
                <a:latin typeface="Proxima Nova"/>
                <a:ea typeface="Proxima Nova"/>
                <a:cs typeface="Proxima Nova"/>
                <a:sym typeface="Proxima Nova"/>
              </a:rPr>
              <a:t>(For internal use only)</a:t>
            </a:r>
            <a:r>
              <a:rPr lang="en" sz="1200">
                <a:latin typeface="Proxima Nova"/>
                <a:ea typeface="Proxima Nova"/>
                <a:cs typeface="Proxima Nova"/>
                <a:sym typeface="Proxima Nova"/>
              </a:rPr>
              <a:t>								                       @danlucianrosu</a:t>
            </a:r>
          </a:p>
        </p:txBody>
      </p:sp>
      <p:pic>
        <p:nvPicPr>
          <p:cNvPr descr="ING_logo.png" id="226" name="Shape 226"/>
          <p:cNvPicPr preferRelativeResize="0"/>
          <p:nvPr/>
        </p:nvPicPr>
        <p:blipFill>
          <a:blip r:embed="rId3">
            <a:alphaModFix/>
          </a:blip>
          <a:stretch>
            <a:fillRect/>
          </a:stretch>
        </p:blipFill>
        <p:spPr>
          <a:xfrm>
            <a:off x="148925" y="4745975"/>
            <a:ext cx="1231152" cy="304924"/>
          </a:xfrm>
          <a:prstGeom prst="rect">
            <a:avLst/>
          </a:prstGeom>
          <a:noFill/>
          <a:ln>
            <a:noFill/>
          </a:ln>
        </p:spPr>
      </p:pic>
      <p:pic>
        <p:nvPicPr>
          <p:cNvPr descr="tiger-logo.png" id="227" name="Shape 227"/>
          <p:cNvPicPr preferRelativeResize="0"/>
          <p:nvPr/>
        </p:nvPicPr>
        <p:blipFill>
          <a:blip r:embed="rId4">
            <a:alphaModFix/>
          </a:blip>
          <a:stretch>
            <a:fillRect/>
          </a:stretch>
        </p:blipFill>
        <p:spPr>
          <a:xfrm>
            <a:off x="8516800" y="4684525"/>
            <a:ext cx="492324" cy="427850"/>
          </a:xfrm>
          <a:prstGeom prst="rect">
            <a:avLst/>
          </a:prstGeom>
          <a:noFill/>
          <a:ln>
            <a:noFill/>
          </a:ln>
        </p:spPr>
      </p:pic>
      <p:sp>
        <p:nvSpPr>
          <p:cNvPr id="228" name="Shape 228"/>
          <p:cNvSpPr txBox="1"/>
          <p:nvPr/>
        </p:nvSpPr>
        <p:spPr>
          <a:xfrm>
            <a:off x="5998600" y="1602000"/>
            <a:ext cx="2518200" cy="1939500"/>
          </a:xfrm>
          <a:prstGeom prst="rect">
            <a:avLst/>
          </a:prstGeom>
          <a:noFill/>
          <a:ln>
            <a:noFill/>
          </a:ln>
        </p:spPr>
        <p:txBody>
          <a:bodyPr anchorCtr="0" anchor="t" bIns="91425" lIns="91425" rIns="91425" tIns="91425">
            <a:noAutofit/>
          </a:bodyPr>
          <a:lstStyle/>
          <a:p>
            <a:pPr lvl="0" rtl="0" algn="ctr">
              <a:spcBef>
                <a:spcPts val="0"/>
              </a:spcBef>
              <a:buNone/>
            </a:pPr>
            <a:r>
              <a:rPr lang="en" sz="1800">
                <a:latin typeface="Proxima Nova"/>
                <a:ea typeface="Proxima Nova"/>
                <a:cs typeface="Proxima Nova"/>
                <a:sym typeface="Proxima Nova"/>
              </a:rPr>
              <a:t>Referenced objects are moved to the first survivor space. </a:t>
            </a:r>
            <a:r>
              <a:rPr b="1" lang="en" sz="1800">
                <a:latin typeface="Proxima Nova"/>
                <a:ea typeface="Proxima Nova"/>
                <a:cs typeface="Proxima Nova"/>
                <a:sym typeface="Proxima Nova"/>
              </a:rPr>
              <a:t>Unreferenced</a:t>
            </a:r>
            <a:r>
              <a:rPr lang="en" sz="1800">
                <a:latin typeface="Proxima Nova"/>
                <a:ea typeface="Proxima Nova"/>
                <a:cs typeface="Proxima Nova"/>
                <a:sym typeface="Proxima Nova"/>
              </a:rPr>
              <a:t> objects are </a:t>
            </a:r>
            <a:r>
              <a:rPr b="1" lang="en" sz="1800">
                <a:latin typeface="Proxima Nova"/>
                <a:ea typeface="Proxima Nova"/>
                <a:cs typeface="Proxima Nova"/>
                <a:sym typeface="Proxima Nova"/>
              </a:rPr>
              <a:t>deleted</a:t>
            </a:r>
            <a:r>
              <a:rPr lang="en" sz="1800">
                <a:latin typeface="Proxima Nova"/>
                <a:ea typeface="Proxima Nova"/>
                <a:cs typeface="Proxima Nova"/>
                <a:sym typeface="Proxima Nova"/>
              </a:rPr>
              <a:t> when the eden space is cleared.</a:t>
            </a:r>
          </a:p>
        </p:txBody>
      </p:sp>
      <p:pic>
        <p:nvPicPr>
          <p:cNvPr descr="jvm_8.png" id="229" name="Shape 229"/>
          <p:cNvPicPr preferRelativeResize="0"/>
          <p:nvPr/>
        </p:nvPicPr>
        <p:blipFill>
          <a:blip r:embed="rId5">
            <a:alphaModFix/>
          </a:blip>
          <a:stretch>
            <a:fillRect/>
          </a:stretch>
        </p:blipFill>
        <p:spPr>
          <a:xfrm>
            <a:off x="152400" y="759000"/>
            <a:ext cx="4989667" cy="3742250"/>
          </a:xfrm>
          <a:prstGeom prst="rect">
            <a:avLst/>
          </a:prstGeom>
          <a:noFill/>
          <a:ln>
            <a:noFill/>
          </a:ln>
        </p:spPr>
      </p:pic>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2969100" y="178800"/>
            <a:ext cx="3205500" cy="427800"/>
          </a:xfrm>
          <a:prstGeom prst="rect">
            <a:avLst/>
          </a:prstGeom>
        </p:spPr>
        <p:txBody>
          <a:bodyPr anchorCtr="0" anchor="t" bIns="91425" lIns="91425" rIns="91425" tIns="91425">
            <a:noAutofit/>
          </a:bodyPr>
          <a:lstStyle/>
          <a:p>
            <a:pPr lvl="0" rtl="0" algn="ctr">
              <a:spcBef>
                <a:spcPts val="0"/>
              </a:spcBef>
              <a:buNone/>
            </a:pPr>
            <a:r>
              <a:rPr lang="en" sz="1800"/>
              <a:t>Phase 4</a:t>
            </a:r>
          </a:p>
        </p:txBody>
      </p:sp>
      <p:sp>
        <p:nvSpPr>
          <p:cNvPr id="235" name="Shape 235"/>
          <p:cNvSpPr/>
          <p:nvPr/>
        </p:nvSpPr>
        <p:spPr>
          <a:xfrm>
            <a:off x="-150" y="4653650"/>
            <a:ext cx="9144000" cy="489600"/>
          </a:xfrm>
          <a:prstGeom prst="rect">
            <a:avLst/>
          </a:prstGeom>
          <a:solidFill>
            <a:srgbClr val="FFF2CC"/>
          </a:solidFill>
          <a:ln cap="flat" cmpd="sng" w="9525">
            <a:solidFill>
              <a:srgbClr val="B6D7A8"/>
            </a:solidFill>
            <a:prstDash val="solid"/>
            <a:round/>
            <a:headEnd len="med" w="med" type="none"/>
            <a:tailEnd len="med" w="med" type="none"/>
          </a:ln>
        </p:spPr>
        <p:txBody>
          <a:bodyPr anchorCtr="0" anchor="ctr" bIns="91425" lIns="91425" rIns="91425" tIns="91425">
            <a:noAutofit/>
          </a:bodyPr>
          <a:lstStyle/>
          <a:p>
            <a:pPr indent="457200" lvl="0" marL="914400" rtl="0">
              <a:spcBef>
                <a:spcPts val="0"/>
              </a:spcBef>
              <a:buNone/>
            </a:pPr>
            <a:r>
              <a:rPr i="1" lang="en" sz="1300">
                <a:latin typeface="Proxima Nova"/>
                <a:ea typeface="Proxima Nova"/>
                <a:cs typeface="Proxima Nova"/>
                <a:sym typeface="Proxima Nova"/>
              </a:rPr>
              <a:t>(For internal use only)</a:t>
            </a:r>
            <a:r>
              <a:rPr lang="en" sz="1200">
                <a:latin typeface="Proxima Nova"/>
                <a:ea typeface="Proxima Nova"/>
                <a:cs typeface="Proxima Nova"/>
                <a:sym typeface="Proxima Nova"/>
              </a:rPr>
              <a:t>								                       @danlucianrosu</a:t>
            </a:r>
          </a:p>
        </p:txBody>
      </p:sp>
      <p:pic>
        <p:nvPicPr>
          <p:cNvPr descr="ING_logo.png" id="236" name="Shape 236"/>
          <p:cNvPicPr preferRelativeResize="0"/>
          <p:nvPr/>
        </p:nvPicPr>
        <p:blipFill>
          <a:blip r:embed="rId3">
            <a:alphaModFix/>
          </a:blip>
          <a:stretch>
            <a:fillRect/>
          </a:stretch>
        </p:blipFill>
        <p:spPr>
          <a:xfrm>
            <a:off x="148925" y="4745975"/>
            <a:ext cx="1231152" cy="304924"/>
          </a:xfrm>
          <a:prstGeom prst="rect">
            <a:avLst/>
          </a:prstGeom>
          <a:noFill/>
          <a:ln>
            <a:noFill/>
          </a:ln>
        </p:spPr>
      </p:pic>
      <p:pic>
        <p:nvPicPr>
          <p:cNvPr descr="tiger-logo.png" id="237" name="Shape 237"/>
          <p:cNvPicPr preferRelativeResize="0"/>
          <p:nvPr/>
        </p:nvPicPr>
        <p:blipFill>
          <a:blip r:embed="rId4">
            <a:alphaModFix/>
          </a:blip>
          <a:stretch>
            <a:fillRect/>
          </a:stretch>
        </p:blipFill>
        <p:spPr>
          <a:xfrm>
            <a:off x="8516800" y="4684525"/>
            <a:ext cx="492324" cy="427850"/>
          </a:xfrm>
          <a:prstGeom prst="rect">
            <a:avLst/>
          </a:prstGeom>
          <a:noFill/>
          <a:ln>
            <a:noFill/>
          </a:ln>
        </p:spPr>
      </p:pic>
      <p:sp>
        <p:nvSpPr>
          <p:cNvPr id="238" name="Shape 238"/>
          <p:cNvSpPr txBox="1"/>
          <p:nvPr/>
        </p:nvSpPr>
        <p:spPr>
          <a:xfrm>
            <a:off x="5452850" y="759000"/>
            <a:ext cx="3401700" cy="3593100"/>
          </a:xfrm>
          <a:prstGeom prst="rect">
            <a:avLst/>
          </a:prstGeom>
          <a:noFill/>
          <a:ln>
            <a:noFill/>
          </a:ln>
        </p:spPr>
        <p:txBody>
          <a:bodyPr anchorCtr="0" anchor="t" bIns="91425" lIns="91425" rIns="91425" tIns="91425">
            <a:noAutofit/>
          </a:bodyPr>
          <a:lstStyle/>
          <a:p>
            <a:pPr indent="457200" lvl="0" rtl="0" algn="just">
              <a:spcBef>
                <a:spcPts val="0"/>
              </a:spcBef>
              <a:buNone/>
            </a:pPr>
            <a:r>
              <a:t/>
            </a:r>
            <a:endParaRPr>
              <a:latin typeface="Proxima Nova"/>
              <a:ea typeface="Proxima Nova"/>
              <a:cs typeface="Proxima Nova"/>
              <a:sym typeface="Proxima Nova"/>
            </a:endParaRPr>
          </a:p>
          <a:p>
            <a:pPr indent="457200" lvl="0" rtl="0" algn="just">
              <a:spcBef>
                <a:spcPts val="0"/>
              </a:spcBef>
              <a:buNone/>
            </a:pPr>
            <a:r>
              <a:t/>
            </a:r>
            <a:endParaRPr>
              <a:latin typeface="Proxima Nova"/>
              <a:ea typeface="Proxima Nova"/>
              <a:cs typeface="Proxima Nova"/>
              <a:sym typeface="Proxima Nova"/>
            </a:endParaRPr>
          </a:p>
          <a:p>
            <a:pPr indent="457200" lvl="0" rtl="0" algn="just">
              <a:spcBef>
                <a:spcPts val="0"/>
              </a:spcBef>
              <a:buNone/>
            </a:pPr>
            <a:r>
              <a:rPr lang="en">
                <a:latin typeface="Proxima Nova"/>
                <a:ea typeface="Proxima Nova"/>
                <a:cs typeface="Proxima Nova"/>
                <a:sym typeface="Proxima Nova"/>
              </a:rPr>
              <a:t>At the next minor GC, the same thing happens for the eden space. </a:t>
            </a:r>
            <a:r>
              <a:rPr b="1" lang="en">
                <a:latin typeface="Proxima Nova"/>
                <a:ea typeface="Proxima Nova"/>
                <a:cs typeface="Proxima Nova"/>
                <a:sym typeface="Proxima Nova"/>
              </a:rPr>
              <a:t>Unreferenced objects are deleted</a:t>
            </a:r>
            <a:r>
              <a:rPr lang="en">
                <a:latin typeface="Proxima Nova"/>
                <a:ea typeface="Proxima Nova"/>
                <a:cs typeface="Proxima Nova"/>
                <a:sym typeface="Proxima Nova"/>
              </a:rPr>
              <a:t> and referenced objects are </a:t>
            </a:r>
            <a:r>
              <a:rPr b="1" lang="en">
                <a:latin typeface="Proxima Nova"/>
                <a:ea typeface="Proxima Nova"/>
                <a:cs typeface="Proxima Nova"/>
                <a:sym typeface="Proxima Nova"/>
              </a:rPr>
              <a:t>moved to a survivor space</a:t>
            </a:r>
            <a:r>
              <a:rPr lang="en">
                <a:latin typeface="Proxima Nova"/>
                <a:ea typeface="Proxima Nova"/>
                <a:cs typeface="Proxima Nova"/>
                <a:sym typeface="Proxima Nova"/>
              </a:rPr>
              <a:t>. However, in this case, they are moved to the second survivor space (S1). In addition, objects from the last minor GC on the first survivor space (S0) have their </a:t>
            </a:r>
            <a:r>
              <a:rPr b="1" lang="en">
                <a:latin typeface="Proxima Nova"/>
                <a:ea typeface="Proxima Nova"/>
                <a:cs typeface="Proxima Nova"/>
                <a:sym typeface="Proxima Nova"/>
              </a:rPr>
              <a:t>age incremented</a:t>
            </a:r>
            <a:r>
              <a:rPr lang="en">
                <a:latin typeface="Proxima Nova"/>
                <a:ea typeface="Proxima Nova"/>
                <a:cs typeface="Proxima Nova"/>
                <a:sym typeface="Proxima Nova"/>
              </a:rPr>
              <a:t> and get moved to S1. Once all surviving objects have been moved to S1, both </a:t>
            </a:r>
            <a:r>
              <a:rPr b="1" lang="en">
                <a:latin typeface="Proxima Nova"/>
                <a:ea typeface="Proxima Nova"/>
                <a:cs typeface="Proxima Nova"/>
                <a:sym typeface="Proxima Nova"/>
              </a:rPr>
              <a:t>S0 and eden are cleared</a:t>
            </a:r>
            <a:r>
              <a:rPr lang="en">
                <a:latin typeface="Proxima Nova"/>
                <a:ea typeface="Proxima Nova"/>
                <a:cs typeface="Proxima Nova"/>
                <a:sym typeface="Proxima Nova"/>
              </a:rPr>
              <a:t>.</a:t>
            </a:r>
          </a:p>
        </p:txBody>
      </p:sp>
      <p:pic>
        <p:nvPicPr>
          <p:cNvPr descr="jvm_9.png" id="239" name="Shape 239"/>
          <p:cNvPicPr preferRelativeResize="0"/>
          <p:nvPr/>
        </p:nvPicPr>
        <p:blipFill>
          <a:blip r:embed="rId5">
            <a:alphaModFix/>
          </a:blip>
          <a:stretch>
            <a:fillRect/>
          </a:stretch>
        </p:blipFill>
        <p:spPr>
          <a:xfrm>
            <a:off x="152400" y="759000"/>
            <a:ext cx="4989667" cy="3742250"/>
          </a:xfrm>
          <a:prstGeom prst="rect">
            <a:avLst/>
          </a:prstGeom>
          <a:noFill/>
          <a:ln>
            <a:noFill/>
          </a:ln>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2969100" y="178800"/>
            <a:ext cx="3205500" cy="427800"/>
          </a:xfrm>
          <a:prstGeom prst="rect">
            <a:avLst/>
          </a:prstGeom>
        </p:spPr>
        <p:txBody>
          <a:bodyPr anchorCtr="0" anchor="t" bIns="91425" lIns="91425" rIns="91425" tIns="91425">
            <a:noAutofit/>
          </a:bodyPr>
          <a:lstStyle/>
          <a:p>
            <a:pPr lvl="0" rtl="0" algn="ctr">
              <a:spcBef>
                <a:spcPts val="0"/>
              </a:spcBef>
              <a:buNone/>
            </a:pPr>
            <a:r>
              <a:rPr lang="en" sz="1800"/>
              <a:t>Phase 5</a:t>
            </a:r>
          </a:p>
        </p:txBody>
      </p:sp>
      <p:sp>
        <p:nvSpPr>
          <p:cNvPr id="245" name="Shape 245"/>
          <p:cNvSpPr/>
          <p:nvPr/>
        </p:nvSpPr>
        <p:spPr>
          <a:xfrm>
            <a:off x="-150" y="4653650"/>
            <a:ext cx="9144000" cy="489600"/>
          </a:xfrm>
          <a:prstGeom prst="rect">
            <a:avLst/>
          </a:prstGeom>
          <a:solidFill>
            <a:srgbClr val="FFF2CC"/>
          </a:solidFill>
          <a:ln cap="flat" cmpd="sng" w="9525">
            <a:solidFill>
              <a:srgbClr val="B6D7A8"/>
            </a:solidFill>
            <a:prstDash val="solid"/>
            <a:round/>
            <a:headEnd len="med" w="med" type="none"/>
            <a:tailEnd len="med" w="med" type="none"/>
          </a:ln>
        </p:spPr>
        <p:txBody>
          <a:bodyPr anchorCtr="0" anchor="ctr" bIns="91425" lIns="91425" rIns="91425" tIns="91425">
            <a:noAutofit/>
          </a:bodyPr>
          <a:lstStyle/>
          <a:p>
            <a:pPr indent="457200" lvl="0" marL="914400" rtl="0">
              <a:spcBef>
                <a:spcPts val="0"/>
              </a:spcBef>
              <a:buNone/>
            </a:pPr>
            <a:r>
              <a:rPr i="1" lang="en" sz="1300">
                <a:latin typeface="Proxima Nova"/>
                <a:ea typeface="Proxima Nova"/>
                <a:cs typeface="Proxima Nova"/>
                <a:sym typeface="Proxima Nova"/>
              </a:rPr>
              <a:t>(For internal use only)</a:t>
            </a:r>
            <a:r>
              <a:rPr lang="en" sz="1200">
                <a:latin typeface="Proxima Nova"/>
                <a:ea typeface="Proxima Nova"/>
                <a:cs typeface="Proxima Nova"/>
                <a:sym typeface="Proxima Nova"/>
              </a:rPr>
              <a:t>								                       @danlucianrosu</a:t>
            </a:r>
          </a:p>
        </p:txBody>
      </p:sp>
      <p:pic>
        <p:nvPicPr>
          <p:cNvPr descr="ING_logo.png" id="246" name="Shape 246"/>
          <p:cNvPicPr preferRelativeResize="0"/>
          <p:nvPr/>
        </p:nvPicPr>
        <p:blipFill>
          <a:blip r:embed="rId3">
            <a:alphaModFix/>
          </a:blip>
          <a:stretch>
            <a:fillRect/>
          </a:stretch>
        </p:blipFill>
        <p:spPr>
          <a:xfrm>
            <a:off x="148925" y="4745975"/>
            <a:ext cx="1231152" cy="304924"/>
          </a:xfrm>
          <a:prstGeom prst="rect">
            <a:avLst/>
          </a:prstGeom>
          <a:noFill/>
          <a:ln>
            <a:noFill/>
          </a:ln>
        </p:spPr>
      </p:pic>
      <p:pic>
        <p:nvPicPr>
          <p:cNvPr descr="tiger-logo.png" id="247" name="Shape 247"/>
          <p:cNvPicPr preferRelativeResize="0"/>
          <p:nvPr/>
        </p:nvPicPr>
        <p:blipFill>
          <a:blip r:embed="rId4">
            <a:alphaModFix/>
          </a:blip>
          <a:stretch>
            <a:fillRect/>
          </a:stretch>
        </p:blipFill>
        <p:spPr>
          <a:xfrm>
            <a:off x="8516800" y="4684525"/>
            <a:ext cx="492324" cy="427850"/>
          </a:xfrm>
          <a:prstGeom prst="rect">
            <a:avLst/>
          </a:prstGeom>
          <a:noFill/>
          <a:ln>
            <a:noFill/>
          </a:ln>
        </p:spPr>
      </p:pic>
      <p:sp>
        <p:nvSpPr>
          <p:cNvPr id="248" name="Shape 248"/>
          <p:cNvSpPr txBox="1"/>
          <p:nvPr/>
        </p:nvSpPr>
        <p:spPr>
          <a:xfrm>
            <a:off x="5384625" y="1221000"/>
            <a:ext cx="3401700" cy="2701500"/>
          </a:xfrm>
          <a:prstGeom prst="rect">
            <a:avLst/>
          </a:prstGeom>
          <a:noFill/>
          <a:ln>
            <a:noFill/>
          </a:ln>
        </p:spPr>
        <p:txBody>
          <a:bodyPr anchorCtr="0" anchor="t" bIns="91425" lIns="91425" rIns="91425" tIns="91425">
            <a:noAutofit/>
          </a:bodyPr>
          <a:lstStyle/>
          <a:p>
            <a:pPr indent="457200" lvl="0" rtl="0" algn="just">
              <a:spcBef>
                <a:spcPts val="0"/>
              </a:spcBef>
              <a:buNone/>
            </a:pPr>
            <a:r>
              <a:t/>
            </a:r>
            <a:endParaRPr>
              <a:latin typeface="Proxima Nova"/>
              <a:ea typeface="Proxima Nova"/>
              <a:cs typeface="Proxima Nova"/>
              <a:sym typeface="Proxima Nova"/>
            </a:endParaRPr>
          </a:p>
          <a:p>
            <a:pPr indent="457200" lvl="0" rtl="0" algn="just">
              <a:spcBef>
                <a:spcPts val="0"/>
              </a:spcBef>
              <a:buNone/>
            </a:pPr>
            <a:r>
              <a:t/>
            </a:r>
            <a:endParaRPr>
              <a:latin typeface="Proxima Nova"/>
              <a:ea typeface="Proxima Nova"/>
              <a:cs typeface="Proxima Nova"/>
              <a:sym typeface="Proxima Nova"/>
            </a:endParaRPr>
          </a:p>
          <a:p>
            <a:pPr indent="457200" lvl="0" rtl="0" algn="just">
              <a:spcBef>
                <a:spcPts val="0"/>
              </a:spcBef>
              <a:buNone/>
            </a:pPr>
            <a:r>
              <a:rPr lang="en" sz="1150"/>
              <a:t> </a:t>
            </a:r>
            <a:r>
              <a:rPr lang="en" sz="1800">
                <a:latin typeface="Proxima Nova"/>
                <a:ea typeface="Proxima Nova"/>
                <a:cs typeface="Proxima Nova"/>
                <a:sym typeface="Proxima Nova"/>
              </a:rPr>
              <a:t>After a minor GC, when aged objects reach a certain age </a:t>
            </a:r>
            <a:r>
              <a:rPr b="1" lang="en" sz="1800">
                <a:latin typeface="Proxima Nova"/>
                <a:ea typeface="Proxima Nova"/>
                <a:cs typeface="Proxima Nova"/>
                <a:sym typeface="Proxima Nova"/>
              </a:rPr>
              <a:t>threshold</a:t>
            </a:r>
            <a:r>
              <a:rPr lang="en" sz="1800">
                <a:latin typeface="Proxima Nova"/>
                <a:ea typeface="Proxima Nova"/>
                <a:cs typeface="Proxima Nova"/>
                <a:sym typeface="Proxima Nova"/>
              </a:rPr>
              <a:t> (8 in this example) they are </a:t>
            </a:r>
            <a:r>
              <a:rPr b="1" lang="en" sz="1800">
                <a:latin typeface="Proxima Nova"/>
                <a:ea typeface="Proxima Nova"/>
                <a:cs typeface="Proxima Nova"/>
                <a:sym typeface="Proxima Nova"/>
              </a:rPr>
              <a:t>promoted</a:t>
            </a:r>
            <a:r>
              <a:rPr lang="en" sz="1800">
                <a:latin typeface="Proxima Nova"/>
                <a:ea typeface="Proxima Nova"/>
                <a:cs typeface="Proxima Nova"/>
                <a:sym typeface="Proxima Nova"/>
              </a:rPr>
              <a:t> from young generation to old generation.</a:t>
            </a:r>
          </a:p>
        </p:txBody>
      </p:sp>
      <p:pic>
        <p:nvPicPr>
          <p:cNvPr descr="jvm_10.png" id="249" name="Shape 249"/>
          <p:cNvPicPr preferRelativeResize="0"/>
          <p:nvPr/>
        </p:nvPicPr>
        <p:blipFill>
          <a:blip r:embed="rId5">
            <a:alphaModFix/>
          </a:blip>
          <a:stretch>
            <a:fillRect/>
          </a:stretch>
        </p:blipFill>
        <p:spPr>
          <a:xfrm>
            <a:off x="152400" y="759000"/>
            <a:ext cx="4989667" cy="3742250"/>
          </a:xfrm>
          <a:prstGeom prst="rect">
            <a:avLst/>
          </a:prstGeom>
          <a:noFill/>
          <a:ln>
            <a:noFill/>
          </a:ln>
        </p:spPr>
      </p:pic>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2969100" y="178800"/>
            <a:ext cx="3205500" cy="427800"/>
          </a:xfrm>
          <a:prstGeom prst="rect">
            <a:avLst/>
          </a:prstGeom>
        </p:spPr>
        <p:txBody>
          <a:bodyPr anchorCtr="0" anchor="t" bIns="91425" lIns="91425" rIns="91425" tIns="91425">
            <a:noAutofit/>
          </a:bodyPr>
          <a:lstStyle/>
          <a:p>
            <a:pPr lvl="0" rtl="0" algn="ctr">
              <a:spcBef>
                <a:spcPts val="0"/>
              </a:spcBef>
              <a:buNone/>
            </a:pPr>
            <a:r>
              <a:rPr lang="en" sz="1800"/>
              <a:t>Phase 6</a:t>
            </a:r>
          </a:p>
        </p:txBody>
      </p:sp>
      <p:sp>
        <p:nvSpPr>
          <p:cNvPr id="255" name="Shape 255"/>
          <p:cNvSpPr/>
          <p:nvPr/>
        </p:nvSpPr>
        <p:spPr>
          <a:xfrm>
            <a:off x="-150" y="4653650"/>
            <a:ext cx="9144000" cy="489600"/>
          </a:xfrm>
          <a:prstGeom prst="rect">
            <a:avLst/>
          </a:prstGeom>
          <a:solidFill>
            <a:srgbClr val="FFF2CC"/>
          </a:solidFill>
          <a:ln cap="flat" cmpd="sng" w="9525">
            <a:solidFill>
              <a:srgbClr val="B6D7A8"/>
            </a:solidFill>
            <a:prstDash val="solid"/>
            <a:round/>
            <a:headEnd len="med" w="med" type="none"/>
            <a:tailEnd len="med" w="med" type="none"/>
          </a:ln>
        </p:spPr>
        <p:txBody>
          <a:bodyPr anchorCtr="0" anchor="ctr" bIns="91425" lIns="91425" rIns="91425" tIns="91425">
            <a:noAutofit/>
          </a:bodyPr>
          <a:lstStyle/>
          <a:p>
            <a:pPr indent="457200" lvl="0" marL="914400" rtl="0">
              <a:spcBef>
                <a:spcPts val="0"/>
              </a:spcBef>
              <a:buNone/>
            </a:pPr>
            <a:r>
              <a:rPr i="1" lang="en" sz="1300">
                <a:latin typeface="Proxima Nova"/>
                <a:ea typeface="Proxima Nova"/>
                <a:cs typeface="Proxima Nova"/>
                <a:sym typeface="Proxima Nova"/>
              </a:rPr>
              <a:t>(For internal use only)</a:t>
            </a:r>
            <a:r>
              <a:rPr lang="en" sz="1200">
                <a:latin typeface="Proxima Nova"/>
                <a:ea typeface="Proxima Nova"/>
                <a:cs typeface="Proxima Nova"/>
                <a:sym typeface="Proxima Nova"/>
              </a:rPr>
              <a:t>								                       @danlucianrosu</a:t>
            </a:r>
          </a:p>
        </p:txBody>
      </p:sp>
      <p:pic>
        <p:nvPicPr>
          <p:cNvPr descr="ING_logo.png" id="256" name="Shape 256"/>
          <p:cNvPicPr preferRelativeResize="0"/>
          <p:nvPr/>
        </p:nvPicPr>
        <p:blipFill>
          <a:blip r:embed="rId3">
            <a:alphaModFix/>
          </a:blip>
          <a:stretch>
            <a:fillRect/>
          </a:stretch>
        </p:blipFill>
        <p:spPr>
          <a:xfrm>
            <a:off x="148925" y="4745975"/>
            <a:ext cx="1231152" cy="304924"/>
          </a:xfrm>
          <a:prstGeom prst="rect">
            <a:avLst/>
          </a:prstGeom>
          <a:noFill/>
          <a:ln>
            <a:noFill/>
          </a:ln>
        </p:spPr>
      </p:pic>
      <p:pic>
        <p:nvPicPr>
          <p:cNvPr descr="tiger-logo.png" id="257" name="Shape 257"/>
          <p:cNvPicPr preferRelativeResize="0"/>
          <p:nvPr/>
        </p:nvPicPr>
        <p:blipFill>
          <a:blip r:embed="rId4">
            <a:alphaModFix/>
          </a:blip>
          <a:stretch>
            <a:fillRect/>
          </a:stretch>
        </p:blipFill>
        <p:spPr>
          <a:xfrm>
            <a:off x="8516800" y="4684525"/>
            <a:ext cx="492324" cy="427850"/>
          </a:xfrm>
          <a:prstGeom prst="rect">
            <a:avLst/>
          </a:prstGeom>
          <a:noFill/>
          <a:ln>
            <a:noFill/>
          </a:ln>
        </p:spPr>
      </p:pic>
      <p:sp>
        <p:nvSpPr>
          <p:cNvPr id="258" name="Shape 258"/>
          <p:cNvSpPr txBox="1"/>
          <p:nvPr/>
        </p:nvSpPr>
        <p:spPr>
          <a:xfrm>
            <a:off x="5357350" y="1173300"/>
            <a:ext cx="3401700" cy="2796900"/>
          </a:xfrm>
          <a:prstGeom prst="rect">
            <a:avLst/>
          </a:prstGeom>
          <a:noFill/>
          <a:ln>
            <a:noFill/>
          </a:ln>
        </p:spPr>
        <p:txBody>
          <a:bodyPr anchorCtr="0" anchor="t" bIns="91425" lIns="91425" rIns="91425" tIns="91425">
            <a:noAutofit/>
          </a:bodyPr>
          <a:lstStyle/>
          <a:p>
            <a:pPr indent="457200" lvl="0" rtl="0" algn="just">
              <a:spcBef>
                <a:spcPts val="0"/>
              </a:spcBef>
              <a:buNone/>
            </a:pPr>
            <a:r>
              <a:t/>
            </a:r>
            <a:endParaRPr>
              <a:latin typeface="Proxima Nova"/>
              <a:ea typeface="Proxima Nova"/>
              <a:cs typeface="Proxima Nova"/>
              <a:sym typeface="Proxima Nova"/>
            </a:endParaRPr>
          </a:p>
          <a:p>
            <a:pPr indent="457200" lvl="0" rtl="0" algn="just">
              <a:spcBef>
                <a:spcPts val="0"/>
              </a:spcBef>
              <a:buNone/>
            </a:pPr>
            <a:r>
              <a:t/>
            </a:r>
            <a:endParaRPr sz="1800">
              <a:latin typeface="Proxima Nova"/>
              <a:ea typeface="Proxima Nova"/>
              <a:cs typeface="Proxima Nova"/>
              <a:sym typeface="Proxima Nova"/>
            </a:endParaRPr>
          </a:p>
          <a:p>
            <a:pPr indent="457200" lvl="0" rtl="0" algn="just">
              <a:spcBef>
                <a:spcPts val="0"/>
              </a:spcBef>
              <a:buNone/>
            </a:pPr>
            <a:r>
              <a:rPr lang="en" sz="1800">
                <a:latin typeface="Proxima Nova"/>
                <a:ea typeface="Proxima Nova"/>
                <a:cs typeface="Proxima Nova"/>
                <a:sym typeface="Proxima Nova"/>
              </a:rPr>
              <a:t>So that pretty much covers the entire process with the young generation. Eventually, a </a:t>
            </a:r>
            <a:r>
              <a:rPr b="1" lang="en" sz="1800">
                <a:latin typeface="Proxima Nova"/>
                <a:ea typeface="Proxima Nova"/>
                <a:cs typeface="Proxima Nova"/>
                <a:sym typeface="Proxima Nova"/>
              </a:rPr>
              <a:t>major GC</a:t>
            </a:r>
            <a:r>
              <a:rPr lang="en" sz="1800">
                <a:latin typeface="Proxima Nova"/>
                <a:ea typeface="Proxima Nova"/>
                <a:cs typeface="Proxima Nova"/>
                <a:sym typeface="Proxima Nova"/>
              </a:rPr>
              <a:t> will be performed on the </a:t>
            </a:r>
            <a:r>
              <a:rPr b="1" lang="en" sz="1800">
                <a:latin typeface="Proxima Nova"/>
                <a:ea typeface="Proxima Nova"/>
                <a:cs typeface="Proxima Nova"/>
                <a:sym typeface="Proxima Nova"/>
              </a:rPr>
              <a:t>old generation</a:t>
            </a:r>
            <a:r>
              <a:rPr lang="en" sz="1800">
                <a:latin typeface="Proxima Nova"/>
                <a:ea typeface="Proxima Nova"/>
                <a:cs typeface="Proxima Nova"/>
                <a:sym typeface="Proxima Nova"/>
              </a:rPr>
              <a:t> which cleans up and compacts that space.</a:t>
            </a:r>
          </a:p>
        </p:txBody>
      </p:sp>
      <p:pic>
        <p:nvPicPr>
          <p:cNvPr descr="jvm_11.png" id="259" name="Shape 259"/>
          <p:cNvPicPr preferRelativeResize="0"/>
          <p:nvPr/>
        </p:nvPicPr>
        <p:blipFill>
          <a:blip r:embed="rId5">
            <a:alphaModFix/>
          </a:blip>
          <a:stretch>
            <a:fillRect/>
          </a:stretch>
        </p:blipFill>
        <p:spPr>
          <a:xfrm>
            <a:off x="152400" y="759000"/>
            <a:ext cx="4989667" cy="3742250"/>
          </a:xfrm>
          <a:prstGeom prst="rect">
            <a:avLst/>
          </a:prstGeom>
          <a:noFill/>
          <a:ln>
            <a:noFill/>
          </a:ln>
        </p:spPr>
      </p:pic>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234425" y="1671000"/>
            <a:ext cx="4045200" cy="1801500"/>
          </a:xfrm>
          <a:prstGeom prst="rect">
            <a:avLst/>
          </a:prstGeom>
        </p:spPr>
        <p:txBody>
          <a:bodyPr anchorCtr="0" anchor="b" bIns="91425" lIns="91425" rIns="91425" tIns="91425">
            <a:noAutofit/>
          </a:bodyPr>
          <a:lstStyle/>
          <a:p>
            <a:pPr lvl="0" rtl="0">
              <a:spcBef>
                <a:spcPts val="0"/>
              </a:spcBef>
              <a:buNone/>
            </a:pPr>
            <a:r>
              <a:rPr lang="en" sz="3600">
                <a:solidFill>
                  <a:srgbClr val="000000"/>
                </a:solidFill>
              </a:rPr>
              <a:t>Garbage Collectors available for Java</a:t>
            </a:r>
          </a:p>
        </p:txBody>
      </p:sp>
      <p:sp>
        <p:nvSpPr>
          <p:cNvPr id="265" name="Shape 265"/>
          <p:cNvSpPr txBox="1"/>
          <p:nvPr>
            <p:ph idx="2" type="body"/>
          </p:nvPr>
        </p:nvSpPr>
        <p:spPr>
          <a:xfrm>
            <a:off x="5282000" y="4023450"/>
            <a:ext cx="689400" cy="314400"/>
          </a:xfrm>
          <a:prstGeom prst="rect">
            <a:avLst/>
          </a:prstGeom>
        </p:spPr>
        <p:txBody>
          <a:bodyPr anchorCtr="0" anchor="ctr" bIns="91425" lIns="91425" rIns="91425" tIns="91425">
            <a:noAutofit/>
          </a:bodyPr>
          <a:lstStyle/>
          <a:p>
            <a:pPr lvl="0" rtl="0" algn="ctr">
              <a:lnSpc>
                <a:spcPct val="100000"/>
              </a:lnSpc>
              <a:spcBef>
                <a:spcPts val="0"/>
              </a:spcBef>
              <a:spcAft>
                <a:spcPts val="0"/>
              </a:spcAft>
              <a:buNone/>
            </a:pPr>
            <a:r>
              <a:rPr b="1" lang="en" sz="1300"/>
              <a:t>SE 5,6</a:t>
            </a:r>
          </a:p>
        </p:txBody>
      </p:sp>
      <p:sp>
        <p:nvSpPr>
          <p:cNvPr id="266" name="Shape 266"/>
          <p:cNvSpPr/>
          <p:nvPr/>
        </p:nvSpPr>
        <p:spPr>
          <a:xfrm>
            <a:off x="5281850" y="2910750"/>
            <a:ext cx="689700" cy="1112700"/>
          </a:xfrm>
          <a:prstGeom prst="rect">
            <a:avLst/>
          </a:prstGeom>
          <a:solidFill>
            <a:schemeClr val="lt2"/>
          </a:solidFill>
          <a:ln>
            <a:noFill/>
          </a:ln>
        </p:spPr>
        <p:txBody>
          <a:bodyPr anchorCtr="0" anchor="ctr" bIns="91425" lIns="91425" rIns="91425" tIns="91425">
            <a:noAutofit/>
          </a:bodyPr>
          <a:lstStyle/>
          <a:p>
            <a:pPr lvl="0" rtl="0" algn="l">
              <a:spcBef>
                <a:spcPts val="0"/>
              </a:spcBef>
              <a:buNone/>
            </a:pPr>
            <a:r>
              <a:t/>
            </a:r>
            <a:endParaRPr/>
          </a:p>
        </p:txBody>
      </p:sp>
      <p:sp>
        <p:nvSpPr>
          <p:cNvPr id="267" name="Shape 267"/>
          <p:cNvSpPr txBox="1"/>
          <p:nvPr>
            <p:ph idx="2" type="body"/>
          </p:nvPr>
        </p:nvSpPr>
        <p:spPr>
          <a:xfrm rot="-5400000">
            <a:off x="5208200" y="3241474"/>
            <a:ext cx="837000" cy="450600"/>
          </a:xfrm>
          <a:prstGeom prst="rect">
            <a:avLst/>
          </a:prstGeom>
        </p:spPr>
        <p:txBody>
          <a:bodyPr anchorCtr="0" anchor="ctr" bIns="91425" lIns="91425" rIns="91425" tIns="91425">
            <a:noAutofit/>
          </a:bodyPr>
          <a:lstStyle/>
          <a:p>
            <a:pPr lvl="0" rtl="0" algn="ctr">
              <a:lnSpc>
                <a:spcPct val="100000"/>
              </a:lnSpc>
              <a:spcBef>
                <a:spcPts val="0"/>
              </a:spcBef>
              <a:spcAft>
                <a:spcPts val="0"/>
              </a:spcAft>
              <a:buNone/>
            </a:pPr>
            <a:r>
              <a:rPr b="1" lang="en" sz="1100">
                <a:solidFill>
                  <a:srgbClr val="000000"/>
                </a:solidFill>
                <a:latin typeface="Arial"/>
                <a:ea typeface="Arial"/>
                <a:cs typeface="Arial"/>
                <a:sym typeface="Arial"/>
              </a:rPr>
              <a:t>The Serial GC</a:t>
            </a:r>
          </a:p>
        </p:txBody>
      </p:sp>
      <p:sp>
        <p:nvSpPr>
          <p:cNvPr id="268" name="Shape 268"/>
          <p:cNvSpPr txBox="1"/>
          <p:nvPr>
            <p:ph idx="2" type="body"/>
          </p:nvPr>
        </p:nvSpPr>
        <p:spPr>
          <a:xfrm>
            <a:off x="6127887" y="4023450"/>
            <a:ext cx="689400" cy="314400"/>
          </a:xfrm>
          <a:prstGeom prst="rect">
            <a:avLst/>
          </a:prstGeom>
        </p:spPr>
        <p:txBody>
          <a:bodyPr anchorCtr="0" anchor="ctr" bIns="91425" lIns="91425" rIns="91425" tIns="91425">
            <a:noAutofit/>
          </a:bodyPr>
          <a:lstStyle/>
          <a:p>
            <a:pPr lvl="0" rtl="0" algn="ctr">
              <a:lnSpc>
                <a:spcPct val="100000"/>
              </a:lnSpc>
              <a:spcBef>
                <a:spcPts val="0"/>
              </a:spcBef>
              <a:spcAft>
                <a:spcPts val="0"/>
              </a:spcAft>
              <a:buNone/>
            </a:pPr>
            <a:r>
              <a:rPr b="1" lang="en" sz="1300"/>
              <a:t>SE 5,6</a:t>
            </a:r>
          </a:p>
        </p:txBody>
      </p:sp>
      <p:sp>
        <p:nvSpPr>
          <p:cNvPr id="269" name="Shape 269"/>
          <p:cNvSpPr/>
          <p:nvPr/>
        </p:nvSpPr>
        <p:spPr>
          <a:xfrm>
            <a:off x="6127950" y="2911650"/>
            <a:ext cx="689400" cy="1112700"/>
          </a:xfrm>
          <a:prstGeom prst="rect">
            <a:avLst/>
          </a:prstGeom>
          <a:solidFill>
            <a:schemeClr val="lt2"/>
          </a:solidFill>
          <a:ln>
            <a:noFill/>
          </a:ln>
        </p:spPr>
        <p:txBody>
          <a:bodyPr anchorCtr="0" anchor="ctr" bIns="91425" lIns="91425" rIns="91425" tIns="91425">
            <a:noAutofit/>
          </a:bodyPr>
          <a:lstStyle/>
          <a:p>
            <a:pPr lvl="0" rtl="0" algn="l">
              <a:spcBef>
                <a:spcPts val="0"/>
              </a:spcBef>
              <a:buNone/>
            </a:pPr>
            <a:r>
              <a:t/>
            </a:r>
            <a:endParaRPr/>
          </a:p>
        </p:txBody>
      </p:sp>
      <p:sp>
        <p:nvSpPr>
          <p:cNvPr id="270" name="Shape 270"/>
          <p:cNvSpPr txBox="1"/>
          <p:nvPr>
            <p:ph idx="2" type="body"/>
          </p:nvPr>
        </p:nvSpPr>
        <p:spPr>
          <a:xfrm rot="-5400000">
            <a:off x="5942187" y="3324900"/>
            <a:ext cx="941400" cy="286200"/>
          </a:xfrm>
          <a:prstGeom prst="rect">
            <a:avLst/>
          </a:prstGeom>
        </p:spPr>
        <p:txBody>
          <a:bodyPr anchorCtr="0" anchor="ctr" bIns="91425" lIns="91425" rIns="91425" tIns="91425">
            <a:noAutofit/>
          </a:bodyPr>
          <a:lstStyle/>
          <a:p>
            <a:pPr lvl="0" rtl="0">
              <a:spcBef>
                <a:spcPts val="1400"/>
              </a:spcBef>
              <a:spcAft>
                <a:spcPts val="400"/>
              </a:spcAft>
              <a:buNone/>
            </a:pPr>
            <a:r>
              <a:rPr b="1" lang="en" sz="1100">
                <a:solidFill>
                  <a:srgbClr val="000000"/>
                </a:solidFill>
                <a:latin typeface="Arial"/>
                <a:ea typeface="Arial"/>
                <a:cs typeface="Arial"/>
                <a:sym typeface="Arial"/>
              </a:rPr>
              <a:t>The Parallel GC</a:t>
            </a:r>
          </a:p>
        </p:txBody>
      </p:sp>
      <p:sp>
        <p:nvSpPr>
          <p:cNvPr id="271" name="Shape 271"/>
          <p:cNvSpPr txBox="1"/>
          <p:nvPr>
            <p:ph idx="2" type="body"/>
          </p:nvPr>
        </p:nvSpPr>
        <p:spPr>
          <a:xfrm>
            <a:off x="6973875" y="4023450"/>
            <a:ext cx="689400" cy="314400"/>
          </a:xfrm>
          <a:prstGeom prst="rect">
            <a:avLst/>
          </a:prstGeom>
        </p:spPr>
        <p:txBody>
          <a:bodyPr anchorCtr="0" anchor="ctr" bIns="91425" lIns="91425" rIns="91425" tIns="91425">
            <a:noAutofit/>
          </a:bodyPr>
          <a:lstStyle/>
          <a:p>
            <a:pPr lvl="0" rtl="0" algn="ctr">
              <a:lnSpc>
                <a:spcPct val="100000"/>
              </a:lnSpc>
              <a:spcBef>
                <a:spcPts val="0"/>
              </a:spcBef>
              <a:spcAft>
                <a:spcPts val="0"/>
              </a:spcAft>
              <a:buNone/>
            </a:pPr>
            <a:r>
              <a:rPr b="1" lang="en" sz="1300"/>
              <a:t>SE 5,6</a:t>
            </a:r>
          </a:p>
        </p:txBody>
      </p:sp>
      <p:sp>
        <p:nvSpPr>
          <p:cNvPr id="272" name="Shape 272"/>
          <p:cNvSpPr/>
          <p:nvPr/>
        </p:nvSpPr>
        <p:spPr>
          <a:xfrm>
            <a:off x="6973775" y="2911350"/>
            <a:ext cx="689400" cy="1112700"/>
          </a:xfrm>
          <a:prstGeom prst="rect">
            <a:avLst/>
          </a:prstGeom>
          <a:solidFill>
            <a:schemeClr val="lt2"/>
          </a:solidFill>
          <a:ln>
            <a:noFill/>
          </a:ln>
        </p:spPr>
        <p:txBody>
          <a:bodyPr anchorCtr="0" anchor="ctr" bIns="91425" lIns="91425" rIns="91425" tIns="91425">
            <a:noAutofit/>
          </a:bodyPr>
          <a:lstStyle/>
          <a:p>
            <a:pPr lvl="0" rtl="0" algn="ctr">
              <a:spcBef>
                <a:spcPts val="0"/>
              </a:spcBef>
              <a:buNone/>
            </a:pPr>
            <a:r>
              <a:t/>
            </a:r>
            <a:endParaRPr/>
          </a:p>
        </p:txBody>
      </p:sp>
      <p:sp>
        <p:nvSpPr>
          <p:cNvPr id="273" name="Shape 273"/>
          <p:cNvSpPr txBox="1"/>
          <p:nvPr>
            <p:ph idx="2" type="body"/>
          </p:nvPr>
        </p:nvSpPr>
        <p:spPr>
          <a:xfrm>
            <a:off x="6967987" y="2414550"/>
            <a:ext cx="689400" cy="314400"/>
          </a:xfrm>
          <a:prstGeom prst="rect">
            <a:avLst/>
          </a:prstGeom>
        </p:spPr>
        <p:txBody>
          <a:bodyPr anchorCtr="0" anchor="ctr" bIns="91425" lIns="91425" rIns="91425" tIns="91425">
            <a:noAutofit/>
          </a:bodyPr>
          <a:lstStyle/>
          <a:p>
            <a:pPr lvl="0" rtl="0" algn="ctr">
              <a:lnSpc>
                <a:spcPct val="100000"/>
              </a:lnSpc>
              <a:spcBef>
                <a:spcPts val="0"/>
              </a:spcBef>
              <a:spcAft>
                <a:spcPts val="0"/>
              </a:spcAft>
              <a:buNone/>
            </a:pPr>
            <a:r>
              <a:rPr b="1" lang="en" sz="1400">
                <a:solidFill>
                  <a:schemeClr val="dk1"/>
                </a:solidFill>
              </a:rPr>
              <a:t>35</a:t>
            </a:r>
          </a:p>
        </p:txBody>
      </p:sp>
      <p:sp>
        <p:nvSpPr>
          <p:cNvPr id="274" name="Shape 274"/>
          <p:cNvSpPr txBox="1"/>
          <p:nvPr>
            <p:ph idx="2" type="body"/>
          </p:nvPr>
        </p:nvSpPr>
        <p:spPr>
          <a:xfrm>
            <a:off x="7819850" y="4023450"/>
            <a:ext cx="689400" cy="314400"/>
          </a:xfrm>
          <a:prstGeom prst="rect">
            <a:avLst/>
          </a:prstGeom>
        </p:spPr>
        <p:txBody>
          <a:bodyPr anchorCtr="0" anchor="ctr" bIns="91425" lIns="91425" rIns="91425" tIns="91425">
            <a:noAutofit/>
          </a:bodyPr>
          <a:lstStyle/>
          <a:p>
            <a:pPr lvl="0" rtl="0" algn="l">
              <a:lnSpc>
                <a:spcPct val="100000"/>
              </a:lnSpc>
              <a:spcBef>
                <a:spcPts val="0"/>
              </a:spcBef>
              <a:spcAft>
                <a:spcPts val="0"/>
              </a:spcAft>
              <a:buNone/>
            </a:pPr>
            <a:r>
              <a:rPr b="1" lang="en" sz="1300"/>
              <a:t> SE 7,8</a:t>
            </a:r>
          </a:p>
        </p:txBody>
      </p:sp>
      <p:sp>
        <p:nvSpPr>
          <p:cNvPr id="275" name="Shape 275"/>
          <p:cNvSpPr/>
          <p:nvPr/>
        </p:nvSpPr>
        <p:spPr>
          <a:xfrm>
            <a:off x="7808250" y="2911449"/>
            <a:ext cx="689400" cy="1112700"/>
          </a:xfrm>
          <a:prstGeom prst="rect">
            <a:avLst/>
          </a:prstGeom>
          <a:solidFill>
            <a:schemeClr val="lt2"/>
          </a:solidFill>
          <a:ln>
            <a:noFill/>
          </a:ln>
        </p:spPr>
        <p:txBody>
          <a:bodyPr anchorCtr="0" anchor="ctr" bIns="91425" lIns="91425" rIns="91425" tIns="91425">
            <a:noAutofit/>
          </a:bodyPr>
          <a:lstStyle/>
          <a:p>
            <a:pPr lvl="0" rtl="0" algn="l">
              <a:spcBef>
                <a:spcPts val="0"/>
              </a:spcBef>
              <a:buNone/>
            </a:pPr>
            <a:r>
              <a:t/>
            </a:r>
            <a:endParaRPr/>
          </a:p>
        </p:txBody>
      </p:sp>
      <p:sp>
        <p:nvSpPr>
          <p:cNvPr id="276" name="Shape 276"/>
          <p:cNvSpPr txBox="1"/>
          <p:nvPr>
            <p:ph idx="2" type="body"/>
          </p:nvPr>
        </p:nvSpPr>
        <p:spPr>
          <a:xfrm rot="-5400000">
            <a:off x="7819850" y="3310800"/>
            <a:ext cx="689400" cy="314400"/>
          </a:xfrm>
          <a:prstGeom prst="rect">
            <a:avLst/>
          </a:prstGeom>
        </p:spPr>
        <p:txBody>
          <a:bodyPr anchorCtr="0" anchor="ctr" bIns="91425" lIns="91425" rIns="91425" tIns="91425">
            <a:noAutofit/>
          </a:bodyPr>
          <a:lstStyle/>
          <a:p>
            <a:pPr lvl="0" rtl="0">
              <a:spcBef>
                <a:spcPts val="1400"/>
              </a:spcBef>
              <a:spcAft>
                <a:spcPts val="400"/>
              </a:spcAft>
              <a:buNone/>
            </a:pPr>
            <a:r>
              <a:rPr b="1" lang="en" sz="1100">
                <a:solidFill>
                  <a:srgbClr val="000000"/>
                </a:solidFill>
                <a:latin typeface="Arial"/>
                <a:ea typeface="Arial"/>
                <a:cs typeface="Arial"/>
                <a:sym typeface="Arial"/>
              </a:rPr>
              <a:t>The G1 </a:t>
            </a:r>
          </a:p>
        </p:txBody>
      </p:sp>
      <p:sp>
        <p:nvSpPr>
          <p:cNvPr id="277" name="Shape 277"/>
          <p:cNvSpPr txBox="1"/>
          <p:nvPr/>
        </p:nvSpPr>
        <p:spPr>
          <a:xfrm rot="-5400000">
            <a:off x="6642100" y="3011850"/>
            <a:ext cx="1091400" cy="859800"/>
          </a:xfrm>
          <a:prstGeom prst="rect">
            <a:avLst/>
          </a:prstGeom>
          <a:noFill/>
          <a:ln>
            <a:noFill/>
          </a:ln>
        </p:spPr>
        <p:txBody>
          <a:bodyPr anchorCtr="0" anchor="t" bIns="91425" lIns="91425" rIns="91425" tIns="91425">
            <a:noAutofit/>
          </a:bodyPr>
          <a:lstStyle/>
          <a:p>
            <a:pPr lvl="0" rtl="0">
              <a:lnSpc>
                <a:spcPct val="100000"/>
              </a:lnSpc>
              <a:spcBef>
                <a:spcPts val="1400"/>
              </a:spcBef>
              <a:spcAft>
                <a:spcPts val="400"/>
              </a:spcAft>
              <a:buNone/>
            </a:pPr>
            <a:r>
              <a:rPr b="1" lang="en" sz="1100"/>
              <a:t>The Concurrent Mark Sweep</a:t>
            </a:r>
          </a:p>
          <a:p>
            <a:pPr lvl="0">
              <a:spcBef>
                <a:spcPts val="0"/>
              </a:spcBef>
              <a:buNone/>
            </a:pPr>
            <a:r>
              <a:t/>
            </a:r>
            <a:endParaRPr/>
          </a:p>
        </p:txBody>
      </p:sp>
      <p:sp>
        <p:nvSpPr>
          <p:cNvPr id="278" name="Shape 278"/>
          <p:cNvSpPr txBox="1"/>
          <p:nvPr/>
        </p:nvSpPr>
        <p:spPr>
          <a:xfrm>
            <a:off x="5281850" y="504800"/>
            <a:ext cx="3227400" cy="2264100"/>
          </a:xfrm>
          <a:prstGeom prst="rect">
            <a:avLst/>
          </a:prstGeom>
          <a:noFill/>
          <a:ln>
            <a:noFill/>
          </a:ln>
        </p:spPr>
        <p:txBody>
          <a:bodyPr anchorCtr="0" anchor="t" bIns="91425" lIns="91425" rIns="91425" tIns="91425">
            <a:noAutofit/>
          </a:bodyPr>
          <a:lstStyle/>
          <a:p>
            <a:pPr lvl="0">
              <a:spcBef>
                <a:spcPts val="0"/>
              </a:spcBef>
              <a:buNone/>
            </a:pPr>
            <a:r>
              <a:t/>
            </a:r>
            <a:endParaRPr/>
          </a:p>
        </p:txBody>
      </p:sp>
      <p:graphicFrame>
        <p:nvGraphicFramePr>
          <p:cNvPr id="279" name="Shape 279"/>
          <p:cNvGraphicFramePr/>
          <p:nvPr/>
        </p:nvGraphicFramePr>
        <p:xfrm>
          <a:off x="5281850" y="237800"/>
          <a:ext cx="3000000" cy="3000000"/>
        </p:xfrm>
        <a:graphic>
          <a:graphicData uri="http://schemas.openxmlformats.org/drawingml/2006/table">
            <a:tbl>
              <a:tblPr>
                <a:noFill/>
                <a:tableStyleId>{42649212-EC3D-4999-973E-6FD1F957B3AE}</a:tableStyleId>
              </a:tblPr>
              <a:tblGrid>
                <a:gridCol w="873800"/>
                <a:gridCol w="2292700"/>
              </a:tblGrid>
              <a:tr h="388975">
                <a:tc>
                  <a:txBody>
                    <a:bodyPr>
                      <a:noAutofit/>
                    </a:bodyPr>
                    <a:lstStyle/>
                    <a:p>
                      <a:pPr lvl="0">
                        <a:spcBef>
                          <a:spcPts val="0"/>
                        </a:spcBef>
                        <a:buNone/>
                      </a:pPr>
                      <a:r>
                        <a:rPr lang="en" sz="1200">
                          <a:latin typeface="Proxima Nova"/>
                          <a:ea typeface="Proxima Nova"/>
                          <a:cs typeface="Proxima Nova"/>
                          <a:sym typeface="Proxima Nova"/>
                        </a:rPr>
                        <a:t>Flag</a:t>
                      </a:r>
                    </a:p>
                  </a:txBody>
                  <a:tcPr marT="91425" marB="91425" marR="91425" marL="91425">
                    <a:lnL cap="flat" cmpd="sng" w="9525">
                      <a:solidFill>
                        <a:srgbClr val="D9EAD3"/>
                      </a:solidFill>
                      <a:prstDash val="solid"/>
                      <a:round/>
                      <a:headEnd len="med" w="med" type="none"/>
                      <a:tailEnd len="med" w="med" type="none"/>
                    </a:lnL>
                    <a:lnR cap="flat" cmpd="sng" w="9525">
                      <a:solidFill>
                        <a:srgbClr val="D9EAD3"/>
                      </a:solidFill>
                      <a:prstDash val="solid"/>
                      <a:round/>
                      <a:headEnd len="med" w="med" type="none"/>
                      <a:tailEnd len="med" w="med" type="none"/>
                    </a:lnR>
                    <a:lnT cap="flat" cmpd="sng" w="9525">
                      <a:solidFill>
                        <a:srgbClr val="D9EAD3"/>
                      </a:solidFill>
                      <a:prstDash val="solid"/>
                      <a:round/>
                      <a:headEnd len="med" w="med" type="none"/>
                      <a:tailEnd len="med" w="med" type="none"/>
                    </a:lnT>
                    <a:lnB cap="flat" cmpd="sng" w="9525">
                      <a:solidFill>
                        <a:srgbClr val="D9EAD3"/>
                      </a:solidFill>
                      <a:prstDash val="solid"/>
                      <a:round/>
                      <a:headEnd len="med" w="med" type="none"/>
                      <a:tailEnd len="med" w="med" type="none"/>
                    </a:lnB>
                    <a:solidFill>
                      <a:schemeClr val="lt2"/>
                    </a:solidFill>
                  </a:tcPr>
                </a:tc>
                <a:tc>
                  <a:txBody>
                    <a:bodyPr>
                      <a:noAutofit/>
                    </a:bodyPr>
                    <a:lstStyle/>
                    <a:p>
                      <a:pPr lvl="0">
                        <a:spcBef>
                          <a:spcPts val="0"/>
                        </a:spcBef>
                        <a:buNone/>
                      </a:pPr>
                      <a:r>
                        <a:rPr lang="en" sz="1200"/>
                        <a:t>Description</a:t>
                      </a:r>
                    </a:p>
                  </a:txBody>
                  <a:tcPr marT="91425" marB="91425" marR="91425" marL="91425">
                    <a:lnL cap="flat" cmpd="sng" w="9525">
                      <a:solidFill>
                        <a:srgbClr val="D9EAD3"/>
                      </a:solidFill>
                      <a:prstDash val="solid"/>
                      <a:round/>
                      <a:headEnd len="med" w="med" type="none"/>
                      <a:tailEnd len="med" w="med" type="none"/>
                    </a:lnL>
                    <a:lnR cap="flat" cmpd="sng" w="9525">
                      <a:solidFill>
                        <a:srgbClr val="D9EAD3"/>
                      </a:solidFill>
                      <a:prstDash val="solid"/>
                      <a:round/>
                      <a:headEnd len="med" w="med" type="none"/>
                      <a:tailEnd len="med" w="med" type="none"/>
                    </a:lnR>
                    <a:lnT cap="flat" cmpd="sng" w="9525">
                      <a:solidFill>
                        <a:srgbClr val="D9EAD3"/>
                      </a:solidFill>
                      <a:prstDash val="solid"/>
                      <a:round/>
                      <a:headEnd len="med" w="med" type="none"/>
                      <a:tailEnd len="med" w="med" type="none"/>
                    </a:lnT>
                    <a:lnB cap="flat" cmpd="sng" w="9525">
                      <a:solidFill>
                        <a:srgbClr val="D9EAD3"/>
                      </a:solidFill>
                      <a:prstDash val="solid"/>
                      <a:round/>
                      <a:headEnd len="med" w="med" type="none"/>
                      <a:tailEnd len="med" w="med" type="none"/>
                    </a:lnB>
                    <a:solidFill>
                      <a:schemeClr val="lt2"/>
                    </a:solidFill>
                  </a:tcPr>
                </a:tc>
              </a:tr>
              <a:tr h="388975">
                <a:tc>
                  <a:txBody>
                    <a:bodyPr>
                      <a:noAutofit/>
                    </a:bodyPr>
                    <a:lstStyle/>
                    <a:p>
                      <a:pPr lvl="0">
                        <a:spcBef>
                          <a:spcPts val="0"/>
                        </a:spcBef>
                        <a:buNone/>
                      </a:pPr>
                      <a:r>
                        <a:rPr lang="en" sz="1000">
                          <a:latin typeface="Proxima Nova"/>
                          <a:ea typeface="Proxima Nova"/>
                          <a:cs typeface="Proxima Nova"/>
                          <a:sym typeface="Proxima Nova"/>
                        </a:rPr>
                        <a:t>-Xms</a:t>
                      </a:r>
                    </a:p>
                  </a:txBody>
                  <a:tcPr marT="91425" marB="91425" marR="91425" marL="91425">
                    <a:lnL cap="flat" cmpd="sng" w="9525">
                      <a:solidFill>
                        <a:srgbClr val="D9EAD3"/>
                      </a:solidFill>
                      <a:prstDash val="solid"/>
                      <a:round/>
                      <a:headEnd len="med" w="med" type="none"/>
                      <a:tailEnd len="med" w="med" type="none"/>
                    </a:lnL>
                    <a:lnR cap="flat" cmpd="sng" w="9525">
                      <a:solidFill>
                        <a:srgbClr val="D9EAD3"/>
                      </a:solidFill>
                      <a:prstDash val="solid"/>
                      <a:round/>
                      <a:headEnd len="med" w="med" type="none"/>
                      <a:tailEnd len="med" w="med" type="none"/>
                    </a:lnR>
                    <a:lnT cap="flat" cmpd="sng" w="9525">
                      <a:solidFill>
                        <a:srgbClr val="D9EAD3"/>
                      </a:solidFill>
                      <a:prstDash val="solid"/>
                      <a:round/>
                      <a:headEnd len="med" w="med" type="none"/>
                      <a:tailEnd len="med" w="med" type="none"/>
                    </a:lnT>
                    <a:lnB cap="flat" cmpd="sng" w="9525">
                      <a:solidFill>
                        <a:srgbClr val="D9EAD3"/>
                      </a:solidFill>
                      <a:prstDash val="solid"/>
                      <a:round/>
                      <a:headEnd len="med" w="med" type="none"/>
                      <a:tailEnd len="med" w="med" type="none"/>
                    </a:lnB>
                    <a:solidFill>
                      <a:schemeClr val="lt2"/>
                    </a:solidFill>
                  </a:tcPr>
                </a:tc>
                <a:tc>
                  <a:txBody>
                    <a:bodyPr>
                      <a:noAutofit/>
                    </a:bodyPr>
                    <a:lstStyle/>
                    <a:p>
                      <a:pPr lvl="0">
                        <a:spcBef>
                          <a:spcPts val="0"/>
                        </a:spcBef>
                        <a:buNone/>
                      </a:pPr>
                      <a:r>
                        <a:rPr lang="en" sz="1000">
                          <a:latin typeface="Proxima Nova"/>
                          <a:ea typeface="Proxima Nova"/>
                          <a:cs typeface="Proxima Nova"/>
                          <a:sym typeface="Proxima Nova"/>
                        </a:rPr>
                        <a:t>Initial heap size when the JVM starts</a:t>
                      </a:r>
                    </a:p>
                  </a:txBody>
                  <a:tcPr marT="91425" marB="91425" marR="91425" marL="91425">
                    <a:lnL cap="flat" cmpd="sng" w="9525">
                      <a:solidFill>
                        <a:srgbClr val="D9EAD3"/>
                      </a:solidFill>
                      <a:prstDash val="solid"/>
                      <a:round/>
                      <a:headEnd len="med" w="med" type="none"/>
                      <a:tailEnd len="med" w="med" type="none"/>
                    </a:lnL>
                    <a:lnR cap="flat" cmpd="sng" w="9525">
                      <a:solidFill>
                        <a:srgbClr val="D9EAD3"/>
                      </a:solidFill>
                      <a:prstDash val="solid"/>
                      <a:round/>
                      <a:headEnd len="med" w="med" type="none"/>
                      <a:tailEnd len="med" w="med" type="none"/>
                    </a:lnR>
                    <a:lnT cap="flat" cmpd="sng" w="9525">
                      <a:solidFill>
                        <a:srgbClr val="D9EAD3"/>
                      </a:solidFill>
                      <a:prstDash val="solid"/>
                      <a:round/>
                      <a:headEnd len="med" w="med" type="none"/>
                      <a:tailEnd len="med" w="med" type="none"/>
                    </a:lnT>
                    <a:lnB cap="flat" cmpd="sng" w="9525">
                      <a:solidFill>
                        <a:srgbClr val="D9EAD3"/>
                      </a:solidFill>
                      <a:prstDash val="solid"/>
                      <a:round/>
                      <a:headEnd len="med" w="med" type="none"/>
                      <a:tailEnd len="med" w="med" type="none"/>
                    </a:lnB>
                    <a:solidFill>
                      <a:schemeClr val="lt2"/>
                    </a:solidFill>
                  </a:tcPr>
                </a:tc>
              </a:tr>
              <a:tr h="388975">
                <a:tc>
                  <a:txBody>
                    <a:bodyPr>
                      <a:noAutofit/>
                    </a:bodyPr>
                    <a:lstStyle/>
                    <a:p>
                      <a:pPr lvl="0">
                        <a:spcBef>
                          <a:spcPts val="0"/>
                        </a:spcBef>
                        <a:buNone/>
                      </a:pPr>
                      <a:r>
                        <a:rPr lang="en" sz="1000">
                          <a:latin typeface="Proxima Nova"/>
                          <a:ea typeface="Proxima Nova"/>
                          <a:cs typeface="Proxima Nova"/>
                          <a:sym typeface="Proxima Nova"/>
                        </a:rPr>
                        <a:t>-Xmx</a:t>
                      </a:r>
                    </a:p>
                  </a:txBody>
                  <a:tcPr marT="91425" marB="91425" marR="91425" marL="91425">
                    <a:lnL cap="flat" cmpd="sng" w="9525">
                      <a:solidFill>
                        <a:srgbClr val="D9EAD3"/>
                      </a:solidFill>
                      <a:prstDash val="solid"/>
                      <a:round/>
                      <a:headEnd len="med" w="med" type="none"/>
                      <a:tailEnd len="med" w="med" type="none"/>
                    </a:lnL>
                    <a:lnR cap="flat" cmpd="sng" w="9525">
                      <a:solidFill>
                        <a:srgbClr val="D9EAD3"/>
                      </a:solidFill>
                      <a:prstDash val="solid"/>
                      <a:round/>
                      <a:headEnd len="med" w="med" type="none"/>
                      <a:tailEnd len="med" w="med" type="none"/>
                    </a:lnR>
                    <a:lnT cap="flat" cmpd="sng" w="9525">
                      <a:solidFill>
                        <a:srgbClr val="D9EAD3"/>
                      </a:solidFill>
                      <a:prstDash val="solid"/>
                      <a:round/>
                      <a:headEnd len="med" w="med" type="none"/>
                      <a:tailEnd len="med" w="med" type="none"/>
                    </a:lnT>
                    <a:lnB cap="flat" cmpd="sng" w="9525">
                      <a:solidFill>
                        <a:srgbClr val="D9EAD3"/>
                      </a:solidFill>
                      <a:prstDash val="solid"/>
                      <a:round/>
                      <a:headEnd len="med" w="med" type="none"/>
                      <a:tailEnd len="med" w="med" type="none"/>
                    </a:lnB>
                    <a:solidFill>
                      <a:schemeClr val="lt2"/>
                    </a:solidFill>
                  </a:tcPr>
                </a:tc>
                <a:tc>
                  <a:txBody>
                    <a:bodyPr>
                      <a:noAutofit/>
                    </a:bodyPr>
                    <a:lstStyle/>
                    <a:p>
                      <a:pPr lvl="0">
                        <a:spcBef>
                          <a:spcPts val="0"/>
                        </a:spcBef>
                        <a:buNone/>
                      </a:pPr>
                      <a:r>
                        <a:rPr lang="en" sz="1000">
                          <a:latin typeface="Proxima Nova"/>
                          <a:ea typeface="Proxima Nova"/>
                          <a:cs typeface="Proxima Nova"/>
                          <a:sym typeface="Proxima Nova"/>
                        </a:rPr>
                        <a:t>The maximum heap size</a:t>
                      </a:r>
                    </a:p>
                  </a:txBody>
                  <a:tcPr marT="91425" marB="91425" marR="91425" marL="91425">
                    <a:lnL cap="flat" cmpd="sng" w="9525">
                      <a:solidFill>
                        <a:srgbClr val="D9EAD3"/>
                      </a:solidFill>
                      <a:prstDash val="solid"/>
                      <a:round/>
                      <a:headEnd len="med" w="med" type="none"/>
                      <a:tailEnd len="med" w="med" type="none"/>
                    </a:lnL>
                    <a:lnR cap="flat" cmpd="sng" w="9525">
                      <a:solidFill>
                        <a:srgbClr val="D9EAD3"/>
                      </a:solidFill>
                      <a:prstDash val="solid"/>
                      <a:round/>
                      <a:headEnd len="med" w="med" type="none"/>
                      <a:tailEnd len="med" w="med" type="none"/>
                    </a:lnR>
                    <a:lnT cap="flat" cmpd="sng" w="9525">
                      <a:solidFill>
                        <a:srgbClr val="D9EAD3"/>
                      </a:solidFill>
                      <a:prstDash val="solid"/>
                      <a:round/>
                      <a:headEnd len="med" w="med" type="none"/>
                      <a:tailEnd len="med" w="med" type="none"/>
                    </a:lnT>
                    <a:lnB cap="flat" cmpd="sng" w="9525">
                      <a:solidFill>
                        <a:srgbClr val="D9EAD3"/>
                      </a:solidFill>
                      <a:prstDash val="solid"/>
                      <a:round/>
                      <a:headEnd len="med" w="med" type="none"/>
                      <a:tailEnd len="med" w="med" type="none"/>
                    </a:lnB>
                    <a:solidFill>
                      <a:schemeClr val="lt2"/>
                    </a:solidFill>
                  </a:tcPr>
                </a:tc>
              </a:tr>
              <a:tr h="388975">
                <a:tc>
                  <a:txBody>
                    <a:bodyPr>
                      <a:noAutofit/>
                    </a:bodyPr>
                    <a:lstStyle/>
                    <a:p>
                      <a:pPr lvl="0">
                        <a:spcBef>
                          <a:spcPts val="0"/>
                        </a:spcBef>
                        <a:buNone/>
                      </a:pPr>
                      <a:r>
                        <a:rPr lang="en" sz="1000">
                          <a:latin typeface="Proxima Nova"/>
                          <a:ea typeface="Proxima Nova"/>
                          <a:cs typeface="Proxima Nova"/>
                          <a:sym typeface="Proxima Nova"/>
                        </a:rPr>
                        <a:t>-Xmn</a:t>
                      </a:r>
                    </a:p>
                  </a:txBody>
                  <a:tcPr marT="91425" marB="91425" marR="91425" marL="91425">
                    <a:lnL cap="flat" cmpd="sng" w="9525">
                      <a:solidFill>
                        <a:srgbClr val="D9EAD3"/>
                      </a:solidFill>
                      <a:prstDash val="solid"/>
                      <a:round/>
                      <a:headEnd len="med" w="med" type="none"/>
                      <a:tailEnd len="med" w="med" type="none"/>
                    </a:lnL>
                    <a:lnR cap="flat" cmpd="sng" w="9525">
                      <a:solidFill>
                        <a:srgbClr val="D9EAD3"/>
                      </a:solidFill>
                      <a:prstDash val="solid"/>
                      <a:round/>
                      <a:headEnd len="med" w="med" type="none"/>
                      <a:tailEnd len="med" w="med" type="none"/>
                    </a:lnR>
                    <a:lnT cap="flat" cmpd="sng" w="9525">
                      <a:solidFill>
                        <a:srgbClr val="D9EAD3"/>
                      </a:solidFill>
                      <a:prstDash val="solid"/>
                      <a:round/>
                      <a:headEnd len="med" w="med" type="none"/>
                      <a:tailEnd len="med" w="med" type="none"/>
                    </a:lnT>
                    <a:lnB cap="flat" cmpd="sng" w="9525">
                      <a:solidFill>
                        <a:srgbClr val="D9EAD3"/>
                      </a:solidFill>
                      <a:prstDash val="solid"/>
                      <a:round/>
                      <a:headEnd len="med" w="med" type="none"/>
                      <a:tailEnd len="med" w="med" type="none"/>
                    </a:lnB>
                    <a:solidFill>
                      <a:schemeClr val="lt2"/>
                    </a:solidFill>
                  </a:tcPr>
                </a:tc>
                <a:tc>
                  <a:txBody>
                    <a:bodyPr>
                      <a:noAutofit/>
                    </a:bodyPr>
                    <a:lstStyle/>
                    <a:p>
                      <a:pPr lvl="0">
                        <a:spcBef>
                          <a:spcPts val="0"/>
                        </a:spcBef>
                        <a:buNone/>
                      </a:pPr>
                      <a:r>
                        <a:rPr lang="en" sz="1000">
                          <a:latin typeface="Proxima Nova"/>
                          <a:ea typeface="Proxima Nova"/>
                          <a:cs typeface="Proxima Nova"/>
                          <a:sym typeface="Proxima Nova"/>
                        </a:rPr>
                        <a:t>The size of the Young Generation.</a:t>
                      </a:r>
                    </a:p>
                  </a:txBody>
                  <a:tcPr marT="91425" marB="91425" marR="91425" marL="91425">
                    <a:lnL cap="flat" cmpd="sng" w="9525">
                      <a:solidFill>
                        <a:srgbClr val="D9EAD3"/>
                      </a:solidFill>
                      <a:prstDash val="solid"/>
                      <a:round/>
                      <a:headEnd len="med" w="med" type="none"/>
                      <a:tailEnd len="med" w="med" type="none"/>
                    </a:lnL>
                    <a:lnR cap="flat" cmpd="sng" w="9525">
                      <a:solidFill>
                        <a:srgbClr val="D9EAD3"/>
                      </a:solidFill>
                      <a:prstDash val="solid"/>
                      <a:round/>
                      <a:headEnd len="med" w="med" type="none"/>
                      <a:tailEnd len="med" w="med" type="none"/>
                    </a:lnR>
                    <a:lnT cap="flat" cmpd="sng" w="9525">
                      <a:solidFill>
                        <a:srgbClr val="D9EAD3"/>
                      </a:solidFill>
                      <a:prstDash val="solid"/>
                      <a:round/>
                      <a:headEnd len="med" w="med" type="none"/>
                      <a:tailEnd len="med" w="med" type="none"/>
                    </a:lnT>
                    <a:lnB cap="flat" cmpd="sng" w="9525">
                      <a:solidFill>
                        <a:srgbClr val="D9EAD3"/>
                      </a:solidFill>
                      <a:prstDash val="solid"/>
                      <a:round/>
                      <a:headEnd len="med" w="med" type="none"/>
                      <a:tailEnd len="med" w="med" type="none"/>
                    </a:lnB>
                    <a:solidFill>
                      <a:schemeClr val="lt2"/>
                    </a:solidFill>
                  </a:tcPr>
                </a:tc>
              </a:tr>
              <a:tr h="388975">
                <a:tc>
                  <a:txBody>
                    <a:bodyPr>
                      <a:noAutofit/>
                    </a:bodyPr>
                    <a:lstStyle/>
                    <a:p>
                      <a:pPr lvl="0">
                        <a:spcBef>
                          <a:spcPts val="0"/>
                        </a:spcBef>
                        <a:buNone/>
                      </a:pPr>
                      <a:r>
                        <a:rPr lang="en" sz="1000">
                          <a:latin typeface="Proxima Nova"/>
                          <a:ea typeface="Proxima Nova"/>
                          <a:cs typeface="Proxima Nova"/>
                          <a:sym typeface="Proxima Nova"/>
                        </a:rPr>
                        <a:t>-XX:PermSize</a:t>
                      </a:r>
                    </a:p>
                  </a:txBody>
                  <a:tcPr marT="91425" marB="91425" marR="91425" marL="91425">
                    <a:lnL cap="flat" cmpd="sng" w="9525">
                      <a:solidFill>
                        <a:srgbClr val="D9EAD3"/>
                      </a:solidFill>
                      <a:prstDash val="solid"/>
                      <a:round/>
                      <a:headEnd len="med" w="med" type="none"/>
                      <a:tailEnd len="med" w="med" type="none"/>
                    </a:lnL>
                    <a:lnR cap="flat" cmpd="sng" w="9525">
                      <a:solidFill>
                        <a:srgbClr val="D9EAD3"/>
                      </a:solidFill>
                      <a:prstDash val="solid"/>
                      <a:round/>
                      <a:headEnd len="med" w="med" type="none"/>
                      <a:tailEnd len="med" w="med" type="none"/>
                    </a:lnR>
                    <a:lnT cap="flat" cmpd="sng" w="9525">
                      <a:solidFill>
                        <a:srgbClr val="D9EAD3"/>
                      </a:solidFill>
                      <a:prstDash val="solid"/>
                      <a:round/>
                      <a:headEnd len="med" w="med" type="none"/>
                      <a:tailEnd len="med" w="med" type="none"/>
                    </a:lnT>
                    <a:lnB cap="flat" cmpd="sng" w="9525">
                      <a:solidFill>
                        <a:srgbClr val="D9EAD3"/>
                      </a:solidFill>
                      <a:prstDash val="solid"/>
                      <a:round/>
                      <a:headEnd len="med" w="med" type="none"/>
                      <a:tailEnd len="med" w="med" type="none"/>
                    </a:lnB>
                    <a:solidFill>
                      <a:schemeClr val="lt2"/>
                    </a:solidFill>
                  </a:tcPr>
                </a:tc>
                <a:tc>
                  <a:txBody>
                    <a:bodyPr>
                      <a:noAutofit/>
                    </a:bodyPr>
                    <a:lstStyle/>
                    <a:p>
                      <a:pPr lvl="0">
                        <a:spcBef>
                          <a:spcPts val="0"/>
                        </a:spcBef>
                        <a:buNone/>
                      </a:pPr>
                      <a:r>
                        <a:rPr lang="en" sz="1000">
                          <a:latin typeface="Proxima Nova"/>
                          <a:ea typeface="Proxima Nova"/>
                          <a:cs typeface="Proxima Nova"/>
                          <a:sym typeface="Proxima Nova"/>
                        </a:rPr>
                        <a:t>The starting size of the Permanent Generation.</a:t>
                      </a:r>
                    </a:p>
                  </a:txBody>
                  <a:tcPr marT="91425" marB="91425" marR="91425" marL="91425">
                    <a:lnL cap="flat" cmpd="sng" w="9525">
                      <a:solidFill>
                        <a:srgbClr val="D9EAD3"/>
                      </a:solidFill>
                      <a:prstDash val="solid"/>
                      <a:round/>
                      <a:headEnd len="med" w="med" type="none"/>
                      <a:tailEnd len="med" w="med" type="none"/>
                    </a:lnL>
                    <a:lnR cap="flat" cmpd="sng" w="9525">
                      <a:solidFill>
                        <a:srgbClr val="D9EAD3"/>
                      </a:solidFill>
                      <a:prstDash val="solid"/>
                      <a:round/>
                      <a:headEnd len="med" w="med" type="none"/>
                      <a:tailEnd len="med" w="med" type="none"/>
                    </a:lnR>
                    <a:lnT cap="flat" cmpd="sng" w="9525">
                      <a:solidFill>
                        <a:srgbClr val="D9EAD3"/>
                      </a:solidFill>
                      <a:prstDash val="solid"/>
                      <a:round/>
                      <a:headEnd len="med" w="med" type="none"/>
                      <a:tailEnd len="med" w="med" type="none"/>
                    </a:lnT>
                    <a:lnB cap="flat" cmpd="sng" w="9525">
                      <a:solidFill>
                        <a:srgbClr val="D9EAD3"/>
                      </a:solidFill>
                      <a:prstDash val="solid"/>
                      <a:round/>
                      <a:headEnd len="med" w="med" type="none"/>
                      <a:tailEnd len="med" w="med" type="none"/>
                    </a:lnB>
                    <a:solidFill>
                      <a:schemeClr val="lt2"/>
                    </a:solidFill>
                  </a:tcPr>
                </a:tc>
              </a:tr>
              <a:tr h="388975">
                <a:tc>
                  <a:txBody>
                    <a:bodyPr>
                      <a:noAutofit/>
                    </a:bodyPr>
                    <a:lstStyle/>
                    <a:p>
                      <a:pPr lvl="0">
                        <a:spcBef>
                          <a:spcPts val="0"/>
                        </a:spcBef>
                        <a:buNone/>
                      </a:pPr>
                      <a:r>
                        <a:rPr lang="en" sz="1000">
                          <a:latin typeface="Proxima Nova"/>
                          <a:ea typeface="Proxima Nova"/>
                          <a:cs typeface="Proxima Nova"/>
                          <a:sym typeface="Proxima Nova"/>
                        </a:rPr>
                        <a:t>-XX:MaxPermSize</a:t>
                      </a:r>
                    </a:p>
                  </a:txBody>
                  <a:tcPr marT="91425" marB="91425" marR="91425" marL="91425">
                    <a:lnL cap="flat" cmpd="sng" w="9525">
                      <a:solidFill>
                        <a:srgbClr val="D9EAD3"/>
                      </a:solidFill>
                      <a:prstDash val="solid"/>
                      <a:round/>
                      <a:headEnd len="med" w="med" type="none"/>
                      <a:tailEnd len="med" w="med" type="none"/>
                    </a:lnL>
                    <a:lnR cap="flat" cmpd="sng" w="9525">
                      <a:solidFill>
                        <a:srgbClr val="D9EAD3"/>
                      </a:solidFill>
                      <a:prstDash val="solid"/>
                      <a:round/>
                      <a:headEnd len="med" w="med" type="none"/>
                      <a:tailEnd len="med" w="med" type="none"/>
                    </a:lnR>
                    <a:lnT cap="flat" cmpd="sng" w="9525">
                      <a:solidFill>
                        <a:srgbClr val="D9EAD3"/>
                      </a:solidFill>
                      <a:prstDash val="solid"/>
                      <a:round/>
                      <a:headEnd len="med" w="med" type="none"/>
                      <a:tailEnd len="med" w="med" type="none"/>
                    </a:lnT>
                    <a:lnB cap="flat" cmpd="sng" w="9525">
                      <a:solidFill>
                        <a:srgbClr val="D9EAD3"/>
                      </a:solidFill>
                      <a:prstDash val="solid"/>
                      <a:round/>
                      <a:headEnd len="med" w="med" type="none"/>
                      <a:tailEnd len="med" w="med" type="none"/>
                    </a:lnB>
                    <a:solidFill>
                      <a:schemeClr val="lt2"/>
                    </a:solidFill>
                  </a:tcPr>
                </a:tc>
                <a:tc>
                  <a:txBody>
                    <a:bodyPr>
                      <a:noAutofit/>
                    </a:bodyPr>
                    <a:lstStyle/>
                    <a:p>
                      <a:pPr lvl="0">
                        <a:spcBef>
                          <a:spcPts val="0"/>
                        </a:spcBef>
                        <a:buNone/>
                      </a:pPr>
                      <a:r>
                        <a:rPr lang="en" sz="1000">
                          <a:latin typeface="Proxima Nova"/>
                          <a:ea typeface="Proxima Nova"/>
                          <a:cs typeface="Proxima Nova"/>
                          <a:sym typeface="Proxima Nova"/>
                        </a:rPr>
                        <a:t>The maximum size of the Permanent Generation</a:t>
                      </a:r>
                    </a:p>
                  </a:txBody>
                  <a:tcPr marT="91425" marB="91425" marR="91425" marL="91425">
                    <a:lnL cap="flat" cmpd="sng" w="9525">
                      <a:solidFill>
                        <a:srgbClr val="D9EAD3"/>
                      </a:solidFill>
                      <a:prstDash val="solid"/>
                      <a:round/>
                      <a:headEnd len="med" w="med" type="none"/>
                      <a:tailEnd len="med" w="med" type="none"/>
                    </a:lnL>
                    <a:lnR cap="flat" cmpd="sng" w="9525">
                      <a:solidFill>
                        <a:srgbClr val="D9EAD3"/>
                      </a:solidFill>
                      <a:prstDash val="solid"/>
                      <a:round/>
                      <a:headEnd len="med" w="med" type="none"/>
                      <a:tailEnd len="med" w="med" type="none"/>
                    </a:lnR>
                    <a:lnT cap="flat" cmpd="sng" w="9525">
                      <a:solidFill>
                        <a:srgbClr val="D9EAD3"/>
                      </a:solidFill>
                      <a:prstDash val="solid"/>
                      <a:round/>
                      <a:headEnd len="med" w="med" type="none"/>
                      <a:tailEnd len="med" w="med" type="none"/>
                    </a:lnT>
                    <a:lnB cap="flat" cmpd="sng" w="9525">
                      <a:solidFill>
                        <a:srgbClr val="D9EAD3"/>
                      </a:solidFill>
                      <a:prstDash val="solid"/>
                      <a:round/>
                      <a:headEnd len="med" w="med" type="none"/>
                      <a:tailEnd len="med" w="med" type="none"/>
                    </a:lnB>
                    <a:solidFill>
                      <a:schemeClr val="lt2"/>
                    </a:solidFill>
                  </a:tcPr>
                </a:tc>
              </a:tr>
            </a:tbl>
          </a:graphicData>
        </a:graphic>
      </p:graphicFrame>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550" y="267350"/>
            <a:ext cx="8520600" cy="1917900"/>
          </a:xfrm>
          <a:prstGeom prst="rect">
            <a:avLst/>
          </a:prstGeom>
        </p:spPr>
        <p:txBody>
          <a:bodyPr anchorCtr="0" anchor="ctr" bIns="91425" lIns="91425" rIns="91425" tIns="91425">
            <a:noAutofit/>
          </a:bodyPr>
          <a:lstStyle/>
          <a:p>
            <a:pPr lvl="0">
              <a:spcBef>
                <a:spcPts val="0"/>
              </a:spcBef>
              <a:buNone/>
            </a:pPr>
            <a:r>
              <a:rPr b="0" lang="en" sz="3000">
                <a:solidFill>
                  <a:srgbClr val="000000"/>
                </a:solidFill>
                <a:highlight>
                  <a:srgbClr val="FFFFFF"/>
                </a:highlight>
              </a:rPr>
              <a:t>The Java virtual machine is a model of a </a:t>
            </a:r>
            <a:r>
              <a:rPr lang="en" sz="3000">
                <a:solidFill>
                  <a:srgbClr val="000000"/>
                </a:solidFill>
                <a:highlight>
                  <a:srgbClr val="FFFFFF"/>
                </a:highlight>
              </a:rPr>
              <a:t>whole computer</a:t>
            </a:r>
            <a:r>
              <a:rPr b="0" lang="en" sz="3000">
                <a:solidFill>
                  <a:srgbClr val="000000"/>
                </a:solidFill>
                <a:highlight>
                  <a:srgbClr val="FFFFFF"/>
                </a:highlight>
              </a:rPr>
              <a:t> so this model naturally includes a memory model - AKA the </a:t>
            </a:r>
            <a:r>
              <a:rPr b="0" i="1" lang="en" sz="3000">
                <a:solidFill>
                  <a:srgbClr val="000000"/>
                </a:solidFill>
                <a:highlight>
                  <a:srgbClr val="FFFFFF"/>
                </a:highlight>
              </a:rPr>
              <a:t>Java Memory Model</a:t>
            </a:r>
            <a:r>
              <a:rPr b="0" lang="en" sz="3000">
                <a:solidFill>
                  <a:srgbClr val="000000"/>
                </a:solidFill>
                <a:highlight>
                  <a:srgbClr val="FFFFFF"/>
                </a:highlight>
              </a:rPr>
              <a:t>.</a:t>
            </a:r>
          </a:p>
        </p:txBody>
      </p:sp>
      <p:sp>
        <p:nvSpPr>
          <p:cNvPr id="115" name="Shape 115"/>
          <p:cNvSpPr txBox="1"/>
          <p:nvPr>
            <p:ph idx="1" type="body"/>
          </p:nvPr>
        </p:nvSpPr>
        <p:spPr>
          <a:xfrm>
            <a:off x="620375" y="2579450"/>
            <a:ext cx="4235700" cy="1375200"/>
          </a:xfrm>
          <a:prstGeom prst="rect">
            <a:avLst/>
          </a:prstGeom>
        </p:spPr>
        <p:txBody>
          <a:bodyPr anchorCtr="0" anchor="t" bIns="91425" lIns="91425" rIns="91425" tIns="91425">
            <a:noAutofit/>
          </a:bodyPr>
          <a:lstStyle/>
          <a:p>
            <a:pPr lvl="0">
              <a:spcBef>
                <a:spcPts val="0"/>
              </a:spcBef>
              <a:buNone/>
            </a:pPr>
            <a:r>
              <a:rPr lang="en" sz="2400">
                <a:solidFill>
                  <a:srgbClr val="666666"/>
                </a:solidFill>
                <a:highlight>
                  <a:srgbClr val="FFFFFF"/>
                </a:highlight>
              </a:rPr>
              <a:t>Internally, the JVM divides memory between </a:t>
            </a:r>
            <a:r>
              <a:rPr b="1" lang="en" sz="2400">
                <a:solidFill>
                  <a:srgbClr val="666666"/>
                </a:solidFill>
                <a:highlight>
                  <a:srgbClr val="FFFFFF"/>
                </a:highlight>
              </a:rPr>
              <a:t>thread stacks</a:t>
            </a:r>
            <a:r>
              <a:rPr lang="en" sz="2400">
                <a:solidFill>
                  <a:srgbClr val="666666"/>
                </a:solidFill>
                <a:highlight>
                  <a:srgbClr val="FFFFFF"/>
                </a:highlight>
              </a:rPr>
              <a:t> and the </a:t>
            </a:r>
            <a:r>
              <a:rPr b="1" lang="en" sz="2400">
                <a:solidFill>
                  <a:srgbClr val="666666"/>
                </a:solidFill>
                <a:highlight>
                  <a:srgbClr val="FFFFFF"/>
                </a:highlight>
              </a:rPr>
              <a:t>heap</a:t>
            </a:r>
          </a:p>
        </p:txBody>
      </p:sp>
      <p:sp>
        <p:nvSpPr>
          <p:cNvPr id="116" name="Shape 116"/>
          <p:cNvSpPr/>
          <p:nvPr/>
        </p:nvSpPr>
        <p:spPr>
          <a:xfrm>
            <a:off x="-150" y="4653650"/>
            <a:ext cx="9144000" cy="489600"/>
          </a:xfrm>
          <a:prstGeom prst="rect">
            <a:avLst/>
          </a:prstGeom>
          <a:solidFill>
            <a:srgbClr val="FFF2CC"/>
          </a:solidFill>
          <a:ln cap="flat" cmpd="sng" w="9525">
            <a:solidFill>
              <a:srgbClr val="B6D7A8"/>
            </a:solidFill>
            <a:prstDash val="solid"/>
            <a:round/>
            <a:headEnd len="med" w="med" type="none"/>
            <a:tailEnd len="med" w="med" type="none"/>
          </a:ln>
        </p:spPr>
        <p:txBody>
          <a:bodyPr anchorCtr="0" anchor="ctr" bIns="91425" lIns="91425" rIns="91425" tIns="91425">
            <a:noAutofit/>
          </a:bodyPr>
          <a:lstStyle/>
          <a:p>
            <a:pPr indent="457200" lvl="0" marL="914400" rtl="0">
              <a:spcBef>
                <a:spcPts val="0"/>
              </a:spcBef>
              <a:buNone/>
            </a:pPr>
            <a:r>
              <a:rPr i="1" lang="en" sz="1300">
                <a:latin typeface="Proxima Nova"/>
                <a:ea typeface="Proxima Nova"/>
                <a:cs typeface="Proxima Nova"/>
                <a:sym typeface="Proxima Nova"/>
              </a:rPr>
              <a:t>(For internal use only)</a:t>
            </a:r>
            <a:r>
              <a:rPr lang="en" sz="1200">
                <a:latin typeface="Proxima Nova"/>
                <a:ea typeface="Proxima Nova"/>
                <a:cs typeface="Proxima Nova"/>
                <a:sym typeface="Proxima Nova"/>
              </a:rPr>
              <a:t>								                       @danlucianrosu</a:t>
            </a:r>
          </a:p>
        </p:txBody>
      </p:sp>
      <p:pic>
        <p:nvPicPr>
          <p:cNvPr descr="ING_logo.png" id="117" name="Shape 117"/>
          <p:cNvPicPr preferRelativeResize="0"/>
          <p:nvPr/>
        </p:nvPicPr>
        <p:blipFill>
          <a:blip r:embed="rId3">
            <a:alphaModFix/>
          </a:blip>
          <a:stretch>
            <a:fillRect/>
          </a:stretch>
        </p:blipFill>
        <p:spPr>
          <a:xfrm>
            <a:off x="148925" y="4745975"/>
            <a:ext cx="1231152" cy="304924"/>
          </a:xfrm>
          <a:prstGeom prst="rect">
            <a:avLst/>
          </a:prstGeom>
          <a:noFill/>
          <a:ln>
            <a:noFill/>
          </a:ln>
        </p:spPr>
      </p:pic>
      <p:pic>
        <p:nvPicPr>
          <p:cNvPr descr="tiger-logo.png" id="118" name="Shape 118"/>
          <p:cNvPicPr preferRelativeResize="0"/>
          <p:nvPr/>
        </p:nvPicPr>
        <p:blipFill>
          <a:blip r:embed="rId4">
            <a:alphaModFix/>
          </a:blip>
          <a:stretch>
            <a:fillRect/>
          </a:stretch>
        </p:blipFill>
        <p:spPr>
          <a:xfrm>
            <a:off x="8516800" y="4684525"/>
            <a:ext cx="492324" cy="427850"/>
          </a:xfrm>
          <a:prstGeom prst="rect">
            <a:avLst/>
          </a:prstGeom>
          <a:noFill/>
          <a:ln>
            <a:noFill/>
          </a:ln>
        </p:spPr>
      </p:pic>
      <p:pic>
        <p:nvPicPr>
          <p:cNvPr descr="jvm_1.png" id="119" name="Shape 119"/>
          <p:cNvPicPr preferRelativeResize="0"/>
          <p:nvPr/>
        </p:nvPicPr>
        <p:blipFill>
          <a:blip r:embed="rId5">
            <a:alphaModFix/>
          </a:blip>
          <a:stretch>
            <a:fillRect/>
          </a:stretch>
        </p:blipFill>
        <p:spPr>
          <a:xfrm>
            <a:off x="5631999" y="2185250"/>
            <a:ext cx="2884799" cy="2163599"/>
          </a:xfrm>
          <a:prstGeom prst="rect">
            <a:avLst/>
          </a:prstGeom>
          <a:noFill/>
          <a:ln>
            <a:noFill/>
          </a:ln>
        </p:spPr>
      </p:pic>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idx="4294967295" type="title"/>
          </p:nvPr>
        </p:nvSpPr>
        <p:spPr>
          <a:xfrm>
            <a:off x="311700" y="445025"/>
            <a:ext cx="4084500" cy="1005299"/>
          </a:xfrm>
          <a:prstGeom prst="rect">
            <a:avLst/>
          </a:prstGeom>
        </p:spPr>
        <p:txBody>
          <a:bodyPr anchorCtr="0" anchor="t" bIns="91425" lIns="91425" rIns="91425" tIns="91425">
            <a:noAutofit/>
          </a:bodyPr>
          <a:lstStyle/>
          <a:p>
            <a:pPr lvl="0">
              <a:spcBef>
                <a:spcPts val="0"/>
              </a:spcBef>
              <a:buNone/>
            </a:pPr>
            <a:r>
              <a:rPr lang="en" sz="1800"/>
              <a:t>Oh</a:t>
            </a:r>
            <a:r>
              <a:rPr lang="en" sz="1800"/>
              <a:t>! </a:t>
            </a:r>
            <a:br>
              <a:rPr lang="en" sz="2400"/>
            </a:br>
            <a:r>
              <a:rPr lang="en" sz="3600"/>
              <a:t>Memory leaks?</a:t>
            </a:r>
          </a:p>
          <a:p>
            <a:pPr lvl="0" rtl="0">
              <a:spcBef>
                <a:spcPts val="0"/>
              </a:spcBef>
              <a:buNone/>
            </a:pPr>
            <a:r>
              <a:rPr lang="en" sz="3600"/>
              <a:t>Rly?</a:t>
            </a:r>
          </a:p>
        </p:txBody>
      </p:sp>
      <p:sp>
        <p:nvSpPr>
          <p:cNvPr id="285" name="Shape 285"/>
          <p:cNvSpPr txBox="1"/>
          <p:nvPr>
            <p:ph idx="4294967295" type="body"/>
          </p:nvPr>
        </p:nvSpPr>
        <p:spPr>
          <a:xfrm>
            <a:off x="311700" y="2316150"/>
            <a:ext cx="3182400" cy="511200"/>
          </a:xfrm>
          <a:prstGeom prst="rect">
            <a:avLst/>
          </a:prstGeom>
        </p:spPr>
        <p:txBody>
          <a:bodyPr anchorCtr="0" anchor="t" bIns="91425" lIns="91425" rIns="91425" tIns="91425">
            <a:noAutofit/>
          </a:bodyPr>
          <a:lstStyle/>
          <a:p>
            <a:pPr lvl="0" rtl="0">
              <a:spcBef>
                <a:spcPts val="0"/>
              </a:spcBef>
              <a:spcAft>
                <a:spcPts val="1600"/>
              </a:spcAft>
              <a:buNone/>
            </a:pPr>
            <a:r>
              <a:rPr i="1" lang="en" sz="1400">
                <a:latin typeface="Arial"/>
                <a:ea typeface="Arial"/>
                <a:cs typeface="Arial"/>
                <a:sym typeface="Arial"/>
              </a:rPr>
              <a:t>I thought Java solves this problem...</a:t>
            </a:r>
          </a:p>
        </p:txBody>
      </p:sp>
      <p:pic>
        <p:nvPicPr>
          <p:cNvPr descr="memory_leak.jpg" id="286" name="Shape 286"/>
          <p:cNvPicPr preferRelativeResize="0"/>
          <p:nvPr/>
        </p:nvPicPr>
        <p:blipFill>
          <a:blip r:embed="rId3">
            <a:alphaModFix/>
          </a:blip>
          <a:stretch>
            <a:fillRect/>
          </a:stretch>
        </p:blipFill>
        <p:spPr>
          <a:xfrm>
            <a:off x="4000499" y="0"/>
            <a:ext cx="5143500" cy="5143500"/>
          </a:xfrm>
          <a:prstGeom prst="rect">
            <a:avLst/>
          </a:prstGeom>
          <a:noFill/>
          <a:ln>
            <a:noFill/>
          </a:ln>
        </p:spPr>
      </p:pic>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Memory leak DEF</a:t>
            </a:r>
          </a:p>
        </p:txBody>
      </p:sp>
      <p:sp>
        <p:nvSpPr>
          <p:cNvPr id="292" name="Shape 292"/>
          <p:cNvSpPr txBox="1"/>
          <p:nvPr>
            <p:ph idx="1" type="body"/>
          </p:nvPr>
        </p:nvSpPr>
        <p:spPr>
          <a:xfrm>
            <a:off x="311700" y="1396375"/>
            <a:ext cx="8520599" cy="3172500"/>
          </a:xfrm>
          <a:prstGeom prst="rect">
            <a:avLst/>
          </a:prstGeom>
        </p:spPr>
        <p:txBody>
          <a:bodyPr anchorCtr="0" anchor="t" bIns="91425" lIns="91425" rIns="91425" tIns="91425">
            <a:noAutofit/>
          </a:bodyPr>
          <a:lstStyle/>
          <a:p>
            <a:pPr lvl="0" rtl="0" algn="just">
              <a:spcBef>
                <a:spcPts val="0"/>
              </a:spcBef>
              <a:buNone/>
            </a:pPr>
            <a:r>
              <a:rPr lang="en" sz="2400">
                <a:solidFill>
                  <a:srgbClr val="000000"/>
                </a:solidFill>
              </a:rPr>
              <a:t>A</a:t>
            </a:r>
            <a:r>
              <a:rPr lang="en" sz="2400">
                <a:solidFill>
                  <a:srgbClr val="000000"/>
                </a:solidFill>
                <a:highlight>
                  <a:srgbClr val="FFFFFF"/>
                </a:highlight>
              </a:rPr>
              <a:t> </a:t>
            </a:r>
            <a:r>
              <a:rPr b="1" lang="en" sz="2400">
                <a:solidFill>
                  <a:srgbClr val="000000"/>
                </a:solidFill>
                <a:highlight>
                  <a:srgbClr val="FFFFFF"/>
                </a:highlight>
              </a:rPr>
              <a:t>memory leak</a:t>
            </a:r>
            <a:r>
              <a:rPr lang="en" sz="2400">
                <a:solidFill>
                  <a:srgbClr val="000000"/>
                </a:solidFill>
                <a:highlight>
                  <a:srgbClr val="FFFFFF"/>
                </a:highlight>
              </a:rPr>
              <a:t> in </a:t>
            </a:r>
            <a:r>
              <a:rPr b="1" lang="en" sz="2400">
                <a:solidFill>
                  <a:srgbClr val="000000"/>
                </a:solidFill>
                <a:highlight>
                  <a:srgbClr val="FFFFFF"/>
                </a:highlight>
              </a:rPr>
              <a:t>Java</a:t>
            </a:r>
            <a:r>
              <a:rPr lang="en" sz="2400">
                <a:solidFill>
                  <a:srgbClr val="000000"/>
                </a:solidFill>
                <a:highlight>
                  <a:srgbClr val="FFFFFF"/>
                </a:highlight>
              </a:rPr>
              <a:t> is a situation where some objects are not used by the application any more, but GC fails to recognize them as unused. As a result, these objects remain in </a:t>
            </a:r>
            <a:r>
              <a:rPr b="1" lang="en" sz="2400">
                <a:solidFill>
                  <a:srgbClr val="000000"/>
                </a:solidFill>
                <a:highlight>
                  <a:srgbClr val="FFFFFF"/>
                </a:highlight>
              </a:rPr>
              <a:t>memory</a:t>
            </a:r>
            <a:r>
              <a:rPr lang="en" sz="2400">
                <a:solidFill>
                  <a:srgbClr val="000000"/>
                </a:solidFill>
                <a:highlight>
                  <a:srgbClr val="FFFFFF"/>
                </a:highlight>
              </a:rPr>
              <a:t> indefinitely, reducing the amount of </a:t>
            </a:r>
            <a:r>
              <a:rPr b="1" lang="en" sz="2400">
                <a:solidFill>
                  <a:srgbClr val="000000"/>
                </a:solidFill>
                <a:highlight>
                  <a:srgbClr val="FFFFFF"/>
                </a:highlight>
              </a:rPr>
              <a:t>memory</a:t>
            </a:r>
            <a:r>
              <a:rPr lang="en" sz="2400">
                <a:solidFill>
                  <a:srgbClr val="000000"/>
                </a:solidFill>
                <a:highlight>
                  <a:srgbClr val="FFFFFF"/>
                </a:highlight>
              </a:rPr>
              <a:t> available to the application.</a:t>
            </a:r>
          </a:p>
        </p:txBody>
      </p:sp>
      <p:sp>
        <p:nvSpPr>
          <p:cNvPr id="293" name="Shape 293"/>
          <p:cNvSpPr/>
          <p:nvPr/>
        </p:nvSpPr>
        <p:spPr>
          <a:xfrm>
            <a:off x="-150" y="4653650"/>
            <a:ext cx="9144000" cy="489600"/>
          </a:xfrm>
          <a:prstGeom prst="rect">
            <a:avLst/>
          </a:prstGeom>
          <a:solidFill>
            <a:srgbClr val="FFF2CC"/>
          </a:solidFill>
          <a:ln cap="flat" cmpd="sng" w="9525">
            <a:solidFill>
              <a:srgbClr val="B6D7A8"/>
            </a:solidFill>
            <a:prstDash val="solid"/>
            <a:round/>
            <a:headEnd len="med" w="med" type="none"/>
            <a:tailEnd len="med" w="med" type="none"/>
          </a:ln>
        </p:spPr>
        <p:txBody>
          <a:bodyPr anchorCtr="0" anchor="ctr" bIns="91425" lIns="91425" rIns="91425" tIns="91425">
            <a:noAutofit/>
          </a:bodyPr>
          <a:lstStyle/>
          <a:p>
            <a:pPr indent="457200" lvl="0" marL="914400" rtl="0">
              <a:spcBef>
                <a:spcPts val="0"/>
              </a:spcBef>
              <a:buNone/>
            </a:pPr>
            <a:r>
              <a:rPr i="1" lang="en" sz="1300">
                <a:latin typeface="Proxima Nova"/>
                <a:ea typeface="Proxima Nova"/>
                <a:cs typeface="Proxima Nova"/>
                <a:sym typeface="Proxima Nova"/>
              </a:rPr>
              <a:t>(For internal use only)</a:t>
            </a:r>
            <a:r>
              <a:rPr lang="en" sz="1200">
                <a:latin typeface="Proxima Nova"/>
                <a:ea typeface="Proxima Nova"/>
                <a:cs typeface="Proxima Nova"/>
                <a:sym typeface="Proxima Nova"/>
              </a:rPr>
              <a:t>								                       @danlucianrosu</a:t>
            </a:r>
          </a:p>
        </p:txBody>
      </p:sp>
      <p:pic>
        <p:nvPicPr>
          <p:cNvPr descr="ING_logo.png" id="294" name="Shape 294"/>
          <p:cNvPicPr preferRelativeResize="0"/>
          <p:nvPr/>
        </p:nvPicPr>
        <p:blipFill>
          <a:blip r:embed="rId3">
            <a:alphaModFix/>
          </a:blip>
          <a:stretch>
            <a:fillRect/>
          </a:stretch>
        </p:blipFill>
        <p:spPr>
          <a:xfrm>
            <a:off x="148925" y="4745975"/>
            <a:ext cx="1231152" cy="304924"/>
          </a:xfrm>
          <a:prstGeom prst="rect">
            <a:avLst/>
          </a:prstGeom>
          <a:noFill/>
          <a:ln>
            <a:noFill/>
          </a:ln>
        </p:spPr>
      </p:pic>
      <p:pic>
        <p:nvPicPr>
          <p:cNvPr descr="tiger-logo.png" id="295" name="Shape 295"/>
          <p:cNvPicPr preferRelativeResize="0"/>
          <p:nvPr/>
        </p:nvPicPr>
        <p:blipFill>
          <a:blip r:embed="rId4">
            <a:alphaModFix/>
          </a:blip>
          <a:stretch>
            <a:fillRect/>
          </a:stretch>
        </p:blipFill>
        <p:spPr>
          <a:xfrm>
            <a:off x="8516800" y="4684525"/>
            <a:ext cx="492324" cy="427850"/>
          </a:xfrm>
          <a:prstGeom prst="rect">
            <a:avLst/>
          </a:prstGeom>
          <a:noFill/>
          <a:ln>
            <a:noFill/>
          </a:ln>
        </p:spPr>
      </p:pic>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pic>
        <p:nvPicPr>
          <p:cNvPr descr="72127-ODKUY8-567.jpg" id="300" name="Shape 300"/>
          <p:cNvPicPr preferRelativeResize="0"/>
          <p:nvPr/>
        </p:nvPicPr>
        <p:blipFill>
          <a:blip r:embed="rId3">
            <a:alphaModFix/>
          </a:blip>
          <a:stretch>
            <a:fillRect/>
          </a:stretch>
        </p:blipFill>
        <p:spPr>
          <a:xfrm>
            <a:off x="0" y="0"/>
            <a:ext cx="9144002" cy="5143502"/>
          </a:xfrm>
          <a:prstGeom prst="rect">
            <a:avLst/>
          </a:prstGeom>
          <a:noFill/>
          <a:ln>
            <a:noFill/>
          </a:ln>
        </p:spPr>
      </p:pic>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pic>
        <p:nvPicPr>
          <p:cNvPr descr="EASTER004HQ copy.jpg" id="305" name="Shape 305"/>
          <p:cNvPicPr preferRelativeResize="0"/>
          <p:nvPr/>
        </p:nvPicPr>
        <p:blipFill>
          <a:blip r:embed="rId3">
            <a:alphaModFix/>
          </a:blip>
          <a:stretch>
            <a:fillRect/>
          </a:stretch>
        </p:blipFill>
        <p:spPr>
          <a:xfrm>
            <a:off x="0" y="0"/>
            <a:ext cx="9144002" cy="5143498"/>
          </a:xfrm>
          <a:prstGeom prst="rect">
            <a:avLst/>
          </a:prstGeom>
          <a:noFill/>
          <a:ln>
            <a:noFill/>
          </a:ln>
        </p:spPr>
      </p:pic>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550" y="267350"/>
            <a:ext cx="8520600" cy="1447200"/>
          </a:xfrm>
          <a:prstGeom prst="rect">
            <a:avLst/>
          </a:prstGeom>
        </p:spPr>
        <p:txBody>
          <a:bodyPr anchorCtr="0" anchor="ctr" bIns="91425" lIns="91425" rIns="91425" tIns="91425">
            <a:noAutofit/>
          </a:bodyPr>
          <a:lstStyle/>
          <a:p>
            <a:pPr lvl="0" rtl="0">
              <a:spcBef>
                <a:spcPts val="0"/>
              </a:spcBef>
              <a:buNone/>
            </a:pPr>
            <a:r>
              <a:rPr b="0" lang="en" sz="3000">
                <a:solidFill>
                  <a:srgbClr val="000000"/>
                </a:solidFill>
                <a:highlight>
                  <a:srgbClr val="FFFFFF"/>
                </a:highlight>
              </a:rPr>
              <a:t>Each thread running in the Java virtual machine has its </a:t>
            </a:r>
            <a:r>
              <a:rPr lang="en" sz="3000">
                <a:solidFill>
                  <a:srgbClr val="000000"/>
                </a:solidFill>
                <a:highlight>
                  <a:srgbClr val="FFFFFF"/>
                </a:highlight>
              </a:rPr>
              <a:t>own thread stack</a:t>
            </a:r>
            <a:r>
              <a:rPr b="0" lang="en" sz="3000">
                <a:solidFill>
                  <a:srgbClr val="000000"/>
                </a:solidFill>
                <a:highlight>
                  <a:srgbClr val="FFFFFF"/>
                </a:highlight>
              </a:rPr>
              <a:t>.</a:t>
            </a:r>
          </a:p>
        </p:txBody>
      </p:sp>
      <p:sp>
        <p:nvSpPr>
          <p:cNvPr id="125" name="Shape 125"/>
          <p:cNvSpPr txBox="1"/>
          <p:nvPr>
            <p:ph idx="1" type="body"/>
          </p:nvPr>
        </p:nvSpPr>
        <p:spPr>
          <a:xfrm>
            <a:off x="439325" y="2102300"/>
            <a:ext cx="4374000" cy="2163600"/>
          </a:xfrm>
          <a:prstGeom prst="rect">
            <a:avLst/>
          </a:prstGeom>
        </p:spPr>
        <p:txBody>
          <a:bodyPr anchorCtr="0" anchor="t" bIns="91425" lIns="91425" rIns="91425" tIns="91425">
            <a:noAutofit/>
          </a:bodyPr>
          <a:lstStyle/>
          <a:p>
            <a:pPr lvl="0" rtl="0" algn="just">
              <a:spcBef>
                <a:spcPts val="0"/>
              </a:spcBef>
              <a:buNone/>
            </a:pPr>
            <a:r>
              <a:rPr lang="en">
                <a:solidFill>
                  <a:srgbClr val="000000"/>
                </a:solidFill>
                <a:highlight>
                  <a:srgbClr val="FFFFFF"/>
                </a:highlight>
              </a:rPr>
              <a:t>The thread stack contains information about what methods the thread has called to reach the current point of execution. This is referred as the "call stack". As the thread executes its code, the call stack changes.</a:t>
            </a:r>
          </a:p>
        </p:txBody>
      </p:sp>
      <p:sp>
        <p:nvSpPr>
          <p:cNvPr id="126" name="Shape 126"/>
          <p:cNvSpPr/>
          <p:nvPr/>
        </p:nvSpPr>
        <p:spPr>
          <a:xfrm>
            <a:off x="-150" y="4653650"/>
            <a:ext cx="9144000" cy="489600"/>
          </a:xfrm>
          <a:prstGeom prst="rect">
            <a:avLst/>
          </a:prstGeom>
          <a:solidFill>
            <a:srgbClr val="FFF2CC"/>
          </a:solidFill>
          <a:ln cap="flat" cmpd="sng" w="9525">
            <a:solidFill>
              <a:srgbClr val="B6D7A8"/>
            </a:solidFill>
            <a:prstDash val="solid"/>
            <a:round/>
            <a:headEnd len="med" w="med" type="none"/>
            <a:tailEnd len="med" w="med" type="none"/>
          </a:ln>
        </p:spPr>
        <p:txBody>
          <a:bodyPr anchorCtr="0" anchor="ctr" bIns="91425" lIns="91425" rIns="91425" tIns="91425">
            <a:noAutofit/>
          </a:bodyPr>
          <a:lstStyle/>
          <a:p>
            <a:pPr indent="457200" lvl="0" marL="914400" rtl="0">
              <a:spcBef>
                <a:spcPts val="0"/>
              </a:spcBef>
              <a:buNone/>
            </a:pPr>
            <a:r>
              <a:rPr i="1" lang="en" sz="1300">
                <a:latin typeface="Proxima Nova"/>
                <a:ea typeface="Proxima Nova"/>
                <a:cs typeface="Proxima Nova"/>
                <a:sym typeface="Proxima Nova"/>
              </a:rPr>
              <a:t>(For internal use only)</a:t>
            </a:r>
            <a:r>
              <a:rPr lang="en" sz="1200">
                <a:latin typeface="Proxima Nova"/>
                <a:ea typeface="Proxima Nova"/>
                <a:cs typeface="Proxima Nova"/>
                <a:sym typeface="Proxima Nova"/>
              </a:rPr>
              <a:t>								                       @danlucianrosu</a:t>
            </a:r>
          </a:p>
        </p:txBody>
      </p:sp>
      <p:pic>
        <p:nvPicPr>
          <p:cNvPr descr="ING_logo.png" id="127" name="Shape 127"/>
          <p:cNvPicPr preferRelativeResize="0"/>
          <p:nvPr/>
        </p:nvPicPr>
        <p:blipFill>
          <a:blip r:embed="rId3">
            <a:alphaModFix/>
          </a:blip>
          <a:stretch>
            <a:fillRect/>
          </a:stretch>
        </p:blipFill>
        <p:spPr>
          <a:xfrm>
            <a:off x="148925" y="4745975"/>
            <a:ext cx="1231152" cy="304924"/>
          </a:xfrm>
          <a:prstGeom prst="rect">
            <a:avLst/>
          </a:prstGeom>
          <a:noFill/>
          <a:ln>
            <a:noFill/>
          </a:ln>
        </p:spPr>
      </p:pic>
      <p:pic>
        <p:nvPicPr>
          <p:cNvPr descr="tiger-logo.png" id="128" name="Shape 128"/>
          <p:cNvPicPr preferRelativeResize="0"/>
          <p:nvPr/>
        </p:nvPicPr>
        <p:blipFill>
          <a:blip r:embed="rId4">
            <a:alphaModFix/>
          </a:blip>
          <a:stretch>
            <a:fillRect/>
          </a:stretch>
        </p:blipFill>
        <p:spPr>
          <a:xfrm>
            <a:off x="8516800" y="4684525"/>
            <a:ext cx="492324" cy="427850"/>
          </a:xfrm>
          <a:prstGeom prst="rect">
            <a:avLst/>
          </a:prstGeom>
          <a:noFill/>
          <a:ln>
            <a:noFill/>
          </a:ln>
        </p:spPr>
      </p:pic>
      <p:pic>
        <p:nvPicPr>
          <p:cNvPr descr="jvm_2.png" id="129" name="Shape 129"/>
          <p:cNvPicPr preferRelativeResize="0"/>
          <p:nvPr/>
        </p:nvPicPr>
        <p:blipFill>
          <a:blip r:embed="rId5">
            <a:alphaModFix/>
          </a:blip>
          <a:stretch>
            <a:fillRect/>
          </a:stretch>
        </p:blipFill>
        <p:spPr>
          <a:xfrm>
            <a:off x="5449175" y="1866950"/>
            <a:ext cx="3067618" cy="2634299"/>
          </a:xfrm>
          <a:prstGeom prst="rect">
            <a:avLst/>
          </a:prstGeom>
          <a:noFill/>
          <a:ln>
            <a:noFill/>
          </a:ln>
        </p:spPr>
      </p:pic>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0" y="1534950"/>
            <a:ext cx="3086100" cy="2073600"/>
          </a:xfrm>
          <a:prstGeom prst="rect">
            <a:avLst/>
          </a:prstGeom>
        </p:spPr>
        <p:txBody>
          <a:bodyPr anchorCtr="0" anchor="b" bIns="91425" lIns="91425" rIns="91425" tIns="91425">
            <a:noAutofit/>
          </a:bodyPr>
          <a:lstStyle/>
          <a:p>
            <a:pPr lvl="0">
              <a:spcBef>
                <a:spcPts val="0"/>
              </a:spcBef>
              <a:buNone/>
            </a:pPr>
            <a:r>
              <a:rPr lang="en" sz="5200"/>
              <a:t>What </a:t>
            </a:r>
          </a:p>
          <a:p>
            <a:pPr lvl="0">
              <a:spcBef>
                <a:spcPts val="0"/>
              </a:spcBef>
              <a:buNone/>
            </a:pPr>
            <a:r>
              <a:rPr lang="en" sz="5200"/>
              <a:t>about </a:t>
            </a:r>
            <a:r>
              <a:rPr b="1" lang="en" sz="5200">
                <a:solidFill>
                  <a:srgbClr val="073763"/>
                </a:solidFill>
              </a:rPr>
              <a:t>heap</a:t>
            </a:r>
            <a:r>
              <a:rPr lang="en" sz="5200"/>
              <a:t>?</a:t>
            </a:r>
          </a:p>
        </p:txBody>
      </p:sp>
      <p:sp>
        <p:nvSpPr>
          <p:cNvPr id="135" name="Shape 135"/>
          <p:cNvSpPr txBox="1"/>
          <p:nvPr>
            <p:ph idx="2" type="body"/>
          </p:nvPr>
        </p:nvSpPr>
        <p:spPr>
          <a:xfrm>
            <a:off x="4939500" y="724200"/>
            <a:ext cx="3837000" cy="3695099"/>
          </a:xfrm>
          <a:prstGeom prst="rect">
            <a:avLst/>
          </a:prstGeom>
        </p:spPr>
        <p:txBody>
          <a:bodyPr anchorCtr="0" anchor="ctr" bIns="91425" lIns="91425" rIns="91425" tIns="91425">
            <a:noAutofit/>
          </a:bodyPr>
          <a:lstStyle/>
          <a:p>
            <a:pPr lvl="0">
              <a:spcBef>
                <a:spcPts val="0"/>
              </a:spcBef>
              <a:buNone/>
            </a:pPr>
            <a:r>
              <a:t/>
            </a:r>
            <a:endParaRPr sz="2400"/>
          </a:p>
        </p:txBody>
      </p:sp>
      <p:pic>
        <p:nvPicPr>
          <p:cNvPr descr="627 copy.jpg" id="136" name="Shape 136"/>
          <p:cNvPicPr preferRelativeResize="0"/>
          <p:nvPr/>
        </p:nvPicPr>
        <p:blipFill>
          <a:blip r:embed="rId3">
            <a:alphaModFix/>
          </a:blip>
          <a:stretch>
            <a:fillRect/>
          </a:stretch>
        </p:blipFill>
        <p:spPr>
          <a:xfrm>
            <a:off x="3086099" y="0"/>
            <a:ext cx="6057900" cy="5143499"/>
          </a:xfrm>
          <a:prstGeom prst="rect">
            <a:avLst/>
          </a:prstGeom>
          <a:noFill/>
          <a:ln>
            <a:noFill/>
          </a:ln>
        </p:spPr>
      </p:pic>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Short note</a:t>
            </a:r>
          </a:p>
        </p:txBody>
      </p:sp>
      <p:sp>
        <p:nvSpPr>
          <p:cNvPr id="142" name="Shape 142"/>
          <p:cNvSpPr txBox="1"/>
          <p:nvPr>
            <p:ph idx="1" type="body"/>
          </p:nvPr>
        </p:nvSpPr>
        <p:spPr>
          <a:xfrm>
            <a:off x="311700" y="1396375"/>
            <a:ext cx="8520599" cy="3172500"/>
          </a:xfrm>
          <a:prstGeom prst="rect">
            <a:avLst/>
          </a:prstGeom>
        </p:spPr>
        <p:txBody>
          <a:bodyPr anchorCtr="0" anchor="t" bIns="91425" lIns="91425" rIns="91425" tIns="91425">
            <a:noAutofit/>
          </a:bodyPr>
          <a:lstStyle/>
          <a:p>
            <a:pPr lvl="0" rtl="0" algn="just">
              <a:spcBef>
                <a:spcPts val="0"/>
              </a:spcBef>
              <a:buNone/>
            </a:pPr>
            <a:r>
              <a:rPr lang="en" sz="2400">
                <a:solidFill>
                  <a:srgbClr val="000000"/>
                </a:solidFill>
                <a:highlight>
                  <a:srgbClr val="FFFFFF"/>
                </a:highlight>
              </a:rPr>
              <a:t>The </a:t>
            </a:r>
            <a:r>
              <a:rPr b="1" lang="en" sz="2400">
                <a:solidFill>
                  <a:srgbClr val="000000"/>
                </a:solidFill>
                <a:highlight>
                  <a:srgbClr val="FFFFFF"/>
                </a:highlight>
              </a:rPr>
              <a:t>heap</a:t>
            </a:r>
            <a:r>
              <a:rPr lang="en" sz="2400">
                <a:solidFill>
                  <a:srgbClr val="000000"/>
                </a:solidFill>
                <a:highlight>
                  <a:srgbClr val="FFFFFF"/>
                </a:highlight>
              </a:rPr>
              <a:t> contains </a:t>
            </a:r>
            <a:r>
              <a:rPr b="1" lang="en" sz="2400">
                <a:solidFill>
                  <a:srgbClr val="000000"/>
                </a:solidFill>
                <a:highlight>
                  <a:srgbClr val="FFFFFF"/>
                </a:highlight>
              </a:rPr>
              <a:t>all objects</a:t>
            </a:r>
            <a:r>
              <a:rPr lang="en" sz="2400">
                <a:solidFill>
                  <a:srgbClr val="000000"/>
                </a:solidFill>
                <a:highlight>
                  <a:srgbClr val="FFFFFF"/>
                </a:highlight>
              </a:rPr>
              <a:t> created in your Java application, regardless of what thread created the object. This includes the object versions of the primitive types (e.g. Byte, Integer, Long etc.). It does not matter if an object was created and assigned to a local variable, or created as a member variable of another object, the object is still stored on the heap.</a:t>
            </a:r>
          </a:p>
        </p:txBody>
      </p:sp>
      <p:sp>
        <p:nvSpPr>
          <p:cNvPr id="143" name="Shape 143"/>
          <p:cNvSpPr/>
          <p:nvPr/>
        </p:nvSpPr>
        <p:spPr>
          <a:xfrm>
            <a:off x="-150" y="4653650"/>
            <a:ext cx="9144000" cy="489600"/>
          </a:xfrm>
          <a:prstGeom prst="rect">
            <a:avLst/>
          </a:prstGeom>
          <a:solidFill>
            <a:srgbClr val="FFF2CC"/>
          </a:solidFill>
          <a:ln cap="flat" cmpd="sng" w="9525">
            <a:solidFill>
              <a:srgbClr val="B6D7A8"/>
            </a:solidFill>
            <a:prstDash val="solid"/>
            <a:round/>
            <a:headEnd len="med" w="med" type="none"/>
            <a:tailEnd len="med" w="med" type="none"/>
          </a:ln>
        </p:spPr>
        <p:txBody>
          <a:bodyPr anchorCtr="0" anchor="ctr" bIns="91425" lIns="91425" rIns="91425" tIns="91425">
            <a:noAutofit/>
          </a:bodyPr>
          <a:lstStyle/>
          <a:p>
            <a:pPr indent="457200" lvl="0" marL="914400" rtl="0">
              <a:spcBef>
                <a:spcPts val="0"/>
              </a:spcBef>
              <a:buNone/>
            </a:pPr>
            <a:r>
              <a:rPr i="1" lang="en" sz="1300">
                <a:latin typeface="Proxima Nova"/>
                <a:ea typeface="Proxima Nova"/>
                <a:cs typeface="Proxima Nova"/>
                <a:sym typeface="Proxima Nova"/>
              </a:rPr>
              <a:t>(For internal use only)</a:t>
            </a:r>
            <a:r>
              <a:rPr lang="en" sz="1200">
                <a:latin typeface="Proxima Nova"/>
                <a:ea typeface="Proxima Nova"/>
                <a:cs typeface="Proxima Nova"/>
                <a:sym typeface="Proxima Nova"/>
              </a:rPr>
              <a:t>								                       @danlucianrosu</a:t>
            </a:r>
          </a:p>
        </p:txBody>
      </p:sp>
      <p:pic>
        <p:nvPicPr>
          <p:cNvPr descr="ING_logo.png" id="144" name="Shape 144"/>
          <p:cNvPicPr preferRelativeResize="0"/>
          <p:nvPr/>
        </p:nvPicPr>
        <p:blipFill>
          <a:blip r:embed="rId3">
            <a:alphaModFix/>
          </a:blip>
          <a:stretch>
            <a:fillRect/>
          </a:stretch>
        </p:blipFill>
        <p:spPr>
          <a:xfrm>
            <a:off x="148925" y="4745975"/>
            <a:ext cx="1231152" cy="304924"/>
          </a:xfrm>
          <a:prstGeom prst="rect">
            <a:avLst/>
          </a:prstGeom>
          <a:noFill/>
          <a:ln>
            <a:noFill/>
          </a:ln>
        </p:spPr>
      </p:pic>
      <p:pic>
        <p:nvPicPr>
          <p:cNvPr descr="tiger-logo.png" id="145" name="Shape 145"/>
          <p:cNvPicPr preferRelativeResize="0"/>
          <p:nvPr/>
        </p:nvPicPr>
        <p:blipFill>
          <a:blip r:embed="rId4">
            <a:alphaModFix/>
          </a:blip>
          <a:stretch>
            <a:fillRect/>
          </a:stretch>
        </p:blipFill>
        <p:spPr>
          <a:xfrm>
            <a:off x="8516800" y="4684525"/>
            <a:ext cx="492324" cy="427850"/>
          </a:xfrm>
          <a:prstGeom prst="rect">
            <a:avLst/>
          </a:prstGeom>
          <a:noFill/>
          <a:ln>
            <a:noFill/>
          </a:ln>
        </p:spPr>
      </p:pic>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idx="4294967295" type="title"/>
          </p:nvPr>
        </p:nvSpPr>
        <p:spPr>
          <a:xfrm>
            <a:off x="311700" y="445025"/>
            <a:ext cx="4084500" cy="1579800"/>
          </a:xfrm>
          <a:prstGeom prst="rect">
            <a:avLst/>
          </a:prstGeom>
        </p:spPr>
        <p:txBody>
          <a:bodyPr anchorCtr="0" anchor="t" bIns="91425" lIns="91425" rIns="91425" tIns="91425">
            <a:noAutofit/>
          </a:bodyPr>
          <a:lstStyle/>
          <a:p>
            <a:pPr lvl="0" rtl="0" algn="ctr">
              <a:spcBef>
                <a:spcPts val="0"/>
              </a:spcBef>
              <a:buNone/>
            </a:pPr>
            <a:r>
              <a:rPr lang="en" sz="1800"/>
              <a:t>Aha! </a:t>
            </a:r>
            <a:br>
              <a:rPr lang="en" sz="2400"/>
            </a:br>
            <a:r>
              <a:rPr lang="en" sz="2400"/>
              <a:t>But variables that hold references where are stored?</a:t>
            </a:r>
          </a:p>
        </p:txBody>
      </p:sp>
      <p:sp>
        <p:nvSpPr>
          <p:cNvPr id="151" name="Shape 151"/>
          <p:cNvSpPr txBox="1"/>
          <p:nvPr>
            <p:ph idx="4294967295" type="body"/>
          </p:nvPr>
        </p:nvSpPr>
        <p:spPr>
          <a:xfrm>
            <a:off x="311700" y="2220675"/>
            <a:ext cx="4084500" cy="2566200"/>
          </a:xfrm>
          <a:prstGeom prst="rect">
            <a:avLst/>
          </a:prstGeom>
        </p:spPr>
        <p:txBody>
          <a:bodyPr anchorCtr="0" anchor="t" bIns="91425" lIns="91425" rIns="91425" tIns="91425">
            <a:noAutofit/>
          </a:bodyPr>
          <a:lstStyle/>
          <a:p>
            <a:pPr lvl="0" rtl="0">
              <a:spcBef>
                <a:spcPts val="0"/>
              </a:spcBef>
              <a:spcAft>
                <a:spcPts val="1600"/>
              </a:spcAft>
              <a:buNone/>
            </a:pPr>
            <a:r>
              <a:rPr lang="en"/>
              <a:t>Let’s make it clear</a:t>
            </a:r>
          </a:p>
          <a:p>
            <a:pPr indent="-317500" lvl="0" marL="457200" rtl="0">
              <a:lnSpc>
                <a:spcPct val="100000"/>
              </a:lnSpc>
              <a:spcBef>
                <a:spcPts val="0"/>
              </a:spcBef>
              <a:spcAft>
                <a:spcPts val="1600"/>
              </a:spcAft>
              <a:buSzPct val="100000"/>
              <a:buAutoNum type="arabicPeriod"/>
            </a:pPr>
            <a:r>
              <a:rPr lang="en" sz="1400">
                <a:solidFill>
                  <a:srgbClr val="000000"/>
                </a:solidFill>
                <a:highlight>
                  <a:srgbClr val="FFFFFF"/>
                </a:highlight>
              </a:rPr>
              <a:t>A local variable may be of a primitive type, in which case it is totally kept on the thread stack.</a:t>
            </a:r>
          </a:p>
          <a:p>
            <a:pPr indent="-317500" lvl="0" marL="457200" rtl="0">
              <a:spcBef>
                <a:spcPts val="0"/>
              </a:spcBef>
              <a:spcAft>
                <a:spcPts val="1600"/>
              </a:spcAft>
              <a:buSzPct val="100000"/>
              <a:buAutoNum type="arabicPeriod"/>
            </a:pPr>
            <a:r>
              <a:rPr lang="en" sz="1400">
                <a:solidFill>
                  <a:srgbClr val="000000"/>
                </a:solidFill>
                <a:highlight>
                  <a:srgbClr val="FFFFFF"/>
                </a:highlight>
                <a:latin typeface="Arial"/>
                <a:ea typeface="Arial"/>
                <a:cs typeface="Arial"/>
                <a:sym typeface="Arial"/>
              </a:rPr>
              <a:t>A local variable may also be a reference to an object. In that case the reference (the local variable) is stored on the thread stack, but the object itself if stored on the heap.</a:t>
            </a:r>
          </a:p>
        </p:txBody>
      </p:sp>
      <p:pic>
        <p:nvPicPr>
          <p:cNvPr descr="jvm_3.png" id="152" name="Shape 152"/>
          <p:cNvPicPr preferRelativeResize="0"/>
          <p:nvPr/>
        </p:nvPicPr>
        <p:blipFill>
          <a:blip r:embed="rId3">
            <a:alphaModFix/>
          </a:blip>
          <a:stretch>
            <a:fillRect/>
          </a:stretch>
        </p:blipFill>
        <p:spPr>
          <a:xfrm>
            <a:off x="4630425" y="97975"/>
            <a:ext cx="4399275" cy="3212575"/>
          </a:xfrm>
          <a:prstGeom prst="rect">
            <a:avLst/>
          </a:prstGeom>
          <a:noFill/>
          <a:ln>
            <a:noFill/>
          </a:ln>
        </p:spPr>
      </p:pic>
      <p:sp>
        <p:nvSpPr>
          <p:cNvPr id="153" name="Shape 153"/>
          <p:cNvSpPr txBox="1"/>
          <p:nvPr/>
        </p:nvSpPr>
        <p:spPr>
          <a:xfrm>
            <a:off x="4658375" y="3592275"/>
            <a:ext cx="4343400" cy="1194600"/>
          </a:xfrm>
          <a:prstGeom prst="rect">
            <a:avLst/>
          </a:prstGeom>
          <a:noFill/>
          <a:ln>
            <a:noFill/>
          </a:ln>
        </p:spPr>
        <p:txBody>
          <a:bodyPr anchorCtr="0" anchor="t" bIns="91425" lIns="91425" rIns="91425" tIns="91425">
            <a:noAutofit/>
          </a:bodyPr>
          <a:lstStyle/>
          <a:p>
            <a:pPr lvl="0">
              <a:spcBef>
                <a:spcPts val="0"/>
              </a:spcBef>
              <a:buNone/>
            </a:pPr>
            <a:r>
              <a:rPr lang="en">
                <a:highlight>
                  <a:srgbClr val="FFFFFF"/>
                </a:highlight>
                <a:latin typeface="Proxima Nova"/>
                <a:ea typeface="Proxima Nova"/>
                <a:cs typeface="Proxima Nova"/>
                <a:sym typeface="Proxima Nova"/>
              </a:rPr>
              <a:t>3.   An object may contain methods and these methods may contain local variables. These local variables are also stored on the thread stack, even if the object the method belongs to is stored on the heap.</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And...</a:t>
            </a:r>
          </a:p>
        </p:txBody>
      </p:sp>
      <p:sp>
        <p:nvSpPr>
          <p:cNvPr id="159" name="Shape 159"/>
          <p:cNvSpPr txBox="1"/>
          <p:nvPr>
            <p:ph idx="1" type="body"/>
          </p:nvPr>
        </p:nvSpPr>
        <p:spPr>
          <a:xfrm>
            <a:off x="311700" y="1242387"/>
            <a:ext cx="8520600" cy="3326400"/>
          </a:xfrm>
          <a:prstGeom prst="rect">
            <a:avLst/>
          </a:prstGeom>
        </p:spPr>
        <p:txBody>
          <a:bodyPr anchorCtr="0" anchor="t" bIns="91425" lIns="91425" rIns="91425" tIns="91425">
            <a:noAutofit/>
          </a:bodyPr>
          <a:lstStyle/>
          <a:p>
            <a:pPr lvl="0" rtl="0" algn="just">
              <a:spcBef>
                <a:spcPts val="0"/>
              </a:spcBef>
              <a:buNone/>
            </a:pPr>
            <a:r>
              <a:rPr lang="en" sz="2400">
                <a:solidFill>
                  <a:srgbClr val="000000"/>
                </a:solidFill>
                <a:highlight>
                  <a:srgbClr val="FFFFFF"/>
                </a:highlight>
              </a:rPr>
              <a:t>An object's member variables are stored on the heap along with the object itself. That is true both when the member variable is of a primitive type, and if it is a reference to an object.</a:t>
            </a:r>
          </a:p>
          <a:p>
            <a:pPr lvl="0" rtl="0" algn="just">
              <a:spcBef>
                <a:spcPts val="0"/>
              </a:spcBef>
              <a:buNone/>
            </a:pPr>
            <a:r>
              <a:rPr lang="en" sz="2400">
                <a:solidFill>
                  <a:srgbClr val="000000"/>
                </a:solidFill>
                <a:highlight>
                  <a:srgbClr val="FFFFFF"/>
                </a:highlight>
              </a:rPr>
              <a:t>Static class variables are also stored on the heap along with the class definition.</a:t>
            </a:r>
          </a:p>
          <a:p>
            <a:pPr lvl="0" rtl="0" algn="just">
              <a:spcBef>
                <a:spcPts val="0"/>
              </a:spcBef>
              <a:buNone/>
            </a:pPr>
            <a:r>
              <a:t/>
            </a:r>
            <a:endParaRPr sz="2400">
              <a:solidFill>
                <a:srgbClr val="000000"/>
              </a:solidFill>
              <a:highlight>
                <a:srgbClr val="FFFFFF"/>
              </a:highlight>
            </a:endParaRPr>
          </a:p>
        </p:txBody>
      </p:sp>
      <p:sp>
        <p:nvSpPr>
          <p:cNvPr id="160" name="Shape 160"/>
          <p:cNvSpPr/>
          <p:nvPr/>
        </p:nvSpPr>
        <p:spPr>
          <a:xfrm>
            <a:off x="-150" y="4653650"/>
            <a:ext cx="9144000" cy="489600"/>
          </a:xfrm>
          <a:prstGeom prst="rect">
            <a:avLst/>
          </a:prstGeom>
          <a:solidFill>
            <a:srgbClr val="FFF2CC"/>
          </a:solidFill>
          <a:ln cap="flat" cmpd="sng" w="9525">
            <a:solidFill>
              <a:srgbClr val="B6D7A8"/>
            </a:solidFill>
            <a:prstDash val="solid"/>
            <a:round/>
            <a:headEnd len="med" w="med" type="none"/>
            <a:tailEnd len="med" w="med" type="none"/>
          </a:ln>
        </p:spPr>
        <p:txBody>
          <a:bodyPr anchorCtr="0" anchor="ctr" bIns="91425" lIns="91425" rIns="91425" tIns="91425">
            <a:noAutofit/>
          </a:bodyPr>
          <a:lstStyle/>
          <a:p>
            <a:pPr indent="457200" lvl="0" marL="914400" rtl="0">
              <a:spcBef>
                <a:spcPts val="0"/>
              </a:spcBef>
              <a:buNone/>
            </a:pPr>
            <a:r>
              <a:rPr i="1" lang="en" sz="1300">
                <a:latin typeface="Proxima Nova"/>
                <a:ea typeface="Proxima Nova"/>
                <a:cs typeface="Proxima Nova"/>
                <a:sym typeface="Proxima Nova"/>
              </a:rPr>
              <a:t>(For internal use only)</a:t>
            </a:r>
            <a:r>
              <a:rPr lang="en" sz="1200">
                <a:latin typeface="Proxima Nova"/>
                <a:ea typeface="Proxima Nova"/>
                <a:cs typeface="Proxima Nova"/>
                <a:sym typeface="Proxima Nova"/>
              </a:rPr>
              <a:t>								                       @danlucianrosu</a:t>
            </a:r>
          </a:p>
        </p:txBody>
      </p:sp>
      <p:pic>
        <p:nvPicPr>
          <p:cNvPr descr="ING_logo.png" id="161" name="Shape 161"/>
          <p:cNvPicPr preferRelativeResize="0"/>
          <p:nvPr/>
        </p:nvPicPr>
        <p:blipFill>
          <a:blip r:embed="rId3">
            <a:alphaModFix/>
          </a:blip>
          <a:stretch>
            <a:fillRect/>
          </a:stretch>
        </p:blipFill>
        <p:spPr>
          <a:xfrm>
            <a:off x="148925" y="4745975"/>
            <a:ext cx="1231152" cy="304924"/>
          </a:xfrm>
          <a:prstGeom prst="rect">
            <a:avLst/>
          </a:prstGeom>
          <a:noFill/>
          <a:ln>
            <a:noFill/>
          </a:ln>
        </p:spPr>
      </p:pic>
      <p:pic>
        <p:nvPicPr>
          <p:cNvPr descr="tiger-logo.png" id="162" name="Shape 162"/>
          <p:cNvPicPr preferRelativeResize="0"/>
          <p:nvPr/>
        </p:nvPicPr>
        <p:blipFill>
          <a:blip r:embed="rId4">
            <a:alphaModFix/>
          </a:blip>
          <a:stretch>
            <a:fillRect/>
          </a:stretch>
        </p:blipFill>
        <p:spPr>
          <a:xfrm>
            <a:off x="8516800" y="4684525"/>
            <a:ext cx="492324" cy="427850"/>
          </a:xfrm>
          <a:prstGeom prst="rect">
            <a:avLst/>
          </a:prstGeom>
          <a:noFill/>
          <a:ln>
            <a:noFill/>
          </a:ln>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849300" y="265075"/>
            <a:ext cx="7445400" cy="4110900"/>
          </a:xfrm>
          <a:prstGeom prst="rect">
            <a:avLst/>
          </a:prstGeom>
        </p:spPr>
        <p:txBody>
          <a:bodyPr anchorCtr="0" anchor="ctr" bIns="91425" lIns="91425" rIns="91425" tIns="91425">
            <a:noAutofit/>
          </a:bodyPr>
          <a:lstStyle/>
          <a:p>
            <a:pPr lvl="0" rtl="0">
              <a:spcBef>
                <a:spcPts val="0"/>
              </a:spcBef>
              <a:buNone/>
            </a:pPr>
            <a:r>
              <a:rPr b="1" lang="en" sz="4400"/>
              <a:t>Profiling memory use</a:t>
            </a:r>
            <a:r>
              <a:rPr b="1" lang="en" sz="2000"/>
              <a:t> </a:t>
            </a:r>
          </a:p>
          <a:p>
            <a:pPr lvl="0" rtl="0" algn="just">
              <a:spcBef>
                <a:spcPts val="0"/>
              </a:spcBef>
              <a:buNone/>
            </a:pPr>
            <a:r>
              <a:rPr lang="en" sz="2400">
                <a:solidFill>
                  <a:srgbClr val="000000"/>
                </a:solidFill>
                <a:highlight>
                  <a:srgbClr val="FFFFFF"/>
                </a:highlight>
              </a:rPr>
              <a:t>It is important to understand how an application will use memory in both a development and production environment. The majority of memory issues can be reproduced in any environment without significant effort.</a:t>
            </a:r>
          </a:p>
        </p:txBody>
      </p:sp>
      <p:sp>
        <p:nvSpPr>
          <p:cNvPr id="168" name="Shape 168"/>
          <p:cNvSpPr/>
          <p:nvPr/>
        </p:nvSpPr>
        <p:spPr>
          <a:xfrm>
            <a:off x="-150" y="4653650"/>
            <a:ext cx="9144000" cy="489600"/>
          </a:xfrm>
          <a:prstGeom prst="rect">
            <a:avLst/>
          </a:prstGeom>
          <a:solidFill>
            <a:srgbClr val="FFF2CC"/>
          </a:solidFill>
          <a:ln cap="flat" cmpd="sng" w="9525">
            <a:solidFill>
              <a:srgbClr val="B6D7A8"/>
            </a:solidFill>
            <a:prstDash val="solid"/>
            <a:round/>
            <a:headEnd len="med" w="med" type="none"/>
            <a:tailEnd len="med" w="med" type="none"/>
          </a:ln>
        </p:spPr>
        <p:txBody>
          <a:bodyPr anchorCtr="0" anchor="ctr" bIns="91425" lIns="91425" rIns="91425" tIns="91425">
            <a:noAutofit/>
          </a:bodyPr>
          <a:lstStyle/>
          <a:p>
            <a:pPr indent="457200" lvl="0" marL="914400" rtl="0">
              <a:spcBef>
                <a:spcPts val="0"/>
              </a:spcBef>
              <a:buNone/>
            </a:pPr>
            <a:r>
              <a:rPr i="1" lang="en" sz="1300">
                <a:latin typeface="Proxima Nova"/>
                <a:ea typeface="Proxima Nova"/>
                <a:cs typeface="Proxima Nova"/>
                <a:sym typeface="Proxima Nova"/>
              </a:rPr>
              <a:t>(For internal use only)</a:t>
            </a:r>
            <a:r>
              <a:rPr lang="en" sz="1200">
                <a:latin typeface="Proxima Nova"/>
                <a:ea typeface="Proxima Nova"/>
                <a:cs typeface="Proxima Nova"/>
                <a:sym typeface="Proxima Nova"/>
              </a:rPr>
              <a:t>								                       @danlucianrosu</a:t>
            </a:r>
          </a:p>
        </p:txBody>
      </p:sp>
      <p:pic>
        <p:nvPicPr>
          <p:cNvPr descr="ING_logo.png" id="169" name="Shape 169"/>
          <p:cNvPicPr preferRelativeResize="0"/>
          <p:nvPr/>
        </p:nvPicPr>
        <p:blipFill>
          <a:blip r:embed="rId3">
            <a:alphaModFix/>
          </a:blip>
          <a:stretch>
            <a:fillRect/>
          </a:stretch>
        </p:blipFill>
        <p:spPr>
          <a:xfrm>
            <a:off x="148925" y="4745975"/>
            <a:ext cx="1231152" cy="304924"/>
          </a:xfrm>
          <a:prstGeom prst="rect">
            <a:avLst/>
          </a:prstGeom>
          <a:noFill/>
          <a:ln>
            <a:noFill/>
          </a:ln>
        </p:spPr>
      </p:pic>
      <p:pic>
        <p:nvPicPr>
          <p:cNvPr descr="tiger-logo.png" id="170" name="Shape 170"/>
          <p:cNvPicPr preferRelativeResize="0"/>
          <p:nvPr/>
        </p:nvPicPr>
        <p:blipFill>
          <a:blip r:embed="rId4">
            <a:alphaModFix/>
          </a:blip>
          <a:stretch>
            <a:fillRect/>
          </a:stretch>
        </p:blipFill>
        <p:spPr>
          <a:xfrm>
            <a:off x="8516800" y="4684525"/>
            <a:ext cx="492324" cy="427850"/>
          </a:xfrm>
          <a:prstGeom prst="rect">
            <a:avLst/>
          </a:prstGeom>
          <a:noFill/>
          <a:ln>
            <a:noFill/>
          </a:ln>
        </p:spPr>
      </p:pic>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pic>
        <p:nvPicPr>
          <p:cNvPr descr="670 copy.jpg" id="175" name="Shape 175"/>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