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80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9" r:id="rId14"/>
    <p:sldId id="271" r:id="rId15"/>
    <p:sldId id="273" r:id="rId16"/>
    <p:sldId id="275" r:id="rId17"/>
    <p:sldId id="277" r:id="rId18"/>
    <p:sldId id="279" r:id="rId19"/>
    <p:sldId id="281" r:id="rId2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F68BD0-7561-4E4E-9A38-22DB42857AAC}" type="datetimeFigureOut">
              <a:rPr lang="ro-RO" smtClean="0"/>
              <a:t>28.04.2017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EE3D48-494F-4FAB-88C8-1CB28838609F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parker.com/blog/web-security/apacheorg-and-jira-incid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webapp.com/checkstatus.jsp?fwd=appadmin.jsp" TargetMode="External"/><Relationship Id="rId2" Type="http://schemas.openxmlformats.org/officeDocument/2006/relationships/hyperlink" Target="http://www.mywebapp.com/redirect.jsp?redirectrul=hacker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securecodewarrio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Source_Code_Analysis_Tools" TargetMode="External"/><Relationship Id="rId2" Type="http://schemas.openxmlformats.org/officeDocument/2006/relationships/hyperlink" Target="http://blog.tcitechs.com/blog/the-5-wildest-computer-hacking-cases-of-all-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Category:OWASP_WebGoat_Project" TargetMode="External"/><Relationship Id="rId4" Type="http://schemas.openxmlformats.org/officeDocument/2006/relationships/hyperlink" Target="https://www.owasp.org/index.php/OWASP_Top_Ten_Cheat_She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OoMqgnvZ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/index.php?title=Atacator&amp;action=edit&amp;redlink=1" TargetMode="External"/><Relationship Id="rId2" Type="http://schemas.openxmlformats.org/officeDocument/2006/relationships/hyperlink" Target="https://ro.wikipedia.org/wiki/Securitate_(informatic%C4%83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.wikipedia.org/w/index.php?title=Suprafa%C8%9B%C4%83_de_atac&amp;action=edit&amp;redlink=1" TargetMode="External"/><Relationship Id="rId4" Type="http://schemas.openxmlformats.org/officeDocument/2006/relationships/hyperlink" Target="https://ro.wikipedia.org/w/index.php?title=Asigurarea_informa%C8%9Biei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transfer.com/downloads/5d85dfc018e84ef84fed5b64a97e613b20170428103028/cbf69e6bb5b37f7e426b63d0e713b73920170428103028/bd097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parker.com/blog/news/south-african-police-whistleblowers-hacked-sql-inje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ale/saleitems/jsessionid=2P0OC2JSNDLPSKHCJUN2JV/?item=lap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OWASP Top 10 Vulnerabilitati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08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A3-Cross-Site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 2010, Apache.org a suferit in urma unui atac XSS. </a:t>
            </a:r>
          </a:p>
          <a:p>
            <a:r>
              <a:rPr lang="ro-RO" dirty="0" smtClean="0"/>
              <a:t>Atacatorii au postat un issue nou in Jira (platforma pentru raportare de bug-uri) cu un link. Cei care au accesat link-ul au avut sesiunea compromisa, unii dintre ei fiind administratori. </a:t>
            </a:r>
          </a:p>
          <a:p>
            <a:r>
              <a:rPr lang="ro-RO" dirty="0" smtClean="0"/>
              <a:t>Avand acces, atacatorii au reusit sa colecteze conturi si alte informatii. Au putut accesa server-ul principal al Apache.org.</a:t>
            </a:r>
          </a:p>
          <a:p>
            <a:r>
              <a:rPr lang="ro-RO" dirty="0" smtClean="0"/>
              <a:t> </a:t>
            </a:r>
            <a:r>
              <a:rPr lang="ro-RO" dirty="0" smtClean="0">
                <a:hlinkClick r:id="rId2"/>
              </a:rPr>
              <a:t>https</a:t>
            </a:r>
            <a:r>
              <a:rPr lang="ro-RO" dirty="0">
                <a:hlinkClick r:id="rId2"/>
              </a:rPr>
              <a:t>://www.netsparker.com/blog/web-security/apacheorg-and-jira-incident</a:t>
            </a:r>
            <a:r>
              <a:rPr lang="ro-RO" dirty="0" smtClean="0">
                <a:hlinkClick r:id="rId2"/>
              </a:rPr>
              <a:t>/</a:t>
            </a:r>
            <a:r>
              <a:rPr lang="ro-R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36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A4-Insecure Direct Object </a:t>
            </a:r>
            <a:r>
              <a:rPr lang="ro-RO" dirty="0" smtClean="0"/>
              <a:t>References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Orice expunere a unei inregistrari, a unui director, a unei baze de date, etc inseamna ca obiectul respectiv nu este protejat suficient. </a:t>
            </a:r>
            <a:endParaRPr lang="ro-RO" dirty="0"/>
          </a:p>
          <a:p>
            <a:r>
              <a:rPr lang="ro-RO" dirty="0" smtClean="0"/>
              <a:t>De exemplu, un utilizator care foloseste online banking nu ar trebui sa vada nicio alta informatie despre alt cont in afara de al sau.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124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A5-Security </a:t>
            </a:r>
            <a:r>
              <a:rPr lang="ro-RO" dirty="0" smtClean="0"/>
              <a:t>Misconfiguration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Securitatea nu inseamna doar cod fara vulnerabilitati.</a:t>
            </a:r>
          </a:p>
          <a:p>
            <a:r>
              <a:rPr lang="ro-RO" dirty="0" smtClean="0"/>
              <a:t>Locul unde „traieste” codul trebuie sa fie de asemenea sigur.</a:t>
            </a:r>
          </a:p>
          <a:p>
            <a:r>
              <a:rPr lang="ro-RO" dirty="0" smtClean="0"/>
              <a:t>Pe server trebuie sa fie folosite mereu cele mai noi masuri de siguranta, inclusiv pentru framework-urile folosite</a:t>
            </a:r>
            <a:r>
              <a:rPr lang="ro-RO" dirty="0" smtClean="0"/>
              <a:t>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2585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A6-Sensitive Data </a:t>
            </a:r>
            <a:r>
              <a:rPr lang="ro-RO" dirty="0" smtClean="0"/>
              <a:t>Exposure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Orice date sensibile care sunt stocate in baza de date (detaliile unui cont bancar, CNP, etc.) sau sunt transportate intre back-end si front-end nu trebuie sa fie in clar.</a:t>
            </a:r>
          </a:p>
          <a:p>
            <a:r>
              <a:rPr lang="ro-RO" dirty="0" smtClean="0"/>
              <a:t>Datele trebuie criptate prin metode eficiente si transportate prin tunele sigure, care asigura protectia.</a:t>
            </a:r>
          </a:p>
          <a:p>
            <a:r>
              <a:rPr lang="ro-RO" dirty="0" smtClean="0"/>
              <a:t>De exemplu, presupunem ca un atacator a folosit deja SQL injection pentru a colecta conturi si parole din baza de date. Daca acestea sunt stocate in clar sau criptate cu un algoritm slab, atacatorul se va putea folosi imediat de date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912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A7-Missing Function Level Access </a:t>
            </a:r>
            <a:r>
              <a:rPr lang="en-US" dirty="0" smtClean="0"/>
              <a:t>Control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Aceasta vulnerabilitate poate fi exploatata prin modificarea URL-ului intr-o aplicatie web, oferind acces atacatorului la functii la care un utilizator normal nu ar avea in mod normal acces, daca nu se face un control potrivit. </a:t>
            </a:r>
          </a:p>
        </p:txBody>
      </p:sp>
    </p:spTree>
    <p:extLst>
      <p:ext uri="{BB962C8B-B14F-4D97-AF65-F5344CB8AC3E}">
        <p14:creationId xmlns:p14="http://schemas.microsoft.com/office/powerpoint/2010/main" val="235471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A8-Cross-Site Request Forgery (CSRF</a:t>
            </a:r>
            <a:r>
              <a:rPr lang="ro-RO" dirty="0" smtClean="0"/>
              <a:t>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De obicei, atacatorul se foloseste de un request fals prin care aduna informatii despre user, sesiune, cookie, etc.</a:t>
            </a:r>
          </a:p>
          <a:p>
            <a:r>
              <a:rPr lang="ro-RO" dirty="0" smtClean="0"/>
              <a:t>Mai departe, poate face request-uri care vor parea legitime, folosindu-se de datele obtinute</a:t>
            </a:r>
          </a:p>
        </p:txBody>
      </p:sp>
    </p:spTree>
    <p:extLst>
      <p:ext uri="{BB962C8B-B14F-4D97-AF65-F5344CB8AC3E}">
        <p14:creationId xmlns:p14="http://schemas.microsoft.com/office/powerpoint/2010/main" val="141108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A9-Using Components with Known </a:t>
            </a:r>
            <a:r>
              <a:rPr lang="en-US" dirty="0" smtClean="0"/>
              <a:t>Vulnerabilities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Aceasta vulnerabilitate este exploatata atunci cand sunt folosite versiuni mai vechi de software, in care exista vulnerabilitati stiute deja.</a:t>
            </a:r>
          </a:p>
        </p:txBody>
      </p:sp>
    </p:spTree>
    <p:extLst>
      <p:ext uri="{BB962C8B-B14F-4D97-AF65-F5344CB8AC3E}">
        <p14:creationId xmlns:p14="http://schemas.microsoft.com/office/powerpoint/2010/main" val="180142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A10-Unvalidated Redirects and </a:t>
            </a:r>
            <a:r>
              <a:rPr lang="ro-RO" dirty="0" smtClean="0"/>
              <a:t>Forwards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Daca e neaparat sa fie folosite redirect-uri si forward-uri, atunci acestea trebuie validate.</a:t>
            </a:r>
          </a:p>
          <a:p>
            <a:r>
              <a:rPr lang="ro-RO" dirty="0" smtClean="0"/>
              <a:t>Exemple: </a:t>
            </a:r>
          </a:p>
          <a:p>
            <a:r>
              <a:rPr lang="ro-RO" dirty="0" smtClean="0"/>
              <a:t>Atacatorul poate modifica parametrul din URL catre un website malitios: </a:t>
            </a:r>
          </a:p>
          <a:p>
            <a:pPr marL="0" indent="0">
              <a:buNone/>
            </a:pPr>
            <a:r>
              <a:rPr lang="ro-RO" dirty="0">
                <a:hlinkClick r:id="rId2"/>
              </a:rPr>
              <a:t>http</a:t>
            </a:r>
            <a:r>
              <a:rPr lang="ro-RO" dirty="0">
                <a:hlinkClick r:id="rId2"/>
              </a:rPr>
              <a:t>://</a:t>
            </a:r>
            <a:r>
              <a:rPr lang="ro-RO" dirty="0" smtClean="0">
                <a:hlinkClick r:id="rId2"/>
              </a:rPr>
              <a:t>www.mywebapp.com/redirect.jsp?redirectrul=hacker.com</a:t>
            </a:r>
            <a:r>
              <a:rPr lang="ro-RO" dirty="0" smtClean="0"/>
              <a:t> </a:t>
            </a:r>
          </a:p>
          <a:p>
            <a:r>
              <a:rPr lang="ro-RO" dirty="0" smtClean="0"/>
              <a:t>Sau poate modifica URL-ul astfel incat sa acceseze functionalitati pentru care nu este autorizat: </a:t>
            </a:r>
          </a:p>
          <a:p>
            <a:pPr marL="0" indent="0">
              <a:buNone/>
            </a:pPr>
            <a:r>
              <a:rPr lang="ro-RO" dirty="0">
                <a:hlinkClick r:id="rId3"/>
              </a:rPr>
              <a:t>http</a:t>
            </a:r>
            <a:r>
              <a:rPr lang="ro-RO" dirty="0">
                <a:hlinkClick r:id="rId3"/>
              </a:rPr>
              <a:t>://</a:t>
            </a:r>
            <a:r>
              <a:rPr lang="ro-RO" dirty="0" smtClean="0">
                <a:hlinkClick r:id="rId3"/>
              </a:rPr>
              <a:t>www.mywebapp.com/checkstatus.jsp?fwd=appadmin.jsp</a:t>
            </a:r>
            <a:r>
              <a:rPr lang="ro-RO" dirty="0" smtClean="0"/>
              <a:t>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771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play...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sz="2800" b="1" dirty="0"/>
              <a:t>Secure Code Warrior: </a:t>
            </a:r>
            <a:r>
              <a:rPr lang="ro-RO" dirty="0">
                <a:hlinkClick r:id="rId2"/>
              </a:rPr>
              <a:t>https://</a:t>
            </a:r>
            <a:r>
              <a:rPr lang="ro-RO" dirty="0" smtClean="0">
                <a:hlinkClick r:id="rId2"/>
              </a:rPr>
              <a:t>portal.securecodewarrior.com/</a:t>
            </a:r>
            <a:r>
              <a:rPr lang="ro-RO" dirty="0" smtClean="0"/>
              <a:t> </a:t>
            </a:r>
          </a:p>
          <a:p>
            <a:r>
              <a:rPr lang="ro-RO" dirty="0" smtClean="0"/>
              <a:t>Free trial </a:t>
            </a:r>
            <a:endParaRPr lang="ro-RO" dirty="0" smtClean="0">
              <a:sym typeface="Wingdings" panose="05000000000000000000" pitchFamily="2" charset="2"/>
            </a:endParaRPr>
          </a:p>
          <a:p>
            <a:r>
              <a:rPr lang="ro-RO" dirty="0" smtClean="0">
                <a:sym typeface="Wingdings" panose="05000000000000000000" pitchFamily="2" charset="2"/>
              </a:rPr>
              <a:t>ING ofera licente pentru angajati 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958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Resurse: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http://</a:t>
            </a:r>
            <a:r>
              <a:rPr lang="ro-RO" dirty="0" smtClean="0">
                <a:hlinkClick r:id="rId2"/>
              </a:rPr>
              <a:t>blog.tcitechs.com/blog/the-5-wildest-computer-hacking-cases-of-all-time</a:t>
            </a:r>
            <a:r>
              <a:rPr lang="ro-RO" dirty="0" smtClean="0"/>
              <a:t> </a:t>
            </a:r>
          </a:p>
          <a:p>
            <a:r>
              <a:rPr lang="ro-RO" dirty="0">
                <a:hlinkClick r:id="rId3"/>
              </a:rPr>
              <a:t>https://</a:t>
            </a:r>
            <a:r>
              <a:rPr lang="ro-RO" dirty="0" smtClean="0">
                <a:hlinkClick r:id="rId3"/>
              </a:rPr>
              <a:t>www.owasp.org/index.php/Source_Code_Analysis_Tools</a:t>
            </a:r>
            <a:r>
              <a:rPr lang="ro-RO" dirty="0" smtClean="0"/>
              <a:t> </a:t>
            </a:r>
          </a:p>
          <a:p>
            <a:r>
              <a:rPr lang="ro-RO" dirty="0">
                <a:hlinkClick r:id="rId4"/>
              </a:rPr>
              <a:t>https://</a:t>
            </a:r>
            <a:r>
              <a:rPr lang="ro-RO" dirty="0" smtClean="0">
                <a:hlinkClick r:id="rId4"/>
              </a:rPr>
              <a:t>www.owasp.org/index.php/OWASP_Top_Ten_Cheat_Sheet</a:t>
            </a:r>
            <a:r>
              <a:rPr lang="ro-RO" dirty="0" smtClean="0"/>
              <a:t> </a:t>
            </a:r>
          </a:p>
          <a:p>
            <a:r>
              <a:rPr lang="ro-RO" dirty="0">
                <a:hlinkClick r:id="rId5"/>
              </a:rPr>
              <a:t>https://</a:t>
            </a:r>
            <a:r>
              <a:rPr lang="ro-RO" dirty="0" smtClean="0">
                <a:hlinkClick r:id="rId5"/>
              </a:rPr>
              <a:t>www.owasp.org/index.php/Category:OWASP_WebGoat_Project</a:t>
            </a:r>
            <a:r>
              <a:rPr lang="ro-RO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21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Biggest Computer Hacks Of All Time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4000" dirty="0" smtClean="0">
              <a:hlinkClick r:id="rId2"/>
            </a:endParaRPr>
          </a:p>
          <a:p>
            <a:pPr marL="0" indent="0">
              <a:buNone/>
            </a:pPr>
            <a:r>
              <a:rPr lang="ro-RO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</a:t>
            </a:r>
            <a:r>
              <a:rPr lang="ro-RO" sz="4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://</a:t>
            </a:r>
            <a:r>
              <a:rPr lang="ro-RO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www.youtube.com/watch?v=oOoMqgnvZaY</a:t>
            </a:r>
            <a:r>
              <a:rPr lang="ro-RO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o-RO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Wiki says...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În </a:t>
            </a:r>
            <a:r>
              <a:rPr lang="vi-VN" dirty="0">
                <a:hlinkClick r:id="rId2" tooltip="Securitate (informatică)"/>
              </a:rPr>
              <a:t>securitatea informației</a:t>
            </a:r>
            <a:r>
              <a:rPr lang="vi-VN" dirty="0"/>
              <a:t>, o vulnerabilitate este o slăbiciune ce permite unui </a:t>
            </a:r>
            <a:r>
              <a:rPr lang="vi-VN" dirty="0">
                <a:hlinkClick r:id="rId3" tooltip="Atacator — pagină inexistentă"/>
              </a:rPr>
              <a:t>atacator</a:t>
            </a:r>
            <a:r>
              <a:rPr lang="vi-VN" dirty="0"/>
              <a:t> să reducă </a:t>
            </a:r>
            <a:r>
              <a:rPr lang="vi-VN" dirty="0">
                <a:hlinkClick r:id="rId4" tooltip="Asigurarea informației — pagină inexistentă"/>
              </a:rPr>
              <a:t>asigurarea informației</a:t>
            </a:r>
            <a:r>
              <a:rPr lang="vi-VN" dirty="0"/>
              <a:t>. </a:t>
            </a:r>
            <a:endParaRPr lang="ro-RO" dirty="0" smtClean="0"/>
          </a:p>
          <a:p>
            <a:r>
              <a:rPr lang="vi-VN" dirty="0" smtClean="0"/>
              <a:t>Vulnerabilitatea </a:t>
            </a:r>
            <a:r>
              <a:rPr lang="vi-VN" dirty="0"/>
              <a:t>este intersecția a trei elemente: susceptibilitatea unui sistem sau defectul, accesul atacatorului la defect și capacitatea atacatorului de a exploata </a:t>
            </a:r>
            <a:r>
              <a:rPr lang="vi-VN" dirty="0" smtClean="0"/>
              <a:t>defectul.</a:t>
            </a:r>
            <a:r>
              <a:rPr lang="ro-RO" dirty="0" smtClean="0"/>
              <a:t> </a:t>
            </a:r>
          </a:p>
          <a:p>
            <a:r>
              <a:rPr lang="vi-VN" dirty="0" smtClean="0"/>
              <a:t>Pentru </a:t>
            </a:r>
            <a:r>
              <a:rPr lang="vi-VN" dirty="0"/>
              <a:t>a exploata vulnerabilitatea, atacatorul trebuie să dispună de cel puțin o unealtă aplicabilă sau tehnică pentru a se conecta la slăbiciunea unui sistem. În acest context, vulnerabilitatea este de asemenea cunoscută ca </a:t>
            </a:r>
            <a:r>
              <a:rPr lang="vi-VN" dirty="0">
                <a:hlinkClick r:id="rId5" tooltip="Suprafață de atac — pagină inexistentă"/>
              </a:rPr>
              <a:t>suprafață de atac</a:t>
            </a:r>
            <a:r>
              <a:rPr lang="vi-VN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26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OWASP says...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r>
              <a:rPr lang="ro-RO" dirty="0" smtClean="0"/>
              <a:t>A1-Injection</a:t>
            </a:r>
          </a:p>
          <a:p>
            <a:r>
              <a:rPr lang="en-US" dirty="0"/>
              <a:t>A2-Broken Authentication and Session Management</a:t>
            </a:r>
          </a:p>
          <a:p>
            <a:r>
              <a:rPr lang="ro-RO" dirty="0"/>
              <a:t>A3-Cross-Site Scripting (XSS</a:t>
            </a:r>
            <a:r>
              <a:rPr lang="ro-RO" dirty="0" smtClean="0"/>
              <a:t>)</a:t>
            </a:r>
          </a:p>
          <a:p>
            <a:r>
              <a:rPr lang="ro-RO" dirty="0"/>
              <a:t>A4-Insecure Direct Object References</a:t>
            </a:r>
          </a:p>
          <a:p>
            <a:r>
              <a:rPr lang="ro-RO" dirty="0"/>
              <a:t>A5-Security Misconfiguration</a:t>
            </a:r>
          </a:p>
          <a:p>
            <a:r>
              <a:rPr lang="ro-RO" dirty="0"/>
              <a:t>A6-Sensitive Data Exposure</a:t>
            </a:r>
          </a:p>
          <a:p>
            <a:r>
              <a:rPr lang="en-US" dirty="0"/>
              <a:t>A7-Missing Function Level Access Control</a:t>
            </a:r>
          </a:p>
          <a:p>
            <a:r>
              <a:rPr lang="ro-RO" dirty="0"/>
              <a:t>A8-Cross-Site Request Forgery (CSRF)</a:t>
            </a:r>
          </a:p>
          <a:p>
            <a:r>
              <a:rPr lang="en-US" dirty="0"/>
              <a:t>A9-Using Components with Known Vulnerabilities</a:t>
            </a:r>
          </a:p>
          <a:p>
            <a:r>
              <a:rPr lang="ro-RO" dirty="0"/>
              <a:t>A10-Unvalidated Redirects and Forwards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59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Download:</a:t>
            </a:r>
          </a:p>
          <a:p>
            <a:endParaRPr lang="ro-RO" sz="4000" dirty="0"/>
          </a:p>
          <a:p>
            <a:r>
              <a:rPr lang="ro-RO" sz="4000" u="sng" dirty="0">
                <a:hlinkClick r:id="rId2"/>
              </a:rPr>
              <a:t>https://wetransfer.com/downloads/5d85dfc018e84ef84fed5b64a97e613b20170428103028/cbf69e6bb5b37f7e426b63d0e713b73920170428103028/bd097d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205542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A1-Injection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Se injecteaza cod malitios (de obicei in formulare nesecurizate), oferindu-i unui hacker posibilitatea de a accesa informatii sensibile din baza de date.</a:t>
            </a:r>
          </a:p>
          <a:p>
            <a:r>
              <a:rPr lang="ro-RO" dirty="0" smtClean="0"/>
              <a:t>Exemplu injectie SQL:</a:t>
            </a:r>
          </a:p>
          <a:p>
            <a:pPr marL="0" indent="0">
              <a:buNone/>
            </a:pPr>
            <a:r>
              <a:rPr lang="ro-RO" dirty="0"/>
              <a:t>u</a:t>
            </a:r>
            <a:r>
              <a:rPr lang="ro-RO" dirty="0" smtClean="0"/>
              <a:t>serId </a:t>
            </a:r>
            <a:r>
              <a:rPr lang="ro-RO" dirty="0"/>
              <a:t>= getRequestString("UserId");</a:t>
            </a:r>
            <a:br>
              <a:rPr lang="ro-RO" dirty="0"/>
            </a:br>
            <a:r>
              <a:rPr lang="ro-RO" dirty="0"/>
              <a:t>txtSQL = "SELECT * FROM Users WHERE UserId = " + u</a:t>
            </a:r>
            <a:r>
              <a:rPr lang="ro-RO" dirty="0" smtClean="0"/>
              <a:t>serId;</a:t>
            </a:r>
          </a:p>
          <a:p>
            <a:pPr marL="0" indent="0">
              <a:buNone/>
            </a:pPr>
            <a:r>
              <a:rPr lang="ro-RO" dirty="0" smtClean="0"/>
              <a:t>In formular:      UserId:  105 OR 1=1</a:t>
            </a:r>
          </a:p>
          <a:p>
            <a:pPr marL="0" indent="0">
              <a:buNone/>
            </a:pPr>
            <a:r>
              <a:rPr lang="ro-RO" dirty="0" smtClean="0"/>
              <a:t>Query-ul rezultat: </a:t>
            </a:r>
          </a:p>
          <a:p>
            <a:pPr marL="0" indent="0">
              <a:buNone/>
            </a:pPr>
            <a:r>
              <a:rPr lang="en-US" dirty="0"/>
              <a:t>SELECT * FROM Users WHERE </a:t>
            </a:r>
            <a:r>
              <a:rPr lang="en-US" dirty="0" err="1"/>
              <a:t>UserId</a:t>
            </a:r>
            <a:r>
              <a:rPr lang="en-US" dirty="0"/>
              <a:t> = 105 OR 1=1;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3851920" y="4509120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A1-Injection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 2013, aplicatia web a politiei sud-africane pentru plangeri anonime a fost atacata de un grup de hackeri numit DomainerAnon, exploatand o vulnerabilitate a sistemului prin SQL Injection. </a:t>
            </a:r>
          </a:p>
          <a:p>
            <a:r>
              <a:rPr lang="ro-RO" dirty="0" smtClean="0"/>
              <a:t>Datele persoanelor care au depus plangeri anonime au fost facute publice pe un alt site, multe dintre acestea temandu-se pentru siguranta lor in urma atacului.  </a:t>
            </a:r>
          </a:p>
          <a:p>
            <a:r>
              <a:rPr lang="ro-RO" dirty="0">
                <a:hlinkClick r:id="rId2"/>
              </a:rPr>
              <a:t>https://www.netsparker.com/blog/news/south-african-police-whistleblowers-hacked-sql-injection</a:t>
            </a:r>
            <a:r>
              <a:rPr lang="ro-RO" dirty="0" smtClean="0">
                <a:hlinkClick r:id="rId2"/>
              </a:rPr>
              <a:t>/</a:t>
            </a:r>
            <a:r>
              <a:rPr lang="ro-R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7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A2-Broken Authentication and Session </a:t>
            </a:r>
            <a:r>
              <a:rPr lang="en-US" dirty="0" smtClean="0"/>
              <a:t>Management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Vulnerabilitatea este exploatata de obicei prin furtul de parola, de cookie, de sesiune.</a:t>
            </a:r>
          </a:p>
          <a:p>
            <a:r>
              <a:rPr lang="ro-RO" dirty="0" smtClean="0"/>
              <a:t>Atacul are loc, in cele mai multe cazuri, folosind functionalitatea de resetare a parolei.</a:t>
            </a:r>
          </a:p>
          <a:p>
            <a:r>
              <a:rPr lang="ro-RO" dirty="0" smtClean="0"/>
              <a:t>Vulnerabilitatea apare atunci cand token-ul sesiunii este expus in URL (</a:t>
            </a:r>
            <a:r>
              <a:rPr lang="ro-RO" dirty="0">
                <a:hlinkClick r:id="rId2"/>
              </a:rPr>
              <a:t>http://example.com/sale/saleitems/jsessionid=2P0OC2JSNDLPSKHCJUN2JV/?</a:t>
            </a:r>
            <a:r>
              <a:rPr lang="ro-RO" dirty="0" smtClean="0">
                <a:hlinkClick r:id="rId2"/>
              </a:rPr>
              <a:t>item=laptop</a:t>
            </a:r>
            <a:r>
              <a:rPr lang="ro-RO" dirty="0" smtClean="0"/>
              <a:t>), este generat cu un algoritm slab/predictibil, etc.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34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A3-Cross-Site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O vulnerabilitate de acest tip permite atacatorului sa injecteze scripturi care nu sunt bine intentionate la nivelul clientului, reusind astfel sa impersoneze utilizatorului si sa faca actiuni in numele acestuia.</a:t>
            </a:r>
          </a:p>
          <a:p>
            <a:r>
              <a:rPr lang="ro-RO" dirty="0" smtClean="0"/>
              <a:t>Seamana cu injectia SQL, doar ca in locul interogarilor este injectat cod pe server-ul clientului.</a:t>
            </a:r>
          </a:p>
          <a:p>
            <a:r>
              <a:rPr lang="ro-RO" dirty="0" smtClean="0"/>
              <a:t>Se imparte in 2 categorii: persistent (codul malitios este stocat pe un alt nivel, al bazei de date de exemplu) si non-persistent (utilizatorul acceseaza un link modificat astfel incat sa inceapa executia codului malitios).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540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796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OWASP Top 10 Vulnerabilitati</vt:lpstr>
      <vt:lpstr>10 Biggest Computer Hacks Of All Time</vt:lpstr>
      <vt:lpstr>Wiki says...</vt:lpstr>
      <vt:lpstr>OWASP says...</vt:lpstr>
      <vt:lpstr>PowerPoint Presentation</vt:lpstr>
      <vt:lpstr>A1-Injection</vt:lpstr>
      <vt:lpstr>A1-Injection</vt:lpstr>
      <vt:lpstr>A2-Broken Authentication and Session Management</vt:lpstr>
      <vt:lpstr>A3-Cross-Site Scripting (XSS)</vt:lpstr>
      <vt:lpstr>A3-Cross-Site Scripting (XSS)</vt:lpstr>
      <vt:lpstr>A4-Insecure Direct Object References</vt:lpstr>
      <vt:lpstr>A5-Security Misconfiguration</vt:lpstr>
      <vt:lpstr>A6-Sensitive Data Exposure</vt:lpstr>
      <vt:lpstr>A7-Missing Function Level Access Control</vt:lpstr>
      <vt:lpstr>A8-Cross-Site Request Forgery (CSRF)</vt:lpstr>
      <vt:lpstr>A9-Using Components with Known Vulnerabilities</vt:lpstr>
      <vt:lpstr>A10-Unvalidated Redirects and Forwards</vt:lpstr>
      <vt:lpstr>Let’s play...</vt:lpstr>
      <vt:lpstr>Resurse: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Geanta, G.I. (Ioana)</dc:creator>
  <cp:lastModifiedBy>Geanta, G.I. (Ioana)</cp:lastModifiedBy>
  <cp:revision>38</cp:revision>
  <dcterms:created xsi:type="dcterms:W3CDTF">2017-04-26T05:19:50Z</dcterms:created>
  <dcterms:modified xsi:type="dcterms:W3CDTF">2017-04-28T13:19:53Z</dcterms:modified>
</cp:coreProperties>
</file>