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D89D55-9D3D-4DC4-AE55-08CCBCB68E8A}" v="6" dt="2022-01-21T12:40:11.770"/>
    <p1510:client id="{AEBFE550-B5AC-4145-9389-41FE178414F3}" v="2" dt="2022-01-19T21:02:59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I-GHEORGHE RETEGAN" userId="S::mihai.retegan@stud.ubbcluj.ro::7cea49b7-187d-4c4b-9f7e-991b1ad13f94" providerId="AD" clId="Web-{AEBFE550-B5AC-4145-9389-41FE178414F3}"/>
    <pc:docChg chg="modSld">
      <pc:chgData name="MIHAI-GHEORGHE RETEGAN" userId="S::mihai.retegan@stud.ubbcluj.ro::7cea49b7-187d-4c4b-9f7e-991b1ad13f94" providerId="AD" clId="Web-{AEBFE550-B5AC-4145-9389-41FE178414F3}" dt="2022-01-19T21:02:59.905" v="1" actId="20577"/>
      <pc:docMkLst>
        <pc:docMk/>
      </pc:docMkLst>
      <pc:sldChg chg="modSp">
        <pc:chgData name="MIHAI-GHEORGHE RETEGAN" userId="S::mihai.retegan@stud.ubbcluj.ro::7cea49b7-187d-4c4b-9f7e-991b1ad13f94" providerId="AD" clId="Web-{AEBFE550-B5AC-4145-9389-41FE178414F3}" dt="2022-01-19T21:02:59.905" v="1" actId="20577"/>
        <pc:sldMkLst>
          <pc:docMk/>
          <pc:sldMk cId="2323966568" sldId="259"/>
        </pc:sldMkLst>
        <pc:spChg chg="mod">
          <ac:chgData name="MIHAI-GHEORGHE RETEGAN" userId="S::mihai.retegan@stud.ubbcluj.ro::7cea49b7-187d-4c4b-9f7e-991b1ad13f94" providerId="AD" clId="Web-{AEBFE550-B5AC-4145-9389-41FE178414F3}" dt="2022-01-19T21:02:59.905" v="1" actId="20577"/>
          <ac:spMkLst>
            <pc:docMk/>
            <pc:sldMk cId="2323966568" sldId="259"/>
            <ac:spMk id="2" creationId="{820E66EF-5130-48F7-955D-F81646FC7DB2}"/>
          </ac:spMkLst>
        </pc:spChg>
      </pc:sldChg>
    </pc:docChg>
  </pc:docChgLst>
  <pc:docChgLst>
    <pc:chgData name="MIHAI-GHEORGHE RETEGAN" userId="S::mihai.retegan@stud.ubbcluj.ro::7cea49b7-187d-4c4b-9f7e-991b1ad13f94" providerId="AD" clId="Web-{44D89D55-9D3D-4DC4-AE55-08CCBCB68E8A}"/>
    <pc:docChg chg="modSld">
      <pc:chgData name="MIHAI-GHEORGHE RETEGAN" userId="S::mihai.retegan@stud.ubbcluj.ro::7cea49b7-187d-4c4b-9f7e-991b1ad13f94" providerId="AD" clId="Web-{44D89D55-9D3D-4DC4-AE55-08CCBCB68E8A}" dt="2022-01-21T12:40:11.770" v="5" actId="20577"/>
      <pc:docMkLst>
        <pc:docMk/>
      </pc:docMkLst>
      <pc:sldChg chg="modSp">
        <pc:chgData name="MIHAI-GHEORGHE RETEGAN" userId="S::mihai.retegan@stud.ubbcluj.ro::7cea49b7-187d-4c4b-9f7e-991b1ad13f94" providerId="AD" clId="Web-{44D89D55-9D3D-4DC4-AE55-08CCBCB68E8A}" dt="2022-01-21T12:40:11.770" v="5" actId="20577"/>
        <pc:sldMkLst>
          <pc:docMk/>
          <pc:sldMk cId="2323966568" sldId="259"/>
        </pc:sldMkLst>
        <pc:spChg chg="mod">
          <ac:chgData name="MIHAI-GHEORGHE RETEGAN" userId="S::mihai.retegan@stud.ubbcluj.ro::7cea49b7-187d-4c4b-9f7e-991b1ad13f94" providerId="AD" clId="Web-{44D89D55-9D3D-4DC4-AE55-08CCBCB68E8A}" dt="2022-01-21T12:40:11.770" v="5" actId="20577"/>
          <ac:spMkLst>
            <pc:docMk/>
            <pc:sldMk cId="2323966568" sldId="259"/>
            <ac:spMk id="3" creationId="{0E0364B4-5309-4719-8EC9-F2FCF72FF2E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0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9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5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5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8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8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9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1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5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7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7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0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4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9038BC82-CC2C-4535-80BF-CB6270390F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1463" r="-1" b="8175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83BE07-0C93-4F5C-A513-3B8A3E801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Simulating Transport Equation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BC5F1-6197-4605-AFBB-90CCA40AA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 fontScale="92500" lnSpcReduction="2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r"/>
            <a:r>
              <a:rPr lang="en-US" sz="2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Retegan Mihai Gheorghe</a:t>
            </a:r>
          </a:p>
          <a:p>
            <a:pPr algn="r"/>
            <a:r>
              <a:rPr lang="en-US" sz="2200" b="1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Oanta</a:t>
            </a:r>
            <a:r>
              <a:rPr lang="en-US" sz="2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Robert-Christian</a:t>
            </a:r>
          </a:p>
          <a:p>
            <a:pPr algn="r"/>
            <a:r>
              <a:rPr lang="en-US" sz="2200" b="1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Varvari</a:t>
            </a:r>
            <a:r>
              <a:rPr lang="en-US" sz="2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Dennis-</a:t>
            </a:r>
            <a:r>
              <a:rPr lang="en-US" sz="2200" b="1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Davi</a:t>
            </a:r>
            <a:endParaRPr lang="en-US" sz="2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r"/>
            <a:r>
              <a:rPr lang="en-US" sz="2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Rus George-</a:t>
            </a:r>
            <a:r>
              <a:rPr lang="en-US" sz="2200" b="1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Ioan</a:t>
            </a:r>
            <a:endParaRPr lang="en-US" sz="2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r"/>
            <a:r>
              <a:rPr lang="en-US" sz="2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Moldovan Cristiana-</a:t>
            </a:r>
            <a:r>
              <a:rPr lang="en-US" sz="2200" b="1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Andreea</a:t>
            </a:r>
            <a:endParaRPr lang="en-US" sz="2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747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F1D3-75F1-4B79-806E-CC92A8D21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"/>
            <a:ext cx="10515600" cy="1205918"/>
          </a:xfrm>
        </p:spPr>
        <p:txBody>
          <a:bodyPr/>
          <a:lstStyle/>
          <a:p>
            <a:r>
              <a:rPr lang="en-US"/>
              <a:t>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E6F3D-E0BD-4B56-9FA9-91E43F27E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6771"/>
            <a:ext cx="10515600" cy="2644047"/>
          </a:xfrm>
        </p:spPr>
        <p:txBody>
          <a:bodyPr>
            <a:normAutofit/>
          </a:bodyPr>
          <a:lstStyle/>
          <a:p>
            <a:r>
              <a:rPr lang="en-US"/>
              <a:t>A wave is defined as an identifiable signal or disturbance in a medium that is propagated in time, carrying energy with it.</a:t>
            </a:r>
          </a:p>
          <a:p>
            <a:r>
              <a:rPr lang="en-US"/>
              <a:t>A few familiar examples are electromagnetic waves, waves on the surface of water, sound waves, and stress waves in solids, as occur in earthquakes.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1B537C8-82E2-4F0D-99FC-7B7109370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537" y="3800818"/>
            <a:ext cx="7400925" cy="289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7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D968-577B-4BC8-8635-D2F3C931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186"/>
            <a:ext cx="10515600" cy="1167787"/>
          </a:xfrm>
        </p:spPr>
        <p:txBody>
          <a:bodyPr/>
          <a:lstStyle/>
          <a:p>
            <a:r>
              <a:rPr lang="en-US"/>
              <a:t>Shock wave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FD89-9F79-4A83-8525-F9033544F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211"/>
            <a:ext cx="10515600" cy="2115238"/>
          </a:xfrm>
        </p:spPr>
        <p:txBody>
          <a:bodyPr/>
          <a:lstStyle/>
          <a:p>
            <a:r>
              <a:rPr lang="en-US"/>
              <a:t>A shock wave is strong pressure wave in any elastic medium such as air, water, or a solid substance, produced by supersonic aircraft, explosions, lightning, or other phenomena that create violent changes in pressure</a:t>
            </a:r>
          </a:p>
        </p:txBody>
      </p:sp>
      <p:pic>
        <p:nvPicPr>
          <p:cNvPr id="5" name="Picture 4" descr="A picture containing outdoor, grass, mountain, field&#10;&#10;Description automatically generated">
            <a:extLst>
              <a:ext uri="{FF2B5EF4-FFF2-40B4-BE49-F238E27FC236}">
                <a16:creationId xmlns:a16="http://schemas.microsoft.com/office/drawing/2014/main" id="{2D019F88-8AF5-427B-84F8-E2F5B8DD6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953" y="3712687"/>
            <a:ext cx="4628895" cy="252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0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66EF-5130-48F7-955D-F81646FC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Python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364B4-5309-4719-8EC9-F2FCF72FF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implemented a python program to solve the first order    1-D wave equation (transport equation/advection equation) using the 4th order Runge–</a:t>
            </a:r>
            <a:r>
              <a:rPr lang="en-US" dirty="0" err="1"/>
              <a:t>Kutta</a:t>
            </a:r>
            <a:r>
              <a:rPr lang="en-US" dirty="0"/>
              <a:t> (RK4) and explicit Euler method with 2nd order spatial discretization and periodic boundary conditions for spatial discretization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6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9A74-09C0-4FEC-BADF-244F4254E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5"/>
            <a:ext cx="10515600" cy="1325563"/>
          </a:xfrm>
        </p:spPr>
        <p:txBody>
          <a:bodyPr/>
          <a:lstStyle/>
          <a:p>
            <a:r>
              <a:rPr lang="en-US"/>
              <a:t>About Euler method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8E22D-2430-4AE4-8375-21EE34161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118"/>
            <a:ext cx="10515600" cy="5476877"/>
          </a:xfrm>
        </p:spPr>
        <p:txBody>
          <a:bodyPr/>
          <a:lstStyle/>
          <a:p>
            <a:r>
              <a:rPr lang="en-US"/>
              <a:t>In mathematics and computational science, the Euler method (also called forward Euler method) is a first-order numerical procedure for solving ordinary differential equations (ODEs) with a given initial value. </a:t>
            </a:r>
          </a:p>
          <a:p>
            <a:r>
              <a:rPr lang="en-US"/>
              <a:t>Consider a differential equation </a:t>
            </a:r>
            <a:r>
              <a:rPr lang="en-US" err="1"/>
              <a:t>dy</a:t>
            </a:r>
            <a:r>
              <a:rPr lang="en-US"/>
              <a:t>/dx = f(x, y) with </a:t>
            </a:r>
            <a:r>
              <a:rPr lang="en-US" err="1"/>
              <a:t>initialcondition</a:t>
            </a:r>
            <a:r>
              <a:rPr lang="en-US"/>
              <a:t> y(x0)=y0 </a:t>
            </a:r>
          </a:p>
          <a:p>
            <a:r>
              <a:rPr lang="en-US"/>
              <a:t>then successive approximation of this equation can be given by:</a:t>
            </a:r>
          </a:p>
          <a:p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9B88ABC5-147A-4AA3-98DE-FDDC4DBE4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460" y="5080279"/>
            <a:ext cx="534378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80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277F1-B3DF-449A-B751-285195889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Runge–</a:t>
            </a:r>
            <a:r>
              <a:rPr lang="en-US" err="1"/>
              <a:t>Kutta</a:t>
            </a:r>
            <a:r>
              <a:rPr lang="en-US"/>
              <a:t> (RK4)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849DD-9DB1-4DCC-B679-1F9831756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758"/>
            <a:ext cx="10515600" cy="5266599"/>
          </a:xfrm>
        </p:spPr>
        <p:txBody>
          <a:bodyPr/>
          <a:lstStyle/>
          <a:p>
            <a:r>
              <a:rPr lang="en-US"/>
              <a:t>The 4th order Runge–</a:t>
            </a:r>
            <a:r>
              <a:rPr lang="en-US" err="1"/>
              <a:t>Kutta</a:t>
            </a:r>
            <a:r>
              <a:rPr lang="en-US"/>
              <a:t> works in the same fashion as Euler but in our experience and test case we found out it gives more accurate results</a:t>
            </a:r>
          </a:p>
          <a:p>
            <a:r>
              <a:rPr lang="en-US"/>
              <a:t>Below is the formula used to compute next value yn+1 from previous value </a:t>
            </a:r>
            <a:r>
              <a:rPr lang="en-US" err="1"/>
              <a:t>yn</a:t>
            </a:r>
            <a:r>
              <a:rPr lang="en-US"/>
              <a:t>. The value of n are 0, 1, 2, 3, ….(x – x0)/h. Here h is step height and xn+1 = x0 + h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4094A-BD58-46FC-A37B-D37E07BEC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93" y="4700737"/>
            <a:ext cx="3332241" cy="659506"/>
          </a:xfrm>
          <a:prstGeom prst="rect">
            <a:avLst/>
          </a:prstGeom>
        </p:spPr>
      </p:pic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AB119CA6-D898-4F65-8A10-3D6C67047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552" y="4700737"/>
            <a:ext cx="5515572" cy="179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2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E492-5A3A-432E-BA9C-2DD3E8ED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finite difference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83BC-FEAD-43BE-8D6F-BE664FCB2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But we actually need to solve a partial differential equation (PDEs), so by using the finite difference scheme, we are basically converting our PDE to a system of ODE, which can be then solved using the above numerical methods ( RK4 and Euler )</a:t>
            </a: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95CC601-DBBB-46B7-A74D-4207B7EB5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273" y="3930313"/>
            <a:ext cx="5822497" cy="2790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648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97B87-1FB9-414B-BE99-9598A9DBD2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Now we will show you some examples of our own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101108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C36A-3231-4B27-88CB-DA1B0884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Thank you for your time!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54F78F-0CED-4B5D-8D5D-9F346B30900B}"/>
              </a:ext>
            </a:extLst>
          </p:cNvPr>
          <p:cNvSpPr/>
          <p:nvPr/>
        </p:nvSpPr>
        <p:spPr>
          <a:xfrm>
            <a:off x="7998246" y="3563798"/>
            <a:ext cx="3272010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Retegan Mihai Gheorghe</a:t>
            </a:r>
          </a:p>
          <a:p>
            <a:pPr algn="ctr"/>
            <a:r>
              <a:rPr lang="en-US" sz="1400" err="1">
                <a:solidFill>
                  <a:schemeClr val="bg1"/>
                </a:solidFill>
              </a:rPr>
              <a:t>Oanta</a:t>
            </a:r>
            <a:r>
              <a:rPr lang="en-US" sz="1400">
                <a:solidFill>
                  <a:schemeClr val="bg1"/>
                </a:solidFill>
              </a:rPr>
              <a:t> Robert-Christian</a:t>
            </a:r>
          </a:p>
          <a:p>
            <a:pPr algn="ctr"/>
            <a:r>
              <a:rPr lang="en-US" sz="1400" err="1">
                <a:solidFill>
                  <a:schemeClr val="bg1"/>
                </a:solidFill>
              </a:rPr>
              <a:t>Varvari</a:t>
            </a:r>
            <a:r>
              <a:rPr lang="en-US" sz="1400">
                <a:solidFill>
                  <a:schemeClr val="bg1"/>
                </a:solidFill>
              </a:rPr>
              <a:t> Dennis-</a:t>
            </a:r>
            <a:r>
              <a:rPr lang="en-US" sz="1400" err="1">
                <a:solidFill>
                  <a:schemeClr val="bg1"/>
                </a:solidFill>
              </a:rPr>
              <a:t>Davi</a:t>
            </a:r>
            <a:endParaRPr lang="en-US" sz="1400">
              <a:solidFill>
                <a:schemeClr val="bg1"/>
              </a:solidFill>
            </a:endParaRPr>
          </a:p>
          <a:p>
            <a:pPr algn="ctr"/>
            <a:r>
              <a:rPr lang="en-US" sz="1400">
                <a:solidFill>
                  <a:schemeClr val="bg1"/>
                </a:solidFill>
              </a:rPr>
              <a:t>Rus George-</a:t>
            </a:r>
            <a:r>
              <a:rPr lang="en-US" sz="1400" err="1">
                <a:solidFill>
                  <a:schemeClr val="bg1"/>
                </a:solidFill>
              </a:rPr>
              <a:t>Ioan</a:t>
            </a:r>
            <a:endParaRPr lang="en-US" sz="1400">
              <a:solidFill>
                <a:schemeClr val="bg1"/>
              </a:solidFill>
            </a:endParaRPr>
          </a:p>
          <a:p>
            <a:pPr algn="ctr"/>
            <a:r>
              <a:rPr lang="en-US" sz="1400">
                <a:solidFill>
                  <a:schemeClr val="bg1"/>
                </a:solidFill>
              </a:rPr>
              <a:t>Moldovan Cristiana-</a:t>
            </a:r>
            <a:r>
              <a:rPr lang="en-US" sz="1400" err="1">
                <a:solidFill>
                  <a:schemeClr val="bg1"/>
                </a:solidFill>
              </a:rPr>
              <a:t>Andreea</a:t>
            </a:r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815502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f964045-88d3-4872-bc4d-aec5516d6b47">
      <Terms xmlns="http://schemas.microsoft.com/office/infopath/2007/PartnerControls"/>
    </lcf76f155ced4ddcb4097134ff3c332f>
    <TaxCatchAll xmlns="1818ae71-73b1-42cb-ac66-ac639ea65b2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08A7C76D78834DA041FF15C698142B" ma:contentTypeVersion="14" ma:contentTypeDescription="Create a new document." ma:contentTypeScope="" ma:versionID="53f5f5f295dc4b44855b859d5e2c3ff6">
  <xsd:schema xmlns:xsd="http://www.w3.org/2001/XMLSchema" xmlns:xs="http://www.w3.org/2001/XMLSchema" xmlns:p="http://schemas.microsoft.com/office/2006/metadata/properties" xmlns:ns2="1f964045-88d3-4872-bc4d-aec5516d6b47" xmlns:ns3="1818ae71-73b1-42cb-ac66-ac639ea65b22" targetNamespace="http://schemas.microsoft.com/office/2006/metadata/properties" ma:root="true" ma:fieldsID="4fb67dba78480dbefefcc73764db9b24" ns2:_="" ns3:_="">
    <xsd:import namespace="1f964045-88d3-4872-bc4d-aec5516d6b47"/>
    <xsd:import namespace="1818ae71-73b1-42cb-ac66-ac639ea65b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64045-88d3-4872-bc4d-aec5516d6b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ef85decb-1301-438d-8b3f-81c7864c2a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18ae71-73b1-42cb-ac66-ac639ea65b2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bef319aa-cd7e-4770-990b-9256cd6b983f}" ma:internalName="TaxCatchAll" ma:showField="CatchAllData" ma:web="1818ae71-73b1-42cb-ac66-ac639ea65b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150AE0-AE5F-4017-90BB-C49A7A60DB2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A6679F-575D-4542-93BC-83DEBF6461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8D3493-726C-4F2B-9D0C-ED8862681EB3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BlockprintVTI</vt:lpstr>
      <vt:lpstr>Simulating Transport Equation</vt:lpstr>
      <vt:lpstr>Waves</vt:lpstr>
      <vt:lpstr>Shock wave</vt:lpstr>
      <vt:lpstr>Our Python implementation</vt:lpstr>
      <vt:lpstr>About Euler method </vt:lpstr>
      <vt:lpstr>About Runge–Kutta (RK4)</vt:lpstr>
      <vt:lpstr>Using the finite difference scheme</vt:lpstr>
      <vt:lpstr>Now we will show you some examples of our own implementation</vt:lpstr>
      <vt:lpstr>Thank you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Shocks</dc:title>
  <dc:creator>Mihai Retegan</dc:creator>
  <cp:revision>4</cp:revision>
  <dcterms:created xsi:type="dcterms:W3CDTF">2022-01-19T16:56:56Z</dcterms:created>
  <dcterms:modified xsi:type="dcterms:W3CDTF">2022-01-21T12:40:11Z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0x010100C508A7C76D78834DA041FF15C698142B</vt:lpwstr>
  </property>
  <property fmtid="{D5CDD505-2E9C-101B-9397-08002B2CF9AE}" pid="3" name="MediaServiceImageTags">
    <vt:lpwstr/>
  </property>
</Properties>
</file>