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0158413" cy="7621588"/>
  <p:notesSz cx="6858000" cy="9144000"/>
  <p:defaultTextStyle>
    <a:defPPr>
      <a:defRPr lang="en-GB"/>
    </a:defPPr>
    <a:lvl1pPr algn="l" defTabSz="449263" rtl="0" fontAlgn="base">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1pPr>
    <a:lvl2pPr marL="742950" indent="-285750" algn="l" defTabSz="449263" rtl="0" fontAlgn="base">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2pPr>
    <a:lvl3pPr marL="1143000" indent="-228600" algn="l" defTabSz="449263" rtl="0" fontAlgn="base">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3pPr>
    <a:lvl4pPr marL="1600200" indent="-228600" algn="l" defTabSz="449263" rtl="0" fontAlgn="base">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4pPr>
    <a:lvl5pPr marL="2057400" indent="-228600" algn="l" defTabSz="449263" rtl="0" fontAlgn="base">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5pPr>
    <a:lvl6pPr marL="2286000" algn="l" defTabSz="457200" rtl="0" eaLnBrk="1" latinLnBrk="0" hangingPunct="1">
      <a:defRPr sz="2400" kern="1200">
        <a:solidFill>
          <a:schemeClr val="bg1"/>
        </a:solidFill>
        <a:latin typeface="Times New Roman" charset="0"/>
        <a:ea typeface="ＭＳ Ｐゴシック" charset="0"/>
        <a:cs typeface="Arial Unicode MS" charset="0"/>
      </a:defRPr>
    </a:lvl6pPr>
    <a:lvl7pPr marL="2743200" algn="l" defTabSz="457200" rtl="0" eaLnBrk="1" latinLnBrk="0" hangingPunct="1">
      <a:defRPr sz="2400" kern="1200">
        <a:solidFill>
          <a:schemeClr val="bg1"/>
        </a:solidFill>
        <a:latin typeface="Times New Roman" charset="0"/>
        <a:ea typeface="ＭＳ Ｐゴシック" charset="0"/>
        <a:cs typeface="Arial Unicode MS" charset="0"/>
      </a:defRPr>
    </a:lvl7pPr>
    <a:lvl8pPr marL="3200400" algn="l" defTabSz="457200" rtl="0" eaLnBrk="1" latinLnBrk="0" hangingPunct="1">
      <a:defRPr sz="2400" kern="1200">
        <a:solidFill>
          <a:schemeClr val="bg1"/>
        </a:solidFill>
        <a:latin typeface="Times New Roman" charset="0"/>
        <a:ea typeface="ＭＳ Ｐゴシック" charset="0"/>
        <a:cs typeface="Arial Unicode MS" charset="0"/>
      </a:defRPr>
    </a:lvl8pPr>
    <a:lvl9pPr marL="3657600" algn="l" defTabSz="457200" rtl="0" eaLnBrk="1" latinLnBrk="0" hangingPunct="1">
      <a:defRPr sz="2400" kern="1200">
        <a:solidFill>
          <a:schemeClr val="bg1"/>
        </a:solidFill>
        <a:latin typeface="Times New Roman" charset="0"/>
        <a:ea typeface="ＭＳ Ｐゴシック" charset="0"/>
        <a:cs typeface="Arial Unicode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0" y="-10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0" name="Rectangle 2"/>
          <p:cNvSpPr>
            <a:spLocks noGrp="1" noChangeArrowheads="1"/>
          </p:cNvSpPr>
          <p:nvPr>
            <p:ph type="hdr"/>
          </p:nvPr>
        </p:nvSpPr>
        <p:spPr bwMode="auto">
          <a:xfrm>
            <a:off x="0" y="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endParaRPr lang="en-US"/>
          </a:p>
        </p:txBody>
      </p:sp>
      <p:sp>
        <p:nvSpPr>
          <p:cNvPr id="2051" name="Rectangle 3"/>
          <p:cNvSpPr>
            <a:spLocks noGrp="1" noChangeArrowheads="1"/>
          </p:cNvSpPr>
          <p:nvPr>
            <p:ph type="dt"/>
          </p:nvPr>
        </p:nvSpPr>
        <p:spPr bwMode="auto">
          <a:xfrm>
            <a:off x="3886200" y="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endParaRPr lang="en-US"/>
          </a:p>
        </p:txBody>
      </p:sp>
      <p:sp>
        <p:nvSpPr>
          <p:cNvPr id="2052" name="Rectangle 4"/>
          <p:cNvSpPr>
            <a:spLocks noGrp="1" noRot="1" noChangeAspect="1" noChangeArrowheads="1"/>
          </p:cNvSpPr>
          <p:nvPr>
            <p:ph type="sldImg"/>
          </p:nvPr>
        </p:nvSpPr>
        <p:spPr bwMode="auto">
          <a:xfrm>
            <a:off x="1143000" y="685800"/>
            <a:ext cx="4570413" cy="34274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2053" name="Rectangle 5"/>
          <p:cNvSpPr>
            <a:spLocks noGrp="1" noChangeArrowheads="1"/>
          </p:cNvSpPr>
          <p:nvPr>
            <p:ph type="body"/>
          </p:nvPr>
        </p:nvSpPr>
        <p:spPr bwMode="auto">
          <a:xfrm>
            <a:off x="914400" y="4343400"/>
            <a:ext cx="50276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endParaRPr lang="en-US"/>
          </a:p>
        </p:txBody>
      </p:sp>
      <p:sp>
        <p:nvSpPr>
          <p:cNvPr id="2054" name="Rectangle 6"/>
          <p:cNvSpPr>
            <a:spLocks noGrp="1" noChangeArrowheads="1"/>
          </p:cNvSpPr>
          <p:nvPr>
            <p:ph type="ftr"/>
          </p:nvPr>
        </p:nvSpPr>
        <p:spPr bwMode="auto">
          <a:xfrm>
            <a:off x="0" y="868680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endParaRPr lang="en-US"/>
          </a:p>
        </p:txBody>
      </p:sp>
      <p:sp>
        <p:nvSpPr>
          <p:cNvPr id="2055" name="Rectangle 7"/>
          <p:cNvSpPr>
            <a:spLocks noGrp="1" noChangeArrowheads="1"/>
          </p:cNvSpPr>
          <p:nvPr>
            <p:ph type="sldNum"/>
          </p:nvPr>
        </p:nvSpPr>
        <p:spPr bwMode="auto">
          <a:xfrm>
            <a:off x="3886200" y="868680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fld id="{206B7675-09FC-5E44-8035-8B4BE0BDDFE4}" type="slidenum">
              <a:rPr lang="en-US"/>
              <a:pPr/>
              <a:t>‹#›</a:t>
            </a:fld>
            <a:endParaRPr lang="en-US"/>
          </a:p>
        </p:txBody>
      </p:sp>
    </p:spTree>
    <p:extLst>
      <p:ext uri="{BB962C8B-B14F-4D97-AF65-F5344CB8AC3E}">
        <p14:creationId xmlns:p14="http://schemas.microsoft.com/office/powerpoint/2010/main" val="62626879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A598D57-F4C7-614C-8897-A95328C2BF81}" type="slidenum">
              <a:rPr lang="en-US"/>
              <a:pPr/>
              <a:t>1</a:t>
            </a:fld>
            <a:endParaRPr lang="en-US"/>
          </a:p>
        </p:txBody>
      </p:sp>
      <p:sp>
        <p:nvSpPr>
          <p:cNvPr id="3584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842" name="Text Box 2"/>
          <p:cNvSpPr txBox="1">
            <a:spLocks noGrp="1" noChangeArrowheads="1"/>
          </p:cNvSpPr>
          <p:nvPr>
            <p:ph type="body"/>
          </p:nvPr>
        </p:nvSpPr>
        <p:spPr bwMode="auto">
          <a:xfrm>
            <a:off x="914400" y="4343400"/>
            <a:ext cx="5029200" cy="43910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WHO AM I?</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Work @ Mozilla as Release Engineer. Former Seneca student.</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Presentation about what Release Engineering does and how we use open source technologies to maintain this large scale system (e.g. buildbot)</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Release Engineering at Mozilla is a very large team compared to other </a:t>
            </a:r>
            <a:br>
              <a:rPr lang="en-CA" sz="1600">
                <a:latin typeface="Arial" charset="0"/>
                <a:cs typeface="Arial Unicode MS" charset="0"/>
              </a:rPr>
            </a:br>
            <a:r>
              <a:rPr lang="en-CA" sz="1600">
                <a:latin typeface="Arial" charset="0"/>
                <a:cs typeface="Arial Unicode MS" charset="0"/>
              </a:rPr>
              <a:t>companies in the industry. Few of the success stories that we have </a:t>
            </a:r>
            <a:br>
              <a:rPr lang="en-CA" sz="1600">
                <a:latin typeface="Arial" charset="0"/>
                <a:cs typeface="Arial Unicode MS" charset="0"/>
              </a:rPr>
            </a:br>
            <a:r>
              <a:rPr lang="en-CA" sz="1600">
                <a:latin typeface="Arial" charset="0"/>
                <a:cs typeface="Arial Unicode MS" charset="0"/>
              </a:rPr>
              <a:t>accomplished is to grow from 86 machines to around 1200 machines, to handle only</a:t>
            </a:r>
            <a:br>
              <a:rPr lang="en-CA" sz="1600">
                <a:latin typeface="Arial" charset="0"/>
                <a:cs typeface="Arial Unicode MS" charset="0"/>
              </a:rPr>
            </a:br>
            <a:r>
              <a:rPr lang="en-CA" sz="1600">
                <a:latin typeface="Arial" charset="0"/>
                <a:cs typeface="Arial Unicode MS" charset="0"/>
              </a:rPr>
              <a:t>900 checkins per month to more than 2700 and have done releases within 24 </a:t>
            </a:r>
            <a:br>
              <a:rPr lang="en-CA" sz="1600">
                <a:latin typeface="Arial" charset="0"/>
                <a:cs typeface="Arial Unicode MS" charset="0"/>
              </a:rPr>
            </a:br>
            <a:r>
              <a:rPr lang="en-CA" sz="1600">
                <a:latin typeface="Arial" charset="0"/>
                <a:cs typeface="Arial Unicode MS" charset="0"/>
              </a:rPr>
              <a:t>hours instead of 10 days.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6059CF2-09B8-1542-A258-82875FB31DFE}" type="slidenum">
              <a:rPr lang="en-US"/>
              <a:pPr/>
              <a:t>10</a:t>
            </a:fld>
            <a:endParaRPr lang="en-US"/>
          </a:p>
        </p:txBody>
      </p:sp>
      <p:sp>
        <p:nvSpPr>
          <p:cNvPr id="4505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058"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marL="457200"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In this view I try to capture the following:</a:t>
            </a:r>
          </a:p>
          <a:p>
            <a:pPr lvl="1" eaLnBrk="1" hangingPunct="1">
              <a:lnSpc>
                <a:spcPct val="95000"/>
              </a:lnSpc>
              <a:spcBef>
                <a:spcPct val="0"/>
              </a:spcBef>
              <a:buFont typeface="Arial" charset="0"/>
              <a:buChar char="•"/>
            </a:pPr>
            <a:r>
              <a:rPr lang="en-CA" sz="1600">
                <a:latin typeface="Arial" charset="0"/>
                <a:cs typeface="Arial Unicode MS" charset="0"/>
              </a:rPr>
              <a:t>what platforms we build in</a:t>
            </a:r>
          </a:p>
          <a:p>
            <a:pPr lvl="1" eaLnBrk="1" hangingPunct="1">
              <a:lnSpc>
                <a:spcPct val="95000"/>
              </a:lnSpc>
              <a:spcBef>
                <a:spcPct val="0"/>
              </a:spcBef>
              <a:buFont typeface="Arial" charset="0"/>
              <a:buChar char="•"/>
            </a:pPr>
            <a:r>
              <a:rPr lang="en-CA" sz="1600">
                <a:latin typeface="Arial" charset="0"/>
                <a:cs typeface="Arial Unicode MS" charset="0"/>
              </a:rPr>
              <a:t>what opt vs debug builds triggers</a:t>
            </a:r>
          </a:p>
          <a:p>
            <a:pPr eaLnBrk="1" hangingPunct="1">
              <a:lnSpc>
                <a:spcPct val="95000"/>
              </a:lnSpc>
              <a:spcBef>
                <a:spcPct val="0"/>
              </a:spcBef>
              <a:buClrTx/>
              <a:buSzTx/>
              <a:buFontTx/>
              <a:buNone/>
            </a:pPr>
            <a:r>
              <a:rPr lang="en-CA" sz="1600">
                <a:latin typeface="Arial" charset="0"/>
                <a:cs typeface="Arial Unicode MS" charset="0"/>
              </a:rPr>
              <a:t> </a:t>
            </a:r>
          </a:p>
          <a:p>
            <a:pPr eaLnBrk="1" hangingPunct="1">
              <a:lnSpc>
                <a:spcPct val="95000"/>
              </a:lnSpc>
              <a:spcBef>
                <a:spcPct val="0"/>
              </a:spcBef>
              <a:buClrTx/>
              <a:buSzTx/>
              <a:buFontTx/>
              <a:buNone/>
            </a:pPr>
            <a:r>
              <a:rPr lang="en-CA" sz="1600">
                <a:latin typeface="Arial" charset="0"/>
                <a:cs typeface="Arial Unicode MS" charset="0"/>
              </a:rPr>
              <a:t>NOTE: Each test suite box represents 10 test suites and each performance test box represents 9 performance suites. </a:t>
            </a:r>
          </a:p>
          <a:p>
            <a:pPr eaLnBrk="1" hangingPunct="1">
              <a:lnSpc>
                <a:spcPct val="95000"/>
              </a:lnSpc>
              <a:spcBef>
                <a:spcPct val="0"/>
              </a:spcBef>
              <a:buClrTx/>
              <a:buSzTx/>
              <a:buFontTx/>
              <a:buNone/>
            </a:pPr>
            <a:r>
              <a:rPr lang="en-CA" sz="1600">
                <a:latin typeface="Arial" charset="0"/>
                <a:cs typeface="Arial Unicode MS" charset="0"/>
              </a:rPr>
              <a:t> </a:t>
            </a:r>
          </a:p>
          <a:p>
            <a:pPr eaLnBrk="1" hangingPunct="1">
              <a:lnSpc>
                <a:spcPct val="95000"/>
              </a:lnSpc>
              <a:spcBef>
                <a:spcPct val="0"/>
              </a:spcBef>
              <a:buClrTx/>
              <a:buSzTx/>
              <a:buFontTx/>
              <a:buNone/>
            </a:pPr>
            <a:r>
              <a:rPr lang="en-CA" sz="1600">
                <a:latin typeface="Arial" charset="0"/>
                <a:cs typeface="Arial Unicode MS" charset="0"/>
              </a:rPr>
              <a:t>NOTE: We don't have XP unit tests and we don't have Win7 debug unit tests </a:t>
            </a:r>
          </a:p>
          <a:p>
            <a:pPr eaLnBrk="1" hangingPunct="1">
              <a:lnSpc>
                <a:spcPct val="95000"/>
              </a:lnSpc>
              <a:spcBef>
                <a:spcPct val="0"/>
              </a:spcBef>
              <a:buClrTx/>
              <a:buSzTx/>
              <a:buFontTx/>
              <a:buNone/>
            </a:pPr>
            <a:r>
              <a:rPr lang="en-CA" sz="1600">
                <a:latin typeface="Arial" charset="0"/>
                <a:cs typeface="Arial Unicode MS" charset="0"/>
              </a:rPr>
              <a:t> </a:t>
            </a:r>
          </a:p>
          <a:p>
            <a:pPr eaLnBrk="1" hangingPunct="1">
              <a:lnSpc>
                <a:spcPct val="95000"/>
              </a:lnSpc>
              <a:spcBef>
                <a:spcPct val="0"/>
              </a:spcBef>
              <a:buClrTx/>
              <a:buSzTx/>
              <a:buFontTx/>
              <a:buNone/>
            </a:pPr>
            <a:r>
              <a:rPr lang="en-CA" sz="1600">
                <a:latin typeface="Arial" charset="0"/>
                <a:cs typeface="Arial Unicode MS" charset="0"/>
              </a:rPr>
              <a:t>TODO: maybe add another TBPL screenshot of one line paying attention to each component.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81AB39D-11AB-CF44-9104-7814E3EF0177}" type="slidenum">
              <a:rPr lang="en-US"/>
              <a:pPr/>
              <a:t>11</a:t>
            </a:fld>
            <a:endParaRPr lang="en-US"/>
          </a:p>
        </p:txBody>
      </p:sp>
      <p:sp>
        <p:nvSpPr>
          <p:cNvPr id="4608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082"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Let's switch topics.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We understand now the process to obtain results for a developer.</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How do we do the same for all developers?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How do we provide the same end-to-end to all developers?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How do we handle the load?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0BE60FC-6399-9840-99BC-53453F28ECF8}" type="slidenum">
              <a:rPr lang="en-US"/>
              <a:pPr/>
              <a:t>13</a:t>
            </a:fld>
            <a:endParaRPr lang="en-US"/>
          </a:p>
        </p:txBody>
      </p:sp>
      <p:sp>
        <p:nvSpPr>
          <p:cNvPr id="4812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130" name="Text Box 2"/>
          <p:cNvSpPr txBox="1">
            <a:spLocks noGrp="1" noChangeArrowheads="1"/>
          </p:cNvSpPr>
          <p:nvPr>
            <p:ph type="body"/>
          </p:nvPr>
        </p:nvSpPr>
        <p:spPr bwMode="auto">
          <a:xfrm>
            <a:off x="914400" y="4343400"/>
            <a:ext cx="5029200" cy="50847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marL="457200"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Build OS</a:t>
            </a:r>
          </a:p>
          <a:p>
            <a:pPr lvl="1" eaLnBrk="1" hangingPunct="1">
              <a:lnSpc>
                <a:spcPct val="95000"/>
              </a:lnSpc>
              <a:spcBef>
                <a:spcPct val="0"/>
              </a:spcBef>
              <a:buFont typeface="Arial" charset="0"/>
              <a:buChar char="•"/>
            </a:pPr>
            <a:r>
              <a:rPr lang="en-CA" sz="1600">
                <a:latin typeface="Arial" charset="0"/>
                <a:cs typeface="Arial Unicode MS" charset="0"/>
              </a:rPr>
              <a:t>Windows 2003</a:t>
            </a:r>
          </a:p>
          <a:p>
            <a:pPr lvl="1" eaLnBrk="1" hangingPunct="1">
              <a:lnSpc>
                <a:spcPct val="95000"/>
              </a:lnSpc>
              <a:spcBef>
                <a:spcPct val="0"/>
              </a:spcBef>
              <a:buFont typeface="Arial" charset="0"/>
              <a:buChar char="•"/>
            </a:pPr>
            <a:r>
              <a:rPr lang="en-CA" sz="1600">
                <a:latin typeface="Arial" charset="0"/>
                <a:cs typeface="Arial Unicode MS" charset="0"/>
              </a:rPr>
              <a:t>OS X 10.6</a:t>
            </a:r>
          </a:p>
          <a:p>
            <a:pPr lvl="1" eaLnBrk="1" hangingPunct="1">
              <a:lnSpc>
                <a:spcPct val="95000"/>
              </a:lnSpc>
              <a:spcBef>
                <a:spcPct val="0"/>
              </a:spcBef>
              <a:buFont typeface="Arial" charset="0"/>
              <a:buChar char="•"/>
            </a:pPr>
            <a:r>
              <a:rPr lang="en-CA" sz="1600">
                <a:latin typeface="Arial" charset="0"/>
                <a:cs typeface="Arial Unicode MS" charset="0"/>
              </a:rPr>
              <a:t>CentOS 32-bit/64-bit</a:t>
            </a:r>
          </a:p>
          <a:p>
            <a:pPr eaLnBrk="1" hangingPunct="1">
              <a:lnSpc>
                <a:spcPct val="95000"/>
              </a:lnSpc>
              <a:spcBef>
                <a:spcPct val="0"/>
              </a:spcBef>
              <a:buClrTx/>
              <a:buSzTx/>
              <a:buFontTx/>
              <a:buNone/>
            </a:pPr>
            <a:r>
              <a:rPr lang="en-CA" sz="1600">
                <a:latin typeface="Arial" charset="0"/>
                <a:cs typeface="Arial Unicode MS" charset="0"/>
              </a:rPr>
              <a:t> </a:t>
            </a:r>
          </a:p>
          <a:p>
            <a:pPr eaLnBrk="1" hangingPunct="1">
              <a:lnSpc>
                <a:spcPct val="95000"/>
              </a:lnSpc>
              <a:spcBef>
                <a:spcPct val="0"/>
              </a:spcBef>
              <a:buClrTx/>
              <a:buSzTx/>
              <a:buFontTx/>
              <a:buNone/>
            </a:pPr>
            <a:r>
              <a:rPr lang="en-CA" sz="1600">
                <a:latin typeface="Arial" charset="0"/>
                <a:cs typeface="Arial Unicode MS" charset="0"/>
              </a:rPr>
              <a:t>Test OS</a:t>
            </a:r>
          </a:p>
          <a:p>
            <a:pPr lvl="1" eaLnBrk="1" hangingPunct="1">
              <a:lnSpc>
                <a:spcPct val="95000"/>
              </a:lnSpc>
              <a:spcBef>
                <a:spcPct val="0"/>
              </a:spcBef>
              <a:buFont typeface="Arial" charset="0"/>
              <a:buChar char="•"/>
            </a:pPr>
            <a:r>
              <a:rPr lang="en-CA" sz="1600">
                <a:latin typeface="Arial" charset="0"/>
                <a:cs typeface="Arial Unicode MS" charset="0"/>
              </a:rPr>
              <a:t>XP</a:t>
            </a:r>
          </a:p>
          <a:p>
            <a:pPr lvl="1" eaLnBrk="1" hangingPunct="1">
              <a:lnSpc>
                <a:spcPct val="95000"/>
              </a:lnSpc>
              <a:spcBef>
                <a:spcPct val="0"/>
              </a:spcBef>
              <a:buFont typeface="Arial" charset="0"/>
              <a:buChar char="•"/>
            </a:pPr>
            <a:r>
              <a:rPr lang="en-CA" sz="1600">
                <a:latin typeface="Arial" charset="0"/>
                <a:cs typeface="Arial Unicode MS" charset="0"/>
              </a:rPr>
              <a:t>Win7 32-bit</a:t>
            </a:r>
          </a:p>
          <a:p>
            <a:pPr lvl="1" eaLnBrk="1" hangingPunct="1">
              <a:lnSpc>
                <a:spcPct val="95000"/>
              </a:lnSpc>
              <a:spcBef>
                <a:spcPct val="0"/>
              </a:spcBef>
              <a:buFont typeface="Arial" charset="0"/>
              <a:buChar char="•"/>
            </a:pPr>
            <a:r>
              <a:rPr lang="en-CA" sz="1600">
                <a:latin typeface="Arial" charset="0"/>
                <a:cs typeface="Arial Unicode MS" charset="0"/>
              </a:rPr>
              <a:t>Fedora 12 32-bit/64-bit</a:t>
            </a:r>
          </a:p>
          <a:p>
            <a:pPr lvl="1" eaLnBrk="1" hangingPunct="1">
              <a:lnSpc>
                <a:spcPct val="95000"/>
              </a:lnSpc>
              <a:spcBef>
                <a:spcPct val="0"/>
              </a:spcBef>
              <a:buFont typeface="Arial" charset="0"/>
              <a:buChar char="•"/>
            </a:pPr>
            <a:r>
              <a:rPr lang="en-CA" sz="1600">
                <a:latin typeface="Arial" charset="0"/>
                <a:cs typeface="Arial Unicode MS" charset="0"/>
              </a:rPr>
              <a:t>10.5/10.6</a:t>
            </a:r>
          </a:p>
          <a:p>
            <a:pPr eaLnBrk="1" hangingPunct="1">
              <a:lnSpc>
                <a:spcPct val="95000"/>
              </a:lnSpc>
              <a:spcBef>
                <a:spcPct val="0"/>
              </a:spcBef>
              <a:buClrTx/>
              <a:buSzTx/>
              <a:buFontTx/>
              <a:buNone/>
            </a:pPr>
            <a:r>
              <a:rPr lang="en-CA" sz="1600">
                <a:latin typeface="Arial" charset="0"/>
                <a:cs typeface="Arial Unicode MS" charset="0"/>
              </a:rPr>
              <a:t> </a:t>
            </a:r>
          </a:p>
          <a:p>
            <a:pPr eaLnBrk="1" hangingPunct="1">
              <a:lnSpc>
                <a:spcPct val="95000"/>
              </a:lnSpc>
              <a:spcBef>
                <a:spcPct val="0"/>
              </a:spcBef>
              <a:buClrTx/>
              <a:buSzTx/>
              <a:buFontTx/>
              <a:buNone/>
            </a:pPr>
            <a:r>
              <a:rPr lang="en-CA" sz="1600">
                <a:latin typeface="Arial" charset="0"/>
                <a:cs typeface="Arial Unicode MS" charset="0"/>
              </a:rPr>
              <a:t>This slide will be different in next iteration: </a:t>
            </a:r>
          </a:p>
          <a:p>
            <a:pPr lvl="1" eaLnBrk="1" hangingPunct="1">
              <a:lnSpc>
                <a:spcPct val="95000"/>
              </a:lnSpc>
              <a:spcBef>
                <a:spcPct val="0"/>
              </a:spcBef>
              <a:buFont typeface="Arial" charset="0"/>
              <a:buChar char="•"/>
            </a:pPr>
            <a:r>
              <a:rPr lang="en-CA" sz="1600">
                <a:latin typeface="Arial" charset="0"/>
                <a:cs typeface="Arial Unicode MS" charset="0"/>
              </a:rPr>
              <a:t>We are not counting mobile builds </a:t>
            </a:r>
          </a:p>
          <a:p>
            <a:pPr lvl="1" eaLnBrk="1" hangingPunct="1">
              <a:lnSpc>
                <a:spcPct val="95000"/>
              </a:lnSpc>
              <a:spcBef>
                <a:spcPct val="0"/>
              </a:spcBef>
              <a:buFont typeface="Arial" charset="0"/>
              <a:buChar char="•"/>
            </a:pPr>
            <a:r>
              <a:rPr lang="en-CA" sz="1600">
                <a:latin typeface="Arial" charset="0"/>
                <a:cs typeface="Arial Unicode MS" charset="0"/>
              </a:rPr>
              <a:t>Windows 64-bit is not yet up to speed</a:t>
            </a:r>
          </a:p>
          <a:p>
            <a:pPr lvl="1" eaLnBrk="1" hangingPunct="1">
              <a:lnSpc>
                <a:spcPct val="95000"/>
              </a:lnSpc>
              <a:spcBef>
                <a:spcPct val="0"/>
              </a:spcBef>
              <a:buFont typeface="Arial" charset="0"/>
              <a:buChar char="•"/>
            </a:pPr>
            <a:r>
              <a:rPr lang="en-CA" sz="1600">
                <a:latin typeface="Arial" charset="0"/>
                <a:cs typeface="Arial Unicode MS" charset="0"/>
              </a:rPr>
              <a:t>The RAW data has to be done during weekends when no merging happens in our systems</a:t>
            </a:r>
          </a:p>
          <a:p>
            <a:pPr eaLnBrk="1" hangingPunct="1">
              <a:lnSpc>
                <a:spcPct val="95000"/>
              </a:lnSpc>
              <a:spcBef>
                <a:spcPct val="0"/>
              </a:spcBef>
              <a:buClrTx/>
              <a:buSzTx/>
              <a:buFontTx/>
              <a:buNone/>
            </a:pPr>
            <a:r>
              <a:rPr lang="en-CA" sz="1600">
                <a:latin typeface="Arial" charset="0"/>
                <a:cs typeface="Arial Unicode MS" charset="0"/>
              </a:rPr>
              <a:t> </a:t>
            </a:r>
          </a:p>
          <a:p>
            <a:pPr eaLnBrk="1" hangingPunct="1">
              <a:lnSpc>
                <a:spcPct val="95000"/>
              </a:lnSpc>
              <a:spcBef>
                <a:spcPct val="0"/>
              </a:spcBef>
              <a:buClrTx/>
              <a:buSzTx/>
              <a:buFontTx/>
              <a:buNone/>
            </a:pPr>
            <a:r>
              <a:rPr lang="en-CA" sz="1600">
                <a:latin typeface="Arial" charset="0"/>
                <a:cs typeface="Arial Unicode MS" charset="0"/>
              </a:rPr>
              <a:t>NOTE: These number are probably higher that this. </a:t>
            </a:r>
          </a:p>
          <a:p>
            <a:pPr eaLnBrk="1" hangingPunct="1">
              <a:lnSpc>
                <a:spcPct val="95000"/>
              </a:lnSpc>
              <a:spcBef>
                <a:spcPct val="0"/>
              </a:spcBef>
              <a:buClrTx/>
              <a:buSzTx/>
              <a:buFontTx/>
              <a:buNone/>
            </a:pPr>
            <a:r>
              <a:rPr lang="en-CA" sz="1600">
                <a:latin typeface="Arial" charset="0"/>
                <a:cs typeface="Arial Unicode MS" charset="0"/>
              </a:rPr>
              <a:t>  </a:t>
            </a:r>
          </a:p>
          <a:p>
            <a:pPr eaLnBrk="1" hangingPunct="1">
              <a:lnSpc>
                <a:spcPct val="95000"/>
              </a:lnSpc>
              <a:spcBef>
                <a:spcPct val="0"/>
              </a:spcBef>
              <a:buClrTx/>
              <a:buSzTx/>
              <a:buFontTx/>
              <a:buNone/>
            </a:pPr>
            <a:r>
              <a:rPr lang="en-CA" sz="1600">
                <a:latin typeface="Arial" charset="0"/>
                <a:cs typeface="Arial Unicode MS" charset="0"/>
              </a:rPr>
              <a:t>SOURCE:</a:t>
            </a:r>
          </a:p>
          <a:p>
            <a:pPr eaLnBrk="1" hangingPunct="1">
              <a:lnSpc>
                <a:spcPct val="95000"/>
              </a:lnSpc>
              <a:spcBef>
                <a:spcPct val="0"/>
              </a:spcBef>
              <a:buClrTx/>
              <a:buSzTx/>
              <a:buFontTx/>
              <a:buNone/>
            </a:pPr>
            <a:r>
              <a:rPr lang="en-CA" sz="1600" u="sng">
                <a:solidFill>
                  <a:srgbClr val="0000FF"/>
                </a:solidFill>
                <a:latin typeface="Arial" charset="0"/>
                <a:cs typeface="Arial Unicode MS" charset="0"/>
              </a:rPr>
              <a:t>[releng] CPU usage spreadsheet</a:t>
            </a:r>
            <a:r>
              <a:rPr lang="en-CA" sz="1600">
                <a:latin typeface="Arial" charset="0"/>
                <a:cs typeface="Arial Unicode MS" charset="0"/>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34B2E43-5713-4D4F-9417-FC0A4EC77242}" type="slidenum">
              <a:rPr lang="en-US"/>
              <a:pPr/>
              <a:t>14</a:t>
            </a:fld>
            <a:endParaRPr lang="en-US"/>
          </a:p>
        </p:txBody>
      </p:sp>
      <p:sp>
        <p:nvSpPr>
          <p:cNvPr id="4915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154" name="Text Box 2"/>
          <p:cNvSpPr txBox="1">
            <a:spLocks noGrp="1" noChangeArrowheads="1"/>
          </p:cNvSpPr>
          <p:nvPr>
            <p:ph type="body"/>
          </p:nvPr>
        </p:nvSpPr>
        <p:spPr bwMode="auto">
          <a:xfrm>
            <a:off x="914400" y="4343400"/>
            <a:ext cx="5029200" cy="5778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In this chart we can see the growth of developer's code changes.</a:t>
            </a:r>
          </a:p>
          <a:p>
            <a:pPr eaLnBrk="1" hangingPunct="1">
              <a:lnSpc>
                <a:spcPct val="95000"/>
              </a:lnSpc>
              <a:spcBef>
                <a:spcPct val="0"/>
              </a:spcBef>
            </a:pPr>
            <a:r>
              <a:rPr lang="en-CA" sz="1600">
                <a:latin typeface="Arial" charset="0"/>
                <a:cs typeface="Arial Unicode MS" charset="0"/>
              </a:rPr>
              <a:t>At the </a:t>
            </a:r>
            <a:r>
              <a:rPr lang="en-CA" sz="1600" b="1">
                <a:latin typeface="Arial" charset="0"/>
                <a:cs typeface="Arial Unicode MS" charset="0"/>
              </a:rPr>
              <a:t>beginning of 2009</a:t>
            </a:r>
            <a:r>
              <a:rPr lang="en-CA" sz="1600">
                <a:latin typeface="Arial" charset="0"/>
                <a:cs typeface="Arial Unicode MS" charset="0"/>
              </a:rPr>
              <a:t> the diagram shows a total of </a:t>
            </a:r>
            <a:r>
              <a:rPr lang="en-CA" sz="1600" b="1">
                <a:latin typeface="Arial" charset="0"/>
                <a:cs typeface="Arial Unicode MS" charset="0"/>
              </a:rPr>
              <a:t>~1100 pushes</a:t>
            </a:r>
            <a:r>
              <a:rPr lang="en-CA" sz="1600">
                <a:latin typeface="Arial" charset="0"/>
                <a:cs typeface="Arial Unicode MS" charset="0"/>
              </a:rPr>
              <a:t> across all branches.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Last year we reached 1800 pushes and this year we have been able to reach 2700 pushes. Breaking 5 times last year's record in the last 7 months.</a:t>
            </a:r>
          </a:p>
          <a:p>
            <a:pPr eaLnBrk="1" hangingPunct="1">
              <a:lnSpc>
                <a:spcPct val="95000"/>
              </a:lnSpc>
              <a:spcBef>
                <a:spcPct val="0"/>
              </a:spcBef>
            </a:pPr>
            <a:r>
              <a:rPr lang="en-CA" sz="1600">
                <a:latin typeface="Arial" charset="0"/>
                <a:cs typeface="Arial Unicode MS" charset="0"/>
              </a:rPr>
              <a:t> </a:t>
            </a:r>
          </a:p>
          <a:p>
            <a:pPr eaLnBrk="1" hangingPunct="1">
              <a:lnSpc>
                <a:spcPct val="95000"/>
              </a:lnSpc>
              <a:spcBef>
                <a:spcPct val="0"/>
              </a:spcBef>
            </a:pPr>
            <a:r>
              <a:rPr lang="en-CA" sz="1600">
                <a:latin typeface="Arial" charset="0"/>
                <a:cs typeface="Arial Unicode MS" charset="0"/>
              </a:rPr>
              <a:t>In April 2009 we started tracking the branch called "try" which represents our </a:t>
            </a:r>
            <a:r>
              <a:rPr lang="en-CA" sz="1600" b="1">
                <a:latin typeface="Arial" charset="0"/>
                <a:cs typeface="Arial Unicode MS" charset="0"/>
              </a:rPr>
              <a:t>sandboxed builds for developers</a:t>
            </a:r>
            <a:r>
              <a:rPr lang="en-CA" sz="1600">
                <a:latin typeface="Arial" charset="0"/>
                <a:cs typeface="Arial Unicode MS" charset="0"/>
              </a:rPr>
              <a:t>.</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The largest improvement we have done recently was during </a:t>
            </a:r>
            <a:r>
              <a:rPr lang="en-CA" sz="1600" b="1">
                <a:latin typeface="Arial" charset="0"/>
                <a:cs typeface="Arial Unicode MS" charset="0"/>
              </a:rPr>
              <a:t>March to June</a:t>
            </a:r>
            <a:r>
              <a:rPr lang="en-CA" sz="1600">
                <a:latin typeface="Arial" charset="0"/>
                <a:cs typeface="Arial Unicode MS" charset="0"/>
              </a:rPr>
              <a:t> of this year. Lukkas improved the try branch to allow it to run jobs the same way that the other branches did and run unit tests and performance tests in a shared pool.</a:t>
            </a:r>
          </a:p>
          <a:p>
            <a:pPr eaLnBrk="1" hangingPunct="1">
              <a:lnSpc>
                <a:spcPct val="95000"/>
              </a:lnSpc>
              <a:spcBef>
                <a:spcPct val="0"/>
              </a:spcBef>
            </a:pPr>
            <a:r>
              <a:rPr lang="en-CA" sz="1600">
                <a:latin typeface="Arial" charset="0"/>
                <a:cs typeface="Arial Unicode MS" charset="0"/>
              </a:rPr>
              <a:t> </a:t>
            </a:r>
          </a:p>
          <a:p>
            <a:pPr eaLnBrk="1" hangingPunct="1">
              <a:lnSpc>
                <a:spcPct val="95000"/>
              </a:lnSpc>
              <a:spcBef>
                <a:spcPct val="0"/>
              </a:spcBef>
            </a:pPr>
            <a:r>
              <a:rPr lang="en-CA" sz="1600">
                <a:latin typeface="Arial" charset="0"/>
                <a:cs typeface="Arial Unicode MS" charset="0"/>
              </a:rPr>
              <a:t>I called the phenomenon that happened after these changes the </a:t>
            </a:r>
            <a:r>
              <a:rPr lang="en-CA" sz="1600" b="1">
                <a:latin typeface="Arial" charset="0"/>
                <a:cs typeface="Arial Unicode MS" charset="0"/>
              </a:rPr>
              <a:t>releng-bang</a:t>
            </a:r>
            <a:r>
              <a:rPr lang="en-CA" sz="1600">
                <a:latin typeface="Arial" charset="0"/>
                <a:cs typeface="Arial Unicode MS" charset="0"/>
              </a:rPr>
              <a:t> instead of a big-bang.</a:t>
            </a:r>
          </a:p>
          <a:p>
            <a:pPr eaLnBrk="1" hangingPunct="1">
              <a:lnSpc>
                <a:spcPct val="95000"/>
              </a:lnSpc>
              <a:spcBef>
                <a:spcPct val="0"/>
              </a:spcBef>
            </a:pPr>
            <a:r>
              <a:rPr lang="en-CA" sz="1600">
                <a:latin typeface="Arial" charset="0"/>
                <a:cs typeface="Arial Unicode MS" charset="0"/>
              </a:rPr>
              <a:t> </a:t>
            </a:r>
          </a:p>
          <a:p>
            <a:pPr eaLnBrk="1" hangingPunct="1">
              <a:lnSpc>
                <a:spcPct val="95000"/>
              </a:lnSpc>
              <a:spcBef>
                <a:spcPct val="0"/>
              </a:spcBef>
            </a:pPr>
            <a:r>
              <a:rPr lang="en-CA" sz="1600">
                <a:latin typeface="Arial" charset="0"/>
                <a:cs typeface="Arial Unicode MS" charset="0"/>
              </a:rPr>
              <a:t>From </a:t>
            </a:r>
            <a:r>
              <a:rPr lang="en-CA" sz="1600" b="1">
                <a:latin typeface="Arial" charset="0"/>
                <a:cs typeface="Arial Unicode MS" charset="0"/>
              </a:rPr>
              <a:t>August to Augus</a:t>
            </a:r>
            <a:r>
              <a:rPr lang="en-CA" sz="1600">
                <a:latin typeface="Arial" charset="0"/>
                <a:cs typeface="Arial Unicode MS" charset="0"/>
              </a:rPr>
              <a:t>t we went from 1200 pushes laster year to to 2700. An </a:t>
            </a:r>
            <a:r>
              <a:rPr lang="en-CA" sz="1600" b="1">
                <a:latin typeface="Arial" charset="0"/>
                <a:cs typeface="Arial Unicode MS" charset="0"/>
              </a:rPr>
              <a:t>increase of 225%</a:t>
            </a:r>
            <a:r>
              <a:rPr lang="en-CA" sz="1600">
                <a:latin typeface="Arial" charset="0"/>
                <a:cs typeface="Arial Unicode MS" charset="0"/>
              </a:rPr>
              <a:t>.We have beat our record from last year 5 times this year.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B0E71D9-4A3A-134D-AD2E-5AF2EE528AE2}" type="slidenum">
              <a:rPr lang="en-US"/>
              <a:pPr/>
              <a:t>15</a:t>
            </a:fld>
            <a:endParaRPr lang="en-US"/>
          </a:p>
        </p:txBody>
      </p:sp>
      <p:sp>
        <p:nvSpPr>
          <p:cNvPr id="5017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78" name="Text Box 2"/>
          <p:cNvSpPr txBox="1">
            <a:spLocks noGrp="1" noChangeArrowheads="1"/>
          </p:cNvSpPr>
          <p:nvPr>
            <p:ph type="body"/>
          </p:nvPr>
        </p:nvSpPr>
        <p:spPr bwMode="auto">
          <a:xfrm>
            <a:off x="914400" y="4343400"/>
            <a:ext cx="5029200" cy="53165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Red is mozilla-central, where Firefox 4.0 is being developed, and the big green slice is the try server where developers can have sandboxed builds and tests. </a:t>
            </a:r>
          </a:p>
          <a:p>
            <a:pPr eaLnBrk="1" hangingPunct="1">
              <a:lnSpc>
                <a:spcPct val="95000"/>
              </a:lnSpc>
              <a:spcBef>
                <a:spcPct val="0"/>
              </a:spcBef>
            </a:pPr>
            <a:r>
              <a:rPr lang="en-CA" sz="1600">
                <a:latin typeface="Arial" charset="0"/>
                <a:cs typeface="Arial Unicode MS" charset="0"/>
              </a:rPr>
              <a:t> </a:t>
            </a:r>
          </a:p>
          <a:p>
            <a:pPr eaLnBrk="1" hangingPunct="1">
              <a:lnSpc>
                <a:spcPct val="95000"/>
              </a:lnSpc>
              <a:spcBef>
                <a:spcPct val="0"/>
              </a:spcBef>
            </a:pPr>
            <a:r>
              <a:rPr lang="en-CA" sz="1600">
                <a:latin typeface="Arial" charset="0"/>
                <a:cs typeface="Arial Unicode MS" charset="0"/>
              </a:rPr>
              <a:t>If we look at the distribution of the try branch and mozilla-central with respect to the whole total we can see how we have gone from a distribution of </a:t>
            </a:r>
            <a:r>
              <a:rPr lang="en-CA" sz="1600" b="1">
                <a:latin typeface="Arial" charset="0"/>
                <a:cs typeface="Arial Unicode MS" charset="0"/>
              </a:rPr>
              <a:t>3 thirds</a:t>
            </a:r>
            <a:r>
              <a:rPr lang="en-CA" sz="1600">
                <a:latin typeface="Arial" charset="0"/>
                <a:cs typeface="Arial Unicode MS" charset="0"/>
              </a:rPr>
              <a:t> to a distribution of </a:t>
            </a:r>
            <a:r>
              <a:rPr lang="en-CA" sz="1600" b="1">
                <a:latin typeface="Arial" charset="0"/>
                <a:cs typeface="Arial Unicode MS" charset="0"/>
              </a:rPr>
              <a:t>one half and two quarters</a:t>
            </a:r>
            <a:r>
              <a:rPr lang="en-CA" sz="1600">
                <a:latin typeface="Arial" charset="0"/>
                <a:cs typeface="Arial Unicode MS" charset="0"/>
              </a:rPr>
              <a:t>. The try branch has become the most popular and almost account half the number of pushes. Besides the point of handling an extra 50% of check-ins.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FEEDBACK:</a:t>
            </a:r>
          </a:p>
          <a:p>
            <a:pPr eaLnBrk="1" hangingPunct="1">
              <a:lnSpc>
                <a:spcPct val="95000"/>
              </a:lnSpc>
              <a:spcBef>
                <a:spcPct val="0"/>
              </a:spcBef>
            </a:pPr>
            <a:r>
              <a:rPr lang="en-CA" sz="1600">
                <a:latin typeface="Arial" charset="0"/>
                <a:cs typeface="Arial Unicode MS" charset="0"/>
              </a:rPr>
              <a:t>If these charts are easy to recreate, it would be helpful to have only</a:t>
            </a:r>
            <a:br>
              <a:rPr lang="en-CA" sz="1600">
                <a:latin typeface="Arial" charset="0"/>
                <a:cs typeface="Arial Unicode MS" charset="0"/>
              </a:rPr>
            </a:br>
            <a:r>
              <a:rPr lang="en-CA" sz="1600">
                <a:latin typeface="Arial" charset="0"/>
                <a:cs typeface="Arial Unicode MS" charset="0"/>
              </a:rPr>
              <a:t>three slices: try, mozilla-central, and other (the latter two could</a:t>
            </a:r>
            <a:br>
              <a:rPr lang="en-CA" sz="1600">
                <a:latin typeface="Arial" charset="0"/>
                <a:cs typeface="Arial Unicode MS" charset="0"/>
              </a:rPr>
            </a:br>
            <a:r>
              <a:rPr lang="en-CA" sz="1600">
                <a:latin typeface="Arial" charset="0"/>
                <a:cs typeface="Arial Unicode MS" charset="0"/>
              </a:rPr>
              <a:t>probably have better names - "new development" and "maintenance"?). I</a:t>
            </a:r>
            <a:br>
              <a:rPr lang="en-CA" sz="1600">
                <a:latin typeface="Arial" charset="0"/>
                <a:cs typeface="Arial Unicode MS" charset="0"/>
              </a:rPr>
            </a:br>
            <a:r>
              <a:rPr lang="en-CA" sz="1600">
                <a:latin typeface="Arial" charset="0"/>
                <a:cs typeface="Arial Unicode MS" charset="0"/>
              </a:rPr>
              <a:t>don't know, and the audience probably doesn't know, what birch, cedar,</a:t>
            </a:r>
            <a:br>
              <a:rPr lang="en-CA" sz="1600">
                <a:latin typeface="Arial" charset="0"/>
                <a:cs typeface="Arial Unicode MS" charset="0"/>
              </a:rPr>
            </a:br>
            <a:r>
              <a:rPr lang="en-CA" sz="1600">
                <a:latin typeface="Arial" charset="0"/>
                <a:cs typeface="Arial Unicode MS" charset="0"/>
              </a:rPr>
              <a:t>places, etc., mean.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09B315B-D140-CD4B-B319-686FA260FE53}" type="slidenum">
              <a:rPr lang="en-US"/>
              <a:pPr/>
              <a:t>16</a:t>
            </a:fld>
            <a:endParaRPr lang="en-US"/>
          </a:p>
        </p:txBody>
      </p:sp>
      <p:sp>
        <p:nvSpPr>
          <p:cNvPr id="5120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202"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marL="457200"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Ask the public:</a:t>
            </a:r>
          </a:p>
          <a:p>
            <a:pPr lvl="1" eaLnBrk="1" hangingPunct="1">
              <a:lnSpc>
                <a:spcPct val="95000"/>
              </a:lnSpc>
              <a:spcBef>
                <a:spcPct val="0"/>
              </a:spcBef>
              <a:buFont typeface="Arial" charset="0"/>
              <a:buChar char="•"/>
            </a:pPr>
            <a:r>
              <a:rPr lang="en-CA" sz="1600">
                <a:latin typeface="Arial" charset="0"/>
                <a:cs typeface="Arial Unicode MS" charset="0"/>
              </a:rPr>
              <a:t>What </a:t>
            </a:r>
            <a:r>
              <a:rPr lang="en-CA" sz="1600" b="1">
                <a:latin typeface="Arial" charset="0"/>
                <a:cs typeface="Arial Unicode MS" charset="0"/>
              </a:rPr>
              <a:t>base hardware</a:t>
            </a:r>
            <a:r>
              <a:rPr lang="en-CA" sz="1600">
                <a:latin typeface="Arial" charset="0"/>
                <a:cs typeface="Arial Unicode MS" charset="0"/>
              </a:rPr>
              <a:t> would you choose for testing on the same conditions? (considering that OS X can only run on Mac hardware)</a:t>
            </a:r>
          </a:p>
          <a:p>
            <a:pPr eaLnBrk="1" hangingPunct="1">
              <a:lnSpc>
                <a:spcPct val="95000"/>
              </a:lnSpc>
              <a:spcBef>
                <a:spcPct val="0"/>
              </a:spcBef>
              <a:buClrTx/>
              <a:buSzTx/>
              <a:buFontTx/>
              <a:buNone/>
            </a:pPr>
            <a:r>
              <a:rPr lang="en-CA" sz="1600">
                <a:latin typeface="Arial" charset="0"/>
                <a:cs typeface="Arial Unicode MS" charset="0"/>
              </a:rPr>
              <a:t> </a:t>
            </a:r>
          </a:p>
          <a:p>
            <a:pPr lvl="1" eaLnBrk="1" hangingPunct="1">
              <a:lnSpc>
                <a:spcPct val="95000"/>
              </a:lnSpc>
              <a:spcBef>
                <a:spcPct val="0"/>
              </a:spcBef>
              <a:buFont typeface="Arial" charset="0"/>
              <a:buChar char="•"/>
            </a:pPr>
            <a:r>
              <a:rPr lang="en-CA" sz="1600">
                <a:latin typeface="Arial" charset="0"/>
                <a:cs typeface="Arial Unicode MS" charset="0"/>
              </a:rPr>
              <a:t>How many </a:t>
            </a:r>
            <a:r>
              <a:rPr lang="en-CA" sz="1600" b="1">
                <a:latin typeface="Arial" charset="0"/>
                <a:cs typeface="Arial Unicode MS" charset="0"/>
              </a:rPr>
              <a:t>minis</a:t>
            </a:r>
            <a:r>
              <a:rPr lang="en-CA" sz="1600">
                <a:latin typeface="Arial" charset="0"/>
                <a:cs typeface="Arial Unicode MS" charset="0"/>
              </a:rPr>
              <a:t> do we need for testing 30 testing jobs per push? (considering we have 7 testing platforms)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29FE59F-A055-9549-90B3-EFA117AE0146}" type="slidenum">
              <a:rPr lang="en-US"/>
              <a:pPr/>
              <a:t>17</a:t>
            </a:fld>
            <a:endParaRPr lang="en-US"/>
          </a:p>
        </p:txBody>
      </p:sp>
      <p:sp>
        <p:nvSpPr>
          <p:cNvPr id="5222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226"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marL="457200"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marL="855663"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More than 350 minis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FOR NEXT SLIDE:</a:t>
            </a:r>
          </a:p>
          <a:p>
            <a:pPr lvl="1" eaLnBrk="1" hangingPunct="1">
              <a:lnSpc>
                <a:spcPct val="95000"/>
              </a:lnSpc>
              <a:spcBef>
                <a:spcPct val="0"/>
              </a:spcBef>
              <a:buFont typeface="Arial" charset="0"/>
              <a:buChar char="•"/>
            </a:pPr>
            <a:r>
              <a:rPr lang="en-CA" sz="1600">
                <a:latin typeface="Arial" charset="0"/>
                <a:cs typeface="Arial Unicode MS" charset="0"/>
              </a:rPr>
              <a:t>What happens when you have a hundred mobile devices that need to connect through wireless connections?</a:t>
            </a:r>
          </a:p>
          <a:p>
            <a:pPr lvl="2" eaLnBrk="1" hangingPunct="1">
              <a:lnSpc>
                <a:spcPct val="95000"/>
              </a:lnSpc>
              <a:spcBef>
                <a:spcPct val="0"/>
              </a:spcBef>
              <a:buSzPct val="80000"/>
              <a:buFont typeface="Courier New" charset="0"/>
              <a:buChar char="o"/>
            </a:pPr>
            <a:r>
              <a:rPr lang="en-CA" sz="1600">
                <a:latin typeface="Arial" charset="0"/>
                <a:cs typeface="Arial Unicode MS" charset="0"/>
              </a:rPr>
              <a:t>performance and connectivity issues appear</a:t>
            </a:r>
          </a:p>
          <a:p>
            <a:pPr lvl="2" eaLnBrk="1" hangingPunct="1">
              <a:lnSpc>
                <a:spcPct val="95000"/>
              </a:lnSpc>
              <a:spcBef>
                <a:spcPct val="0"/>
              </a:spcBef>
              <a:buSzPct val="80000"/>
              <a:buFont typeface="Courier New" charset="0"/>
              <a:buChar char="o"/>
            </a:pPr>
            <a:r>
              <a:rPr lang="en-CA" sz="1600">
                <a:latin typeface="Arial" charset="0"/>
                <a:cs typeface="Arial Unicode MS" charset="0"/>
              </a:rPr>
              <a:t>you solve it with a Faraday cage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4168BCC-206F-C347-B21C-81A9EFAD0E14}" type="slidenum">
              <a:rPr lang="en-US"/>
              <a:pPr/>
              <a:t>18</a:t>
            </a:fld>
            <a:endParaRPr lang="en-US"/>
          </a:p>
        </p:txBody>
      </p:sp>
      <p:sp>
        <p:nvSpPr>
          <p:cNvPr id="5324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0"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1pPr>
            <a:lvl2pPr marL="457200" indent="-3429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2pPr>
            <a:lvl3pPr marL="855663" indent="-28575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3pPr>
            <a:lvl4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4pPr>
            <a:lvl5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9pPr>
          </a:lstStyle>
          <a:p>
            <a:pPr lvl="1" eaLnBrk="1" hangingPunct="1">
              <a:lnSpc>
                <a:spcPct val="95000"/>
              </a:lnSpc>
              <a:spcBef>
                <a:spcPct val="0"/>
              </a:spcBef>
              <a:buFont typeface="Arial" charset="0"/>
              <a:buChar char="•"/>
            </a:pPr>
            <a:r>
              <a:rPr lang="en-CA" sz="1600">
                <a:latin typeface="Arial" charset="0"/>
                <a:cs typeface="Arial Unicode MS" charset="0"/>
              </a:rPr>
              <a:t>What type of racks are good for this type of room?</a:t>
            </a:r>
          </a:p>
          <a:p>
            <a:pPr lvl="2" eaLnBrk="1" hangingPunct="1">
              <a:lnSpc>
                <a:spcPct val="95000"/>
              </a:lnSpc>
              <a:spcBef>
                <a:spcPct val="0"/>
              </a:spcBef>
              <a:buSzPct val="80000"/>
              <a:buFont typeface="Courier New" charset="0"/>
              <a:buChar char="o"/>
            </a:pPr>
            <a:r>
              <a:rPr lang="en-CA" sz="1600">
                <a:latin typeface="Arial" charset="0"/>
                <a:cs typeface="Arial Unicode MS" charset="0"/>
              </a:rPr>
              <a:t>wooden ones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5D34916-2D84-1C45-B51E-05A422B568E1}" type="slidenum">
              <a:rPr lang="en-US"/>
              <a:pPr/>
              <a:t>19</a:t>
            </a:fld>
            <a:endParaRPr lang="en-US"/>
          </a:p>
        </p:txBody>
      </p:sp>
      <p:sp>
        <p:nvSpPr>
          <p:cNvPr id="5427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274"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1pPr>
            <a:lvl2pPr marL="457200" indent="-3429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2pPr>
            <a:lvl3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3pPr>
            <a:lvl4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4pPr>
            <a:lvl5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latin typeface="Times New Roman" charset="0"/>
                <a:ea typeface="ＭＳ Ｐゴシック" charset="0"/>
              </a:defRPr>
            </a:lvl9pPr>
          </a:lstStyle>
          <a:p>
            <a:pPr lvl="1" eaLnBrk="1" hangingPunct="1">
              <a:lnSpc>
                <a:spcPct val="95000"/>
              </a:lnSpc>
              <a:spcBef>
                <a:spcPct val="0"/>
              </a:spcBef>
              <a:buFont typeface="Arial" charset="0"/>
              <a:buChar char="•"/>
            </a:pPr>
            <a:r>
              <a:rPr lang="en-CA" sz="1600">
                <a:latin typeface="Arial" charset="0"/>
                <a:cs typeface="Arial Unicode MS" charset="0"/>
              </a:rPr>
              <a:t>shoe racks</a:t>
            </a:r>
          </a:p>
          <a:p>
            <a:pPr lvl="1" eaLnBrk="1" hangingPunct="1">
              <a:lnSpc>
                <a:spcPct val="95000"/>
              </a:lnSpc>
              <a:spcBef>
                <a:spcPct val="0"/>
              </a:spcBef>
              <a:buFont typeface="Arial" charset="0"/>
              <a:buChar char="•"/>
            </a:pPr>
            <a:r>
              <a:rPr lang="en-CA" sz="1600">
                <a:latin typeface="Arial" charset="0"/>
                <a:cs typeface="Arial Unicode MS" charset="0"/>
              </a:rPr>
              <a:t>no metal pieces</a:t>
            </a:r>
          </a:p>
          <a:p>
            <a:pPr lvl="1" eaLnBrk="1" hangingPunct="1">
              <a:lnSpc>
                <a:spcPct val="95000"/>
              </a:lnSpc>
              <a:spcBef>
                <a:spcPct val="0"/>
              </a:spcBef>
              <a:buFont typeface="Arial" charset="0"/>
              <a:buChar char="•"/>
            </a:pPr>
            <a:r>
              <a:rPr lang="en-CA" sz="1600">
                <a:latin typeface="Arial" charset="0"/>
                <a:cs typeface="Arial Unicode MS" charset="0"/>
              </a:rPr>
              <a:t>shape to allow all sorts of mobile devices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6E872E5-EADC-3A42-9DDD-F6D289F195BB}" type="slidenum">
              <a:rPr lang="en-US"/>
              <a:pPr/>
              <a:t>20</a:t>
            </a:fld>
            <a:endParaRPr lang="en-US"/>
          </a:p>
        </p:txBody>
      </p:sp>
      <p:sp>
        <p:nvSpPr>
          <p:cNvPr id="5529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298"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
            </a:r>
            <a:br>
              <a:rPr lang="en-CA" sz="1600">
                <a:latin typeface="Arial" charset="0"/>
                <a:cs typeface="Arial Unicode MS" charset="0"/>
              </a:rPr>
            </a:br>
            <a:r>
              <a:rPr lang="en-CA" sz="1600">
                <a:latin typeface="Arial" charset="0"/>
                <a:cs typeface="Arial Unicode MS" charset="0"/>
              </a:rPr>
              <a:t>FEEDBACK:</a:t>
            </a:r>
            <a:br>
              <a:rPr lang="en-CA" sz="1600">
                <a:latin typeface="Arial" charset="0"/>
                <a:cs typeface="Arial Unicode MS" charset="0"/>
              </a:rPr>
            </a:br>
            <a:r>
              <a:rPr lang="en-CA" sz="1600">
                <a:latin typeface="Arial" charset="0"/>
                <a:cs typeface="Arial Unicode MS" charset="0"/>
              </a:rPr>
              <a:t>This section should probably be cut, too. It's a huge part of the job, and a giant success story, but it doesn't particularly fit the talk, which is</a:t>
            </a:r>
            <a:br>
              <a:rPr lang="en-CA" sz="1600">
                <a:latin typeface="Arial" charset="0"/>
                <a:cs typeface="Arial Unicode MS" charset="0"/>
              </a:rPr>
            </a:br>
            <a:r>
              <a:rPr lang="en-CA" sz="1600">
                <a:latin typeface="Arial" charset="0"/>
                <a:cs typeface="Arial Unicode MS" charset="0"/>
              </a:rPr>
              <a:t>more focused on the build-automation side of things. If you have any cool release-related graphs, you could stick them on the end in case of</a:t>
            </a:r>
            <a:br>
              <a:rPr lang="en-CA" sz="1600">
                <a:latin typeface="Arial" charset="0"/>
                <a:cs typeface="Arial Unicode MS" charset="0"/>
              </a:rPr>
            </a:br>
            <a:r>
              <a:rPr lang="en-CA" sz="1600">
                <a:latin typeface="Arial" charset="0"/>
                <a:cs typeface="Arial Unicode MS" charset="0"/>
              </a:rPr>
              <a:t>questions.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76BE06D-CF0D-1241-B3A6-1008A3E68977}" type="slidenum">
              <a:rPr lang="en-US"/>
              <a:pPr/>
              <a:t>2</a:t>
            </a:fld>
            <a:endParaRPr lang="en-US"/>
          </a:p>
        </p:txBody>
      </p:sp>
      <p:sp>
        <p:nvSpPr>
          <p:cNvPr id="3686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866"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You can use this URL for the following:</a:t>
            </a:r>
          </a:p>
          <a:p>
            <a:pPr eaLnBrk="1" hangingPunct="1">
              <a:lnSpc>
                <a:spcPct val="95000"/>
              </a:lnSpc>
              <a:spcBef>
                <a:spcPct val="0"/>
              </a:spcBef>
            </a:pPr>
            <a:r>
              <a:rPr lang="en-CA" sz="1600">
                <a:latin typeface="Arial" charset="0"/>
                <a:cs typeface="Arial Unicode MS" charset="0"/>
              </a:rPr>
              <a:t>* </a:t>
            </a:r>
            <a:r>
              <a:rPr lang="en-CA" sz="1600" b="1">
                <a:latin typeface="Arial" charset="0"/>
                <a:cs typeface="Arial Unicode MS" charset="0"/>
              </a:rPr>
              <a:t>add questions</a:t>
            </a:r>
            <a:r>
              <a:rPr lang="en-CA" sz="1600">
                <a:latin typeface="Arial" charset="0"/>
                <a:cs typeface="Arial Unicode MS" charset="0"/>
              </a:rPr>
              <a:t> for the end of the presentation</a:t>
            </a:r>
          </a:p>
          <a:p>
            <a:pPr eaLnBrk="1" hangingPunct="1">
              <a:lnSpc>
                <a:spcPct val="95000"/>
              </a:lnSpc>
              <a:spcBef>
                <a:spcPct val="0"/>
              </a:spcBef>
            </a:pPr>
            <a:r>
              <a:rPr lang="en-CA" sz="1600">
                <a:latin typeface="Arial" charset="0"/>
                <a:cs typeface="Arial Unicode MS" charset="0"/>
              </a:rPr>
              <a:t>* give </a:t>
            </a:r>
            <a:r>
              <a:rPr lang="en-CA" sz="1600" b="1">
                <a:latin typeface="Arial" charset="0"/>
                <a:cs typeface="Arial Unicode MS" charset="0"/>
              </a:rPr>
              <a:t>feedback</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 No jumping in line!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E1A4CF0-900D-F34B-850B-BF2506B2C6CC}" type="slidenum">
              <a:rPr lang="en-US"/>
              <a:pPr/>
              <a:t>21</a:t>
            </a:fld>
            <a:endParaRPr lang="en-US"/>
          </a:p>
        </p:txBody>
      </p:sp>
      <p:sp>
        <p:nvSpPr>
          <p:cNvPr id="5632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322" name="Text Box 2"/>
          <p:cNvSpPr txBox="1">
            <a:spLocks noGrp="1" noChangeArrowheads="1"/>
          </p:cNvSpPr>
          <p:nvPr>
            <p:ph type="body"/>
          </p:nvPr>
        </p:nvSpPr>
        <p:spPr bwMode="auto">
          <a:xfrm>
            <a:off x="914400" y="4343400"/>
            <a:ext cx="5029200" cy="53165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The release process consists of establishing from what snapshot of our code we create builds and we test before we ship to our users.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The process of a release involves several teams to coordinate their efforts to ship the product well tested with supporting web changes and PR coverage.</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There are several types of releases but the most common ones are the stable releases (aka minor releases) and the beta releases (for upcoming major releases).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The stable releases happen every 6 to 8 weeks and consist of only security fixes. </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The beta releases happen every two weeks few months before a scheduled major release. At some point, a specified beta will be known feature frozen and the APIs are not modifiable without explicit consent after that beta. The following betas are to stabilize the product before the major release and the release candidates.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B878BDB-93B9-1549-82D0-585456ECDC4F}" type="slidenum">
              <a:rPr lang="en-US"/>
              <a:pPr/>
              <a:t>22</a:t>
            </a:fld>
            <a:endParaRPr lang="en-US"/>
          </a:p>
        </p:txBody>
      </p:sp>
      <p:sp>
        <p:nvSpPr>
          <p:cNvPr id="5734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46"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TODO: Redo speaker notes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E9A4804-94AA-6C43-8431-8711E875E853}" type="slidenum">
              <a:rPr lang="en-US"/>
              <a:pPr/>
              <a:t>23</a:t>
            </a:fld>
            <a:endParaRPr lang="en-US"/>
          </a:p>
        </p:txBody>
      </p:sp>
      <p:sp>
        <p:nvSpPr>
          <p:cNvPr id="5836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370"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TODO: Explain how our systems in reality are far more complex than the simplified diagram I posted. </a:t>
            </a:r>
          </a:p>
          <a:p>
            <a:pPr eaLnBrk="1" hangingPunct="1">
              <a:lnSpc>
                <a:spcPct val="95000"/>
              </a:lnSpc>
              <a:spcBef>
                <a:spcPct val="0"/>
              </a:spcBef>
            </a:pPr>
            <a:r>
              <a:rPr lang="en-CA" sz="1600">
                <a:latin typeface="Arial" charset="0"/>
                <a:cs typeface="Arial Unicode MS" charset="0"/>
              </a:rPr>
              <a:t> </a:t>
            </a:r>
          </a:p>
          <a:p>
            <a:pPr eaLnBrk="1" hangingPunct="1">
              <a:lnSpc>
                <a:spcPct val="95000"/>
              </a:lnSpc>
              <a:spcBef>
                <a:spcPct val="0"/>
              </a:spcBef>
            </a:pPr>
            <a:r>
              <a:rPr lang="en-CA" sz="1600">
                <a:latin typeface="Arial" charset="0"/>
                <a:cs typeface="Arial Unicode MS" charset="0"/>
              </a:rPr>
              <a:t>All these automation has allowed us from miraculously do a release in 10 days three years ago (and this was unbelievable at that time) to do releases in less than 24 hours. </a:t>
            </a:r>
          </a:p>
          <a:p>
            <a:pPr eaLnBrk="1" hangingPunct="1">
              <a:lnSpc>
                <a:spcPct val="95000"/>
              </a:lnSpc>
              <a:spcBef>
                <a:spcPct val="0"/>
              </a:spcBef>
            </a:pPr>
            <a:r>
              <a:rPr lang="en-CA" sz="1600">
                <a:latin typeface="Arial" charset="0"/>
                <a:cs typeface="Arial Unicode MS" charset="0"/>
              </a:rPr>
              <a:t> </a:t>
            </a:r>
          </a:p>
          <a:p>
            <a:pPr eaLnBrk="1" hangingPunct="1">
              <a:lnSpc>
                <a:spcPct val="95000"/>
              </a:lnSpc>
              <a:spcBef>
                <a:spcPct val="0"/>
              </a:spcBef>
            </a:pPr>
            <a:r>
              <a:rPr lang="en-CA" sz="1600">
                <a:latin typeface="Arial" charset="0"/>
                <a:cs typeface="Arial Unicode MS" charset="0"/>
              </a:rPr>
              <a:t>Let's see how with what we do all that Release Engineering does to support Mozilla's release process and day-to-day development.</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That is with Buildbot.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5955094-A910-294E-90D1-21556F4374CB}" type="slidenum">
              <a:rPr lang="en-US"/>
              <a:pPr/>
              <a:t>24</a:t>
            </a:fld>
            <a:endParaRPr lang="en-US"/>
          </a:p>
        </p:txBody>
      </p:sp>
      <p:sp>
        <p:nvSpPr>
          <p:cNvPr id="5939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394"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SOURCE:</a:t>
            </a:r>
          </a:p>
          <a:p>
            <a:pPr eaLnBrk="1" hangingPunct="1">
              <a:lnSpc>
                <a:spcPct val="95000"/>
              </a:lnSpc>
              <a:spcBef>
                <a:spcPct val="0"/>
              </a:spcBef>
            </a:pPr>
            <a:r>
              <a:rPr lang="en-CA" sz="1600" u="sng">
                <a:solidFill>
                  <a:srgbClr val="0000FF"/>
                </a:solidFill>
                <a:latin typeface="Arial" charset="0"/>
                <a:cs typeface="Arial Unicode MS" charset="0"/>
              </a:rPr>
              <a:t>http://buildbot.net/trac/chrome/site/header-text-transparent.png </a:t>
            </a:r>
          </a:p>
          <a:p>
            <a:pPr eaLnBrk="1" hangingPunct="1">
              <a:lnSpc>
                <a:spcPct val="95000"/>
              </a:lnSpc>
              <a:spcBef>
                <a:spcPct val="0"/>
              </a:spcBef>
            </a:pPr>
            <a:endParaRPr lang="en-CA" sz="1600" u="sng">
              <a:solidFill>
                <a:srgbClr val="0000FF"/>
              </a:solidFill>
              <a:latin typeface="Arial" charset="0"/>
              <a:cs typeface="Arial Unicode MS"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5851C81-58C5-3D47-9677-BAEA00E693F3}" type="slidenum">
              <a:rPr lang="en-US"/>
              <a:pPr/>
              <a:t>25</a:t>
            </a:fld>
            <a:endParaRPr lang="en-US"/>
          </a:p>
        </p:txBody>
      </p:sp>
      <p:sp>
        <p:nvSpPr>
          <p:cNvPr id="6041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418" name="Text Box 2"/>
          <p:cNvSpPr txBox="1">
            <a:spLocks noGrp="1" noChangeArrowheads="1"/>
          </p:cNvSpPr>
          <p:nvPr>
            <p:ph type="body"/>
          </p:nvPr>
        </p:nvSpPr>
        <p:spPr bwMode="auto">
          <a:xfrm>
            <a:off x="914400" y="4343400"/>
            <a:ext cx="5029200" cy="64722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marL="457200"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"The BuildBot is a system to automate the compile/test cycle required by most software projects to validate code changes."</a:t>
            </a:r>
          </a:p>
          <a:p>
            <a:pPr eaLnBrk="1" hangingPunct="1">
              <a:lnSpc>
                <a:spcPct val="95000"/>
              </a:lnSpc>
              <a:spcBef>
                <a:spcPct val="0"/>
              </a:spcBef>
            </a:pPr>
            <a:r>
              <a:rPr lang="en-CA" sz="1600">
                <a:latin typeface="Arial" charset="0"/>
                <a:cs typeface="Arial Unicode MS" charset="0"/>
              </a:rPr>
              <a:t> </a:t>
            </a:r>
          </a:p>
          <a:p>
            <a:pPr eaLnBrk="1" hangingPunct="1">
              <a:lnSpc>
                <a:spcPct val="95000"/>
              </a:lnSpc>
              <a:spcBef>
                <a:spcPct val="0"/>
              </a:spcBef>
            </a:pPr>
            <a:r>
              <a:rPr lang="en-CA" sz="1600">
                <a:latin typeface="Arial" charset="0"/>
                <a:cs typeface="Arial Unicode MS" charset="0"/>
              </a:rPr>
              <a:t>"By automatically rebuilding and testing the tree each time something has changed, build problems are pinpointed quickly, before other developers are inconvenienced by the failure."</a:t>
            </a:r>
          </a:p>
          <a:p>
            <a:pPr eaLnBrk="1" hangingPunct="1">
              <a:lnSpc>
                <a:spcPct val="95000"/>
              </a:lnSpc>
              <a:spcBef>
                <a:spcPct val="0"/>
              </a:spcBef>
            </a:pPr>
            <a:r>
              <a:rPr lang="en-CA" sz="1600">
                <a:latin typeface="Arial" charset="0"/>
                <a:cs typeface="Arial Unicode MS" charset="0"/>
              </a:rPr>
              <a:t> </a:t>
            </a:r>
          </a:p>
          <a:p>
            <a:pPr eaLnBrk="1" hangingPunct="1">
              <a:lnSpc>
                <a:spcPct val="95000"/>
              </a:lnSpc>
              <a:spcBef>
                <a:spcPct val="0"/>
              </a:spcBef>
            </a:pPr>
            <a:r>
              <a:rPr lang="en-CA" sz="1600">
                <a:latin typeface="Arial" charset="0"/>
                <a:cs typeface="Arial Unicode MS" charset="0"/>
              </a:rPr>
              <a:t>"The </a:t>
            </a:r>
            <a:r>
              <a:rPr lang="en-CA" sz="1600" b="1">
                <a:latin typeface="Arial" charset="0"/>
                <a:cs typeface="Arial Unicode MS" charset="0"/>
              </a:rPr>
              <a:t>overall goal</a:t>
            </a:r>
            <a:r>
              <a:rPr lang="en-CA" sz="1600">
                <a:latin typeface="Arial" charset="0"/>
                <a:cs typeface="Arial Unicode MS" charset="0"/>
              </a:rPr>
              <a:t> is to reduce tree breakage and provide a platform to run tests or code-quality checks that are too annoying or pedantic for any human to waste their time with. Developers get immediate (and potentially public) feedback about their changes, encouraging them to be more careful about testing before checkin."</a:t>
            </a:r>
          </a:p>
          <a:p>
            <a:pPr eaLnBrk="1" hangingPunct="1">
              <a:lnSpc>
                <a:spcPct val="95000"/>
              </a:lnSpc>
              <a:spcBef>
                <a:spcPct val="0"/>
              </a:spcBef>
            </a:pPr>
            <a:r>
              <a:rPr lang="en-CA" sz="1600">
                <a:latin typeface="Arial" charset="0"/>
                <a:cs typeface="Arial Unicode MS" charset="0"/>
              </a:rPr>
              <a:t> </a:t>
            </a:r>
          </a:p>
          <a:p>
            <a:pPr eaLnBrk="1" hangingPunct="1">
              <a:lnSpc>
                <a:spcPct val="95000"/>
              </a:lnSpc>
              <a:spcBef>
                <a:spcPct val="0"/>
              </a:spcBef>
            </a:pPr>
            <a:r>
              <a:rPr lang="en-CA" sz="1600">
                <a:latin typeface="Arial" charset="0"/>
                <a:cs typeface="Arial Unicode MS" charset="0"/>
              </a:rPr>
              <a:t> </a:t>
            </a:r>
          </a:p>
          <a:p>
            <a:pPr eaLnBrk="1" hangingPunct="1">
              <a:lnSpc>
                <a:spcPct val="95000"/>
              </a:lnSpc>
              <a:spcBef>
                <a:spcPct val="0"/>
              </a:spcBef>
            </a:pPr>
            <a:r>
              <a:rPr lang="en-CA" sz="1600" u="sng">
                <a:solidFill>
                  <a:srgbClr val="0000FF"/>
                </a:solidFill>
                <a:latin typeface="Arial" charset="0"/>
                <a:cs typeface="Arial Unicode MS" charset="0"/>
              </a:rPr>
              <a:t>http://buildbot.net/buildbot/docs/current/Requirements.html#Requirements</a:t>
            </a:r>
          </a:p>
          <a:p>
            <a:pPr eaLnBrk="1" hangingPunct="1">
              <a:lnSpc>
                <a:spcPct val="95000"/>
              </a:lnSpc>
              <a:spcBef>
                <a:spcPct val="0"/>
              </a:spcBef>
            </a:pPr>
            <a:r>
              <a:rPr lang="en-CA" sz="1600">
                <a:latin typeface="Arial" charset="0"/>
                <a:cs typeface="Arial Unicode MS" charset="0"/>
              </a:rPr>
              <a:t> </a:t>
            </a:r>
          </a:p>
          <a:p>
            <a:pPr eaLnBrk="1" hangingPunct="1">
              <a:lnSpc>
                <a:spcPct val="95000"/>
              </a:lnSpc>
              <a:spcBef>
                <a:spcPct val="0"/>
              </a:spcBef>
            </a:pPr>
            <a:r>
              <a:rPr lang="en-CA" sz="1600">
                <a:latin typeface="Arial" charset="0"/>
                <a:cs typeface="Arial Unicode MS" charset="0"/>
              </a:rPr>
              <a:t>Common requirements:</a:t>
            </a:r>
          </a:p>
          <a:p>
            <a:pPr lvl="1" eaLnBrk="1" hangingPunct="1">
              <a:lnSpc>
                <a:spcPct val="95000"/>
              </a:lnSpc>
              <a:spcBef>
                <a:spcPct val="0"/>
              </a:spcBef>
              <a:buFont typeface="Arial" charset="0"/>
              <a:buChar char="•"/>
            </a:pPr>
            <a:r>
              <a:rPr lang="en-CA" sz="1600">
                <a:latin typeface="Arial" charset="0"/>
                <a:cs typeface="Arial Unicode MS" charset="0"/>
              </a:rPr>
              <a:t>twisted</a:t>
            </a:r>
          </a:p>
          <a:p>
            <a:pPr lvl="1" eaLnBrk="1" hangingPunct="1">
              <a:lnSpc>
                <a:spcPct val="95000"/>
              </a:lnSpc>
              <a:spcBef>
                <a:spcPct val="0"/>
              </a:spcBef>
              <a:buFont typeface="Arial" charset="0"/>
              <a:buChar char="•"/>
            </a:pPr>
            <a:r>
              <a:rPr lang="en-CA" sz="1600">
                <a:latin typeface="Arial" charset="0"/>
                <a:cs typeface="Arial Unicode MS" charset="0"/>
              </a:rPr>
              <a:t>python</a:t>
            </a:r>
          </a:p>
          <a:p>
            <a:pPr eaLnBrk="1" hangingPunct="1">
              <a:lnSpc>
                <a:spcPct val="95000"/>
              </a:lnSpc>
              <a:spcBef>
                <a:spcPct val="0"/>
              </a:spcBef>
              <a:buClrTx/>
              <a:buSzTx/>
              <a:buFontTx/>
              <a:buNone/>
            </a:pPr>
            <a:r>
              <a:rPr lang="en-CA" sz="1600">
                <a:latin typeface="Arial" charset="0"/>
                <a:cs typeface="Arial Unicode MS" charset="0"/>
              </a:rPr>
              <a:t>Requirements for master:</a:t>
            </a:r>
          </a:p>
          <a:p>
            <a:pPr lvl="1" eaLnBrk="1" hangingPunct="1">
              <a:lnSpc>
                <a:spcPct val="95000"/>
              </a:lnSpc>
              <a:spcBef>
                <a:spcPct val="0"/>
              </a:spcBef>
              <a:buFont typeface="Arial" charset="0"/>
              <a:buChar char="•"/>
            </a:pPr>
            <a:r>
              <a:rPr lang="en-CA" sz="1600">
                <a:latin typeface="Arial" charset="0"/>
                <a:cs typeface="Arial Unicode MS" charset="0"/>
              </a:rPr>
              <a:t>sqlite3</a:t>
            </a:r>
          </a:p>
          <a:p>
            <a:pPr lvl="1" eaLnBrk="1" hangingPunct="1">
              <a:lnSpc>
                <a:spcPct val="95000"/>
              </a:lnSpc>
              <a:spcBef>
                <a:spcPct val="0"/>
              </a:spcBef>
              <a:buFont typeface="Arial" charset="0"/>
              <a:buChar char="•"/>
            </a:pPr>
            <a:r>
              <a:rPr lang="en-CA" sz="1600">
                <a:latin typeface="Arial" charset="0"/>
                <a:cs typeface="Arial Unicode MS" charset="0"/>
              </a:rPr>
              <a:t>simplejson</a:t>
            </a:r>
          </a:p>
          <a:p>
            <a:pPr lvl="1" eaLnBrk="1" hangingPunct="1">
              <a:lnSpc>
                <a:spcPct val="95000"/>
              </a:lnSpc>
              <a:spcBef>
                <a:spcPct val="0"/>
              </a:spcBef>
              <a:buFont typeface="Arial" charset="0"/>
              <a:buChar char="•"/>
            </a:pPr>
            <a:r>
              <a:rPr lang="en-CA" sz="1600">
                <a:latin typeface="Arial" charset="0"/>
                <a:cs typeface="Arial Unicode MS" charset="0"/>
              </a:rPr>
              <a:t>Jinja2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7EAEBA7-7D69-1249-9053-A566996F313B}" type="slidenum">
              <a:rPr lang="en-US"/>
              <a:pPr/>
              <a:t>26</a:t>
            </a:fld>
            <a:endParaRPr lang="en-US"/>
          </a:p>
        </p:txBody>
      </p:sp>
      <p:sp>
        <p:nvSpPr>
          <p:cNvPr id="6144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442"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This is one of many buildbot view's.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This view is calledthe waterfall. It shows the different jobs running in parallel showing each one of the steps and at what time they started.</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The different colors indicate the state of the step and the header's colour indicate the state of the last job finished for that builder (type of job).</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ABA2A71-390B-C948-992C-8F8E19CFF113}" type="slidenum">
              <a:rPr lang="en-US"/>
              <a:pPr/>
              <a:t>27</a:t>
            </a:fld>
            <a:endParaRPr lang="en-US"/>
          </a:p>
        </p:txBody>
      </p:sp>
      <p:sp>
        <p:nvSpPr>
          <p:cNvPr id="6246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466"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This is called the console view.</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This view helps to find out certain patterns.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b="1">
                <a:latin typeface="Arial" charset="0"/>
                <a:cs typeface="Arial Unicode MS" charset="0"/>
              </a:rPr>
              <a:t>djmitche</a:t>
            </a:r>
            <a:r>
              <a:rPr lang="en-CA" sz="1600">
                <a:latin typeface="Arial" charset="0"/>
                <a:cs typeface="Arial Unicode MS" charset="0"/>
              </a:rPr>
              <a:t> we just hired this guy!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A75E2DC-AE5A-304A-90E5-76098B3FD4F0}" type="slidenum">
              <a:rPr lang="en-US"/>
              <a:pPr/>
              <a:t>28</a:t>
            </a:fld>
            <a:endParaRPr lang="en-US"/>
          </a:p>
        </p:txBody>
      </p:sp>
      <p:sp>
        <p:nvSpPr>
          <p:cNvPr id="6348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490"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marL="457200"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marL="855663"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Buildbot has many contributors.</a:t>
            </a:r>
          </a:p>
          <a:p>
            <a:pPr eaLnBrk="1" hangingPunct="1">
              <a:lnSpc>
                <a:spcPct val="95000"/>
              </a:lnSpc>
              <a:spcBef>
                <a:spcPct val="0"/>
              </a:spcBef>
            </a:pPr>
            <a:r>
              <a:rPr lang="en-CA" sz="1600">
                <a:latin typeface="Arial" charset="0"/>
                <a:cs typeface="Arial Unicode MS" charset="0"/>
              </a:rPr>
              <a:t>The project is always welcoming new contributions. Buildbot is very flexible and can be easily extended.</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TODO: * Buildbot Hackability - explain how to get help</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For example we have upstreamed certain features (NOTE: explain each a little):</a:t>
            </a:r>
          </a:p>
          <a:p>
            <a:pPr lvl="1" eaLnBrk="1" hangingPunct="1">
              <a:lnSpc>
                <a:spcPct val="95000"/>
              </a:lnSpc>
              <a:spcBef>
                <a:spcPct val="0"/>
              </a:spcBef>
              <a:buFont typeface="Arial" charset="0"/>
              <a:buChar char="•"/>
            </a:pPr>
            <a:r>
              <a:rPr lang="en-CA" sz="1600">
                <a:latin typeface="Arial" charset="0"/>
                <a:cs typeface="Arial Unicode MS" charset="0"/>
              </a:rPr>
              <a:t>slave output buffering</a:t>
            </a:r>
          </a:p>
          <a:p>
            <a:pPr lvl="1" eaLnBrk="1" hangingPunct="1">
              <a:lnSpc>
                <a:spcPct val="95000"/>
              </a:lnSpc>
              <a:spcBef>
                <a:spcPct val="0"/>
              </a:spcBef>
              <a:buFont typeface="Arial" charset="0"/>
              <a:buChar char="•"/>
            </a:pPr>
            <a:r>
              <a:rPr lang="en-CA" sz="1600">
                <a:latin typeface="Arial" charset="0"/>
                <a:cs typeface="Arial Unicode MS" charset="0"/>
              </a:rPr>
              <a:t>output regex parsing</a:t>
            </a:r>
          </a:p>
          <a:p>
            <a:pPr lvl="1" eaLnBrk="1" hangingPunct="1">
              <a:lnSpc>
                <a:spcPct val="95000"/>
              </a:lnSpc>
              <a:spcBef>
                <a:spcPct val="0"/>
              </a:spcBef>
              <a:buFont typeface="Arial" charset="0"/>
              <a:buChar char="•"/>
            </a:pPr>
            <a:r>
              <a:rPr lang="en-CA" sz="1600">
                <a:latin typeface="Arial" charset="0"/>
                <a:cs typeface="Arial Unicode MS" charset="0"/>
              </a:rPr>
              <a:t>fast slave prioritization </a:t>
            </a:r>
          </a:p>
          <a:p>
            <a:pPr lvl="1" eaLnBrk="1" hangingPunct="1">
              <a:lnSpc>
                <a:spcPct val="95000"/>
              </a:lnSpc>
              <a:spcBef>
                <a:spcPct val="0"/>
              </a:spcBef>
              <a:buFont typeface="Arial" charset="0"/>
              <a:buChar char="•"/>
            </a:pPr>
            <a:r>
              <a:rPr lang="en-CA" sz="1600">
                <a:latin typeface="Arial" charset="0"/>
                <a:cs typeface="Arial Unicode MS" charset="0"/>
              </a:rPr>
              <a:t>separate master from slaves</a:t>
            </a:r>
          </a:p>
          <a:p>
            <a:pPr lvl="2" eaLnBrk="1" hangingPunct="1">
              <a:lnSpc>
                <a:spcPct val="95000"/>
              </a:lnSpc>
              <a:spcBef>
                <a:spcPct val="0"/>
              </a:spcBef>
              <a:buSzPct val="80000"/>
              <a:buFont typeface="Courier New" charset="0"/>
              <a:buChar char="o"/>
            </a:pPr>
            <a:r>
              <a:rPr lang="en-CA" sz="1600">
                <a:latin typeface="Arial" charset="0"/>
                <a:cs typeface="Arial Unicode MS" charset="0"/>
              </a:rPr>
              <a:t>simpler to deploy to slaves</a:t>
            </a:r>
          </a:p>
          <a:p>
            <a:pPr eaLnBrk="1" hangingPunct="1">
              <a:lnSpc>
                <a:spcPct val="95000"/>
              </a:lnSpc>
              <a:spcBef>
                <a:spcPct val="0"/>
              </a:spcBef>
              <a:buClrTx/>
              <a:buSzTx/>
              <a:buFontTx/>
              <a:buNone/>
            </a:pPr>
            <a:r>
              <a:rPr lang="en-CA" sz="1600">
                <a:latin typeface="Arial" charset="0"/>
                <a:cs typeface="Arial Unicode MS" charset="0"/>
              </a:rPr>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49FF7EE-5AC1-5D4A-815A-100E5EF18AFB}" type="slidenum">
              <a:rPr lang="en-US"/>
              <a:pPr/>
              <a:t>29</a:t>
            </a:fld>
            <a:endParaRPr lang="en-US"/>
          </a:p>
        </p:txBody>
      </p:sp>
      <p:sp>
        <p:nvSpPr>
          <p:cNvPr id="6451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14" name="Text Box 2"/>
          <p:cNvSpPr txBox="1">
            <a:spLocks noGrp="1" noChangeArrowheads="1"/>
          </p:cNvSpPr>
          <p:nvPr>
            <p:ph type="body"/>
          </p:nvPr>
        </p:nvSpPr>
        <p:spPr bwMode="auto">
          <a:xfrm>
            <a:off x="914400" y="4343400"/>
            <a:ext cx="5029200" cy="6008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TODO: review this speaker notes and add what is missing</a:t>
            </a:r>
          </a:p>
          <a:p>
            <a:pPr eaLnBrk="1" hangingPunct="1">
              <a:lnSpc>
                <a:spcPct val="95000"/>
              </a:lnSpc>
              <a:spcBef>
                <a:spcPct val="0"/>
              </a:spcBef>
            </a:pPr>
            <a:r>
              <a:rPr lang="en-CA" sz="1600" b="1">
                <a:latin typeface="Arial" charset="0"/>
                <a:cs typeface="Arial Unicode MS" charset="0"/>
              </a:rPr>
              <a:t>PODS</a:t>
            </a:r>
          </a:p>
          <a:p>
            <a:pPr eaLnBrk="1" hangingPunct="1">
              <a:lnSpc>
                <a:spcPct val="95000"/>
              </a:lnSpc>
              <a:spcBef>
                <a:spcPct val="0"/>
              </a:spcBef>
            </a:pPr>
            <a:r>
              <a:rPr lang="en-CA" sz="1600">
                <a:latin typeface="Arial" charset="0"/>
                <a:cs typeface="Arial Unicode MS" charset="0"/>
              </a:rPr>
              <a:t>a master goes down and all slaves go down. nobody can check in and they have to wait for us to be online and bring back up the infrastructure.</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To solve this we have moved to a pod system. To be able to make this work we had to move to a DB based buildbot since jobs queued had to be shared between different buildbot masters.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At the beginning of the year we had 3-4 buildbot masters now we are over 15 of them (TODO double check these numbers)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JOBS COMPLETED IN DIFFERENT POOLS</a:t>
            </a:r>
          </a:p>
          <a:p>
            <a:pPr eaLnBrk="1" hangingPunct="1">
              <a:lnSpc>
                <a:spcPct val="95000"/>
              </a:lnSpc>
              <a:spcBef>
                <a:spcPct val="0"/>
              </a:spcBef>
            </a:pPr>
            <a:r>
              <a:rPr lang="en-CA" sz="1600">
                <a:latin typeface="Arial" charset="0"/>
                <a:cs typeface="Arial Unicode MS" charset="0"/>
              </a:rPr>
              <a:t>Finding which jobs was finished on which pods is currently a tedious task. Buildbot was not originally designed to work on a pod system style.</a:t>
            </a:r>
          </a:p>
          <a:p>
            <a:pPr eaLnBrk="1" hangingPunct="1">
              <a:lnSpc>
                <a:spcPct val="95000"/>
              </a:lnSpc>
              <a:spcBef>
                <a:spcPct val="0"/>
              </a:spcBef>
            </a:pPr>
            <a:r>
              <a:rPr lang="en-CA" sz="1600">
                <a:latin typeface="Arial" charset="0"/>
                <a:cs typeface="Arial Unicode MS" charset="0"/>
              </a:rPr>
              <a:t>Nevertheless, the scheduling databases has plenty of information and can be read to create different dashboards to gives us the right information.</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JOB PRIORITAZION</a:t>
            </a:r>
          </a:p>
          <a:p>
            <a:pPr eaLnBrk="1" hangingPunct="1">
              <a:lnSpc>
                <a:spcPct val="95000"/>
              </a:lnSpc>
              <a:spcBef>
                <a:spcPct val="0"/>
              </a:spcBef>
            </a:pPr>
            <a:endParaRPr lang="en-CA" sz="1600">
              <a:latin typeface="Arial" charset="0"/>
              <a:cs typeface="Arial Unicode MS"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38456F7-A053-044F-BBE5-4F1D7F478FED}" type="slidenum">
              <a:rPr lang="en-US"/>
              <a:pPr/>
              <a:t>30</a:t>
            </a:fld>
            <a:endParaRPr lang="en-US"/>
          </a:p>
        </p:txBody>
      </p:sp>
      <p:sp>
        <p:nvSpPr>
          <p:cNvPr id="65537" name="Text Box 1"/>
          <p:cNvSpPr txBox="1">
            <a:spLocks noGrp="1" noRot="1" noChangeAspect="1" noChangeArrowheads="1"/>
          </p:cNvSpPr>
          <p:nvPr>
            <p:ph type="sldImg"/>
          </p:nvPr>
        </p:nvSpPr>
        <p:spPr bwMode="auto">
          <a:xfrm>
            <a:off x="1144588" y="685800"/>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5538" name="Text Box 2"/>
          <p:cNvSpPr txBox="1">
            <a:spLocks noGrp="1" noChangeArrowheads="1"/>
          </p:cNvSpPr>
          <p:nvPr>
            <p:ph type="body" idx="1"/>
          </p:nvPr>
        </p:nvSpPr>
        <p:spPr bwMode="auto">
          <a:xfrm>
            <a:off x="914400" y="4343400"/>
            <a:ext cx="5029200" cy="42084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D9F5F65-D4F8-2143-82A1-2527736A9432}" type="slidenum">
              <a:rPr lang="en-US"/>
              <a:pPr/>
              <a:t>3</a:t>
            </a:fld>
            <a:endParaRPr lang="en-US"/>
          </a:p>
        </p:txBody>
      </p:sp>
      <p:sp>
        <p:nvSpPr>
          <p:cNvPr id="3788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890"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Q&amp;A at the end.</a:t>
            </a:r>
          </a:p>
          <a:p>
            <a:pPr eaLnBrk="1" hangingPunct="1">
              <a:lnSpc>
                <a:spcPct val="95000"/>
              </a:lnSpc>
              <a:spcBef>
                <a:spcPct val="0"/>
              </a:spcBef>
            </a:pPr>
            <a:r>
              <a:rPr lang="en-CA" sz="1600">
                <a:latin typeface="Arial" charset="0"/>
                <a:cs typeface="Arial Unicode MS" charset="0"/>
              </a:rPr>
              <a:t>You can use etherpad to track questions and organize sequence of questions.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No resorting of questions!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RELENG is short for Release Engineering!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39542B6-B7E8-1B41-9B30-232E91B9466C}" type="slidenum">
              <a:rPr lang="en-US"/>
              <a:pPr/>
              <a:t>31</a:t>
            </a:fld>
            <a:endParaRPr lang="en-US"/>
          </a:p>
        </p:txBody>
      </p:sp>
      <p:sp>
        <p:nvSpPr>
          <p:cNvPr id="66561" name="Text Box 1"/>
          <p:cNvSpPr txBox="1">
            <a:spLocks noGrp="1" noRot="1" noChangeAspect="1" noChangeArrowheads="1"/>
          </p:cNvSpPr>
          <p:nvPr>
            <p:ph type="sldImg"/>
          </p:nvPr>
        </p:nvSpPr>
        <p:spPr bwMode="auto">
          <a:xfrm>
            <a:off x="1144588" y="685800"/>
            <a:ext cx="45688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6562" name="Text Box 2"/>
          <p:cNvSpPr txBox="1">
            <a:spLocks noGrp="1" noChangeArrowheads="1"/>
          </p:cNvSpPr>
          <p:nvPr>
            <p:ph type="body" idx="1"/>
          </p:nvPr>
        </p:nvSpPr>
        <p:spPr bwMode="auto">
          <a:xfrm>
            <a:off x="914400" y="4343400"/>
            <a:ext cx="5029200" cy="42084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B960679-66EB-944E-9A22-5C6D8446ED0B}" type="slidenum">
              <a:rPr lang="en-US"/>
              <a:pPr/>
              <a:t>32</a:t>
            </a:fld>
            <a:endParaRPr lang="en-US"/>
          </a:p>
        </p:txBody>
      </p:sp>
      <p:sp>
        <p:nvSpPr>
          <p:cNvPr id="6758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586"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marL="457200"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SOURCES</a:t>
            </a:r>
          </a:p>
          <a:p>
            <a:pPr lvl="1" eaLnBrk="1" hangingPunct="1">
              <a:lnSpc>
                <a:spcPct val="95000"/>
              </a:lnSpc>
              <a:spcBef>
                <a:spcPct val="0"/>
              </a:spcBef>
              <a:buFont typeface="Arial" charset="0"/>
              <a:buChar char="•"/>
            </a:pPr>
            <a:r>
              <a:rPr lang="en-CA" sz="1600" u="sng">
                <a:solidFill>
                  <a:srgbClr val="0000FF"/>
                </a:solidFill>
                <a:latin typeface="Arial" charset="0"/>
                <a:cs typeface="Arial Unicode MS" charset="0"/>
              </a:rPr>
              <a:t>http://www.sxc.hu/photo/1238333</a:t>
            </a:r>
          </a:p>
          <a:p>
            <a:pPr lvl="1" eaLnBrk="1" hangingPunct="1">
              <a:lnSpc>
                <a:spcPct val="95000"/>
              </a:lnSpc>
              <a:spcBef>
                <a:spcPct val="0"/>
              </a:spcBef>
              <a:buFont typeface="Arial" charset="0"/>
              <a:buChar char="•"/>
            </a:pPr>
            <a:r>
              <a:rPr lang="en-CA" sz="1600" u="sng">
                <a:solidFill>
                  <a:srgbClr val="0000FF"/>
                </a:solidFill>
                <a:latin typeface="Arial" charset="0"/>
                <a:cs typeface="Arial Unicode MS" charset="0"/>
              </a:rPr>
              <a:t>http://oduinn.com</a:t>
            </a:r>
          </a:p>
          <a:p>
            <a:pPr lvl="1" eaLnBrk="1" hangingPunct="1">
              <a:lnSpc>
                <a:spcPct val="95000"/>
              </a:lnSpc>
              <a:spcBef>
                <a:spcPct val="0"/>
              </a:spcBef>
              <a:buFont typeface="Arial" charset="0"/>
              <a:buChar char="•"/>
            </a:pPr>
            <a:r>
              <a:rPr lang="en-CA" sz="1600" u="sng">
                <a:solidFill>
                  <a:srgbClr val="0000FF"/>
                </a:solidFill>
                <a:latin typeface="Arial" charset="0"/>
                <a:cs typeface="Arial Unicode MS" charset="0"/>
              </a:rPr>
              <a:t>http://tbpl.mozilla.org</a:t>
            </a:r>
          </a:p>
          <a:p>
            <a:pPr lvl="1" eaLnBrk="1" hangingPunct="1">
              <a:lnSpc>
                <a:spcPct val="95000"/>
              </a:lnSpc>
              <a:spcBef>
                <a:spcPct val="0"/>
              </a:spcBef>
              <a:buFont typeface="Arial" charset="0"/>
              <a:buChar char="•"/>
            </a:pPr>
            <a:r>
              <a:rPr lang="en-CA" sz="1600">
                <a:latin typeface="Arial" charset="0"/>
                <a:cs typeface="Arial Unicode MS" charset="0"/>
              </a:rPr>
              <a:t>http://buildbot.net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1EAAB86-F20C-2A49-A865-5D9FF458F457}" type="slidenum">
              <a:rPr lang="en-US"/>
              <a:pPr/>
              <a:t>4</a:t>
            </a:fld>
            <a:endParaRPr lang="en-US"/>
          </a:p>
        </p:txBody>
      </p:sp>
      <p:sp>
        <p:nvSpPr>
          <p:cNvPr id="3891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914" name="Text Box 2"/>
          <p:cNvSpPr txBox="1">
            <a:spLocks noGrp="1" noChangeArrowheads="1"/>
          </p:cNvSpPr>
          <p:nvPr>
            <p:ph type="body"/>
          </p:nvPr>
        </p:nvSpPr>
        <p:spPr bwMode="auto">
          <a:xfrm>
            <a:off x="914400" y="4343400"/>
            <a:ext cx="5029200" cy="7600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marL="457200"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This is what a simplified workflow for one of our extremely happy Mozilla developer looks like. </a:t>
            </a:r>
          </a:p>
          <a:p>
            <a:pPr eaLnBrk="1" hangingPunct="1">
              <a:lnSpc>
                <a:spcPct val="95000"/>
              </a:lnSpc>
              <a:spcBef>
                <a:spcPct val="0"/>
              </a:spcBef>
            </a:pPr>
            <a:r>
              <a:rPr lang="en-CA" sz="1600">
                <a:latin typeface="Arial" charset="0"/>
                <a:cs typeface="Arial Unicode MS" charset="0"/>
              </a:rPr>
              <a:t> </a:t>
            </a:r>
          </a:p>
          <a:p>
            <a:pPr eaLnBrk="1" hangingPunct="1">
              <a:lnSpc>
                <a:spcPct val="95000"/>
              </a:lnSpc>
              <a:spcBef>
                <a:spcPct val="0"/>
              </a:spcBef>
            </a:pPr>
            <a:r>
              <a:rPr lang="en-CA" sz="1600">
                <a:latin typeface="Arial" charset="0"/>
                <a:cs typeface="Arial Unicode MS" charset="0"/>
              </a:rPr>
              <a:t>Software as you probably know is created out of </a:t>
            </a:r>
            <a:r>
              <a:rPr lang="en-CA" sz="1600" b="1">
                <a:latin typeface="Arial" charset="0"/>
                <a:cs typeface="Arial Unicode MS" charset="0"/>
              </a:rPr>
              <a:t>source code</a:t>
            </a:r>
            <a:r>
              <a:rPr lang="en-CA" sz="1600">
                <a:latin typeface="Arial" charset="0"/>
                <a:cs typeface="Arial Unicode MS" charset="0"/>
              </a:rPr>
              <a:t> that gets </a:t>
            </a:r>
            <a:r>
              <a:rPr lang="en-CA" sz="1600" b="1">
                <a:latin typeface="Arial" charset="0"/>
                <a:cs typeface="Arial Unicode MS" charset="0"/>
              </a:rPr>
              <a:t>compiled or built.</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In this case, we can see that our happy developer has created code changes and wants to </a:t>
            </a:r>
            <a:r>
              <a:rPr lang="en-CA" sz="1600" b="1">
                <a:latin typeface="Arial" charset="0"/>
                <a:cs typeface="Arial Unicode MS" charset="0"/>
              </a:rPr>
              <a:t>push them</a:t>
            </a:r>
            <a:r>
              <a:rPr lang="en-CA" sz="1600">
                <a:latin typeface="Arial" charset="0"/>
                <a:cs typeface="Arial Unicode MS" charset="0"/>
              </a:rPr>
              <a:t> to our code repositories.</a:t>
            </a:r>
            <a:r>
              <a:rPr lang="en-CA" sz="1600" b="1">
                <a:latin typeface="Arial" charset="0"/>
                <a:cs typeface="Arial Unicode MS" charset="0"/>
              </a:rPr>
              <a:t> </a:t>
            </a:r>
          </a:p>
          <a:p>
            <a:pPr eaLnBrk="1" hangingPunct="1">
              <a:lnSpc>
                <a:spcPct val="95000"/>
              </a:lnSpc>
              <a:spcBef>
                <a:spcPct val="0"/>
              </a:spcBef>
            </a:pPr>
            <a:r>
              <a:rPr lang="en-CA" sz="1600">
                <a:latin typeface="Arial" charset="0"/>
                <a:cs typeface="Arial Unicode MS" charset="0"/>
              </a:rPr>
              <a:t>The developer </a:t>
            </a:r>
            <a:r>
              <a:rPr lang="en-CA" sz="1600" b="1">
                <a:latin typeface="Arial" charset="0"/>
                <a:cs typeface="Arial Unicode MS" charset="0"/>
              </a:rPr>
              <a:t>believes</a:t>
            </a:r>
            <a:r>
              <a:rPr lang="en-CA" sz="1600">
                <a:latin typeface="Arial" charset="0"/>
                <a:cs typeface="Arial Unicode MS" charset="0"/>
              </a:rPr>
              <a:t> </a:t>
            </a:r>
            <a:r>
              <a:rPr lang="en-CA" sz="1600" b="1">
                <a:latin typeface="Arial" charset="0"/>
                <a:cs typeface="Arial Unicode MS" charset="0"/>
              </a:rPr>
              <a:t>his code changes are ready</a:t>
            </a:r>
            <a:r>
              <a:rPr lang="en-CA" sz="1600">
                <a:latin typeface="Arial" charset="0"/>
                <a:cs typeface="Arial Unicode MS" charset="0"/>
              </a:rPr>
              <a:t> to be built/compiled but he can't know that it will work on all platforms and pass all tests.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WHAT DOES THE DEVELOPER WANT TO KNOW?</a:t>
            </a:r>
          </a:p>
          <a:p>
            <a:pPr eaLnBrk="1" hangingPunct="1">
              <a:lnSpc>
                <a:spcPct val="95000"/>
              </a:lnSpc>
              <a:spcBef>
                <a:spcPct val="0"/>
              </a:spcBef>
            </a:pPr>
            <a:r>
              <a:rPr lang="en-CA" sz="1600">
                <a:latin typeface="Arial" charset="0"/>
                <a:cs typeface="Arial Unicode MS" charset="0"/>
              </a:rPr>
              <a:t>What the developer wants to know is if the product  </a:t>
            </a:r>
            <a:r>
              <a:rPr lang="en-CA" sz="1600" b="1">
                <a:latin typeface="Arial" charset="0"/>
                <a:cs typeface="Arial Unicode MS" charset="0"/>
              </a:rPr>
              <a:t>behaves the same</a:t>
            </a:r>
            <a:r>
              <a:rPr lang="en-CA" sz="1600">
                <a:latin typeface="Arial" charset="0"/>
                <a:cs typeface="Arial Unicode MS" charset="0"/>
              </a:rPr>
              <a:t> as it used to (unit tests) and if the product </a:t>
            </a:r>
            <a:r>
              <a:rPr lang="en-CA" sz="1600" b="1">
                <a:latin typeface="Arial" charset="0"/>
                <a:cs typeface="Arial Unicode MS" charset="0"/>
              </a:rPr>
              <a:t>runs as fast</a:t>
            </a:r>
            <a:r>
              <a:rPr lang="en-CA" sz="1600">
                <a:latin typeface="Arial" charset="0"/>
                <a:cs typeface="Arial Unicode MS" charset="0"/>
              </a:rPr>
              <a:t> as it used to (performance tests aka talos)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TO SUMMARIZE:</a:t>
            </a:r>
          </a:p>
          <a:p>
            <a:pPr eaLnBrk="1" hangingPunct="1">
              <a:lnSpc>
                <a:spcPct val="95000"/>
              </a:lnSpc>
              <a:spcBef>
                <a:spcPct val="0"/>
              </a:spcBef>
            </a:pPr>
            <a:r>
              <a:rPr lang="en-CA" sz="1600">
                <a:latin typeface="Arial" charset="0"/>
                <a:cs typeface="Arial Unicode MS" charset="0"/>
              </a:rPr>
              <a:t>* does it compile in all platforms?</a:t>
            </a:r>
          </a:p>
          <a:p>
            <a:pPr eaLnBrk="1" hangingPunct="1">
              <a:lnSpc>
                <a:spcPct val="95000"/>
              </a:lnSpc>
              <a:spcBef>
                <a:spcPct val="0"/>
              </a:spcBef>
            </a:pPr>
            <a:r>
              <a:rPr lang="en-CA" sz="1600">
                <a:latin typeface="Arial" charset="0"/>
                <a:cs typeface="Arial Unicode MS" charset="0"/>
              </a:rPr>
              <a:t>* does it pass all unit tests?</a:t>
            </a:r>
          </a:p>
          <a:p>
            <a:pPr eaLnBrk="1" hangingPunct="1">
              <a:lnSpc>
                <a:spcPct val="95000"/>
              </a:lnSpc>
              <a:spcBef>
                <a:spcPct val="0"/>
              </a:spcBef>
            </a:pPr>
            <a:r>
              <a:rPr lang="en-CA" sz="1600">
                <a:latin typeface="Arial" charset="0"/>
                <a:cs typeface="Arial Unicode MS" charset="0"/>
              </a:rPr>
              <a:t>* does it pass all performance tests?</a:t>
            </a:r>
          </a:p>
          <a:p>
            <a:pPr eaLnBrk="1" hangingPunct="1">
              <a:lnSpc>
                <a:spcPct val="95000"/>
              </a:lnSpc>
              <a:spcBef>
                <a:spcPct val="0"/>
              </a:spcBef>
            </a:pPr>
            <a:endParaRPr lang="en-CA" sz="1600">
              <a:latin typeface="Arial" charset="0"/>
              <a:cs typeface="Arial Unicode MS" charset="0"/>
            </a:endParaRPr>
          </a:p>
          <a:p>
            <a:pPr lvl="1" eaLnBrk="1" hangingPunct="1">
              <a:lnSpc>
                <a:spcPct val="95000"/>
              </a:lnSpc>
              <a:spcBef>
                <a:spcPct val="0"/>
              </a:spcBef>
              <a:buFont typeface="Arial" charset="0"/>
              <a:buChar char="•"/>
            </a:pPr>
            <a:r>
              <a:rPr lang="en-CA" sz="1800">
                <a:latin typeface="Arial" charset="0"/>
                <a:cs typeface="Arial Unicode MS" charset="0"/>
              </a:rPr>
              <a:t>we could set up several different O.S. for each developer</a:t>
            </a:r>
          </a:p>
          <a:p>
            <a:pPr lvl="1" eaLnBrk="1" hangingPunct="1">
              <a:lnSpc>
                <a:spcPct val="95000"/>
              </a:lnSpc>
              <a:spcBef>
                <a:spcPct val="0"/>
              </a:spcBef>
              <a:buFont typeface="Arial" charset="0"/>
              <a:buChar char="•"/>
            </a:pPr>
            <a:r>
              <a:rPr lang="en-CA" sz="1800">
                <a:latin typeface="Arial" charset="0"/>
                <a:cs typeface="Arial Unicode MS" charset="0"/>
              </a:rPr>
              <a:t>several mobile devices</a:t>
            </a:r>
          </a:p>
          <a:p>
            <a:pPr lvl="1" eaLnBrk="1" hangingPunct="1">
              <a:lnSpc>
                <a:spcPct val="95000"/>
              </a:lnSpc>
              <a:spcBef>
                <a:spcPct val="0"/>
              </a:spcBef>
              <a:buFont typeface="Arial" charset="0"/>
              <a:buChar char="•"/>
            </a:pPr>
            <a:r>
              <a:rPr lang="en-CA" sz="1800">
                <a:latin typeface="Arial" charset="0"/>
                <a:cs typeface="Arial Unicode MS" charset="0"/>
              </a:rPr>
              <a:t>this does not scale</a:t>
            </a:r>
          </a:p>
          <a:p>
            <a:pPr eaLnBrk="1" hangingPunct="1">
              <a:lnSpc>
                <a:spcPct val="95000"/>
              </a:lnSpc>
              <a:spcBef>
                <a:spcPct val="0"/>
              </a:spcBef>
              <a:buClrTx/>
              <a:buSzTx/>
              <a:buFontTx/>
              <a:buNone/>
            </a:pPr>
            <a:endParaRPr lang="en-CA" sz="1800">
              <a:latin typeface="Arial" charset="0"/>
              <a:cs typeface="Arial Unicode MS" charset="0"/>
            </a:endParaRPr>
          </a:p>
          <a:p>
            <a:pPr eaLnBrk="1" hangingPunct="1">
              <a:lnSpc>
                <a:spcPct val="95000"/>
              </a:lnSpc>
              <a:spcBef>
                <a:spcPct val="0"/>
              </a:spcBef>
              <a:buClrTx/>
              <a:buSzTx/>
              <a:buFontTx/>
              <a:buNone/>
            </a:pPr>
            <a:r>
              <a:rPr lang="en-CA" sz="1600">
                <a:latin typeface="Arial" charset="0"/>
                <a:cs typeface="Arial Unicode MS" charset="0"/>
              </a:rPr>
              <a:t>RELENG systems help them answer these questions.</a:t>
            </a:r>
          </a:p>
          <a:p>
            <a:pPr eaLnBrk="1" hangingPunct="1">
              <a:lnSpc>
                <a:spcPct val="95000"/>
              </a:lnSpc>
              <a:spcBef>
                <a:spcPct val="0"/>
              </a:spcBef>
              <a:buClrTx/>
              <a:buSzTx/>
              <a:buFontTx/>
              <a:buNone/>
            </a:pPr>
            <a:r>
              <a:rPr lang="en-CA" sz="1800">
                <a:latin typeface="Arial" charset="0"/>
                <a:cs typeface="Arial Unicode MS" charset="0"/>
              </a:rPr>
              <a:t>Releng takes care of producing these results faster, and reliably.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6867AC3-1AB5-6346-865D-501FE071ADA6}" type="slidenum">
              <a:rPr lang="en-US"/>
              <a:pPr/>
              <a:t>5</a:t>
            </a:fld>
            <a:endParaRPr lang="en-US"/>
          </a:p>
        </p:txBody>
      </p:sp>
      <p:sp>
        <p:nvSpPr>
          <p:cNvPr id="3993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938" name="Text Box 2"/>
          <p:cNvSpPr txBox="1">
            <a:spLocks noGrp="1" noChangeArrowheads="1"/>
          </p:cNvSpPr>
          <p:nvPr>
            <p:ph type="body"/>
          </p:nvPr>
        </p:nvSpPr>
        <p:spPr bwMode="auto">
          <a:xfrm>
            <a:off x="914400" y="4343400"/>
            <a:ext cx="5029200" cy="716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In this diagram we can see </a:t>
            </a:r>
            <a:r>
              <a:rPr lang="en-CA" sz="1600" b="1">
                <a:latin typeface="Arial" charset="0"/>
                <a:cs typeface="Arial Unicode MS" charset="0"/>
              </a:rPr>
              <a:t>the results of a developer having pushed a change</a:t>
            </a:r>
            <a:r>
              <a:rPr lang="en-CA" sz="1600">
                <a:latin typeface="Arial" charset="0"/>
                <a:cs typeface="Arial Unicode MS" charset="0"/>
              </a:rPr>
              <a:t>. These results tell the developer that he has </a:t>
            </a:r>
            <a:r>
              <a:rPr lang="en-CA" sz="1600" b="1">
                <a:latin typeface="Arial" charset="0"/>
                <a:cs typeface="Arial Unicode MS" charset="0"/>
              </a:rPr>
              <a:t>complete coverage</a:t>
            </a:r>
            <a:r>
              <a:rPr lang="en-CA" sz="1600">
                <a:latin typeface="Arial" charset="0"/>
                <a:cs typeface="Arial Unicode MS" charset="0"/>
              </a:rPr>
              <a:t> for his change. Complete coverage means that it build on all platforms and it has run all test suites.</a:t>
            </a:r>
          </a:p>
          <a:p>
            <a:pPr eaLnBrk="1" hangingPunct="1">
              <a:lnSpc>
                <a:spcPct val="95000"/>
              </a:lnSpc>
              <a:spcBef>
                <a:spcPct val="0"/>
              </a:spcBef>
            </a:pPr>
            <a:r>
              <a:rPr lang="en-CA" sz="1600">
                <a:latin typeface="Arial" charset="0"/>
                <a:cs typeface="Arial Unicode MS" charset="0"/>
              </a:rPr>
              <a:t> </a:t>
            </a:r>
          </a:p>
          <a:p>
            <a:pPr eaLnBrk="1" hangingPunct="1">
              <a:lnSpc>
                <a:spcPct val="95000"/>
              </a:lnSpc>
              <a:spcBef>
                <a:spcPct val="0"/>
              </a:spcBef>
            </a:pPr>
            <a:r>
              <a:rPr lang="en-CA" sz="1600">
                <a:latin typeface="Arial" charset="0"/>
                <a:cs typeface="Arial Unicode MS" charset="0"/>
              </a:rPr>
              <a:t>In this diagram GREEN means good. ORANGE means warning (an asterisk it means that it has been marked as a known failure). RED would mean breakage and the change would most likely to be kicked out of the code base.</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The returning results are:</a:t>
            </a:r>
          </a:p>
          <a:p>
            <a:pPr eaLnBrk="1" hangingPunct="1">
              <a:lnSpc>
                <a:spcPct val="95000"/>
              </a:lnSpc>
              <a:spcBef>
                <a:spcPct val="0"/>
              </a:spcBef>
            </a:pPr>
            <a:r>
              <a:rPr lang="en-CA" sz="1600">
                <a:latin typeface="Arial" charset="0"/>
                <a:cs typeface="Arial Unicode MS" charset="0"/>
              </a:rPr>
              <a:t>* builds (opt, debug)</a:t>
            </a:r>
          </a:p>
          <a:p>
            <a:pPr eaLnBrk="1" hangingPunct="1">
              <a:lnSpc>
                <a:spcPct val="95000"/>
              </a:lnSpc>
              <a:spcBef>
                <a:spcPct val="0"/>
              </a:spcBef>
            </a:pPr>
            <a:r>
              <a:rPr lang="en-CA" sz="1600">
                <a:latin typeface="Arial" charset="0"/>
                <a:cs typeface="Arial Unicode MS" charset="0"/>
              </a:rPr>
              <a:t>* unit tests</a:t>
            </a:r>
          </a:p>
          <a:p>
            <a:pPr eaLnBrk="1" hangingPunct="1">
              <a:lnSpc>
                <a:spcPct val="95000"/>
              </a:lnSpc>
              <a:spcBef>
                <a:spcPct val="0"/>
              </a:spcBef>
            </a:pPr>
            <a:r>
              <a:rPr lang="en-CA" sz="1600">
                <a:latin typeface="Arial" charset="0"/>
                <a:cs typeface="Arial Unicode MS" charset="0"/>
              </a:rPr>
              <a:t>* performance tests</a:t>
            </a:r>
          </a:p>
          <a:p>
            <a:pPr eaLnBrk="1" hangingPunct="1">
              <a:lnSpc>
                <a:spcPct val="95000"/>
              </a:lnSpc>
              <a:spcBef>
                <a:spcPct val="0"/>
              </a:spcBef>
            </a:pPr>
            <a:r>
              <a:rPr lang="en-CA" sz="1600">
                <a:latin typeface="Arial" charset="0"/>
                <a:cs typeface="Arial Unicode MS" charset="0"/>
              </a:rPr>
              <a:t> </a:t>
            </a:r>
          </a:p>
          <a:p>
            <a:pPr eaLnBrk="1" hangingPunct="1">
              <a:lnSpc>
                <a:spcPct val="95000"/>
              </a:lnSpc>
              <a:spcBef>
                <a:spcPct val="0"/>
              </a:spcBef>
            </a:pPr>
            <a:r>
              <a:rPr lang="en-CA" sz="1600">
                <a:latin typeface="Arial" charset="0"/>
                <a:cs typeface="Arial Unicode MS" charset="0"/>
              </a:rPr>
              <a:t>The B symbol represents a single build.</a:t>
            </a:r>
          </a:p>
          <a:p>
            <a:pPr eaLnBrk="1" hangingPunct="1">
              <a:lnSpc>
                <a:spcPct val="95000"/>
              </a:lnSpc>
              <a:spcBef>
                <a:spcPct val="0"/>
              </a:spcBef>
            </a:pPr>
            <a:r>
              <a:rPr lang="en-CA" sz="1600">
                <a:latin typeface="Arial" charset="0"/>
                <a:cs typeface="Arial Unicode MS" charset="0"/>
              </a:rPr>
              <a:t> </a:t>
            </a:r>
          </a:p>
          <a:p>
            <a:pPr eaLnBrk="1" hangingPunct="1">
              <a:lnSpc>
                <a:spcPct val="95000"/>
              </a:lnSpc>
              <a:spcBef>
                <a:spcPct val="0"/>
              </a:spcBef>
            </a:pPr>
            <a:r>
              <a:rPr lang="en-CA" sz="1600">
                <a:latin typeface="Arial" charset="0"/>
                <a:cs typeface="Arial Unicode MS" charset="0"/>
              </a:rPr>
              <a:t>The T symbols represent the different performance suites.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The remaining are unit tests.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You can notice that we </a:t>
            </a:r>
            <a:r>
              <a:rPr lang="en-CA" sz="1600" b="1">
                <a:latin typeface="Arial" charset="0"/>
                <a:cs typeface="Arial Unicode MS" charset="0"/>
              </a:rPr>
              <a:t>don't produce builds</a:t>
            </a:r>
            <a:r>
              <a:rPr lang="en-CA" sz="1600">
                <a:latin typeface="Arial" charset="0"/>
                <a:cs typeface="Arial Unicode MS" charset="0"/>
              </a:rPr>
              <a:t> neither for 10.5 32-bit nor on XP.</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Nevertheless, we </a:t>
            </a:r>
            <a:r>
              <a:rPr lang="en-CA" sz="1600" b="1">
                <a:latin typeface="Arial" charset="0"/>
                <a:cs typeface="Arial Unicode MS" charset="0"/>
              </a:rPr>
              <a:t>test on </a:t>
            </a:r>
            <a:r>
              <a:rPr lang="en-CA" sz="1600">
                <a:latin typeface="Arial" charset="0"/>
                <a:cs typeface="Arial Unicode MS" charset="0"/>
              </a:rPr>
              <a:t>platforms that we don't build on like XP and 10.5.</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We don't run performance tests on debug builds.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E198344-1575-EE4B-8321-94328748FB22}" type="slidenum">
              <a:rPr lang="en-US"/>
              <a:pPr/>
              <a:t>6</a:t>
            </a:fld>
            <a:endParaRPr lang="en-US"/>
          </a:p>
        </p:txBody>
      </p:sp>
      <p:sp>
        <p:nvSpPr>
          <p:cNvPr id="4096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962" name="Text Box 2"/>
          <p:cNvSpPr txBox="1">
            <a:spLocks noGrp="1" noChangeArrowheads="1"/>
          </p:cNvSpPr>
          <p:nvPr>
            <p:ph type="body"/>
          </p:nvPr>
        </p:nvSpPr>
        <p:spPr bwMode="auto">
          <a:xfrm>
            <a:off x="914400" y="4343400"/>
            <a:ext cx="5029200" cy="716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The cycle of a push has many parts that happen in the release infrastructure.</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 a developer pushes a change to Mercurial</a:t>
            </a:r>
          </a:p>
          <a:p>
            <a:pPr eaLnBrk="1" hangingPunct="1">
              <a:lnSpc>
                <a:spcPct val="95000"/>
              </a:lnSpc>
              <a:spcBef>
                <a:spcPct val="0"/>
              </a:spcBef>
            </a:pPr>
            <a:r>
              <a:rPr lang="en-CA" sz="1600">
                <a:latin typeface="Arial" charset="0"/>
                <a:cs typeface="Arial Unicode MS" charset="0"/>
              </a:rPr>
              <a:t>* our buildbot pollers notice the change</a:t>
            </a:r>
          </a:p>
          <a:p>
            <a:pPr eaLnBrk="1" hangingPunct="1">
              <a:lnSpc>
                <a:spcPct val="95000"/>
              </a:lnSpc>
              <a:spcBef>
                <a:spcPct val="0"/>
              </a:spcBef>
            </a:pPr>
            <a:r>
              <a:rPr lang="en-CA" sz="1600">
                <a:latin typeface="Arial" charset="0"/>
                <a:cs typeface="Arial Unicode MS" charset="0"/>
              </a:rPr>
              <a:t>* they create a build job for each platform we build on</a:t>
            </a:r>
          </a:p>
          <a:p>
            <a:pPr eaLnBrk="1" hangingPunct="1">
              <a:lnSpc>
                <a:spcPct val="95000"/>
              </a:lnSpc>
              <a:spcBef>
                <a:spcPct val="0"/>
              </a:spcBef>
            </a:pPr>
            <a:r>
              <a:rPr lang="en-CA" sz="1600">
                <a:latin typeface="Arial" charset="0"/>
                <a:cs typeface="Arial Unicode MS" charset="0"/>
              </a:rPr>
              <a:t>* the master hands a job to a slave as it becomes available</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--&gt; Build done!</a:t>
            </a:r>
          </a:p>
          <a:p>
            <a:pPr eaLnBrk="1" hangingPunct="1">
              <a:lnSpc>
                <a:spcPct val="95000"/>
              </a:lnSpc>
              <a:spcBef>
                <a:spcPct val="0"/>
              </a:spcBef>
            </a:pPr>
            <a:r>
              <a:rPr lang="en-CA" sz="1600">
                <a:latin typeface="Arial" charset="0"/>
                <a:cs typeface="Arial Unicode MS" charset="0"/>
              </a:rPr>
              <a:t>* upload builds and tests to FTP</a:t>
            </a:r>
          </a:p>
          <a:p>
            <a:pPr eaLnBrk="1" hangingPunct="1">
              <a:lnSpc>
                <a:spcPct val="95000"/>
              </a:lnSpc>
              <a:spcBef>
                <a:spcPct val="0"/>
              </a:spcBef>
            </a:pPr>
            <a:r>
              <a:rPr lang="en-CA" sz="1600">
                <a:latin typeface="Arial" charset="0"/>
                <a:cs typeface="Arial Unicode MS" charset="0"/>
              </a:rPr>
              <a:t>* notifications for test jobs are sent</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--&gt; Unit tests done!</a:t>
            </a:r>
          </a:p>
          <a:p>
            <a:pPr eaLnBrk="1" hangingPunct="1">
              <a:lnSpc>
                <a:spcPct val="95000"/>
              </a:lnSpc>
              <a:spcBef>
                <a:spcPct val="0"/>
              </a:spcBef>
            </a:pPr>
            <a:r>
              <a:rPr lang="en-CA" sz="1600">
                <a:latin typeface="Arial" charset="0"/>
                <a:cs typeface="Arial Unicode MS" charset="0"/>
              </a:rPr>
              <a:t>* submit results to tinderbox</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--&gt; Performance done!</a:t>
            </a:r>
          </a:p>
          <a:p>
            <a:pPr eaLnBrk="1" hangingPunct="1">
              <a:lnSpc>
                <a:spcPct val="95000"/>
              </a:lnSpc>
              <a:spcBef>
                <a:spcPct val="0"/>
              </a:spcBef>
            </a:pPr>
            <a:r>
              <a:rPr lang="en-CA" sz="1600">
                <a:latin typeface="Arial" charset="0"/>
                <a:cs typeface="Arial Unicode MS" charset="0"/>
              </a:rPr>
              <a:t>* submit results to graph server &amp; tinderbox</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--&gt; TBPL</a:t>
            </a:r>
          </a:p>
          <a:p>
            <a:pPr eaLnBrk="1" hangingPunct="1">
              <a:lnSpc>
                <a:spcPct val="95000"/>
              </a:lnSpc>
              <a:spcBef>
                <a:spcPct val="0"/>
              </a:spcBef>
            </a:pPr>
            <a:r>
              <a:rPr lang="en-CA" sz="1600">
                <a:latin typeface="Arial" charset="0"/>
                <a:cs typeface="Arial Unicode MS" charset="0"/>
              </a:rPr>
              <a:t>* composes all results into a unified view (shown in previous slide)</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Why zip up tests?</a:t>
            </a:r>
          </a:p>
          <a:p>
            <a:pPr eaLnBrk="1" hangingPunct="1">
              <a:lnSpc>
                <a:spcPct val="95000"/>
              </a:lnSpc>
              <a:spcBef>
                <a:spcPct val="0"/>
              </a:spcBef>
            </a:pPr>
            <a:r>
              <a:rPr lang="en-CA" sz="1600">
                <a:latin typeface="Arial" charset="0"/>
                <a:cs typeface="Arial Unicode MS" charset="0"/>
              </a:rPr>
              <a:t>* split up work!</a:t>
            </a:r>
          </a:p>
          <a:p>
            <a:pPr eaLnBrk="1" hangingPunct="1">
              <a:lnSpc>
                <a:spcPct val="95000"/>
              </a:lnSpc>
              <a:spcBef>
                <a:spcPct val="0"/>
              </a:spcBef>
            </a:pPr>
            <a:r>
              <a:rPr lang="en-CA" sz="1600">
                <a:latin typeface="Arial" charset="0"/>
                <a:cs typeface="Arial Unicode MS" charset="0"/>
              </a:rPr>
              <a:t>     * better to have 28 machines do the tests than 1 machine doing all tests</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Why test on different pool of slaves?</a:t>
            </a:r>
          </a:p>
          <a:p>
            <a:pPr eaLnBrk="1" hangingPunct="1">
              <a:lnSpc>
                <a:spcPct val="95000"/>
              </a:lnSpc>
              <a:spcBef>
                <a:spcPct val="0"/>
              </a:spcBef>
            </a:pPr>
            <a:r>
              <a:rPr lang="en-CA" sz="1600">
                <a:latin typeface="Arial" charset="0"/>
                <a:cs typeface="Arial Unicode MS" charset="0"/>
              </a:rPr>
              <a:t>* different requirements (keys, permissions)</a:t>
            </a:r>
          </a:p>
          <a:p>
            <a:pPr eaLnBrk="1" hangingPunct="1">
              <a:lnSpc>
                <a:spcPct val="95000"/>
              </a:lnSpc>
              <a:spcBef>
                <a:spcPct val="0"/>
              </a:spcBef>
            </a:pPr>
            <a:r>
              <a:rPr lang="en-CA" sz="1600">
                <a:latin typeface="Arial" charset="0"/>
                <a:cs typeface="Arial Unicode MS" charset="0"/>
              </a:rPr>
              <a:t>* test on end-user OS (e.g. W2003 or CentOS are not)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30CA320-4496-AB4B-84AF-8132940C5FB1}" type="slidenum">
              <a:rPr lang="en-US"/>
              <a:pPr/>
              <a:t>7</a:t>
            </a:fld>
            <a:endParaRPr lang="en-US"/>
          </a:p>
        </p:txBody>
      </p:sp>
      <p:sp>
        <p:nvSpPr>
          <p:cNvPr id="4198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986"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marL="457200"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E2E for </a:t>
            </a:r>
            <a:r>
              <a:rPr lang="en-CA" sz="1600" b="1">
                <a:latin typeface="Arial" charset="0"/>
                <a:cs typeface="Arial Unicode MS" charset="0"/>
              </a:rPr>
              <a:t>one</a:t>
            </a:r>
            <a:r>
              <a:rPr lang="en-CA" sz="1600">
                <a:latin typeface="Arial" charset="0"/>
                <a:cs typeface="Arial Unicode MS" charset="0"/>
              </a:rPr>
              <a:t> platform</a:t>
            </a:r>
          </a:p>
          <a:p>
            <a:pPr lvl="1" eaLnBrk="1" hangingPunct="1">
              <a:lnSpc>
                <a:spcPct val="95000"/>
              </a:lnSpc>
              <a:spcBef>
                <a:spcPct val="0"/>
              </a:spcBef>
              <a:buFont typeface="Arial" charset="0"/>
              <a:buChar char="•"/>
            </a:pPr>
            <a:r>
              <a:rPr lang="en-CA" sz="1600">
                <a:latin typeface="Arial" charset="0"/>
                <a:cs typeface="Arial Unicode MS" charset="0"/>
              </a:rPr>
              <a:t>build time</a:t>
            </a:r>
          </a:p>
          <a:p>
            <a:pPr lvl="1" eaLnBrk="1" hangingPunct="1">
              <a:lnSpc>
                <a:spcPct val="95000"/>
              </a:lnSpc>
              <a:spcBef>
                <a:spcPct val="0"/>
              </a:spcBef>
              <a:buFont typeface="Arial" charset="0"/>
              <a:buChar char="•"/>
            </a:pPr>
            <a:r>
              <a:rPr lang="en-CA" sz="1600">
                <a:latin typeface="Arial" charset="0"/>
                <a:cs typeface="Arial Unicode MS" charset="0"/>
              </a:rPr>
              <a:t>finish all tests</a:t>
            </a:r>
          </a:p>
          <a:p>
            <a:pPr eaLnBrk="1" hangingPunct="1">
              <a:lnSpc>
                <a:spcPct val="95000"/>
              </a:lnSpc>
              <a:spcBef>
                <a:spcPct val="0"/>
              </a:spcBef>
              <a:buClrTx/>
              <a:buSzTx/>
              <a:buFontTx/>
              <a:buNone/>
            </a:pPr>
            <a:endParaRPr lang="en-CA" sz="1600">
              <a:latin typeface="Arial" charset="0"/>
              <a:cs typeface="Arial Unicode MS" charset="0"/>
            </a:endParaRPr>
          </a:p>
          <a:p>
            <a:pPr eaLnBrk="1" hangingPunct="1">
              <a:lnSpc>
                <a:spcPct val="95000"/>
              </a:lnSpc>
              <a:spcBef>
                <a:spcPct val="0"/>
              </a:spcBef>
              <a:buClrTx/>
              <a:buSzTx/>
              <a:buFontTx/>
              <a:buNone/>
            </a:pPr>
            <a:r>
              <a:rPr lang="en-CA" sz="1600">
                <a:latin typeface="Arial" charset="0"/>
                <a:cs typeface="Arial Unicode MS" charset="0"/>
              </a:rPr>
              <a:t>E2E for everything</a:t>
            </a:r>
          </a:p>
          <a:p>
            <a:pPr lvl="1" eaLnBrk="1" hangingPunct="1">
              <a:lnSpc>
                <a:spcPct val="95000"/>
              </a:lnSpc>
              <a:spcBef>
                <a:spcPct val="0"/>
              </a:spcBef>
              <a:buFont typeface="Arial" charset="0"/>
              <a:buChar char="•"/>
            </a:pPr>
            <a:r>
              <a:rPr lang="en-CA" sz="1600">
                <a:latin typeface="Arial" charset="0"/>
                <a:cs typeface="Arial Unicode MS" charset="0"/>
              </a:rPr>
              <a:t>for specific platform</a:t>
            </a:r>
          </a:p>
          <a:p>
            <a:pPr lvl="1" eaLnBrk="1" hangingPunct="1">
              <a:lnSpc>
                <a:spcPct val="95000"/>
              </a:lnSpc>
              <a:spcBef>
                <a:spcPct val="0"/>
              </a:spcBef>
              <a:buFont typeface="Arial" charset="0"/>
              <a:buChar char="•"/>
            </a:pPr>
            <a:r>
              <a:rPr lang="en-CA" sz="1600">
                <a:latin typeface="Arial" charset="0"/>
                <a:cs typeface="Arial Unicode MS" charset="0"/>
              </a:rPr>
              <a:t>for complete coverage</a:t>
            </a:r>
          </a:p>
          <a:p>
            <a:pPr eaLnBrk="1" hangingPunct="1">
              <a:lnSpc>
                <a:spcPct val="95000"/>
              </a:lnSpc>
              <a:spcBef>
                <a:spcPct val="0"/>
              </a:spcBef>
              <a:buClrTx/>
              <a:buSzTx/>
              <a:buFontTx/>
              <a:buNone/>
            </a:pPr>
            <a:endParaRPr lang="en-CA" sz="1600">
              <a:latin typeface="Arial" charset="0"/>
              <a:cs typeface="Arial Unicode MS" charset="0"/>
            </a:endParaRPr>
          </a:p>
          <a:p>
            <a:pPr eaLnBrk="1" hangingPunct="1">
              <a:lnSpc>
                <a:spcPct val="95000"/>
              </a:lnSpc>
              <a:spcBef>
                <a:spcPct val="0"/>
              </a:spcBef>
              <a:buClrTx/>
              <a:buSzTx/>
              <a:buFontTx/>
              <a:buNone/>
            </a:pPr>
            <a:endParaRPr lang="en-CA" sz="1600">
              <a:latin typeface="Arial" charset="0"/>
              <a:cs typeface="Arial Unicode MS" charset="0"/>
            </a:endParaRPr>
          </a:p>
          <a:p>
            <a:pPr algn="ctr" eaLnBrk="1" hangingPunct="1">
              <a:lnSpc>
                <a:spcPct val="95000"/>
              </a:lnSpc>
              <a:spcBef>
                <a:spcPct val="0"/>
              </a:spcBef>
              <a:buClrTx/>
              <a:buSzTx/>
              <a:buFontTx/>
              <a:buNone/>
            </a:pPr>
            <a:r>
              <a:rPr lang="en-CA" sz="1600" i="1">
                <a:latin typeface="Arial" charset="0"/>
                <a:cs typeface="Arial Unicode MS" charset="0"/>
              </a:rPr>
              <a:t>END TO END TIME:</a:t>
            </a:r>
            <a:br>
              <a:rPr lang="en-CA" sz="1600" i="1">
                <a:latin typeface="Arial" charset="0"/>
                <a:cs typeface="Arial Unicode MS" charset="0"/>
              </a:rPr>
            </a:br>
            <a:r>
              <a:rPr lang="en-CA" sz="1600" i="1">
                <a:latin typeface="Arial" charset="0"/>
                <a:cs typeface="Arial Unicode MS" charset="0"/>
              </a:rPr>
              <a:t>"The elapsed time for a developer to determine if their code changes affect the product by either regressing the behavior and/or performance. The end to end time starts when the changes are pushed, and it ends when the final test completes on the slowest platform."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A30B6B2-CAFD-C44C-9089-4B66950D98A7}" type="slidenum">
              <a:rPr lang="en-US"/>
              <a:pPr/>
              <a:t>8</a:t>
            </a:fld>
            <a:endParaRPr lang="en-US"/>
          </a:p>
        </p:txBody>
      </p:sp>
      <p:sp>
        <p:nvSpPr>
          <p:cNvPr id="4300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010"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marL="457200"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marL="855663"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DIAGRAM</a:t>
            </a:r>
          </a:p>
          <a:p>
            <a:pPr lvl="1" eaLnBrk="1" hangingPunct="1">
              <a:lnSpc>
                <a:spcPct val="95000"/>
              </a:lnSpc>
              <a:spcBef>
                <a:spcPct val="0"/>
              </a:spcBef>
              <a:buFont typeface="Arial" charset="0"/>
              <a:buChar char="•"/>
            </a:pPr>
            <a:r>
              <a:rPr lang="en-CA" sz="1600">
                <a:latin typeface="Arial" charset="0"/>
                <a:cs typeface="Arial Unicode MS" charset="0"/>
              </a:rPr>
              <a:t>push</a:t>
            </a:r>
          </a:p>
          <a:p>
            <a:pPr lvl="1" eaLnBrk="1" hangingPunct="1">
              <a:lnSpc>
                <a:spcPct val="95000"/>
              </a:lnSpc>
              <a:spcBef>
                <a:spcPct val="0"/>
              </a:spcBef>
              <a:buFont typeface="Arial" charset="0"/>
              <a:buChar char="•"/>
            </a:pPr>
            <a:r>
              <a:rPr lang="en-CA" sz="1600">
                <a:latin typeface="Arial" charset="0"/>
                <a:cs typeface="Arial Unicode MS" charset="0"/>
              </a:rPr>
              <a:t>wait time</a:t>
            </a:r>
          </a:p>
          <a:p>
            <a:pPr lvl="1" eaLnBrk="1" hangingPunct="1">
              <a:lnSpc>
                <a:spcPct val="95000"/>
              </a:lnSpc>
              <a:spcBef>
                <a:spcPct val="0"/>
              </a:spcBef>
              <a:buFont typeface="Arial" charset="0"/>
              <a:buChar char="•"/>
            </a:pPr>
            <a:r>
              <a:rPr lang="en-CA" sz="1600">
                <a:latin typeface="Arial" charset="0"/>
                <a:cs typeface="Arial Unicode MS" charset="0"/>
              </a:rPr>
              <a:t>builds</a:t>
            </a:r>
          </a:p>
          <a:p>
            <a:pPr lvl="1" eaLnBrk="1" hangingPunct="1">
              <a:lnSpc>
                <a:spcPct val="95000"/>
              </a:lnSpc>
              <a:spcBef>
                <a:spcPct val="0"/>
              </a:spcBef>
              <a:buFont typeface="Arial" charset="0"/>
              <a:buChar char="•"/>
            </a:pPr>
            <a:r>
              <a:rPr lang="en-CA" sz="1600">
                <a:latin typeface="Arial" charset="0"/>
                <a:cs typeface="Arial Unicode MS" charset="0"/>
              </a:rPr>
              <a:t>wait time</a:t>
            </a:r>
          </a:p>
          <a:p>
            <a:pPr lvl="1" eaLnBrk="1" hangingPunct="1">
              <a:lnSpc>
                <a:spcPct val="95000"/>
              </a:lnSpc>
              <a:spcBef>
                <a:spcPct val="0"/>
              </a:spcBef>
              <a:buFont typeface="Arial" charset="0"/>
              <a:buChar char="•"/>
            </a:pPr>
            <a:r>
              <a:rPr lang="en-CA" sz="1600">
                <a:latin typeface="Arial" charset="0"/>
                <a:cs typeface="Arial Unicode MS" charset="0"/>
              </a:rPr>
              <a:t>unit tests + performance runs</a:t>
            </a:r>
          </a:p>
          <a:p>
            <a:pPr eaLnBrk="1" hangingPunct="1">
              <a:lnSpc>
                <a:spcPct val="95000"/>
              </a:lnSpc>
              <a:spcBef>
                <a:spcPct val="0"/>
              </a:spcBef>
              <a:buClrTx/>
              <a:buSzTx/>
              <a:buFontTx/>
              <a:buNone/>
            </a:pPr>
            <a:r>
              <a:rPr lang="en-CA" sz="1600">
                <a:latin typeface="Arial" charset="0"/>
                <a:cs typeface="Arial Unicode MS" charset="0"/>
              </a:rPr>
              <a:t> </a:t>
            </a:r>
          </a:p>
          <a:p>
            <a:pPr eaLnBrk="1" hangingPunct="1">
              <a:lnSpc>
                <a:spcPct val="95000"/>
              </a:lnSpc>
              <a:spcBef>
                <a:spcPct val="0"/>
              </a:spcBef>
              <a:buClrTx/>
              <a:buSzTx/>
              <a:buFontTx/>
              <a:buNone/>
            </a:pPr>
            <a:endParaRPr lang="en-CA" sz="1600">
              <a:latin typeface="Arial" charset="0"/>
              <a:cs typeface="Arial Unicode MS" charset="0"/>
            </a:endParaRPr>
          </a:p>
          <a:p>
            <a:pPr lvl="1" eaLnBrk="1" hangingPunct="1">
              <a:lnSpc>
                <a:spcPct val="95000"/>
              </a:lnSpc>
              <a:spcBef>
                <a:spcPct val="0"/>
              </a:spcBef>
              <a:buFont typeface="Arial" charset="0"/>
              <a:buChar char="•"/>
            </a:pPr>
            <a:r>
              <a:rPr lang="en-CA" sz="1600">
                <a:latin typeface="Arial" charset="0"/>
                <a:cs typeface="Arial Unicode MS" charset="0"/>
              </a:rPr>
              <a:t>1st wait time</a:t>
            </a:r>
          </a:p>
          <a:p>
            <a:pPr lvl="2" eaLnBrk="1" hangingPunct="1">
              <a:lnSpc>
                <a:spcPct val="95000"/>
              </a:lnSpc>
              <a:spcBef>
                <a:spcPct val="0"/>
              </a:spcBef>
              <a:buSzPct val="80000"/>
              <a:buFont typeface="Courier New" charset="0"/>
              <a:buChar char="o"/>
            </a:pPr>
            <a:r>
              <a:rPr lang="en-CA" sz="1600">
                <a:latin typeface="Arial" charset="0"/>
                <a:cs typeface="Arial Unicode MS" charset="0"/>
              </a:rPr>
              <a:t>tree stable timer</a:t>
            </a:r>
          </a:p>
          <a:p>
            <a:pPr lvl="2" eaLnBrk="1" hangingPunct="1">
              <a:lnSpc>
                <a:spcPct val="95000"/>
              </a:lnSpc>
              <a:spcBef>
                <a:spcPct val="0"/>
              </a:spcBef>
              <a:buSzPct val="80000"/>
              <a:buFont typeface="Courier New" charset="0"/>
              <a:buChar char="o"/>
            </a:pPr>
            <a:r>
              <a:rPr lang="en-CA" sz="1600">
                <a:latin typeface="Arial" charset="0"/>
                <a:cs typeface="Arial Unicode MS" charset="0"/>
              </a:rPr>
              <a:t>wait times on build  pool </a:t>
            </a:r>
          </a:p>
          <a:p>
            <a:pPr lvl="1" eaLnBrk="1" hangingPunct="1">
              <a:lnSpc>
                <a:spcPct val="95000"/>
              </a:lnSpc>
              <a:spcBef>
                <a:spcPct val="0"/>
              </a:spcBef>
              <a:buFont typeface="Arial" charset="0"/>
              <a:buChar char="•"/>
            </a:pPr>
            <a:r>
              <a:rPr lang="en-CA" sz="1600">
                <a:latin typeface="Arial" charset="0"/>
                <a:cs typeface="Arial Unicode MS" charset="0"/>
              </a:rPr>
              <a:t>2nd wait time</a:t>
            </a:r>
          </a:p>
          <a:p>
            <a:pPr lvl="2" eaLnBrk="1" hangingPunct="1">
              <a:lnSpc>
                <a:spcPct val="95000"/>
              </a:lnSpc>
              <a:spcBef>
                <a:spcPct val="0"/>
              </a:spcBef>
              <a:buFont typeface="Times New Roman" charset="0"/>
              <a:buChar char="•"/>
            </a:pPr>
            <a:r>
              <a:rPr lang="en-CA" sz="1600">
                <a:latin typeface="Arial" charset="0"/>
                <a:cs typeface="Arial Unicode MS" charset="0"/>
              </a:rPr>
              <a:t> Wait times on test pool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0B23052-E8FE-7C4D-A76B-2E13B1C3CBC5}" type="slidenum">
              <a:rPr lang="en-US"/>
              <a:pPr/>
              <a:t>9</a:t>
            </a:fld>
            <a:endParaRPr lang="en-US"/>
          </a:p>
        </p:txBody>
      </p:sp>
      <p:sp>
        <p:nvSpPr>
          <p:cNvPr id="4403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034" name="Text Box 2"/>
          <p:cNvSpPr txBox="1">
            <a:spLocks noGrp="1" noChangeArrowheads="1"/>
          </p:cNvSpPr>
          <p:nvPr>
            <p:ph type="body"/>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marL="457200"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pPr eaLnBrk="1" hangingPunct="1">
              <a:lnSpc>
                <a:spcPct val="95000"/>
              </a:lnSpc>
              <a:spcBef>
                <a:spcPct val="0"/>
              </a:spcBef>
            </a:pPr>
            <a:r>
              <a:rPr lang="en-CA" sz="1600">
                <a:latin typeface="Arial" charset="0"/>
                <a:cs typeface="Arial Unicode MS" charset="0"/>
              </a:rPr>
              <a:t>Instead of running several test suites as one block we split them up and we get better end-2-end time!</a:t>
            </a:r>
          </a:p>
          <a:p>
            <a:pPr eaLnBrk="1" hangingPunct="1">
              <a:lnSpc>
                <a:spcPct val="95000"/>
              </a:lnSpc>
              <a:spcBef>
                <a:spcPct val="0"/>
              </a:spcBef>
            </a:pPr>
            <a:endParaRPr lang="en-CA" sz="1600">
              <a:latin typeface="Arial" charset="0"/>
              <a:cs typeface="Arial Unicode MS" charset="0"/>
            </a:endParaRPr>
          </a:p>
          <a:p>
            <a:pPr eaLnBrk="1" hangingPunct="1">
              <a:lnSpc>
                <a:spcPct val="95000"/>
              </a:lnSpc>
              <a:spcBef>
                <a:spcPct val="0"/>
              </a:spcBef>
            </a:pPr>
            <a:r>
              <a:rPr lang="en-CA" sz="1600">
                <a:latin typeface="Arial" charset="0"/>
                <a:cs typeface="Arial Unicode MS" charset="0"/>
              </a:rPr>
              <a:t>The problem added is a slight setup  </a:t>
            </a:r>
          </a:p>
          <a:p>
            <a:pPr eaLnBrk="1" hangingPunct="1">
              <a:lnSpc>
                <a:spcPct val="95000"/>
              </a:lnSpc>
              <a:spcBef>
                <a:spcPct val="0"/>
              </a:spcBef>
            </a:pPr>
            <a:r>
              <a:rPr lang="en-CA" sz="1600">
                <a:latin typeface="Arial" charset="0"/>
                <a:cs typeface="Arial Unicode MS" charset="0"/>
              </a:rPr>
              <a:t> </a:t>
            </a:r>
          </a:p>
          <a:p>
            <a:pPr lvl="1" eaLnBrk="1" hangingPunct="1">
              <a:lnSpc>
                <a:spcPct val="95000"/>
              </a:lnSpc>
              <a:spcBef>
                <a:spcPct val="0"/>
              </a:spcBef>
              <a:buFont typeface="Arial" charset="0"/>
              <a:buChar char="•"/>
            </a:pPr>
            <a:r>
              <a:rPr lang="en-CA" sz="1600">
                <a:latin typeface="Arial" charset="0"/>
                <a:cs typeface="Arial Unicode MS" charset="0"/>
              </a:rPr>
              <a:t>shorter end-2-end time </a:t>
            </a:r>
          </a:p>
          <a:p>
            <a:pPr eaLnBrk="1" hangingPunct="1">
              <a:lnSpc>
                <a:spcPct val="95000"/>
              </a:lnSpc>
              <a:spcBef>
                <a:spcPct val="0"/>
              </a:spcBef>
              <a:buClrTx/>
              <a:buSzTx/>
              <a:buFontTx/>
              <a:buNone/>
            </a:pPr>
            <a:r>
              <a:rPr lang="en-CA" sz="1600">
                <a:latin typeface="Arial" charset="0"/>
                <a:cs typeface="Arial Unicode MS" charset="0"/>
              </a:rPr>
              <a:t>EXTRA DETAILS:</a:t>
            </a:r>
          </a:p>
          <a:p>
            <a:pPr lvl="1" eaLnBrk="1" hangingPunct="1">
              <a:lnSpc>
                <a:spcPct val="95000"/>
              </a:lnSpc>
              <a:spcBef>
                <a:spcPct val="0"/>
              </a:spcBef>
              <a:buFont typeface="Arial" charset="0"/>
              <a:buChar char="•"/>
            </a:pPr>
            <a:r>
              <a:rPr lang="en-CA" sz="1600">
                <a:latin typeface="Arial" charset="0"/>
                <a:cs typeface="Arial Unicode MS" charset="0"/>
              </a:rPr>
              <a:t>point overhead of parallelization</a:t>
            </a:r>
          </a:p>
          <a:p>
            <a:pPr lvl="1" eaLnBrk="1" hangingPunct="1">
              <a:lnSpc>
                <a:spcPct val="95000"/>
              </a:lnSpc>
              <a:spcBef>
                <a:spcPct val="0"/>
              </a:spcBef>
              <a:buFont typeface="Arial" charset="0"/>
              <a:buChar char="•"/>
            </a:pPr>
            <a:r>
              <a:rPr lang="en-CA" sz="1600">
                <a:latin typeface="Arial" charset="0"/>
                <a:cs typeface="Arial Unicode MS" charset="0"/>
              </a:rPr>
              <a:t>debug does not have performance tests</a:t>
            </a:r>
          </a:p>
          <a:p>
            <a:pPr eaLnBrk="1" hangingPunct="1">
              <a:lnSpc>
                <a:spcPct val="95000"/>
              </a:lnSpc>
              <a:spcBef>
                <a:spcPct val="0"/>
              </a:spcBef>
              <a:buClrTx/>
              <a:buSzTx/>
              <a:buFontTx/>
              <a:buNone/>
            </a:pPr>
            <a:endParaRPr lang="en-CA" sz="1600">
              <a:latin typeface="Arial" charset="0"/>
              <a:cs typeface="Arial Unicode M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4413" cy="16351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524000" y="4319588"/>
            <a:ext cx="7110413" cy="1946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CA"/>
          </a:p>
        </p:txBody>
      </p:sp>
      <p:sp>
        <p:nvSpPr>
          <p:cNvPr id="5" name="Footer Placeholder 4"/>
          <p:cNvSpPr>
            <a:spLocks noGrp="1"/>
          </p:cNvSpPr>
          <p:nvPr>
            <p:ph type="ftr" idx="11"/>
          </p:nvPr>
        </p:nvSpPr>
        <p:spPr/>
        <p:txBody>
          <a:bodyPr/>
          <a:lstStyle>
            <a:lvl1pPr>
              <a:defRPr/>
            </a:lvl1pPr>
          </a:lstStyle>
          <a:p>
            <a:endParaRPr lang="en-CA"/>
          </a:p>
        </p:txBody>
      </p:sp>
      <p:sp>
        <p:nvSpPr>
          <p:cNvPr id="6" name="Slide Number Placeholder 5"/>
          <p:cNvSpPr>
            <a:spLocks noGrp="1"/>
          </p:cNvSpPr>
          <p:nvPr>
            <p:ph type="sldNum" idx="12"/>
          </p:nvPr>
        </p:nvSpPr>
        <p:spPr/>
        <p:txBody>
          <a:bodyPr/>
          <a:lstStyle>
            <a:lvl1pPr>
              <a:defRPr/>
            </a:lvl1pPr>
          </a:lstStyle>
          <a:p>
            <a:fld id="{FD5FD8D1-916D-4047-B66B-46A149772BB9}" type="slidenum">
              <a:rPr lang="en-CA"/>
              <a:pPr/>
              <a:t>‹#›</a:t>
            </a:fld>
            <a:endParaRPr lang="en-CA"/>
          </a:p>
        </p:txBody>
      </p:sp>
    </p:spTree>
    <p:extLst>
      <p:ext uri="{BB962C8B-B14F-4D97-AF65-F5344CB8AC3E}">
        <p14:creationId xmlns:p14="http://schemas.microsoft.com/office/powerpoint/2010/main" val="81093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idx="10"/>
          </p:nvPr>
        </p:nvSpPr>
        <p:spPr/>
        <p:txBody>
          <a:bodyPr/>
          <a:lstStyle>
            <a:lvl1pPr>
              <a:defRPr/>
            </a:lvl1pPr>
          </a:lstStyle>
          <a:p>
            <a:endParaRPr lang="en-CA"/>
          </a:p>
        </p:txBody>
      </p:sp>
      <p:sp>
        <p:nvSpPr>
          <p:cNvPr id="5" name="Footer Placeholder 4"/>
          <p:cNvSpPr>
            <a:spLocks noGrp="1"/>
          </p:cNvSpPr>
          <p:nvPr>
            <p:ph type="ftr" idx="11"/>
          </p:nvPr>
        </p:nvSpPr>
        <p:spPr/>
        <p:txBody>
          <a:bodyPr/>
          <a:lstStyle>
            <a:lvl1pPr>
              <a:defRPr/>
            </a:lvl1pPr>
          </a:lstStyle>
          <a:p>
            <a:endParaRPr lang="en-CA"/>
          </a:p>
        </p:txBody>
      </p:sp>
      <p:sp>
        <p:nvSpPr>
          <p:cNvPr id="6" name="Slide Number Placeholder 5"/>
          <p:cNvSpPr>
            <a:spLocks noGrp="1"/>
          </p:cNvSpPr>
          <p:nvPr>
            <p:ph type="sldNum" idx="12"/>
          </p:nvPr>
        </p:nvSpPr>
        <p:spPr/>
        <p:txBody>
          <a:bodyPr/>
          <a:lstStyle>
            <a:lvl1pPr>
              <a:defRPr/>
            </a:lvl1pPr>
          </a:lstStyle>
          <a:p>
            <a:fld id="{9BAFAF18-7AB7-644A-8425-C49C92BAAD55}" type="slidenum">
              <a:rPr lang="en-CA"/>
              <a:pPr/>
              <a:t>‹#›</a:t>
            </a:fld>
            <a:endParaRPr lang="en-CA"/>
          </a:p>
        </p:txBody>
      </p:sp>
    </p:spTree>
    <p:extLst>
      <p:ext uri="{BB962C8B-B14F-4D97-AF65-F5344CB8AC3E}">
        <p14:creationId xmlns:p14="http://schemas.microsoft.com/office/powerpoint/2010/main" val="2459455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676275"/>
            <a:ext cx="2157413" cy="6096000"/>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762000" y="676275"/>
            <a:ext cx="6324600" cy="609600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idx="10"/>
          </p:nvPr>
        </p:nvSpPr>
        <p:spPr/>
        <p:txBody>
          <a:bodyPr/>
          <a:lstStyle>
            <a:lvl1pPr>
              <a:defRPr/>
            </a:lvl1pPr>
          </a:lstStyle>
          <a:p>
            <a:endParaRPr lang="en-CA"/>
          </a:p>
        </p:txBody>
      </p:sp>
      <p:sp>
        <p:nvSpPr>
          <p:cNvPr id="5" name="Footer Placeholder 4"/>
          <p:cNvSpPr>
            <a:spLocks noGrp="1"/>
          </p:cNvSpPr>
          <p:nvPr>
            <p:ph type="ftr" idx="11"/>
          </p:nvPr>
        </p:nvSpPr>
        <p:spPr/>
        <p:txBody>
          <a:bodyPr/>
          <a:lstStyle>
            <a:lvl1pPr>
              <a:defRPr/>
            </a:lvl1pPr>
          </a:lstStyle>
          <a:p>
            <a:endParaRPr lang="en-CA"/>
          </a:p>
        </p:txBody>
      </p:sp>
      <p:sp>
        <p:nvSpPr>
          <p:cNvPr id="6" name="Slide Number Placeholder 5"/>
          <p:cNvSpPr>
            <a:spLocks noGrp="1"/>
          </p:cNvSpPr>
          <p:nvPr>
            <p:ph type="sldNum" idx="12"/>
          </p:nvPr>
        </p:nvSpPr>
        <p:spPr/>
        <p:txBody>
          <a:bodyPr/>
          <a:lstStyle>
            <a:lvl1pPr>
              <a:defRPr/>
            </a:lvl1pPr>
          </a:lstStyle>
          <a:p>
            <a:fld id="{AD47A8AC-E032-F34A-99A0-D1825A56C32D}" type="slidenum">
              <a:rPr lang="en-CA"/>
              <a:pPr/>
              <a:t>‹#›</a:t>
            </a:fld>
            <a:endParaRPr lang="en-CA"/>
          </a:p>
        </p:txBody>
      </p:sp>
    </p:spTree>
    <p:extLst>
      <p:ext uri="{BB962C8B-B14F-4D97-AF65-F5344CB8AC3E}">
        <p14:creationId xmlns:p14="http://schemas.microsoft.com/office/powerpoint/2010/main" val="3340576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62000" y="676275"/>
            <a:ext cx="8634413" cy="1270000"/>
          </a:xfrm>
        </p:spPr>
        <p:txBody>
          <a:bodyPr/>
          <a:lstStyle/>
          <a:p>
            <a:r>
              <a:rPr lang="en-CA" smtClean="0"/>
              <a:t>Click to edit Master title style</a:t>
            </a:r>
            <a:endParaRPr lang="en-US"/>
          </a:p>
        </p:txBody>
      </p:sp>
      <p:sp>
        <p:nvSpPr>
          <p:cNvPr id="3" name="Date Placeholder 2"/>
          <p:cNvSpPr>
            <a:spLocks noGrp="1"/>
          </p:cNvSpPr>
          <p:nvPr>
            <p:ph type="dt" idx="10"/>
          </p:nvPr>
        </p:nvSpPr>
        <p:spPr>
          <a:xfrm>
            <a:off x="762000" y="6942138"/>
            <a:ext cx="2116138" cy="508000"/>
          </a:xfrm>
        </p:spPr>
        <p:txBody>
          <a:bodyPr/>
          <a:lstStyle>
            <a:lvl1pPr>
              <a:defRPr/>
            </a:lvl1pPr>
          </a:lstStyle>
          <a:p>
            <a:endParaRPr lang="en-CA"/>
          </a:p>
        </p:txBody>
      </p:sp>
      <p:sp>
        <p:nvSpPr>
          <p:cNvPr id="4" name="Footer Placeholder 3"/>
          <p:cNvSpPr>
            <a:spLocks noGrp="1"/>
          </p:cNvSpPr>
          <p:nvPr>
            <p:ph type="ftr" idx="11"/>
          </p:nvPr>
        </p:nvSpPr>
        <p:spPr>
          <a:xfrm>
            <a:off x="3470275" y="6942138"/>
            <a:ext cx="3217863" cy="508000"/>
          </a:xfrm>
        </p:spPr>
        <p:txBody>
          <a:bodyPr/>
          <a:lstStyle>
            <a:lvl1pPr>
              <a:defRPr/>
            </a:lvl1pPr>
          </a:lstStyle>
          <a:p>
            <a:endParaRPr lang="en-CA"/>
          </a:p>
        </p:txBody>
      </p:sp>
      <p:sp>
        <p:nvSpPr>
          <p:cNvPr id="5" name="Slide Number Placeholder 4"/>
          <p:cNvSpPr>
            <a:spLocks noGrp="1"/>
          </p:cNvSpPr>
          <p:nvPr>
            <p:ph type="sldNum" idx="12"/>
          </p:nvPr>
        </p:nvSpPr>
        <p:spPr>
          <a:xfrm>
            <a:off x="7280275" y="6942138"/>
            <a:ext cx="2117725" cy="508000"/>
          </a:xfrm>
        </p:spPr>
        <p:txBody>
          <a:bodyPr/>
          <a:lstStyle>
            <a:lvl1pPr>
              <a:defRPr/>
            </a:lvl1pPr>
          </a:lstStyle>
          <a:p>
            <a:fld id="{F727D3D7-9C1A-8D40-A436-12EE69435C06}" type="slidenum">
              <a:rPr lang="en-CA"/>
              <a:pPr/>
              <a:t>‹#›</a:t>
            </a:fld>
            <a:endParaRPr lang="en-CA"/>
          </a:p>
        </p:txBody>
      </p:sp>
    </p:spTree>
    <p:extLst>
      <p:ext uri="{BB962C8B-B14F-4D97-AF65-F5344CB8AC3E}">
        <p14:creationId xmlns:p14="http://schemas.microsoft.com/office/powerpoint/2010/main" val="391831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idx="10"/>
          </p:nvPr>
        </p:nvSpPr>
        <p:spPr/>
        <p:txBody>
          <a:bodyPr/>
          <a:lstStyle>
            <a:lvl1pPr>
              <a:defRPr/>
            </a:lvl1pPr>
          </a:lstStyle>
          <a:p>
            <a:endParaRPr lang="en-CA"/>
          </a:p>
        </p:txBody>
      </p:sp>
      <p:sp>
        <p:nvSpPr>
          <p:cNvPr id="5" name="Footer Placeholder 4"/>
          <p:cNvSpPr>
            <a:spLocks noGrp="1"/>
          </p:cNvSpPr>
          <p:nvPr>
            <p:ph type="ftr" idx="11"/>
          </p:nvPr>
        </p:nvSpPr>
        <p:spPr/>
        <p:txBody>
          <a:bodyPr/>
          <a:lstStyle>
            <a:lvl1pPr>
              <a:defRPr/>
            </a:lvl1pPr>
          </a:lstStyle>
          <a:p>
            <a:endParaRPr lang="en-CA"/>
          </a:p>
        </p:txBody>
      </p:sp>
      <p:sp>
        <p:nvSpPr>
          <p:cNvPr id="6" name="Slide Number Placeholder 5"/>
          <p:cNvSpPr>
            <a:spLocks noGrp="1"/>
          </p:cNvSpPr>
          <p:nvPr>
            <p:ph type="sldNum" idx="12"/>
          </p:nvPr>
        </p:nvSpPr>
        <p:spPr/>
        <p:txBody>
          <a:bodyPr/>
          <a:lstStyle>
            <a:lvl1pPr>
              <a:defRPr/>
            </a:lvl1pPr>
          </a:lstStyle>
          <a:p>
            <a:fld id="{A736C910-1366-3C4D-A132-007793730624}" type="slidenum">
              <a:rPr lang="en-CA"/>
              <a:pPr/>
              <a:t>‹#›</a:t>
            </a:fld>
            <a:endParaRPr lang="en-CA"/>
          </a:p>
        </p:txBody>
      </p:sp>
    </p:spTree>
    <p:extLst>
      <p:ext uri="{BB962C8B-B14F-4D97-AF65-F5344CB8AC3E}">
        <p14:creationId xmlns:p14="http://schemas.microsoft.com/office/powerpoint/2010/main" val="1046618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688" y="4897438"/>
            <a:ext cx="8636000" cy="15144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801688" y="3230563"/>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smtClean="0"/>
              <a:t>Click to edit Master text styles</a:t>
            </a:r>
          </a:p>
        </p:txBody>
      </p:sp>
      <p:sp>
        <p:nvSpPr>
          <p:cNvPr id="4" name="Date Placeholder 3"/>
          <p:cNvSpPr>
            <a:spLocks noGrp="1"/>
          </p:cNvSpPr>
          <p:nvPr>
            <p:ph type="dt" idx="10"/>
          </p:nvPr>
        </p:nvSpPr>
        <p:spPr/>
        <p:txBody>
          <a:bodyPr/>
          <a:lstStyle>
            <a:lvl1pPr>
              <a:defRPr/>
            </a:lvl1pPr>
          </a:lstStyle>
          <a:p>
            <a:endParaRPr lang="en-CA"/>
          </a:p>
        </p:txBody>
      </p:sp>
      <p:sp>
        <p:nvSpPr>
          <p:cNvPr id="5" name="Footer Placeholder 4"/>
          <p:cNvSpPr>
            <a:spLocks noGrp="1"/>
          </p:cNvSpPr>
          <p:nvPr>
            <p:ph type="ftr" idx="11"/>
          </p:nvPr>
        </p:nvSpPr>
        <p:spPr/>
        <p:txBody>
          <a:bodyPr/>
          <a:lstStyle>
            <a:lvl1pPr>
              <a:defRPr/>
            </a:lvl1pPr>
          </a:lstStyle>
          <a:p>
            <a:endParaRPr lang="en-CA"/>
          </a:p>
        </p:txBody>
      </p:sp>
      <p:sp>
        <p:nvSpPr>
          <p:cNvPr id="6" name="Slide Number Placeholder 5"/>
          <p:cNvSpPr>
            <a:spLocks noGrp="1"/>
          </p:cNvSpPr>
          <p:nvPr>
            <p:ph type="sldNum" idx="12"/>
          </p:nvPr>
        </p:nvSpPr>
        <p:spPr/>
        <p:txBody>
          <a:bodyPr/>
          <a:lstStyle>
            <a:lvl1pPr>
              <a:defRPr/>
            </a:lvl1pPr>
          </a:lstStyle>
          <a:p>
            <a:fld id="{0F52A9BC-5CFA-9D45-82CB-E75C798C21A0}" type="slidenum">
              <a:rPr lang="en-CA"/>
              <a:pPr/>
              <a:t>‹#›</a:t>
            </a:fld>
            <a:endParaRPr lang="en-CA"/>
          </a:p>
        </p:txBody>
      </p:sp>
    </p:spTree>
    <p:extLst>
      <p:ext uri="{BB962C8B-B14F-4D97-AF65-F5344CB8AC3E}">
        <p14:creationId xmlns:p14="http://schemas.microsoft.com/office/powerpoint/2010/main" val="1656778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762000" y="2200275"/>
            <a:ext cx="424021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5154613" y="2200275"/>
            <a:ext cx="42418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idx="10"/>
          </p:nvPr>
        </p:nvSpPr>
        <p:spPr/>
        <p:txBody>
          <a:bodyPr/>
          <a:lstStyle>
            <a:lvl1pPr>
              <a:defRPr/>
            </a:lvl1pPr>
          </a:lstStyle>
          <a:p>
            <a:endParaRPr lang="en-CA"/>
          </a:p>
        </p:txBody>
      </p:sp>
      <p:sp>
        <p:nvSpPr>
          <p:cNvPr id="6" name="Footer Placeholder 5"/>
          <p:cNvSpPr>
            <a:spLocks noGrp="1"/>
          </p:cNvSpPr>
          <p:nvPr>
            <p:ph type="ftr" idx="11"/>
          </p:nvPr>
        </p:nvSpPr>
        <p:spPr/>
        <p:txBody>
          <a:bodyPr/>
          <a:lstStyle>
            <a:lvl1pPr>
              <a:defRPr/>
            </a:lvl1pPr>
          </a:lstStyle>
          <a:p>
            <a:endParaRPr lang="en-CA"/>
          </a:p>
        </p:txBody>
      </p:sp>
      <p:sp>
        <p:nvSpPr>
          <p:cNvPr id="7" name="Slide Number Placeholder 6"/>
          <p:cNvSpPr>
            <a:spLocks noGrp="1"/>
          </p:cNvSpPr>
          <p:nvPr>
            <p:ph type="sldNum" idx="12"/>
          </p:nvPr>
        </p:nvSpPr>
        <p:spPr/>
        <p:txBody>
          <a:bodyPr/>
          <a:lstStyle>
            <a:lvl1pPr>
              <a:defRPr/>
            </a:lvl1pPr>
          </a:lstStyle>
          <a:p>
            <a:fld id="{137882F9-192A-C048-B043-BA13FCD4A1E0}" type="slidenum">
              <a:rPr lang="en-CA"/>
              <a:pPr/>
              <a:t>‹#›</a:t>
            </a:fld>
            <a:endParaRPr lang="en-CA"/>
          </a:p>
        </p:txBody>
      </p:sp>
    </p:spTree>
    <p:extLst>
      <p:ext uri="{BB962C8B-B14F-4D97-AF65-F5344CB8AC3E}">
        <p14:creationId xmlns:p14="http://schemas.microsoft.com/office/powerpoint/2010/main" val="475352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2413" cy="12700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508000" y="1706563"/>
            <a:ext cx="4487863"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508000" y="2417763"/>
            <a:ext cx="4487863"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5160963" y="1706563"/>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5160963" y="2417763"/>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idx="10"/>
          </p:nvPr>
        </p:nvSpPr>
        <p:spPr/>
        <p:txBody>
          <a:bodyPr/>
          <a:lstStyle>
            <a:lvl1pPr>
              <a:defRPr/>
            </a:lvl1pPr>
          </a:lstStyle>
          <a:p>
            <a:endParaRPr lang="en-CA"/>
          </a:p>
        </p:txBody>
      </p:sp>
      <p:sp>
        <p:nvSpPr>
          <p:cNvPr id="8" name="Footer Placeholder 7"/>
          <p:cNvSpPr>
            <a:spLocks noGrp="1"/>
          </p:cNvSpPr>
          <p:nvPr>
            <p:ph type="ftr" idx="11"/>
          </p:nvPr>
        </p:nvSpPr>
        <p:spPr/>
        <p:txBody>
          <a:bodyPr/>
          <a:lstStyle>
            <a:lvl1pPr>
              <a:defRPr/>
            </a:lvl1pPr>
          </a:lstStyle>
          <a:p>
            <a:endParaRPr lang="en-CA"/>
          </a:p>
        </p:txBody>
      </p:sp>
      <p:sp>
        <p:nvSpPr>
          <p:cNvPr id="9" name="Slide Number Placeholder 8"/>
          <p:cNvSpPr>
            <a:spLocks noGrp="1"/>
          </p:cNvSpPr>
          <p:nvPr>
            <p:ph type="sldNum" idx="12"/>
          </p:nvPr>
        </p:nvSpPr>
        <p:spPr/>
        <p:txBody>
          <a:bodyPr/>
          <a:lstStyle>
            <a:lvl1pPr>
              <a:defRPr/>
            </a:lvl1pPr>
          </a:lstStyle>
          <a:p>
            <a:fld id="{79A1A56C-6C2C-0D41-8195-B8ACAC9C9403}" type="slidenum">
              <a:rPr lang="en-CA"/>
              <a:pPr/>
              <a:t>‹#›</a:t>
            </a:fld>
            <a:endParaRPr lang="en-CA"/>
          </a:p>
        </p:txBody>
      </p:sp>
    </p:spTree>
    <p:extLst>
      <p:ext uri="{BB962C8B-B14F-4D97-AF65-F5344CB8AC3E}">
        <p14:creationId xmlns:p14="http://schemas.microsoft.com/office/powerpoint/2010/main" val="205002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CA"/>
          </a:p>
        </p:txBody>
      </p:sp>
      <p:sp>
        <p:nvSpPr>
          <p:cNvPr id="4" name="Footer Placeholder 3"/>
          <p:cNvSpPr>
            <a:spLocks noGrp="1"/>
          </p:cNvSpPr>
          <p:nvPr>
            <p:ph type="ftr" idx="11"/>
          </p:nvPr>
        </p:nvSpPr>
        <p:spPr/>
        <p:txBody>
          <a:bodyPr/>
          <a:lstStyle>
            <a:lvl1pPr>
              <a:defRPr/>
            </a:lvl1pPr>
          </a:lstStyle>
          <a:p>
            <a:endParaRPr lang="en-CA"/>
          </a:p>
        </p:txBody>
      </p:sp>
      <p:sp>
        <p:nvSpPr>
          <p:cNvPr id="5" name="Slide Number Placeholder 4"/>
          <p:cNvSpPr>
            <a:spLocks noGrp="1"/>
          </p:cNvSpPr>
          <p:nvPr>
            <p:ph type="sldNum" idx="12"/>
          </p:nvPr>
        </p:nvSpPr>
        <p:spPr/>
        <p:txBody>
          <a:bodyPr/>
          <a:lstStyle>
            <a:lvl1pPr>
              <a:defRPr/>
            </a:lvl1pPr>
          </a:lstStyle>
          <a:p>
            <a:fld id="{84BEA34E-48F6-A34F-A3EF-8A5D042DA414}" type="slidenum">
              <a:rPr lang="en-CA"/>
              <a:pPr/>
              <a:t>‹#›</a:t>
            </a:fld>
            <a:endParaRPr lang="en-CA"/>
          </a:p>
        </p:txBody>
      </p:sp>
    </p:spTree>
    <p:extLst>
      <p:ext uri="{BB962C8B-B14F-4D97-AF65-F5344CB8AC3E}">
        <p14:creationId xmlns:p14="http://schemas.microsoft.com/office/powerpoint/2010/main" val="200000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CA"/>
          </a:p>
        </p:txBody>
      </p:sp>
      <p:sp>
        <p:nvSpPr>
          <p:cNvPr id="3" name="Footer Placeholder 2"/>
          <p:cNvSpPr>
            <a:spLocks noGrp="1"/>
          </p:cNvSpPr>
          <p:nvPr>
            <p:ph type="ftr" idx="11"/>
          </p:nvPr>
        </p:nvSpPr>
        <p:spPr/>
        <p:txBody>
          <a:bodyPr/>
          <a:lstStyle>
            <a:lvl1pPr>
              <a:defRPr/>
            </a:lvl1pPr>
          </a:lstStyle>
          <a:p>
            <a:endParaRPr lang="en-CA"/>
          </a:p>
        </p:txBody>
      </p:sp>
      <p:sp>
        <p:nvSpPr>
          <p:cNvPr id="4" name="Slide Number Placeholder 3"/>
          <p:cNvSpPr>
            <a:spLocks noGrp="1"/>
          </p:cNvSpPr>
          <p:nvPr>
            <p:ph type="sldNum" idx="12"/>
          </p:nvPr>
        </p:nvSpPr>
        <p:spPr/>
        <p:txBody>
          <a:bodyPr/>
          <a:lstStyle>
            <a:lvl1pPr>
              <a:defRPr/>
            </a:lvl1pPr>
          </a:lstStyle>
          <a:p>
            <a:fld id="{D22A3539-EB6A-6049-BEB2-41023D4C853A}" type="slidenum">
              <a:rPr lang="en-CA"/>
              <a:pPr/>
              <a:t>‹#›</a:t>
            </a:fld>
            <a:endParaRPr lang="en-CA"/>
          </a:p>
        </p:txBody>
      </p:sp>
    </p:spTree>
    <p:extLst>
      <p:ext uri="{BB962C8B-B14F-4D97-AF65-F5344CB8AC3E}">
        <p14:creationId xmlns:p14="http://schemas.microsoft.com/office/powerpoint/2010/main" val="297822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1688" cy="1292225"/>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971925" y="303213"/>
            <a:ext cx="5678488" cy="6505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508000" y="1595438"/>
            <a:ext cx="3341688"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idx="10"/>
          </p:nvPr>
        </p:nvSpPr>
        <p:spPr/>
        <p:txBody>
          <a:bodyPr/>
          <a:lstStyle>
            <a:lvl1pPr>
              <a:defRPr/>
            </a:lvl1pPr>
          </a:lstStyle>
          <a:p>
            <a:endParaRPr lang="en-CA"/>
          </a:p>
        </p:txBody>
      </p:sp>
      <p:sp>
        <p:nvSpPr>
          <p:cNvPr id="6" name="Footer Placeholder 5"/>
          <p:cNvSpPr>
            <a:spLocks noGrp="1"/>
          </p:cNvSpPr>
          <p:nvPr>
            <p:ph type="ftr" idx="11"/>
          </p:nvPr>
        </p:nvSpPr>
        <p:spPr/>
        <p:txBody>
          <a:bodyPr/>
          <a:lstStyle>
            <a:lvl1pPr>
              <a:defRPr/>
            </a:lvl1pPr>
          </a:lstStyle>
          <a:p>
            <a:endParaRPr lang="en-CA"/>
          </a:p>
        </p:txBody>
      </p:sp>
      <p:sp>
        <p:nvSpPr>
          <p:cNvPr id="7" name="Slide Number Placeholder 6"/>
          <p:cNvSpPr>
            <a:spLocks noGrp="1"/>
          </p:cNvSpPr>
          <p:nvPr>
            <p:ph type="sldNum" idx="12"/>
          </p:nvPr>
        </p:nvSpPr>
        <p:spPr/>
        <p:txBody>
          <a:bodyPr/>
          <a:lstStyle>
            <a:lvl1pPr>
              <a:defRPr/>
            </a:lvl1pPr>
          </a:lstStyle>
          <a:p>
            <a:fld id="{0ED41488-9243-3E4E-ABFA-BC4A45FCC7F3}" type="slidenum">
              <a:rPr lang="en-CA"/>
              <a:pPr/>
              <a:t>‹#›</a:t>
            </a:fld>
            <a:endParaRPr lang="en-CA"/>
          </a:p>
        </p:txBody>
      </p:sp>
    </p:spTree>
    <p:extLst>
      <p:ext uri="{BB962C8B-B14F-4D97-AF65-F5344CB8AC3E}">
        <p14:creationId xmlns:p14="http://schemas.microsoft.com/office/powerpoint/2010/main" val="4158325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5588"/>
            <a:ext cx="6096000" cy="628650"/>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990725" y="681038"/>
            <a:ext cx="6096000" cy="45735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90725" y="5964238"/>
            <a:ext cx="6096000" cy="895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idx="10"/>
          </p:nvPr>
        </p:nvSpPr>
        <p:spPr/>
        <p:txBody>
          <a:bodyPr/>
          <a:lstStyle>
            <a:lvl1pPr>
              <a:defRPr/>
            </a:lvl1pPr>
          </a:lstStyle>
          <a:p>
            <a:endParaRPr lang="en-CA"/>
          </a:p>
        </p:txBody>
      </p:sp>
      <p:sp>
        <p:nvSpPr>
          <p:cNvPr id="6" name="Footer Placeholder 5"/>
          <p:cNvSpPr>
            <a:spLocks noGrp="1"/>
          </p:cNvSpPr>
          <p:nvPr>
            <p:ph type="ftr" idx="11"/>
          </p:nvPr>
        </p:nvSpPr>
        <p:spPr/>
        <p:txBody>
          <a:bodyPr/>
          <a:lstStyle>
            <a:lvl1pPr>
              <a:defRPr/>
            </a:lvl1pPr>
          </a:lstStyle>
          <a:p>
            <a:endParaRPr lang="en-CA"/>
          </a:p>
        </p:txBody>
      </p:sp>
      <p:sp>
        <p:nvSpPr>
          <p:cNvPr id="7" name="Slide Number Placeholder 6"/>
          <p:cNvSpPr>
            <a:spLocks noGrp="1"/>
          </p:cNvSpPr>
          <p:nvPr>
            <p:ph type="sldNum" idx="12"/>
          </p:nvPr>
        </p:nvSpPr>
        <p:spPr/>
        <p:txBody>
          <a:bodyPr/>
          <a:lstStyle>
            <a:lvl1pPr>
              <a:defRPr/>
            </a:lvl1pPr>
          </a:lstStyle>
          <a:p>
            <a:fld id="{CEB16C6C-EDD4-D94A-895B-B12A8310F024}" type="slidenum">
              <a:rPr lang="en-CA"/>
              <a:pPr/>
              <a:t>‹#›</a:t>
            </a:fld>
            <a:endParaRPr lang="en-CA"/>
          </a:p>
        </p:txBody>
      </p:sp>
    </p:spTree>
    <p:extLst>
      <p:ext uri="{BB962C8B-B14F-4D97-AF65-F5344CB8AC3E}">
        <p14:creationId xmlns:p14="http://schemas.microsoft.com/office/powerpoint/2010/main" val="3628294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762000" y="676275"/>
            <a:ext cx="8634413"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762000" y="2200275"/>
            <a:ext cx="8634413"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3"/>
          <p:cNvSpPr>
            <a:spLocks noGrp="1" noChangeArrowheads="1"/>
          </p:cNvSpPr>
          <p:nvPr>
            <p:ph type="dt"/>
          </p:nvPr>
        </p:nvSpPr>
        <p:spPr bwMode="auto">
          <a:xfrm>
            <a:off x="762000" y="6942138"/>
            <a:ext cx="21161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defRPr>
            </a:lvl1pPr>
          </a:lstStyle>
          <a:p>
            <a:endParaRPr lang="en-CA"/>
          </a:p>
        </p:txBody>
      </p:sp>
      <p:sp>
        <p:nvSpPr>
          <p:cNvPr id="1028" name="Rectangle 4"/>
          <p:cNvSpPr>
            <a:spLocks noGrp="1" noChangeArrowheads="1"/>
          </p:cNvSpPr>
          <p:nvPr>
            <p:ph type="ftr"/>
          </p:nvPr>
        </p:nvSpPr>
        <p:spPr bwMode="auto">
          <a:xfrm>
            <a:off x="3470275" y="6942138"/>
            <a:ext cx="32178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lvl1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defRPr>
            </a:lvl1pPr>
          </a:lstStyle>
          <a:p>
            <a:endParaRPr lang="en-CA"/>
          </a:p>
        </p:txBody>
      </p:sp>
      <p:sp>
        <p:nvSpPr>
          <p:cNvPr id="1029" name="Rectangle 5"/>
          <p:cNvSpPr>
            <a:spLocks noGrp="1" noChangeArrowheads="1"/>
          </p:cNvSpPr>
          <p:nvPr>
            <p:ph type="sldNum"/>
          </p:nvPr>
        </p:nvSpPr>
        <p:spPr bwMode="auto">
          <a:xfrm>
            <a:off x="7280275" y="6942138"/>
            <a:ext cx="21177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defRPr>
            </a:lvl1pPr>
          </a:lstStyle>
          <a:p>
            <a:fld id="{944351BF-E3AB-C644-9198-A2288720737D}" type="slidenum">
              <a:rPr lang="en-CA"/>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fontAlgn="base">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Arial Unicode MS" charset="0"/>
        </a:defRPr>
      </a:lvl2pPr>
      <a:lvl3pPr marL="11430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Arial Unicode MS" charset="0"/>
        </a:defRPr>
      </a:lvl3pPr>
      <a:lvl4pPr marL="16002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Arial Unicode MS" charset="0"/>
        </a:defRPr>
      </a:lvl4pPr>
      <a:lvl5pPr marL="20574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Arial Unicode MS" charset="0"/>
        </a:defRPr>
      </a:lvl5pPr>
      <a:lvl6pPr marL="25146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Arial Unicode MS" charset="0"/>
        </a:defRPr>
      </a:lvl6pPr>
      <a:lvl7pPr marL="29718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Arial Unicode MS" charset="0"/>
        </a:defRPr>
      </a:lvl7pPr>
      <a:lvl8pPr marL="34290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Arial Unicode MS" charset="0"/>
        </a:defRPr>
      </a:lvl8pPr>
      <a:lvl9pPr marL="38862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Arial Unicode MS" charset="0"/>
        </a:defRPr>
      </a:lvl9pPr>
    </p:titleStyle>
    <p:bodyStyle>
      <a:lvl1pPr marL="342900" indent="-342900" algn="l" defTabSz="449263" rtl="0" fontAlgn="base">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fontAlgn="base">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fontAlgn="base">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857250" y="3200400"/>
            <a:ext cx="8445500" cy="1219200"/>
          </a:xfrm>
          <a:ln/>
        </p:spPr>
        <p:txBody>
          <a:bodyPr lIns="0" tIns="0" rIns="0" bIns="0" anchor="t"/>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4800">
                <a:latin typeface="Arial" charset="0"/>
              </a:rPr>
              <a:t>Mozilla &amp; Buildbot</a:t>
            </a:r>
          </a:p>
        </p:txBody>
      </p:sp>
      <p:sp>
        <p:nvSpPr>
          <p:cNvPr id="3074" name="Rectangle 2"/>
          <p:cNvSpPr>
            <a:spLocks noGrp="1" noChangeArrowheads="1"/>
          </p:cNvSpPr>
          <p:nvPr>
            <p:ph type="subTitle" idx="4294967295"/>
          </p:nvPr>
        </p:nvSpPr>
        <p:spPr bwMode="auto">
          <a:xfrm>
            <a:off x="3600450" y="6400800"/>
            <a:ext cx="6223000" cy="644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marL="0" indent="0" algn="ctr">
              <a:lnSpc>
                <a:spcPct val="95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2900">
                <a:latin typeface="Arial" charset="0"/>
              </a:rPr>
              <a:t>Armen Zambrano Gasparnian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381000"/>
            <a:ext cx="9017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3970338" y="3389313"/>
            <a:ext cx="2219325" cy="841375"/>
          </a:xfrm>
          <a:ln/>
        </p:spPr>
        <p:txBody>
          <a:bodyPr lIns="0" tIns="0" rIns="0" bIns="0" anchor="t"/>
          <a:lstStyle/>
          <a:p>
            <a:pPr algn="l">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4300">
                <a:latin typeface="Arial" charset="0"/>
              </a:rPr>
              <a:t>Scaling</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786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278313" y="1016000"/>
            <a:ext cx="16033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gn="ctr">
              <a:lnSpc>
                <a:spcPct val="95000"/>
              </a:lnSpc>
            </a:pPr>
            <a:r>
              <a:rPr lang="en-CA" sz="2100">
                <a:latin typeface="Arial" charset="0"/>
              </a:rPr>
              <a:t>one push</a:t>
            </a:r>
          </a:p>
        </p:txBody>
      </p:sp>
      <p:sp>
        <p:nvSpPr>
          <p:cNvPr id="15362" name="Text Box 2"/>
          <p:cNvSpPr txBox="1">
            <a:spLocks noChangeArrowheads="1"/>
          </p:cNvSpPr>
          <p:nvPr/>
        </p:nvSpPr>
        <p:spPr bwMode="auto">
          <a:xfrm>
            <a:off x="3770313" y="1930400"/>
            <a:ext cx="2619375"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gn="ctr">
              <a:lnSpc>
                <a:spcPct val="95000"/>
              </a:lnSpc>
            </a:pPr>
            <a:r>
              <a:rPr lang="en-CA">
                <a:latin typeface="Arial" charset="0"/>
              </a:rPr>
              <a:t>12.40 hours</a:t>
            </a:r>
            <a:br>
              <a:rPr lang="en-CA">
                <a:latin typeface="Arial" charset="0"/>
              </a:rPr>
            </a:br>
            <a:r>
              <a:rPr lang="en-CA" sz="1900">
                <a:solidFill>
                  <a:srgbClr val="999999"/>
                </a:solidFill>
                <a:latin typeface="Arial" charset="0"/>
              </a:rPr>
              <a:t>of build time</a:t>
            </a:r>
          </a:p>
        </p:txBody>
      </p:sp>
      <p:sp>
        <p:nvSpPr>
          <p:cNvPr id="15363" name="Text Box 3"/>
          <p:cNvSpPr txBox="1">
            <a:spLocks noChangeArrowheads="1"/>
          </p:cNvSpPr>
          <p:nvPr/>
        </p:nvSpPr>
        <p:spPr bwMode="auto">
          <a:xfrm>
            <a:off x="3751263" y="3149600"/>
            <a:ext cx="2657475"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gn="ctr">
              <a:lnSpc>
                <a:spcPct val="95000"/>
              </a:lnSpc>
            </a:pPr>
            <a:r>
              <a:rPr lang="en-CA" sz="3200">
                <a:latin typeface="Arial" charset="0"/>
              </a:rPr>
              <a:t>54.48 hours</a:t>
            </a:r>
            <a:br>
              <a:rPr lang="en-CA" sz="3200">
                <a:latin typeface="Arial" charset="0"/>
              </a:rPr>
            </a:br>
            <a:r>
              <a:rPr lang="en-CA" sz="2100">
                <a:solidFill>
                  <a:srgbClr val="999999"/>
                </a:solidFill>
                <a:latin typeface="Arial" charset="0"/>
              </a:rPr>
              <a:t>of testing time</a:t>
            </a:r>
          </a:p>
        </p:txBody>
      </p:sp>
      <p:sp>
        <p:nvSpPr>
          <p:cNvPr id="15364" name="Text Box 4"/>
          <p:cNvSpPr txBox="1">
            <a:spLocks noChangeArrowheads="1"/>
          </p:cNvSpPr>
          <p:nvPr/>
        </p:nvSpPr>
        <p:spPr bwMode="auto">
          <a:xfrm>
            <a:off x="3062288" y="4673600"/>
            <a:ext cx="4035425" cy="131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gn="ctr">
              <a:lnSpc>
                <a:spcPct val="95000"/>
              </a:lnSpc>
            </a:pPr>
            <a:r>
              <a:rPr lang="en-CA" sz="4800">
                <a:latin typeface="Arial" charset="0"/>
              </a:rPr>
              <a:t>2.79 days</a:t>
            </a:r>
            <a:br>
              <a:rPr lang="en-CA" sz="4800">
                <a:latin typeface="Arial" charset="0"/>
              </a:rPr>
            </a:br>
            <a:r>
              <a:rPr lang="en-CA" sz="4300">
                <a:latin typeface="Arial" charset="0"/>
              </a:rPr>
              <a:t>of CPU Time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247650" y="304800"/>
            <a:ext cx="9664700" cy="914400"/>
          </a:xfrm>
          <a:ln/>
        </p:spPr>
        <p:txBody>
          <a:bodyPr lIns="0" tIns="0" rIns="0" bIns="0" anchor="t"/>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4300">
                <a:latin typeface="Arial" charset="0"/>
              </a:rPr>
              <a:t>pushes per month per branch</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284288"/>
            <a:ext cx="9144000" cy="5051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6387" name="Text Box 3"/>
          <p:cNvSpPr txBox="1">
            <a:spLocks noChangeArrowheads="1"/>
          </p:cNvSpPr>
          <p:nvPr/>
        </p:nvSpPr>
        <p:spPr bwMode="auto">
          <a:xfrm>
            <a:off x="349250" y="1117600"/>
            <a:ext cx="1452563"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nSpc>
                <a:spcPct val="95000"/>
              </a:lnSpc>
            </a:pPr>
            <a:r>
              <a:rPr lang="en-CA">
                <a:latin typeface="Arial" charset="0"/>
              </a:rPr>
              <a:t># pushes</a:t>
            </a:r>
          </a:p>
        </p:txBody>
      </p:sp>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800" y="6502400"/>
            <a:ext cx="5489575" cy="381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6389" name="Text Box 5"/>
          <p:cNvSpPr txBox="1">
            <a:spLocks noChangeArrowheads="1"/>
          </p:cNvSpPr>
          <p:nvPr/>
        </p:nvSpPr>
        <p:spPr bwMode="auto">
          <a:xfrm>
            <a:off x="654050" y="6502400"/>
            <a:ext cx="171450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nSpc>
                <a:spcPct val="95000"/>
              </a:lnSpc>
            </a:pPr>
            <a:r>
              <a:rPr lang="en-CA" sz="2700">
                <a:latin typeface="Arial" charset="0"/>
              </a:rPr>
              <a:t>LEGEND:</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247650" y="304800"/>
            <a:ext cx="9664700" cy="914400"/>
          </a:xfrm>
          <a:ln/>
        </p:spPr>
        <p:txBody>
          <a:bodyPr lIns="0" tIns="0" rIns="0" bIns="0" anchor="t"/>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4300">
                <a:latin typeface="Arial" charset="0"/>
              </a:rPr>
              <a:t>distribution of pushes</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1739900"/>
            <a:ext cx="5448300" cy="4140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797050"/>
            <a:ext cx="5549900" cy="4025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74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5225" y="6502400"/>
            <a:ext cx="3232150" cy="381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7413" name="Text Box 5"/>
          <p:cNvSpPr txBox="1">
            <a:spLocks noChangeArrowheads="1"/>
          </p:cNvSpPr>
          <p:nvPr/>
        </p:nvSpPr>
        <p:spPr bwMode="auto">
          <a:xfrm>
            <a:off x="958850" y="1016000"/>
            <a:ext cx="7948613"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nSpc>
                <a:spcPct val="95000"/>
              </a:lnSpc>
            </a:pPr>
            <a:r>
              <a:rPr lang="en-CA" sz="2700">
                <a:latin typeface="Arial" charset="0"/>
              </a:rPr>
              <a:t>TODO: simplify images; remove other branches</a:t>
            </a:r>
          </a:p>
        </p:txBody>
      </p:sp>
      <p:sp>
        <p:nvSpPr>
          <p:cNvPr id="17414" name="Text Box 6"/>
          <p:cNvSpPr txBox="1">
            <a:spLocks noChangeArrowheads="1"/>
          </p:cNvSpPr>
          <p:nvPr/>
        </p:nvSpPr>
        <p:spPr bwMode="auto">
          <a:xfrm>
            <a:off x="552450" y="6502400"/>
            <a:ext cx="2014538"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nSpc>
                <a:spcPct val="95000"/>
              </a:lnSpc>
            </a:pPr>
            <a:r>
              <a:rPr lang="en-CA" sz="2700">
                <a:latin typeface="Arial" charset="0"/>
              </a:rPr>
              <a:t>LEGEND:</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2432050" y="3149600"/>
            <a:ext cx="5295900" cy="123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gn="ctr">
              <a:lnSpc>
                <a:spcPct val="95000"/>
              </a:lnSpc>
            </a:pPr>
            <a:r>
              <a:rPr lang="en-CA" sz="8500">
                <a:latin typeface="Arial" charset="0"/>
              </a:rPr>
              <a:t>Quiz</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0" y="381000"/>
            <a:ext cx="51435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38100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0" y="381000"/>
            <a:ext cx="51435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66850" y="311150"/>
            <a:ext cx="4822825" cy="390525"/>
          </a:xfrm>
          <a:prstGeom prst="rect">
            <a:avLst/>
          </a:prstGeom>
          <a:solidFill>
            <a:srgbClr val="CCCC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gn="ctr">
              <a:lnSpc>
                <a:spcPct val="95000"/>
              </a:lnSpc>
            </a:pPr>
            <a:r>
              <a:rPr lang="en-CA" sz="2700">
                <a:latin typeface="Arial" charset="0"/>
              </a:rPr>
              <a:t>http://armenzg.com/fsoss2010</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944563" y="3111500"/>
            <a:ext cx="8270875"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gn="ctr">
              <a:lnSpc>
                <a:spcPct val="95000"/>
              </a:lnSpc>
            </a:pPr>
            <a:r>
              <a:rPr lang="en-CA" sz="6400">
                <a:latin typeface="Arial" charset="0"/>
              </a:rPr>
              <a:t>Release process</a:t>
            </a:r>
          </a:p>
        </p:txBody>
      </p:sp>
      <p:sp>
        <p:nvSpPr>
          <p:cNvPr id="22530" name="Text Box 2"/>
          <p:cNvSpPr txBox="1">
            <a:spLocks noChangeArrowheads="1"/>
          </p:cNvSpPr>
          <p:nvPr/>
        </p:nvSpPr>
        <p:spPr bwMode="auto">
          <a:xfrm>
            <a:off x="2990850" y="4165600"/>
            <a:ext cx="421322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nSpc>
                <a:spcPct val="95000"/>
              </a:lnSpc>
            </a:pPr>
            <a:r>
              <a:rPr lang="en-CA" sz="2700">
                <a:latin typeface="Arial" charset="0"/>
              </a:rPr>
              <a:t>From "go" to users' hands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247650" y="304800"/>
            <a:ext cx="9664700" cy="914400"/>
          </a:xfrm>
          <a:ln/>
        </p:spPr>
        <p:txBody>
          <a:bodyPr lIns="0" tIns="0" rIns="0" bIns="0" anchor="t"/>
          <a:lstStyle/>
          <a:p>
            <a:pPr algn="l">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4300">
                <a:latin typeface="Arial" charset="0"/>
              </a:rPr>
              <a:t>Release process</a:t>
            </a:r>
          </a:p>
        </p:txBody>
      </p:sp>
      <p:sp>
        <p:nvSpPr>
          <p:cNvPr id="23554" name="Rectangle 2"/>
          <p:cNvSpPr>
            <a:spLocks noGrp="1" noChangeArrowheads="1"/>
          </p:cNvSpPr>
          <p:nvPr>
            <p:ph type="body" idx="1"/>
          </p:nvPr>
        </p:nvSpPr>
        <p:spPr>
          <a:xfrm>
            <a:off x="247650" y="1625600"/>
            <a:ext cx="9661525" cy="5484813"/>
          </a:xfrm>
          <a:ln/>
        </p:spPr>
        <p:txBody>
          <a:bodyPr lIns="0" tIns="0" rIns="0" bIns="0"/>
          <a:lstStyle/>
          <a:p>
            <a:pPr marL="457200" lvl="1" indent="-342900">
              <a:lnSpc>
                <a:spcPct val="95000"/>
              </a:lnSpc>
              <a:spcBef>
                <a:spcPct val="0"/>
              </a:spcBef>
              <a:buFont typeface="Arial" charset="0"/>
              <a:buChar char="•"/>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2700">
                <a:latin typeface="Arial" charset="0"/>
              </a:rPr>
              <a:t>350+ million users</a:t>
            </a:r>
          </a:p>
          <a:p>
            <a:pPr marL="457200" lvl="1" indent="-342900">
              <a:lnSpc>
                <a:spcPct val="95000"/>
              </a:lnSpc>
              <a:spcBef>
                <a:spcPct val="0"/>
              </a:spcBef>
              <a:buFont typeface="Arial" charset="0"/>
              <a:buChar char="•"/>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2700">
                <a:latin typeface="Arial" charset="0"/>
              </a:rPr>
              <a:t>Joint effort by:</a:t>
            </a:r>
          </a:p>
          <a:p>
            <a:pPr marL="855663" lvl="2" indent="-285750">
              <a:lnSpc>
                <a:spcPct val="95000"/>
              </a:lnSpc>
              <a:spcBef>
                <a:spcPct val="0"/>
              </a:spcBef>
              <a:buSzPct val="80000"/>
              <a:buFont typeface="Courier New" charset="0"/>
              <a:buChar char="o"/>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2700">
                <a:latin typeface="Arial" charset="0"/>
              </a:rPr>
              <a:t>Quality Assurance</a:t>
            </a:r>
          </a:p>
          <a:p>
            <a:pPr marL="855663" lvl="2" indent="-285750">
              <a:lnSpc>
                <a:spcPct val="95000"/>
              </a:lnSpc>
              <a:spcBef>
                <a:spcPct val="0"/>
              </a:spcBef>
              <a:buSzPct val="80000"/>
              <a:buFont typeface="Courier New" charset="0"/>
              <a:buChar char="o"/>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2700">
                <a:latin typeface="Arial" charset="0"/>
              </a:rPr>
              <a:t>Web development</a:t>
            </a:r>
          </a:p>
          <a:p>
            <a:pPr marL="855663" lvl="2" indent="-285750">
              <a:lnSpc>
                <a:spcPct val="95000"/>
              </a:lnSpc>
              <a:spcBef>
                <a:spcPct val="0"/>
              </a:spcBef>
              <a:buSzPct val="80000"/>
              <a:buFont typeface="Courier New" charset="0"/>
              <a:buChar char="o"/>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2700">
                <a:latin typeface="Arial" charset="0"/>
              </a:rPr>
              <a:t>PR</a:t>
            </a:r>
          </a:p>
          <a:p>
            <a:pPr marL="855663" lvl="2" indent="-285750">
              <a:lnSpc>
                <a:spcPct val="95000"/>
              </a:lnSpc>
              <a:spcBef>
                <a:spcPct val="0"/>
              </a:spcBef>
              <a:buSzPct val="80000"/>
              <a:buFont typeface="Courier New" charset="0"/>
              <a:buChar char="o"/>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2700">
                <a:latin typeface="Arial" charset="0"/>
              </a:rPr>
              <a:t>Localization</a:t>
            </a:r>
          </a:p>
          <a:p>
            <a:pPr marL="855663" lvl="2" indent="-285750">
              <a:lnSpc>
                <a:spcPct val="95000"/>
              </a:lnSpc>
              <a:spcBef>
                <a:spcPct val="0"/>
              </a:spcBef>
              <a:buSzPct val="80000"/>
              <a:buFont typeface="Courier New" charset="0"/>
              <a:buChar char="o"/>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2700">
                <a:latin typeface="Arial" charset="0"/>
              </a:rPr>
              <a:t>Release Engineering</a:t>
            </a:r>
          </a:p>
          <a:p>
            <a:pPr marL="855663" lvl="2" indent="-285750">
              <a:lnSpc>
                <a:spcPct val="95000"/>
              </a:lnSpc>
              <a:spcBef>
                <a:spcPct val="0"/>
              </a:spcBef>
              <a:buSzPct val="80000"/>
              <a:buFont typeface="Courier New" charset="0"/>
              <a:buChar char="o"/>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2700">
                <a:latin typeface="Arial" charset="0"/>
              </a:rPr>
              <a:t>Beta testers</a:t>
            </a:r>
          </a:p>
          <a:p>
            <a:pPr marL="457200" lvl="1" indent="-342900">
              <a:lnSpc>
                <a:spcPct val="95000"/>
              </a:lnSpc>
              <a:spcBef>
                <a:spcPct val="0"/>
              </a:spcBef>
              <a:buFont typeface="Arial" charset="0"/>
              <a:buChar char="•"/>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2700">
                <a:latin typeface="Arial" charset="0"/>
              </a:rPr>
              <a:t>Type of releases</a:t>
            </a:r>
          </a:p>
          <a:p>
            <a:pPr marL="855663" lvl="2" indent="-285750">
              <a:lnSpc>
                <a:spcPct val="95000"/>
              </a:lnSpc>
              <a:spcBef>
                <a:spcPct val="0"/>
              </a:spcBef>
              <a:buSzPct val="80000"/>
              <a:buFont typeface="Courier New" charset="0"/>
              <a:buChar char="o"/>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2700">
                <a:latin typeface="Arial" charset="0"/>
              </a:rPr>
              <a:t>stable branches (FF3.5 &amp; FF3.6)</a:t>
            </a:r>
          </a:p>
          <a:p>
            <a:pPr marL="855663" lvl="2" indent="-285750">
              <a:lnSpc>
                <a:spcPct val="95000"/>
              </a:lnSpc>
              <a:spcBef>
                <a:spcPct val="0"/>
              </a:spcBef>
              <a:buSzPct val="80000"/>
              <a:buFont typeface="Courier New" charset="0"/>
              <a:buChar char="o"/>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2700">
                <a:latin typeface="Arial" charset="0"/>
              </a:rPr>
              <a:t>beta releases (FF4 betas)</a:t>
            </a:r>
          </a:p>
          <a:p>
            <a:pPr marL="855663" lvl="2" indent="-285750">
              <a:lnSpc>
                <a:spcPct val="95000"/>
              </a:lnSpc>
              <a:spcBef>
                <a:spcPct val="0"/>
              </a:spcBef>
              <a:buSzPct val="80000"/>
              <a:buFont typeface="Courier New" charset="0"/>
              <a:buChar char="o"/>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2700">
                <a:latin typeface="Arial" charset="0"/>
              </a:rPr>
              <a:t>chem-spill releases (any of the above but fast!)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247650" y="304800"/>
            <a:ext cx="9664700" cy="914400"/>
          </a:xfrm>
          <a:ln/>
        </p:spPr>
        <p:txBody>
          <a:bodyPr lIns="0" tIns="0" rIns="0" bIns="0" anchor="t"/>
          <a:lstStyle/>
          <a:p>
            <a:pPr algn="l">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4300">
                <a:latin typeface="Arial" charset="0"/>
              </a:rPr>
              <a:t>Release process</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8" y="1117600"/>
            <a:ext cx="8810625" cy="6607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1974850" y="1422400"/>
            <a:ext cx="3806825"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nSpc>
                <a:spcPct val="95000"/>
              </a:lnSpc>
            </a:pPr>
            <a:r>
              <a:rPr lang="en-CA" sz="4300">
                <a:latin typeface="Arial" charset="0"/>
              </a:rPr>
              <a:t>That was easy!</a:t>
            </a:r>
          </a:p>
        </p:txBody>
      </p:sp>
      <p:sp>
        <p:nvSpPr>
          <p:cNvPr id="25602" name="Text Box 2"/>
          <p:cNvSpPr txBox="1">
            <a:spLocks noChangeArrowheads="1"/>
          </p:cNvSpPr>
          <p:nvPr/>
        </p:nvSpPr>
        <p:spPr bwMode="auto">
          <a:xfrm>
            <a:off x="5632450" y="4775200"/>
            <a:ext cx="1900238"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nSpc>
                <a:spcPct val="95000"/>
              </a:lnSpc>
            </a:pPr>
            <a:r>
              <a:rPr lang="en-CA" sz="2700" i="1">
                <a:solidFill>
                  <a:srgbClr val="999999"/>
                </a:solidFill>
                <a:latin typeface="Arial" charset="0"/>
              </a:rPr>
              <a:t>Yeah, right.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346450"/>
            <a:ext cx="2997200" cy="927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3556000"/>
            <a:ext cx="2008188" cy="20081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76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5200" y="2235200"/>
            <a:ext cx="1870075" cy="1979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76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1600" y="1524000"/>
            <a:ext cx="1358900" cy="1339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76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4800" y="5080000"/>
            <a:ext cx="2495550" cy="1146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76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3600" y="3454400"/>
            <a:ext cx="1276350" cy="1362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7654" name="Text Box 6"/>
          <p:cNvSpPr txBox="1">
            <a:spLocks noChangeArrowheads="1"/>
          </p:cNvSpPr>
          <p:nvPr/>
        </p:nvSpPr>
        <p:spPr bwMode="auto">
          <a:xfrm>
            <a:off x="247650" y="304800"/>
            <a:ext cx="5210175"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nSpc>
                <a:spcPct val="95000"/>
              </a:lnSpc>
            </a:pPr>
            <a:r>
              <a:rPr lang="en-CA" sz="4300">
                <a:latin typeface="Arial" charset="0"/>
              </a:rPr>
              <a:t>Requirements</a:t>
            </a:r>
          </a:p>
        </p:txBody>
      </p:sp>
      <p:sp>
        <p:nvSpPr>
          <p:cNvPr id="27655" name="Text Box 7"/>
          <p:cNvSpPr txBox="1">
            <a:spLocks noChangeArrowheads="1"/>
          </p:cNvSpPr>
          <p:nvPr/>
        </p:nvSpPr>
        <p:spPr bwMode="auto">
          <a:xfrm>
            <a:off x="7053263" y="2027238"/>
            <a:ext cx="2024062"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nSpc>
                <a:spcPct val="95000"/>
              </a:lnSpc>
            </a:pPr>
            <a:r>
              <a:rPr lang="en-CA" sz="2700" b="1" i="1">
                <a:solidFill>
                  <a:srgbClr val="073763"/>
                </a:solidFill>
                <a:latin typeface="Trebuchet MS" charset="0"/>
              </a:rPr>
              <a:t>SimpleJson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438150"/>
            <a:ext cx="7912100" cy="6743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1282700"/>
            <a:ext cx="8997950" cy="5054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247650" y="304800"/>
            <a:ext cx="9664700" cy="914400"/>
          </a:xfrm>
          <a:ln/>
        </p:spPr>
        <p:txBody>
          <a:bodyPr lIns="0" tIns="0" rIns="0" bIns="0" anchor="t"/>
          <a:lstStyle/>
          <a:p>
            <a:pPr algn="l">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4300">
                <a:latin typeface="Arial" charset="0"/>
              </a:rPr>
              <a:t>Collaboration</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25" y="1828800"/>
            <a:ext cx="7142163" cy="4657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1524000"/>
            <a:ext cx="12700" cy="12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1746" name="Text Box 2"/>
          <p:cNvSpPr txBox="1">
            <a:spLocks noChangeArrowheads="1"/>
          </p:cNvSpPr>
          <p:nvPr/>
        </p:nvSpPr>
        <p:spPr bwMode="auto">
          <a:xfrm>
            <a:off x="450850" y="406400"/>
            <a:ext cx="1616075"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nSpc>
                <a:spcPct val="95000"/>
              </a:lnSpc>
            </a:pPr>
            <a:r>
              <a:rPr lang="en-CA" sz="4300">
                <a:latin typeface="Arial" charset="0"/>
              </a:rPr>
              <a:t>Pods</a:t>
            </a:r>
          </a:p>
        </p:txBody>
      </p:sp>
      <p:pic>
        <p:nvPicPr>
          <p:cNvPr id="317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663" y="1219200"/>
            <a:ext cx="8194675" cy="6149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body"/>
          </p:nvPr>
        </p:nvSpPr>
        <p:spPr>
          <a:xfrm>
            <a:off x="552450" y="1320800"/>
            <a:ext cx="7353300" cy="5394325"/>
          </a:xfrm>
          <a:ln/>
        </p:spPr>
        <p:txBody>
          <a:bodyPr lIns="0" tIns="0" rIns="0" bIns="0" anchor="t"/>
          <a:lstStyle/>
          <a:p>
            <a:pPr marL="1255713" lvl="3" algn="l">
              <a:lnSpc>
                <a:spcPct val="95000"/>
              </a:lnSpc>
              <a:buFont typeface="Arial" charset="0"/>
              <a:buChar char=" "/>
              <a:tabLst>
                <a:tab pos="1484313" algn="l"/>
                <a:tab pos="2398713" algn="l"/>
                <a:tab pos="3313113" algn="l"/>
                <a:tab pos="4227513" algn="l"/>
                <a:tab pos="5141913" algn="l"/>
                <a:tab pos="6056313" algn="l"/>
                <a:tab pos="6970713" algn="l"/>
                <a:tab pos="7885113" algn="l"/>
                <a:tab pos="8799513" algn="l"/>
                <a:tab pos="9713913" algn="l"/>
              </a:tabLst>
            </a:pPr>
            <a:r>
              <a:rPr lang="en-CA" sz="3200">
                <a:latin typeface="Arial" charset="0"/>
              </a:rPr>
              <a:t> </a:t>
            </a:r>
          </a:p>
          <a:p>
            <a:pPr marL="1255713" lvl="3" algn="l">
              <a:lnSpc>
                <a:spcPct val="95000"/>
              </a:lnSpc>
              <a:buFont typeface="Arial" charset="0"/>
              <a:buNone/>
              <a:tabLst>
                <a:tab pos="1484313" algn="l"/>
                <a:tab pos="2398713" algn="l"/>
                <a:tab pos="3313113" algn="l"/>
                <a:tab pos="4227513" algn="l"/>
                <a:tab pos="5141913" algn="l"/>
                <a:tab pos="6056313" algn="l"/>
                <a:tab pos="6970713" algn="l"/>
                <a:tab pos="7885113" algn="l"/>
                <a:tab pos="8799513" algn="l"/>
                <a:tab pos="9713913" algn="l"/>
              </a:tabLst>
            </a:pPr>
            <a:endParaRPr lang="en-CA" sz="3200">
              <a:latin typeface="Arial" charset="0"/>
            </a:endParaRPr>
          </a:p>
          <a:p>
            <a:pPr marL="1712913" lvl="4" algn="l">
              <a:lnSpc>
                <a:spcPct val="95000"/>
              </a:lnSpc>
              <a:buFont typeface="Wingdings" charset="0"/>
              <a:buChar char=""/>
              <a:tabLst>
                <a:tab pos="1484313" algn="l"/>
                <a:tab pos="2398713" algn="l"/>
                <a:tab pos="3313113" algn="l"/>
                <a:tab pos="4227513" algn="l"/>
                <a:tab pos="5141913" algn="l"/>
                <a:tab pos="6056313" algn="l"/>
                <a:tab pos="6970713" algn="l"/>
                <a:tab pos="7885113" algn="l"/>
                <a:tab pos="8799513" algn="l"/>
                <a:tab pos="9713913" algn="l"/>
              </a:tabLst>
            </a:pPr>
            <a:r>
              <a:rPr lang="en-CA" sz="3200">
                <a:latin typeface="Arial" charset="0"/>
              </a:rPr>
              <a:t>Cycle of a push</a:t>
            </a:r>
          </a:p>
          <a:p>
            <a:pPr marL="1712913" lvl="4" algn="l">
              <a:lnSpc>
                <a:spcPct val="95000"/>
              </a:lnSpc>
              <a:buFont typeface="Wingdings" charset="0"/>
              <a:buChar char=""/>
              <a:tabLst>
                <a:tab pos="1484313" algn="l"/>
                <a:tab pos="2398713" algn="l"/>
                <a:tab pos="3313113" algn="l"/>
                <a:tab pos="4227513" algn="l"/>
                <a:tab pos="5141913" algn="l"/>
                <a:tab pos="6056313" algn="l"/>
                <a:tab pos="6970713" algn="l"/>
                <a:tab pos="7885113" algn="l"/>
                <a:tab pos="8799513" algn="l"/>
                <a:tab pos="9713913" algn="l"/>
              </a:tabLst>
            </a:pPr>
            <a:r>
              <a:rPr lang="en-CA" sz="3200">
                <a:latin typeface="Arial" charset="0"/>
              </a:rPr>
              <a:t>Builds &amp; results</a:t>
            </a:r>
          </a:p>
          <a:p>
            <a:pPr marL="1712913" lvl="4" algn="l">
              <a:lnSpc>
                <a:spcPct val="95000"/>
              </a:lnSpc>
              <a:buFont typeface="Wingdings" charset="0"/>
              <a:buChar char=""/>
              <a:tabLst>
                <a:tab pos="1484313" algn="l"/>
                <a:tab pos="2398713" algn="l"/>
                <a:tab pos="3313113" algn="l"/>
                <a:tab pos="4227513" algn="l"/>
                <a:tab pos="5141913" algn="l"/>
                <a:tab pos="6056313" algn="l"/>
                <a:tab pos="6970713" algn="l"/>
                <a:tab pos="7885113" algn="l"/>
                <a:tab pos="8799513" algn="l"/>
                <a:tab pos="9713913" algn="l"/>
              </a:tabLst>
            </a:pPr>
            <a:r>
              <a:rPr lang="en-CA" sz="3200">
                <a:latin typeface="Arial" charset="0"/>
              </a:rPr>
              <a:t>Scaling</a:t>
            </a:r>
          </a:p>
          <a:p>
            <a:pPr marL="1712913" lvl="4" algn="l">
              <a:lnSpc>
                <a:spcPct val="95000"/>
              </a:lnSpc>
              <a:buFont typeface="Wingdings" charset="0"/>
              <a:buChar char=""/>
              <a:tabLst>
                <a:tab pos="1484313" algn="l"/>
                <a:tab pos="2398713" algn="l"/>
                <a:tab pos="3313113" algn="l"/>
                <a:tab pos="4227513" algn="l"/>
                <a:tab pos="5141913" algn="l"/>
                <a:tab pos="6056313" algn="l"/>
                <a:tab pos="6970713" algn="l"/>
                <a:tab pos="7885113" algn="l"/>
                <a:tab pos="8799513" algn="l"/>
                <a:tab pos="9713913" algn="l"/>
              </a:tabLst>
            </a:pPr>
            <a:r>
              <a:rPr lang="en-CA" sz="3200">
                <a:latin typeface="Arial" charset="0"/>
              </a:rPr>
              <a:t>Release process </a:t>
            </a:r>
          </a:p>
          <a:p>
            <a:pPr marL="1712913" lvl="4" algn="l">
              <a:lnSpc>
                <a:spcPct val="95000"/>
              </a:lnSpc>
              <a:buFont typeface="Wingdings" charset="0"/>
              <a:buChar char=""/>
              <a:tabLst>
                <a:tab pos="1484313" algn="l"/>
                <a:tab pos="2398713" algn="l"/>
                <a:tab pos="3313113" algn="l"/>
                <a:tab pos="4227513" algn="l"/>
                <a:tab pos="5141913" algn="l"/>
                <a:tab pos="6056313" algn="l"/>
                <a:tab pos="6970713" algn="l"/>
                <a:tab pos="7885113" algn="l"/>
                <a:tab pos="8799513" algn="l"/>
                <a:tab pos="9713913" algn="l"/>
              </a:tabLst>
            </a:pPr>
            <a:r>
              <a:rPr lang="en-CA" sz="3200">
                <a:latin typeface="Arial" charset="0"/>
              </a:rPr>
              <a:t>Buildbot</a:t>
            </a:r>
          </a:p>
          <a:p>
            <a:pPr marL="1712913" lvl="4" algn="l">
              <a:lnSpc>
                <a:spcPct val="95000"/>
              </a:lnSpc>
              <a:buFont typeface="Wingdings" charset="0"/>
              <a:buChar char=""/>
              <a:tabLst>
                <a:tab pos="1484313" algn="l"/>
                <a:tab pos="2398713" algn="l"/>
                <a:tab pos="3313113" algn="l"/>
                <a:tab pos="4227513" algn="l"/>
                <a:tab pos="5141913" algn="l"/>
                <a:tab pos="6056313" algn="l"/>
                <a:tab pos="6970713" algn="l"/>
                <a:tab pos="7885113" algn="l"/>
                <a:tab pos="8799513" algn="l"/>
                <a:tab pos="9713913" algn="l"/>
              </a:tabLst>
            </a:pPr>
            <a:r>
              <a:rPr lang="en-CA" sz="3200">
                <a:latin typeface="Arial" charset="0"/>
              </a:rPr>
              <a:t>Q&amp;A</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247650" y="304800"/>
            <a:ext cx="9664700" cy="914400"/>
          </a:xfrm>
          <a:ln/>
        </p:spPr>
        <p:txBody>
          <a:bodyPr lIns="0" tIns="0" rIns="0" bIns="0" anchor="t"/>
          <a:lstStyle/>
          <a:p>
            <a:pPr algn="l">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4300">
                <a:latin typeface="Arial" charset="0"/>
              </a:rPr>
              <a:t>Wrap-up</a:t>
            </a:r>
          </a:p>
        </p:txBody>
      </p:sp>
      <p:sp>
        <p:nvSpPr>
          <p:cNvPr id="32770" name="Rectangle 2"/>
          <p:cNvSpPr>
            <a:spLocks noGrp="1" noChangeArrowheads="1"/>
          </p:cNvSpPr>
          <p:nvPr>
            <p:ph type="body" idx="1"/>
          </p:nvPr>
        </p:nvSpPr>
        <p:spPr>
          <a:xfrm>
            <a:off x="1466850" y="1930400"/>
            <a:ext cx="8432800" cy="5360988"/>
          </a:xfrm>
          <a:ln/>
        </p:spPr>
        <p:txBody>
          <a:bodyPr lIns="0" tIns="0" rIns="0" bIns="0"/>
          <a:lstStyle/>
          <a:p>
            <a:pPr marL="457200" lvl="1" indent="-342900">
              <a:lnSpc>
                <a:spcPct val="95000"/>
              </a:lnSpc>
              <a:spcBef>
                <a:spcPct val="0"/>
              </a:spcBef>
              <a:buFont typeface="Arial" charset="0"/>
              <a:buChar char="•"/>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3200">
                <a:latin typeface="Arial" charset="0"/>
              </a:rPr>
              <a:t>Basic compilation and test results</a:t>
            </a:r>
          </a:p>
          <a:p>
            <a:pPr marL="457200" lvl="1" indent="-342900">
              <a:lnSpc>
                <a:spcPct val="95000"/>
              </a:lnSpc>
              <a:spcBef>
                <a:spcPct val="0"/>
              </a:spcBef>
              <a:buFont typeface="Arial" charset="0"/>
              <a:buChar char="•"/>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3200">
                <a:latin typeface="Arial" charset="0"/>
              </a:rPr>
              <a:t>End to end - all platforms coverage</a:t>
            </a:r>
          </a:p>
          <a:p>
            <a:pPr marL="457200" lvl="1" indent="-342900">
              <a:lnSpc>
                <a:spcPct val="95000"/>
              </a:lnSpc>
              <a:spcBef>
                <a:spcPct val="0"/>
              </a:spcBef>
              <a:buFont typeface="Arial" charset="0"/>
              <a:buChar char="•"/>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3200">
                <a:latin typeface="Arial" charset="0"/>
              </a:rPr>
              <a:t>Pool of slaves and buildbot masters </a:t>
            </a:r>
          </a:p>
          <a:p>
            <a:pPr marL="457200" lvl="1" indent="-342900">
              <a:lnSpc>
                <a:spcPct val="95000"/>
              </a:lnSpc>
              <a:spcBef>
                <a:spcPct val="0"/>
              </a:spcBef>
              <a:buFont typeface="Arial" charset="0"/>
              <a:buChar char="•"/>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3200">
                <a:latin typeface="Arial" charset="0"/>
              </a:rPr>
              <a:t>Scaling</a:t>
            </a:r>
          </a:p>
          <a:p>
            <a:pPr marL="457200" lvl="1" indent="-342900">
              <a:lnSpc>
                <a:spcPct val="95000"/>
              </a:lnSpc>
              <a:spcBef>
                <a:spcPct val="0"/>
              </a:spcBef>
              <a:buFont typeface="Arial" charset="0"/>
              <a:buChar char="•"/>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3200">
                <a:latin typeface="Arial" charset="0"/>
              </a:rPr>
              <a:t>Release process flow</a:t>
            </a:r>
          </a:p>
          <a:p>
            <a:pPr marL="457200" lvl="1" indent="-342900">
              <a:lnSpc>
                <a:spcPct val="95000"/>
              </a:lnSpc>
              <a:spcBef>
                <a:spcPct val="0"/>
              </a:spcBef>
              <a:buFont typeface="Arial" charset="0"/>
              <a:buChar char="•"/>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3200">
                <a:latin typeface="Arial" charset="0"/>
              </a:rPr>
              <a:t>Buildbot</a:t>
            </a:r>
          </a:p>
          <a:p>
            <a:pPr marL="457200" lvl="1" indent="-342900">
              <a:lnSpc>
                <a:spcPct val="95000"/>
              </a:lnSpc>
              <a:spcBef>
                <a:spcPct val="0"/>
              </a:spcBef>
              <a:buFont typeface="Arial" charset="0"/>
              <a:buChar char="•"/>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3200">
                <a:latin typeface="Arial" charset="0"/>
              </a:rPr>
              <a:t>Pods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4373563" y="3487738"/>
            <a:ext cx="1412875" cy="644525"/>
          </a:xfrm>
          <a:ln/>
        </p:spPr>
        <p:txBody>
          <a:bodyPr lIns="0" tIns="0" rIns="0" bIns="0" anchor="t"/>
          <a:lstStyle/>
          <a:p>
            <a:pPr algn="l">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4300">
                <a:latin typeface="Arial" charset="0"/>
              </a:rPr>
              <a:t>Q&amp;A</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247650" y="304800"/>
            <a:ext cx="9664700" cy="914400"/>
          </a:xfrm>
          <a:ln/>
        </p:spPr>
        <p:txBody>
          <a:bodyPr lIns="0" tIns="0" rIns="0" bIns="0" anchor="t"/>
          <a:lstStyle/>
          <a:p>
            <a:pPr algn="l">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4300">
                <a:latin typeface="Arial" charset="0"/>
              </a:rPr>
              <a:t>Thanks and closing</a:t>
            </a:r>
          </a:p>
        </p:txBody>
      </p:sp>
      <p:sp>
        <p:nvSpPr>
          <p:cNvPr id="34818" name="Rectangle 2"/>
          <p:cNvSpPr>
            <a:spLocks noGrp="1" noChangeArrowheads="1"/>
          </p:cNvSpPr>
          <p:nvPr>
            <p:ph type="body" idx="1"/>
          </p:nvPr>
        </p:nvSpPr>
        <p:spPr>
          <a:xfrm>
            <a:off x="2178050" y="2336800"/>
            <a:ext cx="5645150" cy="2386013"/>
          </a:xfrm>
          <a:ln/>
        </p:spPr>
        <p:txBody>
          <a:bodyPr lIns="0" tIns="0" rIns="0" bIns="0"/>
          <a:lstStyle/>
          <a:p>
            <a:pPr marL="457200" lvl="1" indent="-342900">
              <a:lnSpc>
                <a:spcPct val="95000"/>
              </a:lnSpc>
              <a:spcBef>
                <a:spcPct val="0"/>
              </a:spcBef>
              <a:buFont typeface="Arial" charset="0"/>
              <a:buChar char="•"/>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2700">
                <a:latin typeface="Arial" charset="0"/>
              </a:rPr>
              <a:t>God</a:t>
            </a:r>
          </a:p>
          <a:p>
            <a:pPr marL="457200" lvl="1" indent="-342900">
              <a:lnSpc>
                <a:spcPct val="95000"/>
              </a:lnSpc>
              <a:spcBef>
                <a:spcPct val="0"/>
              </a:spcBef>
              <a:buFont typeface="Arial" charset="0"/>
              <a:buChar char="•"/>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2700">
                <a:latin typeface="Arial" charset="0"/>
              </a:rPr>
              <a:t>Mozilla's openness statement</a:t>
            </a:r>
          </a:p>
          <a:p>
            <a:pPr marL="457200" lvl="1" indent="-342900">
              <a:lnSpc>
                <a:spcPct val="95000"/>
              </a:lnSpc>
              <a:spcBef>
                <a:spcPct val="0"/>
              </a:spcBef>
              <a:buFont typeface="Arial" charset="0"/>
              <a:buChar char="•"/>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2700">
                <a:latin typeface="Arial" charset="0"/>
              </a:rPr>
              <a:t>Seneca College</a:t>
            </a:r>
          </a:p>
          <a:p>
            <a:pPr marL="457200" lvl="1" indent="-342900">
              <a:lnSpc>
                <a:spcPct val="95000"/>
              </a:lnSpc>
              <a:spcBef>
                <a:spcPct val="0"/>
              </a:spcBef>
              <a:buFont typeface="Arial" charset="0"/>
              <a:buChar char="•"/>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2700">
                <a:latin typeface="Arial" charset="0"/>
              </a:rPr>
              <a:t>John O'Duinn and Chris Cooper</a:t>
            </a:r>
          </a:p>
          <a:p>
            <a:pPr marL="457200" lvl="1" indent="-342900">
              <a:lnSpc>
                <a:spcPct val="95000"/>
              </a:lnSpc>
              <a:spcBef>
                <a:spcPct val="0"/>
              </a:spcBef>
              <a:buFont typeface="Arial" charset="0"/>
              <a:buChar char="•"/>
              <a:tabLst>
                <a:tab pos="627063" algn="l"/>
                <a:tab pos="1541463" algn="l"/>
                <a:tab pos="2455863" algn="l"/>
                <a:tab pos="3370263" algn="l"/>
                <a:tab pos="4284663" algn="l"/>
                <a:tab pos="5199063" algn="l"/>
                <a:tab pos="6113463" algn="l"/>
                <a:tab pos="7027863" algn="l"/>
                <a:tab pos="7942263" algn="l"/>
                <a:tab pos="8856663" algn="l"/>
                <a:tab pos="9771063" algn="l"/>
              </a:tabLst>
            </a:pPr>
            <a:r>
              <a:rPr lang="en-CA" sz="2700">
                <a:latin typeface="Arial" charset="0"/>
              </a:rPr>
              <a:t>co-workers, friends &amp; community</a:t>
            </a:r>
          </a:p>
        </p:txBody>
      </p:sp>
      <p:sp>
        <p:nvSpPr>
          <p:cNvPr id="34819" name="Text Box 3"/>
          <p:cNvSpPr txBox="1">
            <a:spLocks noChangeArrowheads="1"/>
          </p:cNvSpPr>
          <p:nvPr/>
        </p:nvSpPr>
        <p:spPr bwMode="auto">
          <a:xfrm>
            <a:off x="349250" y="6807200"/>
            <a:ext cx="5319713"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nSpc>
                <a:spcPct val="95000"/>
              </a:lnSpc>
            </a:pPr>
            <a:r>
              <a:rPr lang="en-CA" sz="2700">
                <a:latin typeface="Arial" charset="0"/>
              </a:rPr>
              <a:t>PS = Citations on speaker notes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247650" y="304800"/>
            <a:ext cx="9664700" cy="914400"/>
          </a:xfrm>
          <a:ln/>
        </p:spPr>
        <p:txBody>
          <a:bodyPr lIns="0" tIns="0" rIns="0" bIns="0" anchor="t"/>
          <a:lstStyle/>
          <a:p>
            <a:pPr algn="l">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4300">
                <a:latin typeface="Arial" charset="0"/>
              </a:rPr>
              <a:t>Cycle of a push</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1323975"/>
            <a:ext cx="7108825" cy="55705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47650" y="304800"/>
            <a:ext cx="9664700" cy="914400"/>
          </a:xfrm>
          <a:ln/>
        </p:spPr>
        <p:txBody>
          <a:bodyPr lIns="0" tIns="0" rIns="0" bIns="0" anchor="t"/>
          <a:lstStyle/>
          <a:p>
            <a:pPr algn="l">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4300">
                <a:latin typeface="Arial" charset="0"/>
              </a:rPr>
              <a:t>Cycle of a push</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0" y="1631950"/>
            <a:ext cx="7747000" cy="4356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171" name="Text Box 3"/>
          <p:cNvSpPr txBox="1">
            <a:spLocks noChangeArrowheads="1"/>
          </p:cNvSpPr>
          <p:nvPr/>
        </p:nvSpPr>
        <p:spPr bwMode="auto">
          <a:xfrm>
            <a:off x="450850" y="6096000"/>
            <a:ext cx="9217025"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nSpc>
                <a:spcPct val="95000"/>
              </a:lnSpc>
            </a:pPr>
            <a:r>
              <a:rPr lang="en-CA" sz="1300">
                <a:latin typeface="Arial" charset="0"/>
              </a:rPr>
              <a:t>LEGEND:</a:t>
            </a:r>
          </a:p>
          <a:p>
            <a:pPr>
              <a:lnSpc>
                <a:spcPct val="95000"/>
              </a:lnSpc>
            </a:pPr>
            <a:r>
              <a:rPr lang="en-CA" sz="1300">
                <a:latin typeface="Arial" charset="0"/>
              </a:rPr>
              <a:t>- B = Build</a:t>
            </a:r>
            <a:br>
              <a:rPr lang="en-CA" sz="1300">
                <a:latin typeface="Arial" charset="0"/>
              </a:rPr>
            </a:br>
            <a:r>
              <a:rPr lang="en-CA" sz="1300">
                <a:latin typeface="Arial" charset="0"/>
              </a:rPr>
              <a:t>- M (1, 2, 3, 4, 5, oth) = Mochitests 1 to 5 and others</a:t>
            </a:r>
          </a:p>
          <a:p>
            <a:pPr>
              <a:lnSpc>
                <a:spcPct val="95000"/>
              </a:lnSpc>
            </a:pPr>
            <a:r>
              <a:rPr lang="en-CA" sz="1300">
                <a:latin typeface="Arial" charset="0"/>
              </a:rPr>
              <a:t>- R (C, J, R) = Various reftest suites: crashtest, jsreftest and reftest</a:t>
            </a:r>
          </a:p>
          <a:p>
            <a:pPr>
              <a:lnSpc>
                <a:spcPct val="95000"/>
              </a:lnSpc>
            </a:pPr>
            <a:r>
              <a:rPr lang="en-CA" sz="1300">
                <a:latin typeface="Arial" charset="0"/>
              </a:rPr>
              <a:t>- X = xpcshell test suite</a:t>
            </a:r>
          </a:p>
          <a:p>
            <a:pPr>
              <a:lnSpc>
                <a:spcPct val="95000"/>
              </a:lnSpc>
            </a:pPr>
            <a:r>
              <a:rPr lang="en-CA" sz="1300">
                <a:latin typeface="Arial" charset="0"/>
              </a:rPr>
              <a:t>- T = each T represents a performance test run. You can only know which one by clicking on it.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247650" y="304800"/>
            <a:ext cx="9664700" cy="914400"/>
          </a:xfrm>
          <a:ln/>
        </p:spPr>
        <p:txBody>
          <a:bodyPr lIns="0" tIns="0" rIns="0" bIns="0" anchor="t"/>
          <a:lstStyle/>
          <a:p>
            <a:pPr algn="l">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4300">
                <a:latin typeface="Arial" charset="0"/>
              </a:rPr>
              <a:t>Cycle of a push</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320800"/>
            <a:ext cx="7912100" cy="5934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1831975" y="3152775"/>
            <a:ext cx="6496050"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cs typeface="Arial Unicode MS" charset="0"/>
              </a:defRPr>
            </a:lvl9pPr>
          </a:lstStyle>
          <a:p>
            <a:pPr>
              <a:lnSpc>
                <a:spcPct val="95000"/>
              </a:lnSpc>
            </a:pPr>
            <a:r>
              <a:rPr lang="en-CA" sz="2700" b="1">
                <a:latin typeface="Courier New" charset="0"/>
              </a:rPr>
              <a:t>END TO END TIME</a:t>
            </a:r>
            <a:r>
              <a:rPr lang="en-CA" sz="2700">
                <a:latin typeface="Courier New" charset="0"/>
              </a:rPr>
              <a:t> =</a:t>
            </a:r>
            <a:r>
              <a:rPr lang="en-CA" sz="2700" b="1">
                <a:latin typeface="Courier New" charset="0"/>
              </a:rPr>
              <a:t/>
            </a:r>
            <a:br>
              <a:rPr lang="en-CA" sz="2700" b="1">
                <a:latin typeface="Courier New" charset="0"/>
              </a:rPr>
            </a:br>
            <a:r>
              <a:rPr lang="en-CA" sz="2700">
                <a:latin typeface="Courier New" charset="0"/>
              </a:rPr>
              <a:t>    "total time from code push</a:t>
            </a:r>
            <a:r>
              <a:rPr lang="en-CA" sz="2700" b="1">
                <a:latin typeface="Courier New" charset="0"/>
              </a:rPr>
              <a:t/>
            </a:r>
            <a:br>
              <a:rPr lang="en-CA" sz="2700" b="1">
                <a:latin typeface="Courier New" charset="0"/>
              </a:rPr>
            </a:br>
            <a:r>
              <a:rPr lang="en-CA" sz="2700">
                <a:latin typeface="Courier New" charset="0"/>
              </a:rPr>
              <a:t>    to last test result"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247650" y="304800"/>
            <a:ext cx="9664700" cy="914400"/>
          </a:xfrm>
          <a:ln/>
        </p:spPr>
        <p:txBody>
          <a:bodyPr lIns="0" tIns="0" rIns="0" bIns="0" anchor="t"/>
          <a:lstStyle/>
          <a:p>
            <a:pPr algn="l">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4300">
                <a:latin typeface="Arial" charset="0"/>
              </a:rPr>
              <a:t>Builds and results</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13" y="1795463"/>
            <a:ext cx="8647112" cy="38084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247650" y="304800"/>
            <a:ext cx="9664700" cy="914400"/>
          </a:xfrm>
          <a:ln/>
        </p:spPr>
        <p:txBody>
          <a:bodyPr lIns="0" tIns="0" rIns="0" bIns="0" anchor="t"/>
          <a:lstStyle/>
          <a:p>
            <a:pPr algn="l">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4300">
                <a:latin typeface="Arial" charset="0"/>
              </a:rPr>
              <a:t>Builds and results</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430338"/>
            <a:ext cx="9144000" cy="4759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ＭＳ Ｐゴシック"/>
        <a:cs typeface="Arial Unicode MS"/>
      </a:majorFont>
      <a:minorFont>
        <a:latin typeface="Times New Roman"/>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617</TotalTime>
  <Words>1411</Words>
  <Application>Microsoft Macintosh PowerPoint</Application>
  <PresentationFormat>Custom</PresentationFormat>
  <Paragraphs>372</Paragraphs>
  <Slides>32</Slides>
  <Notes>31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Mozilla &amp; Buildbot</vt:lpstr>
      <vt:lpstr>PowerPoint Presentation</vt:lpstr>
      <vt:lpstr>PowerPoint Presentation</vt:lpstr>
      <vt:lpstr>Cycle of a push</vt:lpstr>
      <vt:lpstr>Cycle of a push</vt:lpstr>
      <vt:lpstr>Cycle of a push</vt:lpstr>
      <vt:lpstr>PowerPoint Presentation</vt:lpstr>
      <vt:lpstr>Builds and results</vt:lpstr>
      <vt:lpstr>Builds and results</vt:lpstr>
      <vt:lpstr>PowerPoint Presentation</vt:lpstr>
      <vt:lpstr>Scaling</vt:lpstr>
      <vt:lpstr>PowerPoint Presentation</vt:lpstr>
      <vt:lpstr>PowerPoint Presentation</vt:lpstr>
      <vt:lpstr>pushes per month per branch</vt:lpstr>
      <vt:lpstr>distribution of pushes</vt:lpstr>
      <vt:lpstr>PowerPoint Presentation</vt:lpstr>
      <vt:lpstr>PowerPoint Presentation</vt:lpstr>
      <vt:lpstr>PowerPoint Presentation</vt:lpstr>
      <vt:lpstr>PowerPoint Presentation</vt:lpstr>
      <vt:lpstr>PowerPoint Presentation</vt:lpstr>
      <vt:lpstr>Release process</vt:lpstr>
      <vt:lpstr>Release process</vt:lpstr>
      <vt:lpstr>PowerPoint Presentation</vt:lpstr>
      <vt:lpstr>PowerPoint Presentation</vt:lpstr>
      <vt:lpstr>PowerPoint Presentation</vt:lpstr>
      <vt:lpstr>PowerPoint Presentation</vt:lpstr>
      <vt:lpstr>PowerPoint Presentation</vt:lpstr>
      <vt:lpstr>Collaboration</vt:lpstr>
      <vt:lpstr>PowerPoint Presentation</vt:lpstr>
      <vt:lpstr>Wrap-up</vt:lpstr>
      <vt:lpstr>Q&amp;A</vt:lpstr>
      <vt:lpstr>Thanks and closing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Armen Zambrano</cp:lastModifiedBy>
  <cp:revision>2</cp:revision>
  <cp:lastPrinted>1601-01-01T00:00:00Z</cp:lastPrinted>
  <dcterms:created xsi:type="dcterms:W3CDTF">2004-05-06T09:28:21Z</dcterms:created>
  <dcterms:modified xsi:type="dcterms:W3CDTF">2011-04-07T06:02:22Z</dcterms:modified>
</cp:coreProperties>
</file>