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sldIdLst>
    <p:sldId id="256" r:id="rId5"/>
    <p:sldId id="295" r:id="rId6"/>
    <p:sldId id="260" r:id="rId7"/>
    <p:sldId id="314" r:id="rId8"/>
    <p:sldId id="313" r:id="rId9"/>
    <p:sldId id="31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17" r:id="rId18"/>
    <p:sldId id="303" r:id="rId19"/>
    <p:sldId id="304" r:id="rId20"/>
    <p:sldId id="305" r:id="rId21"/>
    <p:sldId id="306" r:id="rId22"/>
    <p:sldId id="307" r:id="rId23"/>
    <p:sldId id="316" r:id="rId24"/>
    <p:sldId id="308" r:id="rId25"/>
    <p:sldId id="309" r:id="rId26"/>
    <p:sldId id="311" r:id="rId27"/>
    <p:sldId id="290" r:id="rId28"/>
    <p:sldId id="312" r:id="rId29"/>
    <p:sldId id="310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  <p15:guide id="3" pos="53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565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1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594" y="77"/>
      </p:cViewPr>
      <p:guideLst>
        <p:guide orient="horz" pos="2160"/>
        <p:guide/>
        <p:guide pos="53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E7C4-328C-457B-8CA2-EE381C32379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77D70-F193-4353-836F-31B604DF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8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zentare-capitol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36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787650"/>
            <a:ext cx="7704138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8" name="Picture 7" descr="teamnet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6520295"/>
            <a:ext cx="1080000" cy="126868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83139" y="835025"/>
            <a:ext cx="1413962" cy="129857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1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63948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704139" cy="4690169"/>
          </a:xfrm>
        </p:spPr>
        <p:txBody>
          <a:bodyPr lIns="0" tIns="0" rIns="0" bIns="0" anchor="ctr" anchorCtr="0">
            <a:normAutofit/>
          </a:bodyPr>
          <a:lstStyle>
            <a:lvl1pPr marL="285750" indent="-285750" algn="just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/>
            </a:lvl1pPr>
            <a:lvl2pPr algn="just">
              <a:spcBef>
                <a:spcPts val="0"/>
              </a:spcBef>
              <a:buClr>
                <a:srgbClr val="E60000"/>
              </a:buClr>
              <a:defRPr sz="1600"/>
            </a:lvl2pPr>
            <a:lvl3pPr algn="just">
              <a:spcBef>
                <a:spcPts val="0"/>
              </a:spcBef>
              <a:defRPr sz="1600"/>
            </a:lvl3pPr>
            <a:lvl4pPr algn="just">
              <a:spcBef>
                <a:spcPts val="0"/>
              </a:spcBef>
              <a:buClr>
                <a:srgbClr val="E60000"/>
              </a:buClr>
              <a:defRPr sz="1600"/>
            </a:lvl4pPr>
            <a:lvl5pPr algn="just">
              <a:spcBef>
                <a:spcPts val="0"/>
              </a:spcBef>
              <a:defRPr sz="1600"/>
            </a:lvl5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6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5771337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863" y="1701801"/>
            <a:ext cx="2952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zentare-bkg-rosu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05" y="1419826"/>
            <a:ext cx="4591095" cy="502630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0725" y="1419826"/>
            <a:ext cx="3712366" cy="3471758"/>
          </a:xfrm>
        </p:spPr>
        <p:txBody>
          <a:bodyPr lIns="0" tIns="0" rIns="0" bIns="0" anchor="ctr" anchorCtr="0"/>
          <a:lstStyle>
            <a:lvl1pPr marL="0" indent="0" algn="l">
              <a:spcAft>
                <a:spcPts val="1200"/>
              </a:spcAft>
              <a:buNone/>
              <a:defRPr sz="30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6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2525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1"/>
            <a:ext cx="3779838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54804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8202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83578" y="766826"/>
            <a:ext cx="57843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4499026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0"/>
            <a:ext cx="3779838" cy="4499027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8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91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4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DDD1723-F08C-BC4A-A158-087EDAF93B47}" type="datetimeFigureOut">
              <a:rPr lang="en-US"/>
              <a:pPr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CA058A1-CBA4-D04F-93B6-1CEDCCC568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7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5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ActionScript" TargetMode="External"/><Relationship Id="rId3" Type="http://schemas.openxmlformats.org/officeDocument/2006/relationships/hyperlink" Target="http://en.wikipedia.org/wiki/Ecma_International" TargetMode="External"/><Relationship Id="rId7" Type="http://schemas.openxmlformats.org/officeDocument/2006/relationships/hyperlink" Target="http://en.wikipedia.org/wiki/JScript" TargetMode="External"/><Relationship Id="rId2" Type="http://schemas.openxmlformats.org/officeDocument/2006/relationships/hyperlink" Target="http://en.wikipedia.org/wiki/Scripting_languag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en.wikipedia.org/wiki/JavaScript" TargetMode="External"/><Relationship Id="rId5" Type="http://schemas.openxmlformats.org/officeDocument/2006/relationships/hyperlink" Target="http://en.wikipedia.org/wiki/World_Wide_Web" TargetMode="External"/><Relationship Id="rId4" Type="http://schemas.openxmlformats.org/officeDocument/2006/relationships/hyperlink" Target="http://en.wikipedia.org/wiki/Client-side_scripting" TargetMode="External"/><Relationship Id="rId9" Type="http://schemas.openxmlformats.org/officeDocument/2006/relationships/hyperlink" Target="http://en.wikipedia.org/wiki/Clock_signa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rogramming_language" TargetMode="External"/><Relationship Id="rId2" Type="http://schemas.openxmlformats.org/officeDocument/2006/relationships/hyperlink" Target="http://en.wikipedia.org/wiki/Computer_science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ftware_architecture_styles_and_patterns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en.wikipedia.org/wiki/Web_service" TargetMode="External"/><Relationship Id="rId4" Type="http://schemas.openxmlformats.org/officeDocument/2006/relationships/hyperlink" Target="http://en.wikipedia.org/wiki/Scalabilit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://en.wikipedia.org/wiki/Client-server" TargetMode="External"/><Relationship Id="rId7" Type="http://schemas.openxmlformats.org/officeDocument/2006/relationships/hyperlink" Target="http://en.wikipedia.org/wiki/HTML" TargetMode="External"/><Relationship Id="rId2" Type="http://schemas.openxmlformats.org/officeDocument/2006/relationships/hyperlink" Target="http://en.wikipedia.org/wiki/Request-respons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en.wikipedia.org/wiki/Web_site" TargetMode="External"/><Relationship Id="rId5" Type="http://schemas.openxmlformats.org/officeDocument/2006/relationships/hyperlink" Target="http://en.wikipedia.org/wiki/Host_(network)" TargetMode="External"/><Relationship Id="rId4" Type="http://schemas.openxmlformats.org/officeDocument/2006/relationships/hyperlink" Target="http://en.wikipedia.org/wiki/Web_browse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URI" TargetMode="External"/><Relationship Id="rId2" Type="http://schemas.openxmlformats.org/officeDocument/2006/relationships/hyperlink" Target="http://en.wikipedia.org/wiki/Web_resource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en.wikipedia.org/wiki/Tunneling_protoco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Frontend Development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Indroduction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0725" y="6280150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Pregatit de: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Radu Sezciuc 	Data</a:t>
            </a:r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23.06.2016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82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1353669" cy="594000"/>
          </a:xfrm>
        </p:spPr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212747" y="1854201"/>
            <a:ext cx="7190589" cy="39306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just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BODY element: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Elements displayed in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Elements: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&lt;div&gt;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&lt;p&gt;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&lt;table&gt;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5913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1353669" cy="594000"/>
          </a:xfrm>
        </p:spPr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212747" y="1854201"/>
            <a:ext cx="7190589" cy="39306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just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HTML attributes: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Indicators that offer additional information for elements;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Key/value pairs;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Ex: </a:t>
            </a:r>
          </a:p>
          <a:p>
            <a:pPr lvl="1"/>
            <a:r>
              <a:rPr lang="en-US" sz="1600" dirty="0"/>
              <a:t>	</a:t>
            </a:r>
            <a:r>
              <a:rPr lang="en-US" sz="1600" dirty="0" smtClean="0"/>
              <a:t>&lt;a </a:t>
            </a:r>
            <a:r>
              <a:rPr lang="en-US" sz="1600" dirty="0" err="1" smtClean="0"/>
              <a:t>href</a:t>
            </a:r>
            <a:r>
              <a:rPr lang="en-US" sz="1600" dirty="0" smtClean="0"/>
              <a:t>=“http://www.google.com”&gt;Link&lt;/a&gt;</a:t>
            </a:r>
          </a:p>
          <a:p>
            <a:pPr lvl="1"/>
            <a:r>
              <a:rPr lang="en-US" sz="1600" dirty="0"/>
              <a:t>	</a:t>
            </a:r>
            <a:r>
              <a:rPr lang="en-US" sz="1600" dirty="0" smtClean="0"/>
              <a:t>&lt;input type=“text”/&gt;</a:t>
            </a:r>
          </a:p>
          <a:p>
            <a:pPr lvl="1"/>
            <a:r>
              <a:rPr lang="en-US" sz="1600" dirty="0"/>
              <a:t>	</a:t>
            </a:r>
            <a:r>
              <a:rPr lang="en-US" sz="1600" dirty="0" smtClean="0"/>
              <a:t>&lt;table border=“1”&gt;</a:t>
            </a:r>
          </a:p>
        </p:txBody>
      </p:sp>
    </p:spTree>
    <p:extLst>
      <p:ext uri="{BB962C8B-B14F-4D97-AF65-F5344CB8AC3E}">
        <p14:creationId xmlns:p14="http://schemas.microsoft.com/office/powerpoint/2010/main" val="284629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1353669" cy="594000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212747" y="1854201"/>
            <a:ext cx="7190589" cy="39306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just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Cascading Style Sheets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Language for formatting HTML </a:t>
            </a:r>
            <a:r>
              <a:rPr lang="en-US" sz="1600" dirty="0" smtClean="0"/>
              <a:t>elements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Declaration: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Inside HTML document using ‘style’ attribute or ‘&lt;style&gt;’ element;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External files loaded inside the HTML page;</a:t>
            </a:r>
          </a:p>
        </p:txBody>
      </p:sp>
    </p:spTree>
    <p:extLst>
      <p:ext uri="{BB962C8B-B14F-4D97-AF65-F5344CB8AC3E}">
        <p14:creationId xmlns:p14="http://schemas.microsoft.com/office/powerpoint/2010/main" val="97740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2405229" cy="594000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212747" y="1854201"/>
            <a:ext cx="7190589" cy="3930650"/>
          </a:xfrm>
          <a:prstGeom prst="rect">
            <a:avLst/>
          </a:prstGeom>
        </p:spPr>
        <p:txBody>
          <a:bodyPr vert="horz" lIns="0" tIns="0" rIns="0" bIns="0" rtlCol="0" anchor="ctr" anchorCtr="0">
            <a:normAutofit lnSpcReduction="10000"/>
          </a:bodyPr>
          <a:lstStyle>
            <a:lvl1pPr marL="0" indent="0" algn="just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Dynamic programming language;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Interpreted and executed on Client Side;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Implements </a:t>
            </a:r>
            <a:r>
              <a:rPr lang="en-US" sz="2000" dirty="0" err="1" smtClean="0"/>
              <a:t>EcmaScript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b="1" dirty="0"/>
              <a:t>ECMAScript</a:t>
            </a:r>
            <a:r>
              <a:rPr lang="en-US" sz="2000" dirty="0"/>
              <a:t> is the </a:t>
            </a:r>
            <a:r>
              <a:rPr lang="en-US" sz="2000" dirty="0">
                <a:hlinkClick r:id="rId2" tooltip="Scripting language"/>
              </a:rPr>
              <a:t>scripting language</a:t>
            </a:r>
            <a:r>
              <a:rPr lang="en-US" sz="2000" dirty="0"/>
              <a:t> standardized by </a:t>
            </a:r>
            <a:r>
              <a:rPr lang="en-US" sz="2000" dirty="0" err="1">
                <a:hlinkClick r:id="rId3" tooltip="Ecma International"/>
              </a:rPr>
              <a:t>Ecma</a:t>
            </a:r>
            <a:r>
              <a:rPr lang="en-US" sz="2000" dirty="0">
                <a:hlinkClick r:id="rId3" tooltip="Ecma International"/>
              </a:rPr>
              <a:t> </a:t>
            </a:r>
            <a:r>
              <a:rPr lang="en-US" sz="2000" dirty="0" smtClean="0">
                <a:hlinkClick r:id="rId3" tooltip="Ecma International"/>
              </a:rPr>
              <a:t>International</a:t>
            </a:r>
            <a:r>
              <a:rPr lang="en-US" sz="2000" dirty="0" smtClean="0"/>
              <a:t>. </a:t>
            </a:r>
            <a:r>
              <a:rPr lang="en-US" sz="2000" dirty="0"/>
              <a:t>The language is widely used for </a:t>
            </a:r>
            <a:r>
              <a:rPr lang="en-US" sz="2000" dirty="0">
                <a:hlinkClick r:id="rId4" tooltip="Client-side scripting"/>
              </a:rPr>
              <a:t>client-side scripting</a:t>
            </a:r>
            <a:r>
              <a:rPr lang="en-US" sz="2000" dirty="0"/>
              <a:t> on the </a:t>
            </a:r>
            <a:r>
              <a:rPr lang="en-US" sz="2000" dirty="0">
                <a:hlinkClick r:id="rId5" tooltip="World Wide Web"/>
              </a:rPr>
              <a:t>Web</a:t>
            </a:r>
            <a:r>
              <a:rPr lang="en-US" sz="2000" dirty="0"/>
              <a:t>, in the form of several well-known implementations such as </a:t>
            </a:r>
            <a:r>
              <a:rPr lang="en-US" sz="2000" dirty="0">
                <a:hlinkClick r:id="rId6" tooltip="JavaScript"/>
              </a:rPr>
              <a:t>JavaScript</a:t>
            </a:r>
            <a:r>
              <a:rPr lang="en-US" sz="2000" dirty="0"/>
              <a:t>, </a:t>
            </a:r>
            <a:r>
              <a:rPr lang="en-US" sz="2000" dirty="0">
                <a:hlinkClick r:id="rId7" tooltip="JScript"/>
              </a:rPr>
              <a:t>JScript</a:t>
            </a:r>
            <a:r>
              <a:rPr lang="en-US" sz="2000" dirty="0"/>
              <a:t> and </a:t>
            </a:r>
            <a:r>
              <a:rPr lang="en-US" sz="2000" dirty="0">
                <a:hlinkClick r:id="rId8" tooltip="ActionScript"/>
              </a:rPr>
              <a:t>ActionScript</a:t>
            </a:r>
            <a:r>
              <a:rPr lang="en-US" sz="2000" dirty="0" smtClean="0"/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Interacts with user actions;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Asynchronous communication (is </a:t>
            </a:r>
            <a:r>
              <a:rPr lang="en-US" sz="2000" dirty="0"/>
              <a:t>transmission of data, generally without the use of an external </a:t>
            </a:r>
            <a:r>
              <a:rPr lang="en-US" sz="2000" dirty="0">
                <a:hlinkClick r:id="rId9" tooltip="Clock signal"/>
              </a:rPr>
              <a:t>clock signal</a:t>
            </a:r>
            <a:r>
              <a:rPr lang="en-US" sz="2000" dirty="0"/>
              <a:t>, where data can be transmitted intermittently rather than in a steady </a:t>
            </a:r>
            <a:r>
              <a:rPr lang="en-US" sz="2000" dirty="0" smtClean="0"/>
              <a:t>stream)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Document manipulation;</a:t>
            </a:r>
          </a:p>
        </p:txBody>
      </p:sp>
    </p:spTree>
    <p:extLst>
      <p:ext uri="{BB962C8B-B14F-4D97-AF65-F5344CB8AC3E}">
        <p14:creationId xmlns:p14="http://schemas.microsoft.com/office/powerpoint/2010/main" val="427218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</a:t>
            </a:r>
            <a:r>
              <a:rPr lang="en-US" dirty="0" err="1" smtClean="0"/>
              <a:t>Javascript</a:t>
            </a:r>
            <a:r>
              <a:rPr lang="en-US" dirty="0" smtClean="0"/>
              <a:t> and C++/Java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72160" y="1701801"/>
            <a:ext cx="7652703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though their names suggest that Java and JavaScript must be related somehow, it is just not true.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JavaScript </a:t>
            </a:r>
            <a:r>
              <a:rPr lang="en-US" dirty="0"/>
              <a:t>is an interpreted computer programming </a:t>
            </a:r>
            <a:r>
              <a:rPr lang="en-US" dirty="0" smtClean="0"/>
              <a:t>language, not a compiled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main difference between Java and JavaScript is that while Java is a programming language, JavaScript is scripting language.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a prototype-based scripting language that is dynamic, weakly </a:t>
            </a:r>
            <a:r>
              <a:rPr lang="en-US" dirty="0" smtClean="0"/>
              <a:t>typed </a:t>
            </a:r>
            <a:r>
              <a:rPr lang="en-US" dirty="0"/>
              <a:t>C++ is a </a:t>
            </a:r>
            <a:r>
              <a:rPr lang="en-US" dirty="0" smtClean="0"/>
              <a:t>safe typed, </a:t>
            </a:r>
            <a:r>
              <a:rPr lang="en-US" dirty="0"/>
              <a:t>multi-paradigm and a compiled </a:t>
            </a:r>
            <a:r>
              <a:rPr lang="en-US" dirty="0" smtClean="0"/>
              <a:t>programming </a:t>
            </a:r>
            <a:r>
              <a:rPr lang="en-US" dirty="0"/>
              <a:t>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9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2405229" cy="594000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212747" y="1854201"/>
            <a:ext cx="7190589" cy="39306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just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Adding JavaScript on page: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Inside HTML file;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Using external scripts loaded inside HTML page;</a:t>
            </a:r>
          </a:p>
        </p:txBody>
      </p:sp>
    </p:spTree>
    <p:extLst>
      <p:ext uri="{BB962C8B-B14F-4D97-AF65-F5344CB8AC3E}">
        <p14:creationId xmlns:p14="http://schemas.microsoft.com/office/powerpoint/2010/main" val="403690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2405229" cy="594000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212747" y="1854201"/>
            <a:ext cx="7190589" cy="39306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just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Variables: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No type declaration;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 </a:t>
            </a:r>
            <a:r>
              <a:rPr lang="en-US" sz="1600" dirty="0">
                <a:hlinkClick r:id="rId2" tooltip="Computer science"/>
              </a:rPr>
              <a:t>computer science</a:t>
            </a:r>
            <a:r>
              <a:rPr lang="en-US" sz="1600" dirty="0"/>
              <a:t>, </a:t>
            </a:r>
            <a:r>
              <a:rPr lang="en-US" sz="1600" b="1" dirty="0"/>
              <a:t>type safety</a:t>
            </a:r>
            <a:r>
              <a:rPr lang="en-US" sz="1600" dirty="0"/>
              <a:t> is the extent to which a </a:t>
            </a:r>
            <a:r>
              <a:rPr lang="en-US" sz="1600" dirty="0">
                <a:hlinkClick r:id="rId3" tooltip="Programming language"/>
              </a:rPr>
              <a:t>programming language</a:t>
            </a:r>
            <a:r>
              <a:rPr lang="en-US" sz="1600" dirty="0"/>
              <a:t> discourages or prevents </a:t>
            </a:r>
            <a:r>
              <a:rPr lang="en-US" sz="1600" b="1" dirty="0"/>
              <a:t>type </a:t>
            </a:r>
            <a:r>
              <a:rPr lang="en-US" sz="1600" b="1" dirty="0" smtClean="0"/>
              <a:t>errors. </a:t>
            </a:r>
            <a:r>
              <a:rPr lang="en-US" sz="1600" b="1" dirty="0" err="1" smtClean="0"/>
              <a:t>Javascript</a:t>
            </a:r>
            <a:r>
              <a:rPr lang="en-US" sz="1600" b="1" dirty="0" smtClean="0"/>
              <a:t> isn’t type safe.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Declared using ‘</a:t>
            </a:r>
            <a:r>
              <a:rPr lang="en-US" sz="1600" dirty="0" err="1" smtClean="0"/>
              <a:t>var</a:t>
            </a:r>
            <a:r>
              <a:rPr lang="en-US" sz="1600" dirty="0" smtClean="0"/>
              <a:t>’ keyword;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Scope: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Local: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Declared inside a function;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Function parameters;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Global: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Declared outside a function;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Declared inside a function but without the ‘</a:t>
            </a:r>
            <a:r>
              <a:rPr lang="en-US" sz="1600" dirty="0" err="1" smtClean="0"/>
              <a:t>var</a:t>
            </a:r>
            <a:r>
              <a:rPr lang="en-US" sz="1600" dirty="0" smtClean="0"/>
              <a:t>’ keyword;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27269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2405229" cy="594000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212747" y="1854201"/>
            <a:ext cx="7190589" cy="39306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just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Data 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Boolean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Undefined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Null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01317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2405229" cy="594000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212747" y="1854201"/>
            <a:ext cx="7190589" cy="39306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just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Array declaration: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myArray</a:t>
            </a:r>
            <a:r>
              <a:rPr lang="en-US" sz="1600" dirty="0" smtClean="0"/>
              <a:t> = new Array(“a”, “b”, 1, 2);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myArray</a:t>
            </a:r>
            <a:r>
              <a:rPr lang="en-US" sz="1600" dirty="0" smtClean="0"/>
              <a:t> = [‘a’, ‘b’, 1, 2];</a:t>
            </a:r>
          </a:p>
        </p:txBody>
      </p:sp>
    </p:spTree>
    <p:extLst>
      <p:ext uri="{BB962C8B-B14F-4D97-AF65-F5344CB8AC3E}">
        <p14:creationId xmlns:p14="http://schemas.microsoft.com/office/powerpoint/2010/main" val="67328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2405229" cy="594000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212747" y="1854201"/>
            <a:ext cx="7190589" cy="39306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just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Object declaration: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myObj</a:t>
            </a:r>
            <a:r>
              <a:rPr lang="en-US" sz="1600" dirty="0" smtClean="0"/>
              <a:t> = new Object();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myObj</a:t>
            </a:r>
            <a:r>
              <a:rPr lang="en-US" sz="1600" dirty="0" smtClean="0"/>
              <a:t> = {};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Using a constructor function:</a:t>
            </a:r>
          </a:p>
          <a:p>
            <a:pPr lvl="1"/>
            <a:r>
              <a:rPr lang="en-US" sz="1600" dirty="0" smtClean="0"/>
              <a:t>	function </a:t>
            </a:r>
            <a:r>
              <a:rPr lang="en-US" sz="1600" dirty="0" err="1" smtClean="0"/>
              <a:t>MyObject</a:t>
            </a:r>
            <a:r>
              <a:rPr lang="en-US" sz="1600" dirty="0" smtClean="0"/>
              <a:t>() {};</a:t>
            </a:r>
          </a:p>
          <a:p>
            <a:pPr lvl="1"/>
            <a:r>
              <a:rPr lang="en-US" sz="1600" dirty="0"/>
              <a:t>	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myObj</a:t>
            </a:r>
            <a:r>
              <a:rPr lang="en-US" sz="1600" dirty="0" smtClean="0"/>
              <a:t> = new </a:t>
            </a:r>
            <a:r>
              <a:rPr lang="en-US" sz="1600" dirty="0" err="1"/>
              <a:t>M</a:t>
            </a:r>
            <a:r>
              <a:rPr lang="en-US" sz="1600" dirty="0" err="1" smtClean="0"/>
              <a:t>yObject</a:t>
            </a:r>
            <a:r>
              <a:rPr lang="en-US" sz="1600" dirty="0" smtClean="0"/>
              <a:t>();</a:t>
            </a:r>
          </a:p>
          <a:p>
            <a:pPr lvl="1"/>
            <a:endParaRPr lang="en-US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4741544"/>
            <a:ext cx="6401886" cy="61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3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29023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Topics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- Frontend introductions</a:t>
            </a:r>
            <a:br>
              <a:rPr lang="en-US" dirty="0" smtClean="0"/>
            </a:br>
            <a:r>
              <a:rPr lang="en-US" dirty="0" smtClean="0"/>
              <a:t>	- HTML</a:t>
            </a:r>
            <a:br>
              <a:rPr lang="en-US" dirty="0" smtClean="0"/>
            </a:br>
            <a:r>
              <a:rPr lang="en-US" dirty="0" smtClean="0"/>
              <a:t>	- CSS</a:t>
            </a:r>
            <a:br>
              <a:rPr lang="en-US" dirty="0" smtClean="0"/>
            </a:br>
            <a:r>
              <a:rPr lang="en-US" dirty="0" smtClean="0"/>
              <a:t>	- JavaScript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0725" y="6280150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Pregatit de</a:t>
            </a:r>
            <a:r>
              <a:rPr lang="de-DE" sz="80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lang="de-DE" sz="800" smtClean="0">
                <a:solidFill>
                  <a:srgbClr val="FFFFFF"/>
                </a:solidFill>
                <a:latin typeface="Arial"/>
                <a:cs typeface="Arial"/>
              </a:rPr>
              <a:t>Radu Sezciuc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	Data</a:t>
            </a:r>
            <a:r>
              <a:rPr lang="de-DE" sz="80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lang="de-DE" sz="800" smtClean="0">
                <a:solidFill>
                  <a:srgbClr val="FFFFFF"/>
                </a:solidFill>
                <a:latin typeface="Arial"/>
                <a:cs typeface="Arial"/>
              </a:rPr>
              <a:t>23.06.2016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87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73303" y="1701801"/>
            <a:ext cx="3393897" cy="3930650"/>
          </a:xfrm>
        </p:spPr>
        <p:txBody>
          <a:bodyPr>
            <a:normAutofit/>
          </a:bodyPr>
          <a:lstStyle/>
          <a:p>
            <a:r>
              <a:rPr lang="en-US" dirty="0"/>
              <a:t>The prototype property allows you to add properties and methods to an object.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2213292"/>
            <a:ext cx="47434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1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2405229" cy="594000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212747" y="1854201"/>
            <a:ext cx="7190589" cy="39306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just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Accesing</a:t>
            </a:r>
            <a:r>
              <a:rPr lang="en-US" sz="2000" dirty="0" smtClean="0"/>
              <a:t> object properties: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myObj.myProp</a:t>
            </a:r>
            <a:r>
              <a:rPr lang="en-US" sz="1600" dirty="0" smtClean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myObj</a:t>
            </a:r>
            <a:r>
              <a:rPr lang="en-US" sz="1600" dirty="0" smtClean="0"/>
              <a:t>[“</a:t>
            </a:r>
            <a:r>
              <a:rPr lang="en-US" sz="1600" dirty="0" err="1" smtClean="0"/>
              <a:t>myProp</a:t>
            </a:r>
            <a:r>
              <a:rPr lang="en-US" sz="1600" dirty="0" smtClean="0"/>
              <a:t>”];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myKey</a:t>
            </a:r>
            <a:r>
              <a:rPr lang="en-US" sz="1600" dirty="0" smtClean="0"/>
              <a:t> = “</a:t>
            </a:r>
            <a:r>
              <a:rPr lang="en-US" sz="1600" dirty="0" err="1" smtClean="0"/>
              <a:t>myProp</a:t>
            </a:r>
            <a:r>
              <a:rPr lang="en-US" sz="1600" dirty="0" smtClean="0"/>
              <a:t>”; </a:t>
            </a:r>
            <a:r>
              <a:rPr lang="en-US" sz="1600" dirty="0" err="1" smtClean="0"/>
              <a:t>myObj</a:t>
            </a:r>
            <a:r>
              <a:rPr lang="en-US" sz="1600" dirty="0" smtClean="0"/>
              <a:t>[</a:t>
            </a:r>
            <a:r>
              <a:rPr lang="en-US" sz="1600" dirty="0" err="1" smtClean="0"/>
              <a:t>myKey</a:t>
            </a:r>
            <a:r>
              <a:rPr lang="en-US" sz="1600" dirty="0" smtClean="0"/>
              <a:t>];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Looping through an object: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65" y="4678362"/>
            <a:ext cx="3178176" cy="95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91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2405229" cy="594000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212747" y="1854201"/>
            <a:ext cx="7190589" cy="39306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just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Functions: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Declaration: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function </a:t>
            </a:r>
            <a:r>
              <a:rPr lang="en-US" sz="1600" dirty="0" err="1" smtClean="0"/>
              <a:t>myF</a:t>
            </a:r>
            <a:r>
              <a:rPr lang="en-US" sz="1600" dirty="0" smtClean="0"/>
              <a:t>(</a:t>
            </a:r>
            <a:r>
              <a:rPr lang="en-US" sz="1600" dirty="0" err="1" smtClean="0"/>
              <a:t>params</a:t>
            </a:r>
            <a:r>
              <a:rPr lang="en-US" sz="1600" dirty="0" smtClean="0"/>
              <a:t>…) {… return value;};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v</a:t>
            </a:r>
            <a:r>
              <a:rPr lang="en-US" sz="1600" dirty="0" err="1" smtClean="0"/>
              <a:t>ar</a:t>
            </a:r>
            <a:r>
              <a:rPr lang="en-US" sz="1600" dirty="0" smtClean="0"/>
              <a:t> </a:t>
            </a:r>
            <a:r>
              <a:rPr lang="en-US" sz="1600" dirty="0" err="1" smtClean="0"/>
              <a:t>myF</a:t>
            </a:r>
            <a:r>
              <a:rPr lang="en-US" sz="1600" dirty="0" smtClean="0"/>
              <a:t> = function(</a:t>
            </a:r>
            <a:r>
              <a:rPr lang="en-US" sz="1600" dirty="0" err="1" smtClean="0"/>
              <a:t>params</a:t>
            </a:r>
            <a:r>
              <a:rPr lang="en-US" sz="1600" dirty="0" smtClean="0"/>
              <a:t>…) {… return value;}; </a:t>
            </a:r>
            <a:r>
              <a:rPr lang="en-US" sz="1600" dirty="0" smtClean="0">
                <a:sym typeface="Wingdings" panose="05000000000000000000" pitchFamily="2" charset="2"/>
              </a:rPr>
              <a:t> anonymous function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ym typeface="Wingdings" panose="05000000000000000000" pitchFamily="2" charset="2"/>
              </a:rPr>
              <a:t>v</a:t>
            </a:r>
            <a:r>
              <a:rPr lang="en-US" sz="1600" dirty="0" err="1" smtClean="0">
                <a:sym typeface="Wingdings" panose="05000000000000000000" pitchFamily="2" charset="2"/>
              </a:rPr>
              <a:t>ar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myF</a:t>
            </a:r>
            <a:r>
              <a:rPr lang="en-US" sz="1600" dirty="0" smtClean="0">
                <a:sym typeface="Wingdings" panose="05000000000000000000" pitchFamily="2" charset="2"/>
              </a:rPr>
              <a:t> = function </a:t>
            </a:r>
            <a:r>
              <a:rPr lang="en-US" sz="1600" dirty="0" err="1" smtClean="0">
                <a:sym typeface="Wingdings" panose="05000000000000000000" pitchFamily="2" charset="2"/>
              </a:rPr>
              <a:t>myF</a:t>
            </a:r>
            <a:r>
              <a:rPr lang="en-US" sz="1600" dirty="0" smtClean="0">
                <a:sym typeface="Wingdings" panose="05000000000000000000" pitchFamily="2" charset="2"/>
              </a:rPr>
              <a:t>(</a:t>
            </a:r>
            <a:r>
              <a:rPr lang="en-US" sz="1600" dirty="0" err="1" smtClean="0">
                <a:sym typeface="Wingdings" panose="05000000000000000000" pitchFamily="2" charset="2"/>
              </a:rPr>
              <a:t>params</a:t>
            </a:r>
            <a:r>
              <a:rPr lang="en-US" sz="1600" dirty="0" smtClean="0">
                <a:sym typeface="Wingdings" panose="05000000000000000000" pitchFamily="2" charset="2"/>
              </a:rPr>
              <a:t>){… return value;}; -&gt; named function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Calling: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myF</a:t>
            </a:r>
            <a:r>
              <a:rPr lang="en-US" sz="1600" dirty="0" smtClean="0"/>
              <a:t>(“value”,…);</a:t>
            </a:r>
          </a:p>
        </p:txBody>
      </p:sp>
    </p:spTree>
    <p:extLst>
      <p:ext uri="{BB962C8B-B14F-4D97-AF65-F5344CB8AC3E}">
        <p14:creationId xmlns:p14="http://schemas.microsoft.com/office/powerpoint/2010/main" val="15173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2405229" cy="594000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212747" y="1854201"/>
            <a:ext cx="7190589" cy="39306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just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HTML events: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Triggered on user actions;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Can call JavaScript Functions;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Ex: </a:t>
            </a:r>
            <a:r>
              <a:rPr lang="en-US" sz="1600" dirty="0" err="1" smtClean="0"/>
              <a:t>onclick</a:t>
            </a:r>
            <a:r>
              <a:rPr lang="en-US" sz="1600" dirty="0" smtClean="0"/>
              <a:t>, </a:t>
            </a:r>
            <a:r>
              <a:rPr lang="en-US" sz="1600" dirty="0" err="1" smtClean="0"/>
              <a:t>onmouseover</a:t>
            </a:r>
            <a:r>
              <a:rPr lang="en-US" sz="1600" dirty="0" smtClean="0"/>
              <a:t>, </a:t>
            </a:r>
            <a:r>
              <a:rPr lang="en-US" sz="1600" dirty="0" err="1" smtClean="0"/>
              <a:t>onkeypress</a:t>
            </a:r>
            <a:r>
              <a:rPr lang="en-US" sz="1600" dirty="0" smtClean="0"/>
              <a:t>,….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80057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Workshop: </a:t>
            </a:r>
            <a:br>
              <a:rPr lang="en-US" dirty="0" smtClean="0"/>
            </a:br>
            <a:r>
              <a:rPr lang="en-US" dirty="0" smtClean="0"/>
              <a:t>Basic JavaScript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68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3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9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4265504" cy="594000"/>
          </a:xfrm>
        </p:spPr>
        <p:txBody>
          <a:bodyPr/>
          <a:lstStyle/>
          <a:p>
            <a:r>
              <a:rPr lang="en-US" dirty="0" smtClean="0"/>
              <a:t>Frontend development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5472863" y="1701801"/>
            <a:ext cx="2952000" cy="2453639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language used is stored, interpreted and executed on a local client(Web Browser);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Tehnologies</a:t>
            </a:r>
            <a:r>
              <a:rPr lang="en-US" dirty="0" smtClean="0"/>
              <a:t>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HTML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JavaScript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Communicate with Server Side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Communication through REST.</a:t>
            </a:r>
            <a:r>
              <a:rPr lang="en-US" sz="1400" dirty="0"/>
              <a:t> </a:t>
            </a:r>
            <a:endParaRPr lang="en-US" sz="1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46" y="1701800"/>
            <a:ext cx="4265505" cy="25593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0346" y="4348480"/>
            <a:ext cx="73645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Representational State Transfer</a:t>
            </a:r>
            <a:r>
              <a:rPr lang="en-US" sz="1500" dirty="0"/>
              <a:t> (</a:t>
            </a:r>
            <a:r>
              <a:rPr lang="en-US" sz="1500" b="1" dirty="0"/>
              <a:t>REST</a:t>
            </a:r>
            <a:r>
              <a:rPr lang="en-US" sz="1500" dirty="0"/>
              <a:t>) is a </a:t>
            </a:r>
            <a:r>
              <a:rPr lang="en-US" sz="1500" dirty="0" smtClean="0">
                <a:hlinkClick r:id="rId3" tooltip="Software architecture styles and patterns"/>
              </a:rPr>
              <a:t>software architecture </a:t>
            </a:r>
            <a:r>
              <a:rPr lang="en-US" sz="1500" dirty="0">
                <a:hlinkClick r:id="rId3" tooltip="Software architecture styles and patterns"/>
              </a:rPr>
              <a:t>style</a:t>
            </a:r>
            <a:r>
              <a:rPr lang="en-US" sz="1500" dirty="0"/>
              <a:t> consisting of guidelines and best practices for creating </a:t>
            </a:r>
            <a:r>
              <a:rPr lang="en-US" sz="1500" dirty="0">
                <a:hlinkClick r:id="rId4" tooltip="Scalability"/>
              </a:rPr>
              <a:t>scalable</a:t>
            </a:r>
            <a:r>
              <a:rPr lang="en-US" sz="1500" dirty="0"/>
              <a:t> </a:t>
            </a:r>
            <a:r>
              <a:rPr lang="en-US" sz="1500" dirty="0">
                <a:hlinkClick r:id="rId5" tooltip="Web service"/>
              </a:rPr>
              <a:t>web services</a:t>
            </a:r>
            <a:r>
              <a:rPr lang="en-US" sz="1500" dirty="0"/>
              <a:t>. In the REST architectural style, data and functionality are considered resources and are accessed using </a:t>
            </a:r>
            <a:r>
              <a:rPr lang="en-US" sz="1500" b="1" dirty="0"/>
              <a:t>Uniform Resource Identifiers (URIs)</a:t>
            </a:r>
            <a:r>
              <a:rPr lang="en-US" sz="1500" dirty="0"/>
              <a:t>, typically links on the Web</a:t>
            </a:r>
          </a:p>
        </p:txBody>
      </p:sp>
    </p:spTree>
    <p:extLst>
      <p:ext uri="{BB962C8B-B14F-4D97-AF65-F5344CB8AC3E}">
        <p14:creationId xmlns:p14="http://schemas.microsoft.com/office/powerpoint/2010/main" val="1435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RESTful systems typically, but not always, communicate over the  Hypertext Transfer Protocol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HTTP is </a:t>
            </a:r>
            <a:r>
              <a:rPr lang="en-US" dirty="0"/>
              <a:t>an application protocol for distributed, collaborative, hypermedia information systems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for the communication between the server and the client.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2105026"/>
            <a:ext cx="490759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663440" y="1701801"/>
            <a:ext cx="4389120" cy="3930650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HTTP </a:t>
            </a:r>
            <a:r>
              <a:rPr lang="en-US" dirty="0"/>
              <a:t>functions as a </a:t>
            </a:r>
            <a:r>
              <a:rPr lang="en-US" dirty="0">
                <a:hlinkClick r:id="rId2" tooltip="Request-response"/>
              </a:rPr>
              <a:t>request-response</a:t>
            </a:r>
            <a:r>
              <a:rPr lang="en-US" dirty="0"/>
              <a:t> protocol in the </a:t>
            </a:r>
            <a:r>
              <a:rPr lang="en-US" dirty="0">
                <a:hlinkClick r:id="rId3" tooltip="Client-server"/>
              </a:rPr>
              <a:t>client-server</a:t>
            </a:r>
            <a:r>
              <a:rPr lang="en-US" dirty="0"/>
              <a:t> computing model.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dirty="0">
                <a:hlinkClick r:id="rId4" tooltip="Web browser"/>
              </a:rPr>
              <a:t>web browser</a:t>
            </a:r>
            <a:r>
              <a:rPr lang="en-US" dirty="0"/>
              <a:t>, for example, may be the </a:t>
            </a:r>
            <a:r>
              <a:rPr lang="en-US" i="1" dirty="0"/>
              <a:t>client</a:t>
            </a:r>
            <a:r>
              <a:rPr lang="en-US" dirty="0"/>
              <a:t> and an application running on a computer </a:t>
            </a:r>
            <a:r>
              <a:rPr lang="en-US" dirty="0">
                <a:hlinkClick r:id="rId5" tooltip="Host (network)"/>
              </a:rPr>
              <a:t>hosting</a:t>
            </a:r>
            <a:r>
              <a:rPr lang="en-US" dirty="0"/>
              <a:t> a </a:t>
            </a:r>
            <a:r>
              <a:rPr lang="en-US" dirty="0">
                <a:hlinkClick r:id="rId6" tooltip="Web site"/>
              </a:rPr>
              <a:t>web site</a:t>
            </a:r>
            <a:r>
              <a:rPr lang="en-US" dirty="0"/>
              <a:t> may be the </a:t>
            </a:r>
            <a:r>
              <a:rPr lang="en-US" i="1" dirty="0"/>
              <a:t>server</a:t>
            </a:r>
            <a:r>
              <a:rPr lang="en-US" dirty="0"/>
              <a:t>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client submits an HTTP </a:t>
            </a:r>
            <a:r>
              <a:rPr lang="en-US" i="1" dirty="0"/>
              <a:t>request</a:t>
            </a:r>
            <a:r>
              <a:rPr lang="en-US" dirty="0"/>
              <a:t> message to the server.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server, which </a:t>
            </a:r>
            <a:r>
              <a:rPr lang="en-US" dirty="0"/>
              <a:t>provides </a:t>
            </a:r>
            <a:r>
              <a:rPr lang="en-US" i="1" dirty="0"/>
              <a:t>resources</a:t>
            </a:r>
            <a:r>
              <a:rPr lang="en-US" dirty="0"/>
              <a:t> such as </a:t>
            </a:r>
            <a:r>
              <a:rPr lang="en-US" dirty="0">
                <a:hlinkClick r:id="rId7" tooltip="HTML"/>
              </a:rPr>
              <a:t>HTML</a:t>
            </a:r>
            <a:r>
              <a:rPr lang="en-US" dirty="0"/>
              <a:t> files and other content, or performs other functions on behalf of the client, returns a </a:t>
            </a:r>
            <a:r>
              <a:rPr lang="en-US" i="1" dirty="0"/>
              <a:t>response</a:t>
            </a:r>
            <a:r>
              <a:rPr lang="en-US" dirty="0"/>
              <a:t> message to the client.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response contains completion status information about the request and may also contain requested content in its message body.</a:t>
            </a:r>
          </a:p>
        </p:txBody>
      </p:sp>
      <p:pic>
        <p:nvPicPr>
          <p:cNvPr id="1026" name="Picture 2" descr="http://www.opensourceforu.com/wp-content/uploads/2010/11/Figure-3-Typical-HTTP-authenticati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63" y="1701801"/>
            <a:ext cx="4021125" cy="393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73303" y="1701801"/>
            <a:ext cx="7551560" cy="3930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Types of requests the client can make to the web server: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 - </a:t>
            </a:r>
            <a:r>
              <a:rPr lang="en-US" dirty="0"/>
              <a:t>Requests a representation of the specified resource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POST - </a:t>
            </a:r>
            <a:r>
              <a:rPr lang="en-US" dirty="0"/>
              <a:t>Requests that the server accept the entity enclosed in the request as a new subordinate of the </a:t>
            </a:r>
            <a:r>
              <a:rPr lang="en-US" dirty="0">
                <a:hlinkClick r:id="rId2" tooltip="Web resource"/>
              </a:rPr>
              <a:t>web resource</a:t>
            </a:r>
            <a:r>
              <a:rPr lang="en-US" dirty="0"/>
              <a:t> identified by the </a:t>
            </a:r>
            <a:r>
              <a:rPr lang="en-US" dirty="0" smtClean="0"/>
              <a:t>URI ( uniform resource identifier)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DELETE – deletes the specified resource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PUT - </a:t>
            </a:r>
            <a:r>
              <a:rPr lang="en-US" dirty="0"/>
              <a:t>Requests that the enclosed entity be stored under the supplied </a:t>
            </a:r>
            <a:r>
              <a:rPr lang="en-US" dirty="0" smtClean="0">
                <a:hlinkClick r:id="rId3" tooltip="URI"/>
              </a:rPr>
              <a:t>URI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CONNECT - Converts </a:t>
            </a:r>
            <a:r>
              <a:rPr lang="en-US" dirty="0"/>
              <a:t>the request connection to a transparent </a:t>
            </a:r>
            <a:r>
              <a:rPr lang="en-US" dirty="0">
                <a:hlinkClick r:id="rId4" tooltip="Tunneling protocol"/>
              </a:rPr>
              <a:t>TCP/IP </a:t>
            </a:r>
            <a:r>
              <a:rPr lang="en-US" dirty="0" smtClean="0">
                <a:hlinkClick r:id="rId4" tooltip="Tunneling protocol"/>
              </a:rPr>
              <a:t>tunnel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1353669" cy="594000"/>
          </a:xfrm>
        </p:spPr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060347" y="1701801"/>
            <a:ext cx="7364516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are several types of data the server sends to the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of them is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HyperText</a:t>
            </a:r>
            <a:r>
              <a:rPr lang="en-US" dirty="0" smtClean="0"/>
              <a:t> Markup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Interpreted by the Web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DOM = Document Object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Nested structure formed by elements and attributes</a:t>
            </a:r>
          </a:p>
        </p:txBody>
      </p:sp>
    </p:spTree>
    <p:extLst>
      <p:ext uri="{BB962C8B-B14F-4D97-AF65-F5344CB8AC3E}">
        <p14:creationId xmlns:p14="http://schemas.microsoft.com/office/powerpoint/2010/main" val="408482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1353669" cy="594000"/>
          </a:xfrm>
        </p:spPr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212747" y="1854201"/>
            <a:ext cx="2789277" cy="39306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just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Elements structure: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DOCTYPE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html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body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074920" y="3173195"/>
            <a:ext cx="2642616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BB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defTabSz="91440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defTabSz="91440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defTabSz="91440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99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defTabSz="91440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1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1353669" cy="594000"/>
          </a:xfrm>
        </p:spPr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212747" y="1854201"/>
            <a:ext cx="7190589" cy="39306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just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HEAD element: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Elements for page description;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Elements for loading external resources;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Elements: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&lt;title&gt;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&lt;link&gt;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&lt;style&gt;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&lt;script&gt;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&lt;meta&gt;</a:t>
            </a:r>
          </a:p>
        </p:txBody>
      </p:sp>
    </p:spTree>
    <p:extLst>
      <p:ext uri="{BB962C8B-B14F-4D97-AF65-F5344CB8AC3E}">
        <p14:creationId xmlns:p14="http://schemas.microsoft.com/office/powerpoint/2010/main" val="384922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rgbClr val="565A5C"/>
      </a:dk1>
      <a:lt1>
        <a:sysClr val="window" lastClr="FFFFFF"/>
      </a:lt1>
      <a:dk2>
        <a:srgbClr val="E60000"/>
      </a:dk2>
      <a:lt2>
        <a:srgbClr val="FFFFFF"/>
      </a:lt2>
      <a:accent1>
        <a:srgbClr val="E83424"/>
      </a:accent1>
      <a:accent2>
        <a:srgbClr val="98C000"/>
      </a:accent2>
      <a:accent3>
        <a:srgbClr val="00A3CA"/>
      </a:accent3>
      <a:accent4>
        <a:srgbClr val="FBC100"/>
      </a:accent4>
      <a:accent5>
        <a:srgbClr val="F18E00"/>
      </a:accent5>
      <a:accent6>
        <a:srgbClr val="6A1485"/>
      </a:accent6>
      <a:hlink>
        <a:srgbClr val="00A3CA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AB9993CCBF73478E12853278F3FB5C" ma:contentTypeVersion="1" ma:contentTypeDescription="Create a new document." ma:contentTypeScope="" ma:versionID="4db10d317033d09fed4d0297d17c663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29AC310-E4D3-4181-8DC8-8BCBD631C9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E8851E-A513-4DE1-BFEA-60B7444A35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424CC9-255C-4972-B5F2-6F19B32F3DEA}">
  <ds:schemaRefs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sharepoint/v3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2282</TotalTime>
  <Words>576</Words>
  <Application>Microsoft Office PowerPoint</Application>
  <PresentationFormat>On-screen Show (4:3)</PresentationFormat>
  <Paragraphs>157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Wingdings</vt:lpstr>
      <vt:lpstr>Office Theme</vt:lpstr>
      <vt:lpstr>Frontend Development  Indroduction</vt:lpstr>
      <vt:lpstr>Topics  - Frontend introductions  - HTML  - CSS  - JavaScript</vt:lpstr>
      <vt:lpstr>Frontend development</vt:lpstr>
      <vt:lpstr>HTTP</vt:lpstr>
      <vt:lpstr>HTTP</vt:lpstr>
      <vt:lpstr>HTTP</vt:lpstr>
      <vt:lpstr>HTML</vt:lpstr>
      <vt:lpstr>HTML</vt:lpstr>
      <vt:lpstr>HTML</vt:lpstr>
      <vt:lpstr>HTML</vt:lpstr>
      <vt:lpstr>HTML</vt:lpstr>
      <vt:lpstr>CSS</vt:lpstr>
      <vt:lpstr>JavaScript</vt:lpstr>
      <vt:lpstr>Difference between Javascript and C++/Java</vt:lpstr>
      <vt:lpstr>JavaScript</vt:lpstr>
      <vt:lpstr>JavaScript</vt:lpstr>
      <vt:lpstr>JavaScript</vt:lpstr>
      <vt:lpstr>JavaScript</vt:lpstr>
      <vt:lpstr>JavaScript</vt:lpstr>
      <vt:lpstr>Prototype</vt:lpstr>
      <vt:lpstr>JavaScript</vt:lpstr>
      <vt:lpstr>JavaScript</vt:lpstr>
      <vt:lpstr>JavaScript</vt:lpstr>
      <vt:lpstr>Workshop:  Basic JavaScript Application</vt:lpstr>
      <vt:lpstr>Questions?</vt:lpstr>
      <vt:lpstr>Thank you!</vt:lpstr>
    </vt:vector>
  </TitlesOfParts>
  <Company>Brandtailors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Părpălea</dc:creator>
  <cp:lastModifiedBy>Radu Sezciuc</cp:lastModifiedBy>
  <cp:revision>169</cp:revision>
  <dcterms:created xsi:type="dcterms:W3CDTF">2013-12-09T08:38:16Z</dcterms:created>
  <dcterms:modified xsi:type="dcterms:W3CDTF">2016-06-22T08:42:02Z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0x0101002EAB9993CCBF73478E12853278F3FB5C</vt:lpwstr>
  </property>
</Properties>
</file>