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9144000" cy="5143500" type="screen16x9"/>
  <p:notesSz cx="6858000" cy="9144000"/>
  <p:embeddedFontLst>
    <p:embeddedFont>
      <p:font typeface="Dosis ExtraLight" panose="020B0604020202020204" charset="0"/>
      <p:regular r:id="rId8"/>
      <p:bold r:id="rId9"/>
    </p:embeddedFont>
    <p:embeddedFont>
      <p:font typeface="Dosis" panose="020B0604020202020204" charset="0"/>
      <p:regular r:id="rId10"/>
      <p:bold r:id="rId11"/>
    </p:embeddedFont>
    <p:embeddedFont>
      <p:font typeface="Pontano Sans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FA358FB-3EE2-4E53-B14E-783E655DD31A}">
          <p14:sldIdLst>
            <p14:sldId id="256"/>
            <p14:sldId id="257"/>
            <p14:sldId id="260"/>
            <p14:sldId id="261"/>
            <p14:sldId id="259"/>
          </p14:sldIdLst>
        </p14:section>
        <p14:section name="Untitled Section" id="{A1A72894-5A1A-4E0A-8BB2-BCD7FC246307}">
          <p14:sldIdLst/>
        </p14:section>
        <p14:section name="Untitled Section" id="{38F74517-CC3A-421A-932F-2C3722FB08D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5688B0-4586-4F79-B386-ED4F693CF96F}">
  <a:tblStyle styleId="{EF5688B0-4586-4F79-B386-ED4F693CF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BCA17F-677F-49BD-A665-7EACDE1212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15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53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32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50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833461" y="-474388"/>
            <a:ext cx="4372416" cy="5617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Angiosperme</a:t>
            </a:r>
            <a:r>
              <a:rPr lang="en-US" sz="2400" dirty="0" smtClean="0"/>
              <a:t>, </a:t>
            </a:r>
            <a:r>
              <a:rPr lang="en-US" sz="2400" dirty="0" err="1" smtClean="0"/>
              <a:t>clasa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monocotiledonate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Elevi</a:t>
            </a:r>
            <a:r>
              <a:rPr lang="en-US" sz="2400" dirty="0" smtClean="0"/>
              <a:t>: </a:t>
            </a:r>
            <a:r>
              <a:rPr lang="en-US" sz="2400" dirty="0" err="1" smtClean="0"/>
              <a:t>Barbu</a:t>
            </a:r>
            <a:r>
              <a:rPr lang="en-US" sz="2400" dirty="0" smtClean="0"/>
              <a:t> </a:t>
            </a:r>
            <a:r>
              <a:rPr lang="en-US" sz="2400" dirty="0" err="1" smtClean="0"/>
              <a:t>Mihai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/>
              <a:t>Craiu</a:t>
            </a:r>
            <a:r>
              <a:rPr lang="en-US" sz="2400" dirty="0" smtClean="0"/>
              <a:t> Alin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Profesor</a:t>
            </a:r>
            <a:r>
              <a:rPr lang="en-US" sz="2400" dirty="0" smtClean="0"/>
              <a:t> </a:t>
            </a:r>
            <a:r>
              <a:rPr lang="en-US" sz="2400" dirty="0" err="1" smtClean="0"/>
              <a:t>coordonator</a:t>
            </a:r>
            <a:r>
              <a:rPr lang="en-US" sz="2400" dirty="0" smtClean="0"/>
              <a:t>: </a:t>
            </a:r>
            <a:r>
              <a:rPr lang="en-US" sz="2400" dirty="0" err="1" smtClean="0"/>
              <a:t>Nicoleta</a:t>
            </a:r>
            <a:r>
              <a:rPr lang="en-US" sz="2400" dirty="0" smtClean="0"/>
              <a:t> </a:t>
            </a:r>
            <a:r>
              <a:rPr lang="en-US" sz="2400" dirty="0" err="1" smtClean="0"/>
              <a:t>Luminita</a:t>
            </a:r>
            <a:r>
              <a:rPr lang="en-US" sz="2400" dirty="0" smtClean="0"/>
              <a:t> </a:t>
            </a:r>
            <a:r>
              <a:rPr lang="en-US" sz="2400" dirty="0" err="1" smtClean="0"/>
              <a:t>Belu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Scoala</a:t>
            </a:r>
            <a:r>
              <a:rPr lang="en-US" sz="2400" dirty="0" smtClean="0"/>
              <a:t>: </a:t>
            </a:r>
            <a:r>
              <a:rPr lang="en-US" sz="2400" dirty="0" err="1" smtClean="0"/>
              <a:t>Liceul</a:t>
            </a:r>
            <a:r>
              <a:rPr lang="en-US" sz="2400" dirty="0" smtClean="0"/>
              <a:t> </a:t>
            </a:r>
            <a:r>
              <a:rPr lang="en-US" sz="2400" dirty="0" err="1" smtClean="0"/>
              <a:t>Teoretic</a:t>
            </a:r>
            <a:r>
              <a:rPr lang="en-US" sz="2400" dirty="0" smtClean="0"/>
              <a:t> “</a:t>
            </a:r>
            <a:r>
              <a:rPr lang="en-US" sz="2400" dirty="0" err="1" smtClean="0"/>
              <a:t>Mihai</a:t>
            </a:r>
            <a:r>
              <a:rPr lang="en-US" sz="2400" dirty="0" smtClean="0"/>
              <a:t> </a:t>
            </a:r>
            <a:r>
              <a:rPr lang="en-US" sz="2400" dirty="0" err="1" smtClean="0"/>
              <a:t>Eminescu</a:t>
            </a:r>
            <a:r>
              <a:rPr lang="en-US" sz="2400" dirty="0" smtClean="0"/>
              <a:t>”</a:t>
            </a:r>
            <a:endParaRPr sz="2400" dirty="0"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l="932" r="942"/>
          <a:stretch/>
        </p:blipFill>
        <p:spPr>
          <a:xfrm>
            <a:off x="224471" y="446550"/>
            <a:ext cx="4608989" cy="4696974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monocotiledonatele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6325499" y="1268700"/>
            <a:ext cx="236130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484F56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3821999" y="1476051"/>
            <a:ext cx="4758235" cy="334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err="1">
                <a:solidFill>
                  <a:srgbClr val="484F56"/>
                </a:solidFill>
              </a:rPr>
              <a:t>Monocotiledonatele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sunt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unul</a:t>
            </a:r>
            <a:r>
              <a:rPr lang="en-US" sz="2400" dirty="0">
                <a:solidFill>
                  <a:srgbClr val="484F56"/>
                </a:solidFill>
              </a:rPr>
              <a:t> din </a:t>
            </a:r>
            <a:r>
              <a:rPr lang="en-US" sz="2400" dirty="0" err="1">
                <a:solidFill>
                  <a:srgbClr val="484F56"/>
                </a:solidFill>
              </a:rPr>
              <a:t>cele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două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grupuri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majore</a:t>
            </a:r>
            <a:r>
              <a:rPr lang="en-US" sz="2400" dirty="0">
                <a:solidFill>
                  <a:srgbClr val="484F56"/>
                </a:solidFill>
              </a:rPr>
              <a:t> de </a:t>
            </a:r>
            <a:r>
              <a:rPr lang="en-US" sz="2400" dirty="0" err="1">
                <a:solidFill>
                  <a:srgbClr val="484F56"/>
                </a:solidFill>
              </a:rPr>
              <a:t>plante</a:t>
            </a:r>
            <a:r>
              <a:rPr lang="en-US" sz="2400" dirty="0">
                <a:solidFill>
                  <a:srgbClr val="484F56"/>
                </a:solidFill>
              </a:rPr>
              <a:t> cu </a:t>
            </a:r>
            <a:r>
              <a:rPr lang="en-US" sz="2400" dirty="0" err="1">
                <a:solidFill>
                  <a:srgbClr val="484F56"/>
                </a:solidFill>
              </a:rPr>
              <a:t>flori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recunoscute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tradițional</a:t>
            </a:r>
            <a:r>
              <a:rPr lang="en-US" sz="2400" dirty="0">
                <a:solidFill>
                  <a:srgbClr val="484F56"/>
                </a:solidFill>
              </a:rPr>
              <a:t>, </a:t>
            </a:r>
            <a:r>
              <a:rPr lang="en-US" sz="2400" dirty="0" err="1">
                <a:solidFill>
                  <a:srgbClr val="484F56"/>
                </a:solidFill>
              </a:rPr>
              <a:t>celălalt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fiind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dicotiledonatele</a:t>
            </a:r>
            <a:r>
              <a:rPr lang="en-US" sz="2400" dirty="0">
                <a:solidFill>
                  <a:srgbClr val="484F56"/>
                </a:solidFill>
              </a:rPr>
              <a:t>. </a:t>
            </a:r>
            <a:r>
              <a:rPr lang="en-US" sz="2400" dirty="0" err="1">
                <a:solidFill>
                  <a:srgbClr val="484F56"/>
                </a:solidFill>
              </a:rPr>
              <a:t>Monocotiledonatele</a:t>
            </a:r>
            <a:r>
              <a:rPr lang="en-US" sz="2400" dirty="0">
                <a:solidFill>
                  <a:srgbClr val="484F56"/>
                </a:solidFill>
              </a:rPr>
              <a:t> au </a:t>
            </a:r>
            <a:r>
              <a:rPr lang="en-US" sz="2400" dirty="0" err="1">
                <a:solidFill>
                  <a:srgbClr val="484F56"/>
                </a:solidFill>
              </a:rPr>
              <a:t>embrionul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prevăzut</a:t>
            </a:r>
            <a:r>
              <a:rPr lang="en-US" sz="2400" dirty="0">
                <a:solidFill>
                  <a:srgbClr val="484F56"/>
                </a:solidFill>
              </a:rPr>
              <a:t> cu un </a:t>
            </a:r>
            <a:r>
              <a:rPr lang="en-US" sz="2400" dirty="0" err="1">
                <a:solidFill>
                  <a:srgbClr val="484F56"/>
                </a:solidFill>
              </a:rPr>
              <a:t>singur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cotiledon</a:t>
            </a:r>
            <a:r>
              <a:rPr lang="en-US" sz="2400" dirty="0">
                <a:solidFill>
                  <a:srgbClr val="484F56"/>
                </a:solidFill>
              </a:rPr>
              <a:t>, </a:t>
            </a:r>
            <a:r>
              <a:rPr lang="en-US" sz="2400" dirty="0" err="1">
                <a:solidFill>
                  <a:srgbClr val="484F56"/>
                </a:solidFill>
              </a:rPr>
              <a:t>în</a:t>
            </a:r>
            <a:r>
              <a:rPr lang="en-US" sz="2400" dirty="0">
                <a:solidFill>
                  <a:srgbClr val="484F56"/>
                </a:solidFill>
              </a:rPr>
              <a:t> contrast cu </a:t>
            </a:r>
            <a:r>
              <a:rPr lang="en-US" sz="2400" dirty="0" err="1">
                <a:solidFill>
                  <a:srgbClr val="484F56"/>
                </a:solidFill>
              </a:rPr>
              <a:t>cele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două</a:t>
            </a:r>
            <a:r>
              <a:rPr lang="en-US" sz="2400" dirty="0">
                <a:solidFill>
                  <a:srgbClr val="484F56"/>
                </a:solidFill>
              </a:rPr>
              <a:t> </a:t>
            </a:r>
            <a:r>
              <a:rPr lang="en-US" sz="2400" dirty="0" err="1">
                <a:solidFill>
                  <a:srgbClr val="484F56"/>
                </a:solidFill>
              </a:rPr>
              <a:t>cotiledoane</a:t>
            </a:r>
            <a:r>
              <a:rPr lang="en-US" sz="2400" dirty="0">
                <a:solidFill>
                  <a:srgbClr val="484F56"/>
                </a:solidFill>
              </a:rPr>
              <a:t> ale </a:t>
            </a:r>
            <a:r>
              <a:rPr lang="en-US" sz="2400" dirty="0" err="1">
                <a:solidFill>
                  <a:srgbClr val="484F56"/>
                </a:solidFill>
              </a:rPr>
              <a:t>dicotiledonatelor</a:t>
            </a:r>
            <a:r>
              <a:rPr lang="en-US" sz="2400" dirty="0">
                <a:solidFill>
                  <a:srgbClr val="484F56"/>
                </a:solidFill>
              </a:rPr>
              <a:t>.</a:t>
            </a:r>
            <a:endParaRPr sz="2400" dirty="0">
              <a:solidFill>
                <a:srgbClr val="484F56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3822000" y="3829725"/>
            <a:ext cx="48648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1B148"/>
              </a:solidFill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l="6329" r="44411"/>
          <a:stretch/>
        </p:blipFill>
        <p:spPr>
          <a:xfrm>
            <a:off x="523197" y="432200"/>
            <a:ext cx="1749091" cy="266302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245089" y="96253"/>
            <a:ext cx="5837034" cy="4888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Exemple de monocotiledonate</a:t>
            </a:r>
          </a:p>
          <a:p>
            <a:pPr marL="0" lvl="0" indent="0">
              <a:buNone/>
            </a:pPr>
            <a:r>
              <a:rPr lang="en" sz="2400" dirty="0" smtClean="0"/>
              <a:t>  </a:t>
            </a:r>
          </a:p>
          <a:p>
            <a:pPr marL="0" lvl="0" indent="0">
              <a:buNone/>
            </a:pPr>
            <a:r>
              <a:rPr lang="en" sz="2400" dirty="0"/>
              <a:t> </a:t>
            </a:r>
            <a:r>
              <a:rPr lang="en" sz="2400" dirty="0" smtClean="0"/>
              <a:t> </a:t>
            </a:r>
            <a:r>
              <a:rPr lang="en-US" sz="2400" dirty="0" err="1" smtClean="0"/>
              <a:t>Familia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cereale</a:t>
            </a:r>
            <a:r>
              <a:rPr lang="en-US" sz="2400" dirty="0"/>
              <a:t> (</a:t>
            </a:r>
            <a:r>
              <a:rPr lang="en-US" sz="2400" dirty="0" err="1"/>
              <a:t>secară</a:t>
            </a:r>
            <a:r>
              <a:rPr lang="en-US" sz="2400" dirty="0"/>
              <a:t>, </a:t>
            </a:r>
            <a:r>
              <a:rPr lang="en-US" sz="2400" dirty="0" err="1"/>
              <a:t>grâu</a:t>
            </a:r>
            <a:r>
              <a:rPr lang="en-US" sz="2400" dirty="0"/>
              <a:t>, </a:t>
            </a:r>
            <a:r>
              <a:rPr lang="en-US" sz="2400" dirty="0" err="1"/>
              <a:t>grâu</a:t>
            </a:r>
            <a:r>
              <a:rPr lang="en-US" sz="2400" dirty="0"/>
              <a:t> de </a:t>
            </a:r>
            <a:r>
              <a:rPr lang="en-US" sz="2400" dirty="0" err="1"/>
              <a:t>grâu</a:t>
            </a:r>
            <a:r>
              <a:rPr lang="en-US" sz="2400" dirty="0"/>
              <a:t>)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tulpină</a:t>
            </a:r>
            <a:r>
              <a:rPr lang="en-US" sz="2400" dirty="0"/>
              <a:t> de </a:t>
            </a:r>
            <a:r>
              <a:rPr lang="en-US" sz="2400" dirty="0" err="1"/>
              <a:t>paie</a:t>
            </a:r>
            <a:r>
              <a:rPr lang="en-US" sz="2400" dirty="0"/>
              <a:t>, </a:t>
            </a:r>
            <a:r>
              <a:rPr lang="en-US" sz="2400" dirty="0" err="1"/>
              <a:t>creștere</a:t>
            </a:r>
            <a:r>
              <a:rPr lang="en-US" sz="2400" dirty="0"/>
              <a:t> </a:t>
            </a:r>
            <a:r>
              <a:rPr lang="en-US" sz="2400" dirty="0" err="1"/>
              <a:t>intercalată</a:t>
            </a:r>
            <a:r>
              <a:rPr lang="en-US" sz="2400" dirty="0"/>
              <a:t>, o </a:t>
            </a:r>
            <a:r>
              <a:rPr lang="en-US" sz="2400" dirty="0" err="1"/>
              <a:t>inflorescență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vârf</a:t>
            </a:r>
            <a:r>
              <a:rPr lang="en-US" sz="2400" dirty="0"/>
              <a:t> complex, </a:t>
            </a:r>
            <a:r>
              <a:rPr lang="en-US" sz="2400" dirty="0" err="1"/>
              <a:t>fructul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cariopsie</a:t>
            </a:r>
            <a:r>
              <a:rPr lang="en-US" sz="2400" dirty="0" smtClean="0"/>
              <a:t>. </a:t>
            </a:r>
            <a:r>
              <a:rPr lang="en-US" sz="2400" dirty="0" err="1" smtClean="0"/>
              <a:t>Familia</a:t>
            </a:r>
            <a:r>
              <a:rPr lang="en-US" sz="2400" dirty="0" smtClean="0"/>
              <a:t> </a:t>
            </a:r>
            <a:r>
              <a:rPr lang="en-US" sz="2400" dirty="0" err="1"/>
              <a:t>crinului</a:t>
            </a:r>
            <a:r>
              <a:rPr lang="en-US" sz="2400" dirty="0"/>
              <a:t> (</a:t>
            </a:r>
            <a:r>
              <a:rPr lang="en-US" sz="2400" dirty="0" err="1"/>
              <a:t>ceapă</a:t>
            </a:r>
            <a:r>
              <a:rPr lang="en-US" sz="2400" dirty="0"/>
              <a:t>, </a:t>
            </a:r>
            <a:r>
              <a:rPr lang="en-US" sz="2400" dirty="0" err="1"/>
              <a:t>lalea</a:t>
            </a:r>
            <a:r>
              <a:rPr lang="en-US" sz="2400" dirty="0"/>
              <a:t>, </a:t>
            </a:r>
            <a:r>
              <a:rPr lang="en-US" sz="2400" dirty="0" err="1"/>
              <a:t>crinul</a:t>
            </a:r>
            <a:r>
              <a:rPr lang="en-US" sz="2400" dirty="0"/>
              <a:t> </a:t>
            </a:r>
            <a:r>
              <a:rPr lang="en-US" sz="2400" dirty="0" err="1"/>
              <a:t>văii</a:t>
            </a:r>
            <a:r>
              <a:rPr lang="en-US" sz="2400" dirty="0"/>
              <a:t>) - au </a:t>
            </a:r>
            <a:r>
              <a:rPr lang="en-US" sz="2400" dirty="0" err="1"/>
              <a:t>rizomi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bulbi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l="11022" t="10435" r="11022" b="10443"/>
          <a:stretch/>
        </p:blipFill>
        <p:spPr>
          <a:xfrm>
            <a:off x="1155808" y="601750"/>
            <a:ext cx="1642139" cy="2500206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08" y="543934"/>
            <a:ext cx="2633872" cy="2615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789" y="3358576"/>
            <a:ext cx="2713599" cy="1625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75627"/>
            <a:ext cx="9027122" cy="5067824"/>
          </a:xfrm>
        </p:spPr>
        <p:txBody>
          <a:bodyPr/>
          <a:lstStyle/>
          <a:p>
            <a:pPr marL="635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r>
              <a:rPr lang="en-US" u="sng" dirty="0" err="1" smtClean="0"/>
              <a:t>Caractere</a:t>
            </a:r>
            <a:r>
              <a:rPr lang="en-US" u="sng" dirty="0" smtClean="0"/>
              <a:t> </a:t>
            </a:r>
            <a:r>
              <a:rPr lang="en-US" u="sng" dirty="0" err="1" smtClean="0"/>
              <a:t>generale</a:t>
            </a:r>
            <a:endParaRPr lang="en-US" u="sng" dirty="0" smtClean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sz="2400" dirty="0" err="1"/>
              <a:t>Rădăcinile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adventive fasciculate-</a:t>
            </a:r>
            <a:r>
              <a:rPr lang="en-US" sz="2400" dirty="0" err="1"/>
              <a:t>Tulpina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neramificată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metamorfozată</a:t>
            </a:r>
            <a:r>
              <a:rPr lang="en-US" sz="2400" dirty="0"/>
              <a:t> (</a:t>
            </a:r>
            <a:r>
              <a:rPr lang="en-US" sz="2400" dirty="0" err="1"/>
              <a:t>bulbi</a:t>
            </a:r>
            <a:r>
              <a:rPr lang="en-US" sz="2400" dirty="0"/>
              <a:t>, </a:t>
            </a:r>
            <a:r>
              <a:rPr lang="en-US" sz="2400" dirty="0" err="1"/>
              <a:t>rizomi</a:t>
            </a:r>
            <a:r>
              <a:rPr lang="en-US" sz="2400" dirty="0"/>
              <a:t>)-</a:t>
            </a:r>
            <a:r>
              <a:rPr lang="en-US" sz="2400" dirty="0" err="1"/>
              <a:t>Cilindrul</a:t>
            </a:r>
            <a:r>
              <a:rPr lang="en-US" sz="2400" dirty="0"/>
              <a:t> central </a:t>
            </a:r>
            <a:r>
              <a:rPr lang="en-US" sz="2400" dirty="0" err="1"/>
              <a:t>prezintă</a:t>
            </a:r>
            <a:r>
              <a:rPr lang="en-US" sz="2400" dirty="0"/>
              <a:t> fascicule </a:t>
            </a:r>
            <a:r>
              <a:rPr lang="en-US" sz="2400" dirty="0" err="1"/>
              <a:t>libero-lemnoase</a:t>
            </a:r>
            <a:r>
              <a:rPr lang="en-US" sz="2400" dirty="0"/>
              <a:t> </a:t>
            </a:r>
            <a:r>
              <a:rPr lang="en-US" sz="2400" dirty="0" err="1"/>
              <a:t>lipsite</a:t>
            </a:r>
            <a:r>
              <a:rPr lang="en-US" sz="2400" dirty="0"/>
              <a:t> de </a:t>
            </a:r>
            <a:r>
              <a:rPr lang="en-US" sz="2400" dirty="0" err="1"/>
              <a:t>cambiu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Frunzele</a:t>
            </a:r>
            <a:r>
              <a:rPr lang="en-US" sz="2400" dirty="0"/>
              <a:t>: </a:t>
            </a:r>
            <a:r>
              <a:rPr lang="en-US" sz="2400" dirty="0" err="1"/>
              <a:t>în</a:t>
            </a:r>
            <a:r>
              <a:rPr lang="en-US" sz="2400" dirty="0"/>
              <a:t> general </a:t>
            </a:r>
            <a:r>
              <a:rPr lang="en-US" sz="2400" dirty="0" err="1"/>
              <a:t>liniare</a:t>
            </a:r>
            <a:r>
              <a:rPr lang="en-US" sz="2400" dirty="0"/>
              <a:t>, </a:t>
            </a:r>
            <a:r>
              <a:rPr lang="en-US" sz="2400" dirty="0" err="1"/>
              <a:t>întregi</a:t>
            </a:r>
            <a:r>
              <a:rPr lang="en-US" sz="2400" dirty="0"/>
              <a:t>, </a:t>
            </a:r>
            <a:r>
              <a:rPr lang="en-US" sz="2400" dirty="0" err="1"/>
              <a:t>sesile</a:t>
            </a:r>
            <a:r>
              <a:rPr lang="en-US" sz="2400" dirty="0"/>
              <a:t>, cu </a:t>
            </a:r>
            <a:r>
              <a:rPr lang="en-US" sz="2400" dirty="0" err="1"/>
              <a:t>nervatiune</a:t>
            </a:r>
            <a:r>
              <a:rPr lang="en-US" sz="2400" dirty="0"/>
              <a:t> </a:t>
            </a:r>
            <a:r>
              <a:rPr lang="en-US" sz="2400" dirty="0" err="1"/>
              <a:t>paralelă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arcuată</a:t>
            </a:r>
            <a:r>
              <a:rPr lang="en-US" sz="2400" dirty="0"/>
              <a:t> cu </a:t>
            </a:r>
            <a:r>
              <a:rPr lang="en-US" sz="2400" dirty="0" err="1"/>
              <a:t>teaca</a:t>
            </a:r>
            <a:r>
              <a:rPr lang="en-US" sz="2400" dirty="0"/>
              <a:t> bine </a:t>
            </a:r>
            <a:r>
              <a:rPr lang="en-US" sz="2400" dirty="0" err="1" smtClean="0"/>
              <a:t>dezvoltată</a:t>
            </a:r>
            <a:endParaRPr lang="en-US" sz="2400" dirty="0" smtClean="0"/>
          </a:p>
          <a:p>
            <a:r>
              <a:rPr lang="en-US" sz="2400" dirty="0" err="1" smtClean="0"/>
              <a:t>Floarea</a:t>
            </a:r>
            <a:r>
              <a:rPr lang="en-US" sz="2400" dirty="0"/>
              <a:t>: -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tipul</a:t>
            </a:r>
            <a:r>
              <a:rPr lang="en-US" sz="2400" dirty="0"/>
              <a:t> 3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rar</a:t>
            </a:r>
            <a:r>
              <a:rPr lang="en-US" sz="2400" dirty="0"/>
              <a:t> 4 cu </a:t>
            </a:r>
            <a:r>
              <a:rPr lang="en-US" sz="2400" dirty="0" err="1"/>
              <a:t>perigon</a:t>
            </a:r>
            <a:r>
              <a:rPr lang="en-US" sz="2400" dirty="0"/>
              <a:t> </a:t>
            </a:r>
            <a:r>
              <a:rPr lang="en-US" sz="2400" dirty="0" err="1"/>
              <a:t>petaloid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seploid</a:t>
            </a:r>
            <a:r>
              <a:rPr lang="en-US" sz="2400" dirty="0"/>
              <a:t>- </a:t>
            </a:r>
            <a:r>
              <a:rPr lang="en-US" sz="2400" dirty="0" err="1"/>
              <a:t>învelişul</a:t>
            </a:r>
            <a:r>
              <a:rPr lang="en-US" sz="2400" dirty="0"/>
              <a:t> floral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nediferenţiat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calciu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corolă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181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 idx="4294967295"/>
          </p:nvPr>
        </p:nvSpPr>
        <p:spPr>
          <a:xfrm>
            <a:off x="76209" y="178755"/>
            <a:ext cx="4550793" cy="1636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rgbClr val="51B148"/>
                </a:solidFill>
              </a:rPr>
              <a:t>Multumim</a:t>
            </a:r>
            <a:r>
              <a:rPr lang="en-US" sz="4800" dirty="0" smtClean="0">
                <a:solidFill>
                  <a:srgbClr val="51B148"/>
                </a:solidFill>
              </a:rPr>
              <a:t> </a:t>
            </a:r>
            <a:r>
              <a:rPr lang="en-US" sz="4800" dirty="0" err="1" smtClean="0">
                <a:solidFill>
                  <a:srgbClr val="51B148"/>
                </a:solidFill>
              </a:rPr>
              <a:t>pentru</a:t>
            </a:r>
            <a:r>
              <a:rPr lang="en-US" sz="4800" dirty="0" smtClean="0">
                <a:solidFill>
                  <a:srgbClr val="51B148"/>
                </a:solidFill>
              </a:rPr>
              <a:t> </a:t>
            </a:r>
            <a:r>
              <a:rPr lang="en-US" sz="4800" dirty="0" err="1" smtClean="0">
                <a:solidFill>
                  <a:srgbClr val="51B148"/>
                </a:solidFill>
              </a:rPr>
              <a:t>atentia</a:t>
            </a:r>
            <a:r>
              <a:rPr lang="en-US" sz="4800" dirty="0" smtClean="0">
                <a:solidFill>
                  <a:srgbClr val="51B148"/>
                </a:solidFill>
              </a:rPr>
              <a:t> </a:t>
            </a:r>
            <a:r>
              <a:rPr lang="en-US" sz="4800" dirty="0" err="1" smtClean="0">
                <a:solidFill>
                  <a:srgbClr val="51B148"/>
                </a:solidFill>
              </a:rPr>
              <a:t>acordata</a:t>
            </a:r>
            <a:endParaRPr sz="4800" dirty="0">
              <a:solidFill>
                <a:srgbClr val="51B148"/>
              </a:solidFill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Bibliografie</a:t>
            </a:r>
            <a:r>
              <a:rPr lang="en-US" dirty="0" smtClean="0">
                <a:solidFill>
                  <a:srgbClr val="FFFFFF"/>
                </a:solidFill>
              </a:rPr>
              <a:t>: Scribd.com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                   Wikipedia.org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4" name="Google Shape;134;p17"/>
          <p:cNvSpPr/>
          <p:nvPr/>
        </p:nvSpPr>
        <p:spPr>
          <a:xfrm rot="1553879">
            <a:off x="6337783" y="3906779"/>
            <a:ext cx="1651751" cy="1002497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rot="-7428817">
            <a:off x="7606849" y="3029768"/>
            <a:ext cx="640974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l="41662" r="2957"/>
          <a:stretch/>
        </p:blipFill>
        <p:spPr>
          <a:xfrm>
            <a:off x="5768499" y="503275"/>
            <a:ext cx="2571054" cy="3093145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180</Words>
  <Application>Microsoft Office PowerPoint</Application>
  <PresentationFormat>On-screen Show (16:9)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Dosis ExtraLight</vt:lpstr>
      <vt:lpstr>Dosis</vt:lpstr>
      <vt:lpstr>Arial</vt:lpstr>
      <vt:lpstr>Pontano Sans</vt:lpstr>
      <vt:lpstr>Solanio template</vt:lpstr>
      <vt:lpstr>            Angiosperme, clasa              monocotiledonate  Elevi: Barbu Mihai            Craiu Alin  Profesor coordonator: Nicoleta Luminita Belu   Scoala: Liceul Teoretic “Mihai Eminescu”</vt:lpstr>
      <vt:lpstr>Ce sunt monocotiledonatele?</vt:lpstr>
      <vt:lpstr>PowerPoint Presentation</vt:lpstr>
      <vt:lpstr>PowerPoint Presentation</vt:lpstr>
      <vt:lpstr>Multumim pentru atentia acordata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Angiosperme, clasa              monocotiledonate  Elevi: Barbu Mihai            Craiu Alin  Profesor coordonator: Nicoleta Luminita Belu   Scoala: Liceul Teoretic “Mihai Eminescu”</dc:title>
  <cp:lastModifiedBy>Alin Alin</cp:lastModifiedBy>
  <cp:revision>3</cp:revision>
  <dcterms:modified xsi:type="dcterms:W3CDTF">2021-06-16T14:58:39Z</dcterms:modified>
</cp:coreProperties>
</file>