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47" autoAdjust="0"/>
  </p:normalViewPr>
  <p:slideViewPr>
    <p:cSldViewPr>
      <p:cViewPr varScale="1">
        <p:scale>
          <a:sx n="116" d="100"/>
          <a:sy n="116" d="100"/>
        </p:scale>
        <p:origin x="-12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8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8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6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1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1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9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2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46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D1B7B-683A-43AE-A6D3-D18A2D31103F}" type="datetimeFigureOut">
              <a:rPr lang="ru-RU" smtClean="0"/>
              <a:t>05.10.2016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635D-AB02-4BA1-9B05-C06EBFAA9E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Алгоритмы во внешней памяти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78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2. Перемножение матриц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700808"/>
            <a:ext cx="5687505" cy="2346707"/>
          </a:xfrm>
        </p:spPr>
      </p:pic>
      <p:sp>
        <p:nvSpPr>
          <p:cNvPr id="5" name="TextBox 4"/>
          <p:cNvSpPr txBox="1"/>
          <p:nvPr/>
        </p:nvSpPr>
        <p:spPr>
          <a:xfrm>
            <a:off x="2267744" y="4221088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матрицы квадратные </a:t>
            </a:r>
            <a:r>
              <a:rPr lang="en-US" dirty="0" err="1" smtClean="0"/>
              <a:t>KxK</a:t>
            </a:r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O(K^3/B)</a:t>
            </a:r>
          </a:p>
          <a:p>
            <a:pPr marL="342900" indent="-342900">
              <a:buAutoNum type="arabicParenR"/>
            </a:pPr>
            <a:r>
              <a:rPr lang="en-US" dirty="0" smtClean="0"/>
              <a:t>O(K^3/B^2), B^2 &lt; M</a:t>
            </a:r>
          </a:p>
          <a:p>
            <a:pPr marL="342900" indent="-342900">
              <a:buAutoNum type="arabicParenR"/>
            </a:pPr>
            <a:r>
              <a:rPr lang="en-US" dirty="0" smtClean="0"/>
              <a:t>O(K^3/min(B^2, BxM^0.5)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05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 = {p_1, p_2, …, </a:t>
            </a:r>
            <a:r>
              <a:rPr lang="en-US" dirty="0" err="1" smtClean="0"/>
              <a:t>p_n</a:t>
            </a:r>
            <a:r>
              <a:rPr lang="en-US" dirty="0" smtClean="0"/>
              <a:t>}</a:t>
            </a:r>
          </a:p>
          <a:p>
            <a:r>
              <a:rPr lang="en-US" dirty="0" smtClean="0"/>
              <a:t>Q = {q_1, q_2, …, </a:t>
            </a:r>
            <a:r>
              <a:rPr lang="en-US" dirty="0" err="1" smtClean="0"/>
              <a:t>q_m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P∩Q = </a:t>
            </a:r>
            <a:r>
              <a:rPr lang="ru-RU" dirty="0" smtClean="0"/>
              <a:t>?</a:t>
            </a:r>
            <a:endParaRPr lang="en-US" dirty="0" smtClean="0"/>
          </a:p>
          <a:p>
            <a:r>
              <a:rPr lang="en-US" dirty="0" smtClean="0"/>
              <a:t>PUQ</a:t>
            </a:r>
            <a:r>
              <a:rPr lang="ru-RU" dirty="0" smtClean="0"/>
              <a:t> = ?</a:t>
            </a:r>
            <a:endParaRPr lang="en-US" dirty="0" smtClean="0"/>
          </a:p>
          <a:p>
            <a:r>
              <a:rPr lang="en-US" dirty="0" smtClean="0"/>
              <a:t>P∕Q</a:t>
            </a:r>
            <a:r>
              <a:rPr lang="ru-RU" dirty="0" smtClean="0"/>
              <a:t> = ?</a:t>
            </a:r>
          </a:p>
          <a:p>
            <a:endParaRPr lang="ru-RU" dirty="0"/>
          </a:p>
          <a:p>
            <a:r>
              <a:rPr lang="ru-RU" dirty="0" smtClean="0"/>
              <a:t>Все операции </a:t>
            </a:r>
            <a:r>
              <a:rPr lang="en-US" dirty="0" smtClean="0"/>
              <a:t>O(sort).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8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Порядковая 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{a_1, a_2, …, </a:t>
            </a:r>
            <a:r>
              <a:rPr lang="en-US" dirty="0" err="1" smtClean="0"/>
              <a:t>a_n</a:t>
            </a:r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ru-RU" dirty="0" smtClean="0"/>
              <a:t>Найти медиану </a:t>
            </a:r>
            <a:r>
              <a:rPr lang="en-US" dirty="0" smtClean="0"/>
              <a:t>A:</a:t>
            </a:r>
          </a:p>
          <a:p>
            <a:pPr lvl="1"/>
            <a:r>
              <a:rPr lang="en-US" dirty="0" smtClean="0"/>
              <a:t>b_1 &lt;= b_2 &lt;= … &lt;= b_{n/2} &lt;= … &lt;= </a:t>
            </a:r>
            <a:r>
              <a:rPr lang="en-US" dirty="0" err="1" smtClean="0"/>
              <a:t>b_n</a:t>
            </a:r>
            <a:r>
              <a:rPr lang="en-US" dirty="0" smtClean="0"/>
              <a:t> (</a:t>
            </a:r>
            <a:r>
              <a:rPr lang="ru-RU" dirty="0" smtClean="0"/>
              <a:t>перестановка элементов А)</a:t>
            </a:r>
          </a:p>
          <a:p>
            <a:pPr lvl="1"/>
            <a:r>
              <a:rPr lang="ru-RU" dirty="0" smtClean="0"/>
              <a:t>Найти </a:t>
            </a:r>
            <a:r>
              <a:rPr lang="en-US" dirty="0" smtClean="0"/>
              <a:t>b_{n/2}.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71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Другая 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Подсчет операций </a:t>
            </a:r>
            <a:r>
              <a:rPr lang="en-US" dirty="0" smtClean="0"/>
              <a:t>CPU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ru-RU" dirty="0" smtClean="0">
                <a:sym typeface="Wingdings" panose="05000000000000000000" pitchFamily="2" charset="2"/>
              </a:rPr>
              <a:t>подсчет операций </a:t>
            </a:r>
            <a:r>
              <a:rPr lang="en-US" dirty="0" smtClean="0">
                <a:sym typeface="Wingdings" panose="05000000000000000000" pitchFamily="2" charset="2"/>
              </a:rPr>
              <a:t>I/O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 smtClean="0">
                <a:sym typeface="Wingdings" panose="05000000000000000000" pitchFamily="2" charset="2"/>
              </a:rPr>
              <a:t>Чтение из </a:t>
            </a:r>
            <a:r>
              <a:rPr lang="en-US" dirty="0" smtClean="0">
                <a:sym typeface="Wingdings" panose="05000000000000000000" pitchFamily="2" charset="2"/>
              </a:rPr>
              <a:t>RAM ~50-100ns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Чтение с </a:t>
            </a:r>
            <a:r>
              <a:rPr lang="en-US" dirty="0" smtClean="0">
                <a:sym typeface="Wingdings" panose="05000000000000000000" pitchFamily="2" charset="2"/>
              </a:rPr>
              <a:t>HHD ~1-10ms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 – </a:t>
            </a:r>
            <a:r>
              <a:rPr lang="ru-RU" dirty="0" smtClean="0">
                <a:sym typeface="Wingdings" panose="05000000000000000000" pitchFamily="2" charset="2"/>
              </a:rPr>
              <a:t>размер входных данных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 – </a:t>
            </a:r>
            <a:r>
              <a:rPr lang="ru-RU" dirty="0" smtClean="0">
                <a:sym typeface="Wingdings" panose="05000000000000000000" pitchFamily="2" charset="2"/>
              </a:rPr>
              <a:t>размер оперативной памяти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 – </a:t>
            </a:r>
            <a:r>
              <a:rPr lang="ru-RU" dirty="0" smtClean="0">
                <a:sym typeface="Wingdings" panose="05000000000000000000" pitchFamily="2" charset="2"/>
              </a:rPr>
              <a:t>размер блока чтения и записи данных</a:t>
            </a:r>
          </a:p>
          <a:p>
            <a:endParaRPr lang="ru-RU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T(N, B) {</a:t>
            </a:r>
            <a:r>
              <a:rPr lang="ru-RU" dirty="0" smtClean="0">
                <a:sym typeface="Wingdings" panose="05000000000000000000" pitchFamily="2" charset="2"/>
              </a:rPr>
              <a:t>по факту </a:t>
            </a:r>
            <a:r>
              <a:rPr lang="en-US" dirty="0" smtClean="0">
                <a:sym typeface="Wingdings" panose="05000000000000000000" pitchFamily="2" charset="2"/>
              </a:rPr>
              <a:t>T(N, M, </a:t>
            </a:r>
            <a:r>
              <a:rPr lang="en-US" dirty="0" smtClean="0">
                <a:sym typeface="Wingdings" panose="05000000000000000000" pitchFamily="2" charset="2"/>
              </a:rPr>
              <a:t>B)} </a:t>
            </a:r>
            <a:r>
              <a:rPr lang="en-US" dirty="0" smtClean="0">
                <a:sym typeface="Wingdings" panose="05000000000000000000" pitchFamily="2" charset="2"/>
              </a:rPr>
              <a:t>– </a:t>
            </a:r>
            <a:r>
              <a:rPr lang="ru-RU" dirty="0" smtClean="0">
                <a:sym typeface="Wingdings" panose="05000000000000000000" pitchFamily="2" charset="2"/>
              </a:rPr>
              <a:t>количество операций чтения/записи при решении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26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В файле записаны целые числа, нужно найти их сумму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Завести счетчик в памяти</a:t>
            </a:r>
          </a:p>
          <a:p>
            <a:r>
              <a:rPr lang="ru-RU" dirty="0" smtClean="0"/>
              <a:t>Прочитать входные данные и просуммировать</a:t>
            </a:r>
          </a:p>
          <a:p>
            <a:r>
              <a:rPr lang="ru-RU" dirty="0" smtClean="0"/>
              <a:t>Вывести результат</a:t>
            </a:r>
          </a:p>
          <a:p>
            <a:endParaRPr lang="ru-RU" dirty="0"/>
          </a:p>
          <a:p>
            <a:r>
              <a:rPr lang="en-US" dirty="0" smtClean="0"/>
              <a:t>T(N) = O(N/B) = O(scan)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64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029" y="1600200"/>
            <a:ext cx="4665941" cy="4525963"/>
          </a:xfrm>
        </p:spPr>
      </p:pic>
      <p:sp>
        <p:nvSpPr>
          <p:cNvPr id="5" name="TextBox 4"/>
          <p:cNvSpPr txBox="1"/>
          <p:nvPr/>
        </p:nvSpPr>
        <p:spPr>
          <a:xfrm>
            <a:off x="4049735" y="2935326"/>
            <a:ext cx="11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1-10 </a:t>
            </a:r>
            <a:r>
              <a:rPr lang="en-US" dirty="0" smtClean="0"/>
              <a:t>Gb/s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2718394"/>
            <a:ext cx="110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1-10 </a:t>
            </a:r>
            <a:r>
              <a:rPr lang="en-US" dirty="0" smtClean="0"/>
              <a:t>Gb/s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225205" y="4365104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100-2000Mb/s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151703" y="1412776"/>
            <a:ext cx="3452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 1970-80 </a:t>
            </a:r>
            <a:endParaRPr lang="en-US" dirty="0" smtClean="0"/>
          </a:p>
          <a:p>
            <a:r>
              <a:rPr lang="en-US" dirty="0" smtClean="0"/>
              <a:t>CPU </a:t>
            </a:r>
            <a:r>
              <a:rPr lang="ru-RU" dirty="0" smtClean="0"/>
              <a:t>ускорился более 25000 раз</a:t>
            </a:r>
          </a:p>
          <a:p>
            <a:r>
              <a:rPr lang="en-US" dirty="0" smtClean="0"/>
              <a:t>RAM </a:t>
            </a:r>
            <a:r>
              <a:rPr lang="ru-RU" dirty="0" smtClean="0"/>
              <a:t>увеличился в 1000-2000 раз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47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Оперативная память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08751"/>
            <a:ext cx="3505200" cy="2308860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01613"/>
            <a:ext cx="4038600" cy="1723136"/>
          </a:xfrm>
        </p:spPr>
      </p:pic>
    </p:spTree>
    <p:extLst>
      <p:ext uri="{BB962C8B-B14F-4D97-AF65-F5344CB8AC3E}">
        <p14:creationId xmlns:p14="http://schemas.microsoft.com/office/powerpoint/2010/main" val="15718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 кроме нас …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каждом уровне есть буферы</a:t>
            </a:r>
          </a:p>
          <a:p>
            <a:pPr lvl="1"/>
            <a:r>
              <a:rPr lang="ru-RU" dirty="0" smtClean="0"/>
              <a:t>В оперативной памяти (у менеджера)</a:t>
            </a:r>
          </a:p>
          <a:p>
            <a:pPr lvl="1"/>
            <a:r>
              <a:rPr lang="ru-RU" dirty="0" smtClean="0"/>
              <a:t>На </a:t>
            </a:r>
            <a:r>
              <a:rPr lang="en-US" dirty="0" smtClean="0"/>
              <a:t>HDD (</a:t>
            </a:r>
            <a:r>
              <a:rPr lang="ru-RU" dirty="0" smtClean="0"/>
              <a:t>после </a:t>
            </a:r>
            <a:r>
              <a:rPr lang="en-US" dirty="0" smtClean="0"/>
              <a:t>seek </a:t>
            </a:r>
            <a:r>
              <a:rPr lang="ru-RU" dirty="0" smtClean="0"/>
              <a:t>у себя в буфер он скорее всего скопирует больше, чем вы запросили сразу)</a:t>
            </a:r>
          </a:p>
          <a:p>
            <a:pPr lvl="1"/>
            <a:r>
              <a:rPr lang="ru-RU" dirty="0" smtClean="0"/>
              <a:t>У операционной системы (</a:t>
            </a:r>
            <a:r>
              <a:rPr lang="ru-RU" dirty="0" err="1" smtClean="0"/>
              <a:t>провязка</a:t>
            </a:r>
            <a:r>
              <a:rPr lang="ru-RU" dirty="0" smtClean="0"/>
              <a:t> между файлами и памятью)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Определить скорость доступа к оперативной памяти</a:t>
            </a:r>
          </a:p>
          <a:p>
            <a:r>
              <a:rPr lang="ru-RU" dirty="0" smtClean="0"/>
              <a:t>Определить скорость чтения из оперативной памяти</a:t>
            </a:r>
          </a:p>
          <a:p>
            <a:endParaRPr lang="ru-RU" dirty="0"/>
          </a:p>
          <a:p>
            <a:r>
              <a:rPr lang="ru-RU" dirty="0" smtClean="0"/>
              <a:t>Определить скорость доступа к </a:t>
            </a:r>
            <a:r>
              <a:rPr lang="en-US" dirty="0" smtClean="0"/>
              <a:t>HDD/SSD</a:t>
            </a:r>
          </a:p>
          <a:p>
            <a:r>
              <a:rPr lang="ru-RU" dirty="0" smtClean="0"/>
              <a:t>Определить скорость чтения с </a:t>
            </a:r>
            <a:r>
              <a:rPr lang="en-US" dirty="0" smtClean="0"/>
              <a:t>HDD/SSD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Какие будут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Теоретические задачи</a:t>
            </a:r>
          </a:p>
          <a:p>
            <a:pPr lvl="1"/>
            <a:r>
              <a:rPr lang="ru-RU" dirty="0" smtClean="0"/>
              <a:t>Нужно придумать алгоритм</a:t>
            </a:r>
            <a:r>
              <a:rPr lang="en-US" dirty="0" smtClean="0"/>
              <a:t> </a:t>
            </a:r>
            <a:r>
              <a:rPr lang="ru-RU" dirty="0" smtClean="0"/>
              <a:t>(корректный)</a:t>
            </a:r>
          </a:p>
          <a:p>
            <a:pPr lvl="1"/>
            <a:r>
              <a:rPr lang="ru-RU" dirty="0" smtClean="0"/>
              <a:t>Подсчитать количество операций </a:t>
            </a:r>
            <a:r>
              <a:rPr lang="en-US" dirty="0" smtClean="0"/>
              <a:t>I/O</a:t>
            </a:r>
            <a:endParaRPr lang="ru-RU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 smtClean="0"/>
              <a:t>Практические задачи</a:t>
            </a:r>
          </a:p>
          <a:p>
            <a:pPr lvl="1"/>
            <a:r>
              <a:rPr lang="ru-RU" dirty="0" smtClean="0"/>
              <a:t>Реализовать придуманный алгоритм</a:t>
            </a:r>
          </a:p>
          <a:p>
            <a:pPr lvl="1"/>
            <a:r>
              <a:rPr lang="ru-RU" dirty="0" smtClean="0"/>
              <a:t>Протестировать его при различных значениях </a:t>
            </a:r>
            <a:r>
              <a:rPr lang="en-US" dirty="0" smtClean="0"/>
              <a:t>N, M, B</a:t>
            </a:r>
            <a:endParaRPr lang="ru-RU" dirty="0" smtClean="0"/>
          </a:p>
          <a:p>
            <a:pPr lvl="1"/>
            <a:r>
              <a:rPr lang="ru-RU" dirty="0" smtClean="0"/>
              <a:t>Протестировать работу вашего алгоритм</a:t>
            </a:r>
            <a:r>
              <a:rPr lang="ru-RU" dirty="0"/>
              <a:t>а</a:t>
            </a:r>
            <a:r>
              <a:rPr lang="ru-RU" dirty="0" smtClean="0"/>
              <a:t> в системе автоматического тестирования </a:t>
            </a:r>
            <a:r>
              <a:rPr lang="en-US" dirty="0" err="1" smtClean="0"/>
              <a:t>iRunner</a:t>
            </a:r>
            <a:endParaRPr lang="ru-RU" dirty="0" smtClean="0"/>
          </a:p>
          <a:p>
            <a:pPr lvl="1"/>
            <a:r>
              <a:rPr lang="ru-RU" dirty="0" smtClean="0"/>
              <a:t>Использовать или не использовать существующую библиотеку для работы во внешней памяти (</a:t>
            </a:r>
            <a:r>
              <a:rPr lang="en-US" dirty="0"/>
              <a:t>http://stxxl.sourceforge.net</a:t>
            </a:r>
            <a:r>
              <a:rPr lang="en-US" dirty="0" smtClean="0"/>
              <a:t>/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1. Транспонирование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844824"/>
            <a:ext cx="3497580" cy="1135380"/>
          </a:xfrm>
        </p:spPr>
      </p:pic>
      <p:sp>
        <p:nvSpPr>
          <p:cNvPr id="5" name="TextBox 4"/>
          <p:cNvSpPr txBox="1"/>
          <p:nvPr/>
        </p:nvSpPr>
        <p:spPr>
          <a:xfrm>
            <a:off x="1331640" y="3573016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O(scan)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B^2 &lt; M</a:t>
            </a:r>
          </a:p>
          <a:p>
            <a:pPr marL="800100" lvl="1" indent="-342900">
              <a:buAutoNum type="arabicParenR"/>
            </a:pPr>
            <a:r>
              <a:rPr lang="en-US" dirty="0"/>
              <a:t>n</a:t>
            </a:r>
            <a:r>
              <a:rPr lang="en-US" dirty="0" smtClean="0"/>
              <a:t>, m &gt; 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724128" y="3733411"/>
            <a:ext cx="229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2) O(N/min(B, M^0.5))</a:t>
            </a:r>
          </a:p>
        </p:txBody>
      </p:sp>
    </p:spTree>
    <p:extLst>
      <p:ext uri="{BB962C8B-B14F-4D97-AF65-F5344CB8AC3E}">
        <p14:creationId xmlns:p14="http://schemas.microsoft.com/office/powerpoint/2010/main" val="389165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356</Words>
  <Application>Microsoft Office PowerPoint</Application>
  <PresentationFormat>Экран (4:3)</PresentationFormat>
  <Paragraphs>76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Алгоритмы во внешней памяти</vt:lpstr>
      <vt:lpstr>Другая модель</vt:lpstr>
      <vt:lpstr>Пример</vt:lpstr>
      <vt:lpstr>Архитектура</vt:lpstr>
      <vt:lpstr>Оперативная память</vt:lpstr>
      <vt:lpstr>Но кроме нас …</vt:lpstr>
      <vt:lpstr>Вопрос?</vt:lpstr>
      <vt:lpstr>Какие будут задания</vt:lpstr>
      <vt:lpstr>Задача 1. Транспонирование</vt:lpstr>
      <vt:lpstr>Задача 2. Перемножение матриц</vt:lpstr>
      <vt:lpstr>Множества</vt:lpstr>
      <vt:lpstr>Порядковая статистика</vt:lpstr>
    </vt:vector>
  </TitlesOfParts>
  <Company>Yandex,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Подсчет кэш промахов</dc:title>
  <dc:creator>Alexey Tolstikov</dc:creator>
  <cp:lastModifiedBy>Alexey Tolstikov</cp:lastModifiedBy>
  <cp:revision>17</cp:revision>
  <dcterms:created xsi:type="dcterms:W3CDTF">2015-09-25T12:03:18Z</dcterms:created>
  <dcterms:modified xsi:type="dcterms:W3CDTF">2016-10-05T08:49:01Z</dcterms:modified>
</cp:coreProperties>
</file>