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  <p:sldMasterId id="2147483689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19"/>
      <p:bold r:id="rId20"/>
      <p:italic r:id="rId21"/>
      <p:boldItalic r:id="rId22"/>
    </p:embeddedFont>
    <p:embeddedFont>
      <p:font typeface="Montserrat Medium" panose="00000600000000000000" pitchFamily="2" charset="-52"/>
      <p:regular r:id="rId23"/>
      <p:bold r:id="rId24"/>
      <p:italic r:id="rId25"/>
      <p:boldItalic r:id="rId26"/>
    </p:embeddedFont>
    <p:embeddedFont>
      <p:font typeface="Montserrat SemiBold" panose="00000700000000000000" pitchFamily="2" charset="-52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89">
          <p15:clr>
            <a:srgbClr val="747775"/>
          </p15:clr>
        </p15:guide>
        <p15:guide id="2" pos="2660">
          <p15:clr>
            <a:srgbClr val="747775"/>
          </p15:clr>
        </p15:guide>
        <p15:guide id="3" pos="80">
          <p15:clr>
            <a:srgbClr val="747775"/>
          </p15:clr>
        </p15:guide>
        <p15:guide id="4" orient="horz" pos="32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726"/>
      </p:cViewPr>
      <p:guideLst>
        <p:guide orient="horz" pos="489"/>
        <p:guide pos="2660"/>
        <p:guide pos="80"/>
        <p:guide orient="horz"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90f179897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2b90f179897_0_1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2b90f179897_0_1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90f179897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b90f179897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b90f179897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b90f179897_0_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b90f179897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b90f179897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b90f179897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b90f179897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b90f179897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b90f179897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592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b90f179897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2b90f179897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90f17989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b90f17989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90f179897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b90f179897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90f179897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2b90f179897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90f179897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b90f179897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b90f179897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b90f179897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a84cbfe0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ba84cbfe0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a84cbfe0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ba84cbfe0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 1">
  <p:cSld name="Малый Белый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28650" y="116366"/>
            <a:ext cx="78867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28650" y="766119"/>
            <a:ext cx="7886700" cy="38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70" name="Google Shape;70;p1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7000" y="4676437"/>
            <a:ext cx="895945" cy="3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ctrTitle"/>
          </p:nvPr>
        </p:nvSpPr>
        <p:spPr>
          <a:xfrm>
            <a:off x="1051560" y="585111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  <a:defRPr sz="4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dt" idx="10"/>
          </p:nvPr>
        </p:nvSpPr>
        <p:spPr>
          <a:xfrm>
            <a:off x="129994" y="48696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3028950" y="486965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1"/>
          </p:nvPr>
        </p:nvSpPr>
        <p:spPr>
          <a:xfrm>
            <a:off x="1051560" y="2484392"/>
            <a:ext cx="39549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2"/>
          </p:nvPr>
        </p:nvSpPr>
        <p:spPr>
          <a:xfrm>
            <a:off x="1051560" y="3693271"/>
            <a:ext cx="3954900" cy="10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28650" y="244027"/>
            <a:ext cx="78867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2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 1">
  <p:cSld name="1_Title Slide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>
            <a:spLocks noGrp="1"/>
          </p:cNvSpPr>
          <p:nvPr>
            <p:ph type="ctrTitle"/>
          </p:nvPr>
        </p:nvSpPr>
        <p:spPr>
          <a:xfrm>
            <a:off x="1051560" y="585111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  <a:defRPr sz="4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dt" idx="10"/>
          </p:nvPr>
        </p:nvSpPr>
        <p:spPr>
          <a:xfrm>
            <a:off x="129994" y="48696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8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ftr" idx="11"/>
          </p:nvPr>
        </p:nvSpPr>
        <p:spPr>
          <a:xfrm>
            <a:off x="3028950" y="486965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89B"/>
              </a:buClr>
              <a:buSzPts val="8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subTitle" idx="1"/>
          </p:nvPr>
        </p:nvSpPr>
        <p:spPr>
          <a:xfrm>
            <a:off x="1051560" y="2484392"/>
            <a:ext cx="39549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body" idx="2"/>
          </p:nvPr>
        </p:nvSpPr>
        <p:spPr>
          <a:xfrm>
            <a:off x="1051560" y="3693271"/>
            <a:ext cx="3954900" cy="10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15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chemeClr val="dk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>
            <a:spLocks noGrp="1"/>
          </p:cNvSpPr>
          <p:nvPr>
            <p:ph type="ctrTitle"/>
          </p:nvPr>
        </p:nvSpPr>
        <p:spPr>
          <a:xfrm>
            <a:off x="1057275" y="813578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Montserrat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1051560" y="2719817"/>
            <a:ext cx="68637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24" name="Google Shape;124;p30" descr="A picture containing drawing&#10;&#10;Description automatically generated"/>
          <p:cNvPicPr preferRelativeResize="0"/>
          <p:nvPr/>
        </p:nvPicPr>
        <p:blipFill rotWithShape="1">
          <a:blip r:embed="rId2">
            <a:alphaModFix amt="85000"/>
          </a:blip>
          <a:srcRect/>
          <a:stretch/>
        </p:blipFill>
        <p:spPr>
          <a:xfrm>
            <a:off x="8045092" y="4676739"/>
            <a:ext cx="894402" cy="350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0" descr="A picture containing drawing&#10;&#10;Description automatically generated"/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4033535" y="0"/>
            <a:ext cx="5022857" cy="1967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1_Заголовок и объект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/>
          <p:nvPr/>
        </p:nvSpPr>
        <p:spPr>
          <a:xfrm>
            <a:off x="5868994" y="637244"/>
            <a:ext cx="3275100" cy="3923700"/>
          </a:xfrm>
          <a:prstGeom prst="rect">
            <a:avLst/>
          </a:prstGeom>
          <a:solidFill>
            <a:srgbClr val="D1D4D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31"/>
          <p:cNvSpPr txBox="1">
            <a:spLocks noGrp="1"/>
          </p:cNvSpPr>
          <p:nvPr>
            <p:ph type="title"/>
          </p:nvPr>
        </p:nvSpPr>
        <p:spPr>
          <a:xfrm>
            <a:off x="1158536" y="63101"/>
            <a:ext cx="7197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body" idx="1"/>
          </p:nvPr>
        </p:nvSpPr>
        <p:spPr>
          <a:xfrm>
            <a:off x="1158536" y="766119"/>
            <a:ext cx="4560900" cy="37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/>
          <p:nvPr/>
        </p:nvSpPr>
        <p:spPr>
          <a:xfrm>
            <a:off x="0" y="637243"/>
            <a:ext cx="1038000" cy="4529400"/>
          </a:xfrm>
          <a:prstGeom prst="rect">
            <a:avLst/>
          </a:prstGeom>
          <a:solidFill>
            <a:srgbClr val="D1D4D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2"/>
          </p:nvPr>
        </p:nvSpPr>
        <p:spPr>
          <a:xfrm>
            <a:off x="6252099" y="766120"/>
            <a:ext cx="2687400" cy="3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/>
          <p:nvPr/>
        </p:nvSpPr>
        <p:spPr>
          <a:xfrm>
            <a:off x="8502281" y="203203"/>
            <a:ext cx="641700" cy="207600"/>
          </a:xfrm>
          <a:prstGeom prst="rect">
            <a:avLst/>
          </a:prstGeom>
          <a:solidFill>
            <a:srgbClr val="D1D4D9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047"/>
              </a:buClr>
              <a:buSzPts val="900"/>
              <a:buFont typeface="Montserrat"/>
              <a:buNone/>
            </a:pPr>
            <a:endParaRPr sz="900" b="0" i="0" u="none" strike="noStrike" cap="none">
              <a:solidFill>
                <a:srgbClr val="3B40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7000" y="4676437"/>
            <a:ext cx="895945" cy="3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1"/>
          <p:cNvSpPr txBox="1">
            <a:spLocks noGrp="1"/>
          </p:cNvSpPr>
          <p:nvPr>
            <p:ph type="body" idx="3"/>
          </p:nvPr>
        </p:nvSpPr>
        <p:spPr>
          <a:xfrm>
            <a:off x="8502281" y="203203"/>
            <a:ext cx="6417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5_Title Slide">
    <p:bg>
      <p:bgPr>
        <a:solidFill>
          <a:schemeClr val="accent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32" descr="A picture containing drawing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4033535" y="0"/>
            <a:ext cx="5022857" cy="196777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2"/>
          <p:cNvSpPr txBox="1">
            <a:spLocks noGrp="1"/>
          </p:cNvSpPr>
          <p:nvPr>
            <p:ph type="ctrTitle"/>
          </p:nvPr>
        </p:nvSpPr>
        <p:spPr>
          <a:xfrm>
            <a:off x="1057275" y="813578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Montserrat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subTitle" idx="1"/>
          </p:nvPr>
        </p:nvSpPr>
        <p:spPr>
          <a:xfrm>
            <a:off x="1051560" y="2719817"/>
            <a:ext cx="68637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39" name="Google Shape;139;p32" descr="A picture containing drawing&#10;&#10;Description automatically generated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8045092" y="4676739"/>
            <a:ext cx="894402" cy="350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6_Title Slide">
    <p:bg>
      <p:bgPr>
        <a:solidFill>
          <a:schemeClr val="accent5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3" descr="A picture containing drawing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4033535" y="0"/>
            <a:ext cx="5022857" cy="196777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3"/>
          <p:cNvSpPr txBox="1">
            <a:spLocks noGrp="1"/>
          </p:cNvSpPr>
          <p:nvPr>
            <p:ph type="ctrTitle"/>
          </p:nvPr>
        </p:nvSpPr>
        <p:spPr>
          <a:xfrm>
            <a:off x="1057275" y="813578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Montserrat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3"/>
          <p:cNvSpPr txBox="1">
            <a:spLocks noGrp="1"/>
          </p:cNvSpPr>
          <p:nvPr>
            <p:ph type="subTitle" idx="1"/>
          </p:nvPr>
        </p:nvSpPr>
        <p:spPr>
          <a:xfrm>
            <a:off x="1051560" y="2719817"/>
            <a:ext cx="68637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44" name="Google Shape;144;p33" descr="A picture containing drawing&#10;&#10;Description automatically generated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8045092" y="4676739"/>
            <a:ext cx="894402" cy="350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4" descr="A picture containing drawing&#10;&#10;Description automatically generated"/>
          <p:cNvPicPr preferRelativeResize="0"/>
          <p:nvPr/>
        </p:nvPicPr>
        <p:blipFill rotWithShape="1">
          <a:blip r:embed="rId2">
            <a:alphaModFix amt="10000"/>
          </a:blip>
          <a:srcRect/>
          <a:stretch/>
        </p:blipFill>
        <p:spPr>
          <a:xfrm>
            <a:off x="4033535" y="0"/>
            <a:ext cx="5022857" cy="196777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47" name="Google Shape;147;p34"/>
          <p:cNvSpPr txBox="1">
            <a:spLocks noGrp="1"/>
          </p:cNvSpPr>
          <p:nvPr>
            <p:ph type="ctrTitle"/>
          </p:nvPr>
        </p:nvSpPr>
        <p:spPr>
          <a:xfrm>
            <a:off x="1057275" y="813578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Montserrat"/>
              <a:buNone/>
              <a:defRPr sz="36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1051560" y="2719817"/>
            <a:ext cx="68637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49" name="Google Shape;149;p34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7000" y="4676437"/>
            <a:ext cx="895945" cy="3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bg>
      <p:bgPr>
        <a:solidFill>
          <a:srgbClr val="3B4047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5"/>
          <p:cNvSpPr txBox="1">
            <a:spLocks noGrp="1"/>
          </p:cNvSpPr>
          <p:nvPr>
            <p:ph type="title"/>
          </p:nvPr>
        </p:nvSpPr>
        <p:spPr>
          <a:xfrm>
            <a:off x="628650" y="116366"/>
            <a:ext cx="78867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5"/>
          <p:cNvSpPr txBox="1">
            <a:spLocks noGrp="1"/>
          </p:cNvSpPr>
          <p:nvPr>
            <p:ph type="body" idx="1"/>
          </p:nvPr>
        </p:nvSpPr>
        <p:spPr>
          <a:xfrm>
            <a:off x="628650" y="766119"/>
            <a:ext cx="7886700" cy="38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153" name="Google Shape;153;p35" descr="A picture containing drawing&#10;&#10;Description automatically generated"/>
          <p:cNvPicPr preferRelativeResize="0"/>
          <p:nvPr/>
        </p:nvPicPr>
        <p:blipFill rotWithShape="1">
          <a:blip r:embed="rId2">
            <a:alphaModFix amt="85000"/>
          </a:blip>
          <a:srcRect/>
          <a:stretch/>
        </p:blipFill>
        <p:spPr>
          <a:xfrm>
            <a:off x="8045092" y="4676739"/>
            <a:ext cx="894402" cy="350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1_Заголовок и объект 2">
    <p:bg>
      <p:bgPr>
        <a:solidFill>
          <a:schemeClr val="accen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6"/>
          <p:cNvSpPr txBox="1">
            <a:spLocks noGrp="1"/>
          </p:cNvSpPr>
          <p:nvPr>
            <p:ph type="title"/>
          </p:nvPr>
        </p:nvSpPr>
        <p:spPr>
          <a:xfrm>
            <a:off x="628650" y="116365"/>
            <a:ext cx="78867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6"/>
          <p:cNvSpPr txBox="1">
            <a:spLocks noGrp="1"/>
          </p:cNvSpPr>
          <p:nvPr>
            <p:ph type="body" idx="1"/>
          </p:nvPr>
        </p:nvSpPr>
        <p:spPr>
          <a:xfrm>
            <a:off x="628650" y="942109"/>
            <a:ext cx="7886700" cy="3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500"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157" name="Google Shape;157;p36" descr="A picture containing drawing&#10;&#10;Description automatically generated"/>
          <p:cNvPicPr preferRelativeResize="0"/>
          <p:nvPr/>
        </p:nvPicPr>
        <p:blipFill rotWithShape="1">
          <a:blip r:embed="rId2">
            <a:alphaModFix amt="85000"/>
          </a:blip>
          <a:srcRect/>
          <a:stretch/>
        </p:blipFill>
        <p:spPr>
          <a:xfrm>
            <a:off x="8045092" y="4676739"/>
            <a:ext cx="894402" cy="350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1_Заголовок и объект 3">
    <p:bg>
      <p:bgPr>
        <a:solidFill>
          <a:schemeClr val="accent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7"/>
          <p:cNvSpPr txBox="1">
            <a:spLocks noGrp="1"/>
          </p:cNvSpPr>
          <p:nvPr>
            <p:ph type="title"/>
          </p:nvPr>
        </p:nvSpPr>
        <p:spPr>
          <a:xfrm>
            <a:off x="628650" y="116365"/>
            <a:ext cx="78867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7"/>
          <p:cNvSpPr txBox="1">
            <a:spLocks noGrp="1"/>
          </p:cNvSpPr>
          <p:nvPr>
            <p:ph type="body" idx="1"/>
          </p:nvPr>
        </p:nvSpPr>
        <p:spPr>
          <a:xfrm>
            <a:off x="628650" y="942109"/>
            <a:ext cx="7886700" cy="3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C946"/>
              </a:buClr>
              <a:buSzPts val="1800"/>
              <a:buFont typeface="Arial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500"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161" name="Google Shape;161;p37" descr="A picture containing drawing&#10;&#10;Description automatically generated"/>
          <p:cNvPicPr preferRelativeResize="0"/>
          <p:nvPr/>
        </p:nvPicPr>
        <p:blipFill rotWithShape="1">
          <a:blip r:embed="rId2">
            <a:alphaModFix amt="85000"/>
          </a:blip>
          <a:srcRect/>
          <a:stretch/>
        </p:blipFill>
        <p:spPr>
          <a:xfrm>
            <a:off x="8045092" y="4676739"/>
            <a:ext cx="894402" cy="350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1_Заголовок и объект 4">
    <p:bg>
      <p:bgPr>
        <a:solidFill>
          <a:schemeClr val="accent5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8"/>
          <p:cNvSpPr txBox="1">
            <a:spLocks noGrp="1"/>
          </p:cNvSpPr>
          <p:nvPr>
            <p:ph type="title"/>
          </p:nvPr>
        </p:nvSpPr>
        <p:spPr>
          <a:xfrm>
            <a:off x="628650" y="116365"/>
            <a:ext cx="78867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body" idx="1"/>
          </p:nvPr>
        </p:nvSpPr>
        <p:spPr>
          <a:xfrm>
            <a:off x="628650" y="942109"/>
            <a:ext cx="7886700" cy="3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C946"/>
              </a:buClr>
              <a:buSzPts val="1800"/>
              <a:buFont typeface="Arial"/>
              <a:buChar char="•"/>
              <a:defRPr sz="18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500"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165" name="Google Shape;165;p38" descr="A picture containing drawing&#10;&#10;Description automatically generated"/>
          <p:cNvPicPr preferRelativeResize="0"/>
          <p:nvPr/>
        </p:nvPicPr>
        <p:blipFill rotWithShape="1">
          <a:blip r:embed="rId2">
            <a:alphaModFix amt="85000"/>
          </a:blip>
          <a:srcRect/>
          <a:stretch/>
        </p:blipFill>
        <p:spPr>
          <a:xfrm>
            <a:off x="8045092" y="4676739"/>
            <a:ext cx="894402" cy="350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1_Заголовок и объект 5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9"/>
          <p:cNvSpPr txBox="1">
            <a:spLocks noGrp="1"/>
          </p:cNvSpPr>
          <p:nvPr>
            <p:ph type="title"/>
          </p:nvPr>
        </p:nvSpPr>
        <p:spPr>
          <a:xfrm>
            <a:off x="628650" y="116365"/>
            <a:ext cx="78867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4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9"/>
          <p:cNvSpPr txBox="1">
            <a:spLocks noGrp="1"/>
          </p:cNvSpPr>
          <p:nvPr>
            <p:ph type="body" idx="1"/>
          </p:nvPr>
        </p:nvSpPr>
        <p:spPr>
          <a:xfrm>
            <a:off x="628650" y="942109"/>
            <a:ext cx="7886700" cy="3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169" name="Google Shape;169;p3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7000" y="4676437"/>
            <a:ext cx="895945" cy="3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Малый Белый"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>
            <a:spLocks noGrp="1"/>
          </p:cNvSpPr>
          <p:nvPr>
            <p:ph type="title"/>
          </p:nvPr>
        </p:nvSpPr>
        <p:spPr>
          <a:xfrm>
            <a:off x="628650" y="116366"/>
            <a:ext cx="78867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40"/>
          <p:cNvSpPr txBox="1">
            <a:spLocks noGrp="1"/>
          </p:cNvSpPr>
          <p:nvPr>
            <p:ph type="body" idx="1"/>
          </p:nvPr>
        </p:nvSpPr>
        <p:spPr>
          <a:xfrm>
            <a:off x="628650" y="766119"/>
            <a:ext cx="7886700" cy="38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173" name="Google Shape;173;p4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7000" y="4676437"/>
            <a:ext cx="895945" cy="3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1_Заголовок и объект 6">
    <p:bg>
      <p:bgPr>
        <a:solidFill>
          <a:schemeClr val="dk2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177" name="Google Shape;177;p41" descr="A picture containing drawing&#10;&#10;Description automatically generated"/>
          <p:cNvPicPr preferRelativeResize="0"/>
          <p:nvPr/>
        </p:nvPicPr>
        <p:blipFill rotWithShape="1">
          <a:blip r:embed="rId2">
            <a:alphaModFix amt="85000"/>
          </a:blip>
          <a:srcRect/>
          <a:stretch/>
        </p:blipFill>
        <p:spPr>
          <a:xfrm>
            <a:off x="8045092" y="4676739"/>
            <a:ext cx="894402" cy="3503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41"/>
          <p:cNvGrpSpPr/>
          <p:nvPr/>
        </p:nvGrpSpPr>
        <p:grpSpPr>
          <a:xfrm>
            <a:off x="0" y="5048925"/>
            <a:ext cx="9144367" cy="94661"/>
            <a:chOff x="0" y="2573904"/>
            <a:chExt cx="8767370" cy="44700"/>
          </a:xfrm>
        </p:grpSpPr>
        <p:grpSp>
          <p:nvGrpSpPr>
            <p:cNvPr id="179" name="Google Shape;179;p41"/>
            <p:cNvGrpSpPr/>
            <p:nvPr/>
          </p:nvGrpSpPr>
          <p:grpSpPr>
            <a:xfrm>
              <a:off x="0" y="2573904"/>
              <a:ext cx="3752427" cy="44700"/>
              <a:chOff x="0" y="2573904"/>
              <a:chExt cx="3752427" cy="44700"/>
            </a:xfrm>
          </p:grpSpPr>
          <p:sp>
            <p:nvSpPr>
              <p:cNvPr id="180" name="Google Shape;180;p41"/>
              <p:cNvSpPr/>
              <p:nvPr/>
            </p:nvSpPr>
            <p:spPr>
              <a:xfrm>
                <a:off x="0" y="2573904"/>
                <a:ext cx="1262700" cy="44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1" name="Google Shape;181;p41"/>
              <p:cNvSpPr/>
              <p:nvPr/>
            </p:nvSpPr>
            <p:spPr>
              <a:xfrm>
                <a:off x="1262608" y="2573904"/>
                <a:ext cx="1262700" cy="44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2" name="Google Shape;182;p41"/>
              <p:cNvSpPr/>
              <p:nvPr/>
            </p:nvSpPr>
            <p:spPr>
              <a:xfrm>
                <a:off x="2489727" y="2573904"/>
                <a:ext cx="1262700" cy="44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183" name="Google Shape;183;p41"/>
            <p:cNvGrpSpPr/>
            <p:nvPr/>
          </p:nvGrpSpPr>
          <p:grpSpPr>
            <a:xfrm>
              <a:off x="3752335" y="2573904"/>
              <a:ext cx="5015035" cy="44700"/>
              <a:chOff x="0" y="2573904"/>
              <a:chExt cx="5015035" cy="44700"/>
            </a:xfrm>
          </p:grpSpPr>
          <p:sp>
            <p:nvSpPr>
              <p:cNvPr id="184" name="Google Shape;184;p41"/>
              <p:cNvSpPr/>
              <p:nvPr/>
            </p:nvSpPr>
            <p:spPr>
              <a:xfrm>
                <a:off x="0" y="2573904"/>
                <a:ext cx="1262700" cy="44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5" name="Google Shape;185;p41"/>
              <p:cNvSpPr/>
              <p:nvPr/>
            </p:nvSpPr>
            <p:spPr>
              <a:xfrm>
                <a:off x="1262608" y="2573904"/>
                <a:ext cx="1262700" cy="44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6" name="Google Shape;186;p41"/>
              <p:cNvSpPr/>
              <p:nvPr/>
            </p:nvSpPr>
            <p:spPr>
              <a:xfrm>
                <a:off x="2489727" y="2573904"/>
                <a:ext cx="1262700" cy="44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7" name="Google Shape;187;p41"/>
              <p:cNvSpPr/>
              <p:nvPr/>
            </p:nvSpPr>
            <p:spPr>
              <a:xfrm>
                <a:off x="3752335" y="2573904"/>
                <a:ext cx="1262700" cy="44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1_Заголовок и объект 7"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4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191" name="Google Shape;191;p4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7000" y="4676437"/>
            <a:ext cx="895945" cy="351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42"/>
          <p:cNvGrpSpPr/>
          <p:nvPr/>
        </p:nvGrpSpPr>
        <p:grpSpPr>
          <a:xfrm>
            <a:off x="0" y="5048925"/>
            <a:ext cx="9144367" cy="94661"/>
            <a:chOff x="0" y="2573904"/>
            <a:chExt cx="8767370" cy="44700"/>
          </a:xfrm>
        </p:grpSpPr>
        <p:grpSp>
          <p:nvGrpSpPr>
            <p:cNvPr id="193" name="Google Shape;193;p42"/>
            <p:cNvGrpSpPr/>
            <p:nvPr/>
          </p:nvGrpSpPr>
          <p:grpSpPr>
            <a:xfrm>
              <a:off x="0" y="2573904"/>
              <a:ext cx="3752427" cy="44700"/>
              <a:chOff x="0" y="2573904"/>
              <a:chExt cx="3752427" cy="44700"/>
            </a:xfrm>
          </p:grpSpPr>
          <p:sp>
            <p:nvSpPr>
              <p:cNvPr id="194" name="Google Shape;194;p42"/>
              <p:cNvSpPr/>
              <p:nvPr/>
            </p:nvSpPr>
            <p:spPr>
              <a:xfrm>
                <a:off x="0" y="2573904"/>
                <a:ext cx="1262700" cy="44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95" name="Google Shape;195;p42"/>
              <p:cNvSpPr/>
              <p:nvPr/>
            </p:nvSpPr>
            <p:spPr>
              <a:xfrm>
                <a:off x="1262608" y="2573904"/>
                <a:ext cx="1262700" cy="44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96" name="Google Shape;196;p42"/>
              <p:cNvSpPr/>
              <p:nvPr/>
            </p:nvSpPr>
            <p:spPr>
              <a:xfrm>
                <a:off x="2489727" y="2573904"/>
                <a:ext cx="1262700" cy="44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197" name="Google Shape;197;p42"/>
            <p:cNvGrpSpPr/>
            <p:nvPr/>
          </p:nvGrpSpPr>
          <p:grpSpPr>
            <a:xfrm>
              <a:off x="3752335" y="2573904"/>
              <a:ext cx="5015035" cy="44700"/>
              <a:chOff x="0" y="2573904"/>
              <a:chExt cx="5015035" cy="44700"/>
            </a:xfrm>
          </p:grpSpPr>
          <p:sp>
            <p:nvSpPr>
              <p:cNvPr id="198" name="Google Shape;198;p42"/>
              <p:cNvSpPr/>
              <p:nvPr/>
            </p:nvSpPr>
            <p:spPr>
              <a:xfrm>
                <a:off x="0" y="2573904"/>
                <a:ext cx="1262700" cy="44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99" name="Google Shape;199;p42"/>
              <p:cNvSpPr/>
              <p:nvPr/>
            </p:nvSpPr>
            <p:spPr>
              <a:xfrm>
                <a:off x="1262608" y="2573904"/>
                <a:ext cx="1262700" cy="44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00" name="Google Shape;200;p42"/>
              <p:cNvSpPr/>
              <p:nvPr/>
            </p:nvSpPr>
            <p:spPr>
              <a:xfrm>
                <a:off x="2489727" y="2573904"/>
                <a:ext cx="1262700" cy="44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01" name="Google Shape;201;p42"/>
              <p:cNvSpPr/>
              <p:nvPr/>
            </p:nvSpPr>
            <p:spPr>
              <a:xfrm>
                <a:off x="3752335" y="2573904"/>
                <a:ext cx="1262700" cy="44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Montserrat"/>
              <a:buNone/>
              <a:defRPr sz="3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s.msu.ru/sites/cmc/files/files/mop1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932" y="1"/>
            <a:ext cx="9160929" cy="515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3"/>
          <p:cNvSpPr/>
          <p:nvPr/>
        </p:nvSpPr>
        <p:spPr>
          <a:xfrm>
            <a:off x="1024692" y="1467341"/>
            <a:ext cx="25602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337D76"/>
                </a:solidFill>
                <a:latin typeface="Montserrat"/>
                <a:ea typeface="Montserrat"/>
                <a:cs typeface="Montserrat"/>
                <a:sym typeface="Montserrat"/>
              </a:rPr>
              <a:t>Advanced Analytics</a:t>
            </a:r>
            <a:endParaRPr sz="1500" b="0" i="0" u="none" strike="noStrike" cap="none" baseline="3000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9" name="Google Shape;209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5145" y="576133"/>
            <a:ext cx="2717541" cy="106463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3"/>
          <p:cNvSpPr/>
          <p:nvPr/>
        </p:nvSpPr>
        <p:spPr>
          <a:xfrm>
            <a:off x="97104" y="2414902"/>
            <a:ext cx="47622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400">
                <a:solidFill>
                  <a:srgbClr val="337D7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Оптимизационное моделирование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9776" y="576125"/>
            <a:ext cx="1007049" cy="8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5" y="483325"/>
            <a:ext cx="5114200" cy="399880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52"/>
          <p:cNvSpPr txBox="1"/>
          <p:nvPr/>
        </p:nvSpPr>
        <p:spPr>
          <a:xfrm>
            <a:off x="790946" y="8"/>
            <a:ext cx="7685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6A00"/>
              </a:buClr>
              <a:buSzPts val="2600"/>
              <a:buFont typeface="Montserrat SemiBold"/>
              <a:buNone/>
            </a:pPr>
            <a:r>
              <a:rPr lang="en" sz="1800" b="1">
                <a:solidFill>
                  <a:srgbClr val="FE6A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Метод Модифицированной Функции Лагранжа </a:t>
            </a:r>
            <a:endParaRPr sz="1800" b="1" i="0" u="none" strike="noStrike" cap="none">
              <a:solidFill>
                <a:srgbClr val="FE6A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5" name="Google Shape;285;p52"/>
          <p:cNvSpPr txBox="1"/>
          <p:nvPr/>
        </p:nvSpPr>
        <p:spPr>
          <a:xfrm>
            <a:off x="4900800" y="3365275"/>
            <a:ext cx="4243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37D7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Относительно сложный процесс подбора гиперпараметров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Меньшая скорость сходимости по сравнению с методом Штрафных функций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52"/>
          <p:cNvSpPr txBox="1"/>
          <p:nvPr/>
        </p:nvSpPr>
        <p:spPr>
          <a:xfrm>
            <a:off x="3744425" y="409975"/>
            <a:ext cx="52791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случае, если у функции Лагранжа оптимизационной задачи есть седловая точка, то можно составить модифицированную функцию Лагранжа, с теми же седловыми точками, а её последовательная минимизация по x (переменные решения) и максимизация по u (множители Лагранжа) численно выполняется относительно легко и приводит в "большом" количестве случаев к седловой точке функции Лагранжа и решению исходной задачи.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52"/>
          <p:cNvSpPr txBox="1"/>
          <p:nvPr/>
        </p:nvSpPr>
        <p:spPr>
          <a:xfrm>
            <a:off x="4920450" y="2749675"/>
            <a:ext cx="4203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7D76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337D76"/>
                </a:solidFill>
                <a:latin typeface="Montserrat"/>
                <a:ea typeface="Montserrat"/>
                <a:cs typeface="Montserrat"/>
                <a:sym typeface="Montserrat"/>
              </a:rPr>
              <a:t>Стабильность сходимости в отличии от Метода Штрафных Функций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3"/>
          <p:cNvSpPr txBox="1"/>
          <p:nvPr/>
        </p:nvSpPr>
        <p:spPr>
          <a:xfrm>
            <a:off x="790946" y="8"/>
            <a:ext cx="7685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6A00"/>
              </a:buClr>
              <a:buSzPts val="2600"/>
              <a:buFont typeface="Montserrat SemiBold"/>
              <a:buNone/>
            </a:pPr>
            <a:r>
              <a:rPr lang="en" sz="1800" b="1">
                <a:solidFill>
                  <a:srgbClr val="FE6A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Метод Модифицированной Функции Лагранжа результаты </a:t>
            </a:r>
            <a:endParaRPr sz="1800" b="1" i="0" u="none" strike="noStrike" cap="none">
              <a:solidFill>
                <a:srgbClr val="FE6A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93" name="Google Shape;29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4257"/>
            <a:ext cx="8839200" cy="2795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4"/>
          <p:cNvSpPr txBox="1"/>
          <p:nvPr/>
        </p:nvSpPr>
        <p:spPr>
          <a:xfrm>
            <a:off x="790946" y="8"/>
            <a:ext cx="7685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6A00"/>
              </a:buClr>
              <a:buSzPts val="2600"/>
              <a:buFont typeface="Montserrat SemiBold"/>
              <a:buNone/>
            </a:pPr>
            <a:r>
              <a:rPr lang="en" sz="2000" b="1">
                <a:solidFill>
                  <a:srgbClr val="FE6A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Сравнение алгоритмов</a:t>
            </a:r>
            <a:endParaRPr sz="2000" b="1" i="0" u="none" strike="noStrike" cap="none">
              <a:solidFill>
                <a:srgbClr val="FE6A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9" name="Google Shape;299;p54"/>
          <p:cNvSpPr txBox="1"/>
          <p:nvPr/>
        </p:nvSpPr>
        <p:spPr>
          <a:xfrm>
            <a:off x="156300" y="414250"/>
            <a:ext cx="8831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Сравнение проводилось на группе 257 + фильтр на ценовой регион (ММ_Тверь_П0.0А-12.-12Ч-3.-3Д-3.-3К0)</a:t>
            </a:r>
            <a:endParaRPr sz="21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0" name="Google Shape;30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638" y="1289950"/>
            <a:ext cx="6114724" cy="38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5"/>
          <p:cNvSpPr txBox="1"/>
          <p:nvPr/>
        </p:nvSpPr>
        <p:spPr>
          <a:xfrm>
            <a:off x="729296" y="2329358"/>
            <a:ext cx="7685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6A00"/>
              </a:buClr>
              <a:buSzPts val="2600"/>
              <a:buFont typeface="Montserrat SemiBold"/>
              <a:buNone/>
            </a:pPr>
            <a:r>
              <a:rPr lang="en" sz="2700" b="1">
                <a:solidFill>
                  <a:srgbClr val="FE6A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Демонстрация кода</a:t>
            </a:r>
            <a:endParaRPr sz="2700" b="1" i="0" u="none" strike="noStrike" cap="none">
              <a:solidFill>
                <a:srgbClr val="FE6A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4"/>
          <p:cNvSpPr txBox="1"/>
          <p:nvPr/>
        </p:nvSpPr>
        <p:spPr>
          <a:xfrm>
            <a:off x="790946" y="8"/>
            <a:ext cx="7685400" cy="6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6A00"/>
              </a:buClr>
              <a:buSzPts val="2600"/>
              <a:buFont typeface="Montserrat SemiBold"/>
              <a:buNone/>
            </a:pPr>
            <a:r>
              <a:rPr lang="ru-RU" sz="2000" b="1" dirty="0">
                <a:solidFill>
                  <a:srgbClr val="FE6A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Какие сложности встретились во время работы? Как мы их решали?</a:t>
            </a:r>
            <a:endParaRPr lang="ru-RU" sz="2000" b="1" i="0" u="none" strike="noStrike" cap="none" dirty="0">
              <a:solidFill>
                <a:srgbClr val="FE6A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9" name="Google Shape;299;p54"/>
          <p:cNvSpPr txBox="1"/>
          <p:nvPr/>
        </p:nvSpPr>
        <p:spPr>
          <a:xfrm>
            <a:off x="156300" y="635919"/>
            <a:ext cx="8831400" cy="1256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b="1" dirty="0">
                <a:solidFill>
                  <a:srgbClr val="296B63"/>
                </a:solidFill>
                <a:latin typeface="Montserrat"/>
                <a:ea typeface="Montserrat"/>
                <a:cs typeface="Montserrat"/>
                <a:sym typeface="Montserrat"/>
              </a:rPr>
              <a:t>Наш синтетический пример: </a:t>
            </a:r>
            <a:r>
              <a:rPr lang="ru-RU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У нас есть цена </a:t>
            </a:r>
            <a:r>
              <a:rPr lang="ru-RU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-RU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Подаем ее в нейронную сеть. Получаем прогноз продаж </a:t>
            </a:r>
            <a:r>
              <a:rPr lang="ru-RU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ru-RU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(функция от цены). Берем от </a:t>
            </a:r>
            <a:r>
              <a:rPr lang="en-US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ru-RU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производную по </a:t>
            </a:r>
            <a:r>
              <a:rPr lang="ru-RU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-RU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и понимаем, в какую сторону двигать цену, чтобы максимизировать продажи</a:t>
            </a:r>
            <a:endParaRPr sz="21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69784-5E5A-75F7-D76D-F58C1CE424C9}"/>
              </a:ext>
            </a:extLst>
          </p:cNvPr>
          <p:cNvSpPr txBox="1"/>
          <p:nvPr/>
        </p:nvSpPr>
        <p:spPr>
          <a:xfrm>
            <a:off x="156300" y="1954213"/>
            <a:ext cx="8831400" cy="2743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b="1" dirty="0">
                <a:solidFill>
                  <a:srgbClr val="296B63"/>
                </a:solidFill>
                <a:latin typeface="Montserrat"/>
                <a:ea typeface="Montserrat"/>
                <a:cs typeface="Montserrat"/>
                <a:sym typeface="Montserrat"/>
              </a:rPr>
              <a:t>Как на самом деле:</a:t>
            </a:r>
            <a:endParaRPr lang="ru-RU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У нас есть цена </a:t>
            </a:r>
            <a:r>
              <a:rPr lang="ru-RU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-RU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и еще много признаков, которые собираются в виде </a:t>
            </a:r>
            <a:r>
              <a:rPr lang="ru-RU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pd.DataFrame</a:t>
            </a:r>
            <a:r>
              <a:rPr lang="ru-RU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и пересчитываются динамически в зависимости от </a:t>
            </a:r>
            <a:r>
              <a:rPr lang="ru-RU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-RU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(заранее предпосчитать нельзя). Подать этот pdf в нейронную сеть нельзя, так как тогда не получится найти производную штрафной ф-ии цели по цене </a:t>
            </a:r>
            <a:r>
              <a:rPr lang="ru-RU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ru-RU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Переписываем все "pandas like" операции на </a:t>
            </a:r>
            <a:r>
              <a:rPr lang="ru-RU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PyTorch</a:t>
            </a:r>
            <a:r>
              <a:rPr lang="ru-RU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и подаем на вход сети уже тензор. Получаем прогноз целевой ф-ии </a:t>
            </a:r>
            <a:r>
              <a:rPr lang="ru-RU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ru-RU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(функция от цены). Берем от </a:t>
            </a:r>
            <a:r>
              <a:rPr lang="en-US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ru-RU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производную по x и понимаем, в какую сторону двигать цену, чтобы максимизировать целевую ф-ю</a:t>
            </a:r>
            <a:endParaRPr lang="ru-RU" sz="21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3494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4"/>
          <p:cNvSpPr/>
          <p:nvPr/>
        </p:nvSpPr>
        <p:spPr>
          <a:xfrm rot="10800000" flipH="1">
            <a:off x="-20250" y="1940700"/>
            <a:ext cx="9196500" cy="3202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44"/>
          <p:cNvSpPr txBox="1"/>
          <p:nvPr/>
        </p:nvSpPr>
        <p:spPr>
          <a:xfrm>
            <a:off x="305629" y="2104842"/>
            <a:ext cx="85587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296B63"/>
                </a:solidFill>
                <a:latin typeface="Montserrat"/>
                <a:ea typeface="Montserrat"/>
                <a:cs typeface="Montserrat"/>
                <a:sym typeface="Montserrat"/>
              </a:rPr>
              <a:t>Предлагаемые решения</a:t>
            </a:r>
            <a:r>
              <a:rPr lang="en" sz="1200" b="1" i="0" u="none" strike="noStrike" cap="none">
                <a:solidFill>
                  <a:srgbClr val="296B6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 b="1" i="0" u="none" strike="noStrike" cap="none">
              <a:solidFill>
                <a:srgbClr val="296B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ontserrat"/>
              <a:buChar char="●"/>
            </a:pPr>
            <a:r>
              <a:rPr lang="en" b="1">
                <a:solidFill>
                  <a:srgbClr val="FF9900"/>
                </a:solidFill>
              </a:rPr>
              <a:t>Применение трёх различных модификаций методов внешней точки</a:t>
            </a:r>
            <a:endParaRPr b="1">
              <a:solidFill>
                <a:srgbClr val="FF99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Использование внешнего солвера, реализованного в библиотеке NLOPT</a:t>
            </a:r>
            <a:endParaRPr/>
          </a:p>
        </p:txBody>
      </p:sp>
      <p:sp>
        <p:nvSpPr>
          <p:cNvPr id="218" name="Google Shape;218;p44"/>
          <p:cNvSpPr txBox="1">
            <a:spLocks noGrp="1"/>
          </p:cNvSpPr>
          <p:nvPr>
            <p:ph type="title"/>
          </p:nvPr>
        </p:nvSpPr>
        <p:spPr>
          <a:xfrm>
            <a:off x="298722" y="54580"/>
            <a:ext cx="836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337D7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Оптимизация с помощью нейронной сети</a:t>
            </a:r>
            <a:endParaRPr>
              <a:solidFill>
                <a:srgbClr val="337D7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9" name="Google Shape;219;p44"/>
          <p:cNvSpPr txBox="1"/>
          <p:nvPr/>
        </p:nvSpPr>
        <p:spPr>
          <a:xfrm>
            <a:off x="311700" y="528976"/>
            <a:ext cx="8520600" cy="12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rgbClr val="296B63"/>
                </a:solidFill>
                <a:latin typeface="Montserrat"/>
                <a:ea typeface="Montserrat"/>
                <a:cs typeface="Montserrat"/>
                <a:sym typeface="Montserrat"/>
              </a:rPr>
              <a:t>Цель проекта</a:t>
            </a:r>
            <a:r>
              <a:rPr lang="en" sz="1200" b="0" i="0" u="none" strike="noStrike" cap="none">
                <a:solidFill>
                  <a:srgbClr val="296B6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– </a:t>
            </a:r>
            <a:r>
              <a:rPr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Разработка оптимизационного решения с помощью выбранных инструментов.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Измерение эффективности спроектированного решения</a:t>
            </a:r>
            <a:r>
              <a:rPr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по сравнению с предоставленной Заказчиком моделью по следующим критериям: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Font typeface="Montserrat"/>
              <a:buChar char="●"/>
            </a:pPr>
            <a:r>
              <a:rPr lang="en" sz="12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Быстродействие</a:t>
            </a:r>
            <a:endParaRPr sz="12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Font typeface="Montserrat"/>
              <a:buChar char="●"/>
            </a:pPr>
            <a:r>
              <a:rPr lang="en" sz="12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Целевая функция</a:t>
            </a:r>
            <a:endParaRPr sz="12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0" name="Google Shape;220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7650" y="4659525"/>
            <a:ext cx="902925" cy="3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4"/>
          <p:cNvSpPr txBox="1"/>
          <p:nvPr/>
        </p:nvSpPr>
        <p:spPr>
          <a:xfrm>
            <a:off x="311704" y="3111892"/>
            <a:ext cx="85587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296B63"/>
                </a:solidFill>
                <a:latin typeface="Montserrat"/>
                <a:ea typeface="Montserrat"/>
                <a:cs typeface="Montserrat"/>
                <a:sym typeface="Montserrat"/>
              </a:rPr>
              <a:t>Данная презентация содержит</a:t>
            </a:r>
            <a:r>
              <a:rPr lang="en" sz="1200" b="1" i="0" u="none" strike="noStrike" cap="none">
                <a:solidFill>
                  <a:srgbClr val="296B6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 b="1" i="0" u="none" strike="noStrike" cap="none">
              <a:solidFill>
                <a:srgbClr val="296B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</a:rPr>
              <a:t>Визуальную интерпретацию подхода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Теоретическое описание предлагаемых методов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Демонстрация и разбор работы кода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5"/>
          <p:cNvSpPr txBox="1"/>
          <p:nvPr/>
        </p:nvSpPr>
        <p:spPr>
          <a:xfrm>
            <a:off x="757621" y="73957"/>
            <a:ext cx="7685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6A00"/>
              </a:buClr>
              <a:buSzPts val="2600"/>
              <a:buFont typeface="Montserrat SemiBold"/>
              <a:buNone/>
            </a:pPr>
            <a:r>
              <a:rPr lang="en" sz="3200" b="1">
                <a:solidFill>
                  <a:srgbClr val="FE6A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Теоретическая основа подхода</a:t>
            </a:r>
            <a:endParaRPr sz="3200" b="1" i="0" u="none" strike="noStrike" cap="none">
              <a:solidFill>
                <a:srgbClr val="FE6A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7" name="Google Shape;227;p45"/>
          <p:cNvSpPr txBox="1"/>
          <p:nvPr/>
        </p:nvSpPr>
        <p:spPr>
          <a:xfrm>
            <a:off x="4466700" y="635850"/>
            <a:ext cx="4574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i="1">
                <a:latin typeface="Montserrat"/>
                <a:ea typeface="Montserrat"/>
                <a:cs typeface="Montserrat"/>
                <a:sym typeface="Montserrat"/>
              </a:rPr>
              <a:t>Y* </a:t>
            </a: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- фактические наблюдения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Montserrat"/>
                <a:ea typeface="Montserrat"/>
                <a:cs typeface="Montserrat"/>
                <a:sym typeface="Montserrat"/>
              </a:rPr>
              <a:t>Loss </a:t>
            </a: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- ошибка прогноза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8" name="Google Shape;22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23" y="775900"/>
            <a:ext cx="4094274" cy="420281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5"/>
          <p:cNvSpPr txBox="1"/>
          <p:nvPr/>
        </p:nvSpPr>
        <p:spPr>
          <a:xfrm>
            <a:off x="4466650" y="1887475"/>
            <a:ext cx="4574400" cy="12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Оптимизируются веса нейросети для минимизации ошибки прогноза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6"/>
          <p:cNvSpPr txBox="1"/>
          <p:nvPr/>
        </p:nvSpPr>
        <p:spPr>
          <a:xfrm>
            <a:off x="757621" y="73957"/>
            <a:ext cx="7685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6A00"/>
              </a:buClr>
              <a:buSzPts val="2600"/>
              <a:buFont typeface="Montserrat SemiBold"/>
              <a:buNone/>
            </a:pPr>
            <a:r>
              <a:rPr lang="en" sz="3200" b="1">
                <a:solidFill>
                  <a:srgbClr val="FE6A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Теоретическая основа подхода</a:t>
            </a:r>
            <a:endParaRPr sz="3200" b="1" i="0" u="none" strike="noStrike" cap="none">
              <a:solidFill>
                <a:srgbClr val="FE6A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5" name="Google Shape;235;p46"/>
          <p:cNvSpPr txBox="1"/>
          <p:nvPr/>
        </p:nvSpPr>
        <p:spPr>
          <a:xfrm>
            <a:off x="4479025" y="635850"/>
            <a:ext cx="457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i="1">
                <a:latin typeface="Montserrat"/>
                <a:ea typeface="Montserrat"/>
                <a:cs typeface="Montserrat"/>
                <a:sym typeface="Montserrat"/>
              </a:rPr>
              <a:t>G </a:t>
            </a: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- ограничения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Montserrat"/>
                <a:ea typeface="Montserrat"/>
                <a:cs typeface="Montserrat"/>
                <a:sym typeface="Montserrat"/>
              </a:rPr>
              <a:t>Loss </a:t>
            </a: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- штрафы за несоблюдение ограничений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6" name="Google Shape;2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25" y="775908"/>
            <a:ext cx="4094282" cy="420284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6"/>
          <p:cNvSpPr txBox="1"/>
          <p:nvPr/>
        </p:nvSpPr>
        <p:spPr>
          <a:xfrm>
            <a:off x="4466650" y="1887475"/>
            <a:ext cx="4574400" cy="12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Оптимизируется тензор входных параметров (цен) для максимизации выручки с учётом ограничений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"/>
          <p:cNvSpPr/>
          <p:nvPr/>
        </p:nvSpPr>
        <p:spPr>
          <a:xfrm rot="10800000" flipH="1">
            <a:off x="-20250" y="2346600"/>
            <a:ext cx="9196500" cy="2796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47"/>
          <p:cNvSpPr txBox="1">
            <a:spLocks noGrp="1"/>
          </p:cNvSpPr>
          <p:nvPr>
            <p:ph type="title"/>
          </p:nvPr>
        </p:nvSpPr>
        <p:spPr>
          <a:xfrm>
            <a:off x="298722" y="5"/>
            <a:ext cx="836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337D7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Теоретическая основа алгоритма</a:t>
            </a:r>
            <a:endParaRPr>
              <a:solidFill>
                <a:srgbClr val="337D7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4" name="Google Shape;244;p47"/>
          <p:cNvSpPr txBox="1"/>
          <p:nvPr/>
        </p:nvSpPr>
        <p:spPr>
          <a:xfrm>
            <a:off x="324675" y="454975"/>
            <a:ext cx="8520600" cy="18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296B63"/>
                </a:solidFill>
                <a:latin typeface="Montserrat"/>
                <a:ea typeface="Montserrat"/>
                <a:cs typeface="Montserrat"/>
                <a:sym typeface="Montserrat"/>
              </a:rPr>
              <a:t>Методы внешней точки </a:t>
            </a:r>
            <a:r>
              <a:rPr lang="en" b="0" i="0" u="none" strike="noStrike" cap="none" dirty="0">
                <a:solidFill>
                  <a:srgbClr val="296B6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b="0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– с</a:t>
            </a:r>
            <a:r>
              <a:rPr lang="en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емейство методов решения задачи оптимизации, представленное Фиакко и МакКормиком. Для методов внешней точки штрафные функции должны обладать следующими свойствами: </a:t>
            </a: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</a:pPr>
            <a:r>
              <a:rPr lang="en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во всех точках допустимого множества </a:t>
            </a:r>
            <a:r>
              <a:rPr lang="en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внешние штрафные функции равны нулю; </a:t>
            </a: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</a:pPr>
            <a:r>
              <a:rPr lang="en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при выходе за пределы допустимого множества </a:t>
            </a:r>
            <a:r>
              <a:rPr lang="en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внешние штрафные функции становятся положительными и достаточно быстро возрастают.</a:t>
            </a: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5" name="Google Shape;245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7650" y="4659525"/>
            <a:ext cx="902925" cy="3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7"/>
          <p:cNvSpPr txBox="1"/>
          <p:nvPr/>
        </p:nvSpPr>
        <p:spPr>
          <a:xfrm>
            <a:off x="298725" y="2432825"/>
            <a:ext cx="8676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Математическое обоснование используемых далее методов и доказательство их сходимости можно найти в литературных источниках, например:</a:t>
            </a:r>
            <a:endParaRPr>
              <a:solidFill>
                <a:schemeClr val="dk2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Метод Штрафных Функций - </a:t>
            </a:r>
            <a:r>
              <a:rPr lang="en" u="sng">
                <a:solidFill>
                  <a:schemeClr val="hlink"/>
                </a:solidFill>
                <a:hlinkClick r:id="rId4"/>
              </a:rPr>
              <a:t>[Глава 5 §16]</a:t>
            </a:r>
            <a:endParaRPr>
              <a:solidFill>
                <a:schemeClr val="dk2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Метод Точной Штрафной Функции</a:t>
            </a:r>
            <a:endParaRPr>
              <a:solidFill>
                <a:schemeClr val="dk2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Метод Модифицированной Функции Лагранжа - </a:t>
            </a:r>
            <a:r>
              <a:rPr lang="en" u="sng">
                <a:solidFill>
                  <a:schemeClr val="hlink"/>
                </a:solidFill>
                <a:hlinkClick r:id="rId4"/>
              </a:rPr>
              <a:t>[Глава 5 §14]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7" name="Google Shape;247;p47"/>
          <p:cNvSpPr txBox="1"/>
          <p:nvPr/>
        </p:nvSpPr>
        <p:spPr>
          <a:xfrm>
            <a:off x="345525" y="3535750"/>
            <a:ext cx="8582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Обоснование: </a:t>
            </a:r>
            <a:r>
              <a:rPr lang="en">
                <a:solidFill>
                  <a:srgbClr val="5F6368"/>
                </a:solidFill>
              </a:rPr>
              <a:t>ожидается, что</a:t>
            </a:r>
            <a:r>
              <a:rPr lang="en">
                <a:solidFill>
                  <a:srgbClr val="FF9900"/>
                </a:solidFill>
              </a:rPr>
              <a:t> </a:t>
            </a:r>
            <a:r>
              <a:rPr lang="en">
                <a:solidFill>
                  <a:srgbClr val="5F6368"/>
                </a:solidFill>
              </a:rPr>
              <a:t>применение методов внешней точки позволит гарантировать соблюдение граничных условий, и  значительно сократить время оптимизации с помощью  возможностей PyTorch символьного дифференцирования. </a:t>
            </a:r>
            <a:r>
              <a:rPr lang="en">
                <a:solidFill>
                  <a:srgbClr val="FF9900"/>
                </a:solidFill>
              </a:rPr>
              <a:t>Так как символьное дифференцирование средствами PyTorch значительно превосходит численное по скорости и точности.</a:t>
            </a:r>
            <a:r>
              <a:rPr lang="en">
                <a:solidFill>
                  <a:srgbClr val="5F6368"/>
                </a:solidFill>
              </a:rPr>
              <a:t> Так же были исследованы версии методов с отсечением по границам переменных решения с целью упрощения штрафных функций. </a:t>
            </a:r>
            <a:endParaRPr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8"/>
          <p:cNvSpPr txBox="1"/>
          <p:nvPr/>
        </p:nvSpPr>
        <p:spPr>
          <a:xfrm>
            <a:off x="729296" y="8"/>
            <a:ext cx="7685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6A00"/>
              </a:buClr>
              <a:buSzPts val="2600"/>
              <a:buFont typeface="Montserrat SemiBold"/>
              <a:buNone/>
            </a:pPr>
            <a:r>
              <a:rPr lang="en" sz="1800" b="1">
                <a:solidFill>
                  <a:srgbClr val="FE6A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Метод Штрафных Функций </a:t>
            </a:r>
            <a:endParaRPr sz="1800" b="1" i="0" u="none" strike="noStrike" cap="none">
              <a:solidFill>
                <a:srgbClr val="FE6A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53" name="Google Shape;2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25" y="486278"/>
            <a:ext cx="3537225" cy="20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25" y="2724425"/>
            <a:ext cx="5193175" cy="5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725" y="3335450"/>
            <a:ext cx="7040248" cy="13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8"/>
          <p:cNvSpPr txBox="1"/>
          <p:nvPr/>
        </p:nvSpPr>
        <p:spPr>
          <a:xfrm>
            <a:off x="3664950" y="521950"/>
            <a:ext cx="51789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Штрафной коэффициент должен прирастать достаточно быстро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7D76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337D76"/>
                </a:solidFill>
                <a:latin typeface="Montserrat"/>
                <a:ea typeface="Montserrat"/>
                <a:cs typeface="Montserrat"/>
                <a:sym typeface="Montserrat"/>
              </a:rPr>
              <a:t>Метод прост в использовании </a:t>
            </a:r>
            <a:endParaRPr>
              <a:solidFill>
                <a:srgbClr val="337D7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7D76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337D76"/>
                </a:solidFill>
                <a:latin typeface="Montserrat"/>
                <a:ea typeface="Montserrat"/>
                <a:cs typeface="Montserrat"/>
                <a:sym typeface="Montserrat"/>
              </a:rPr>
              <a:t>Быстрая сходимость </a:t>
            </a:r>
            <a:endParaRPr>
              <a:solidFill>
                <a:srgbClr val="337D7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37D7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Ввиду больших значений штрафа возможен взрыв градиента и нестабильность работы метода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9"/>
          <p:cNvSpPr txBox="1"/>
          <p:nvPr/>
        </p:nvSpPr>
        <p:spPr>
          <a:xfrm>
            <a:off x="729296" y="8"/>
            <a:ext cx="7685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6A00"/>
              </a:buClr>
              <a:buSzPts val="2600"/>
              <a:buFont typeface="Montserrat SemiBold"/>
              <a:buNone/>
            </a:pPr>
            <a:r>
              <a:rPr lang="en" sz="1800" b="1">
                <a:solidFill>
                  <a:srgbClr val="FE6A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Метод Штрафных Функций результаты </a:t>
            </a:r>
            <a:endParaRPr sz="1800" b="1" i="0" u="none" strike="noStrike" cap="none">
              <a:solidFill>
                <a:srgbClr val="FE6A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62" name="Google Shape;2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8808"/>
            <a:ext cx="8839199" cy="3325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/>
          <p:nvPr/>
        </p:nvSpPr>
        <p:spPr>
          <a:xfrm>
            <a:off x="729296" y="8"/>
            <a:ext cx="7685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6A00"/>
              </a:buClr>
              <a:buSzPts val="2600"/>
              <a:buFont typeface="Montserrat SemiBold"/>
              <a:buNone/>
            </a:pPr>
            <a:r>
              <a:rPr lang="en" sz="1800" b="1">
                <a:solidFill>
                  <a:srgbClr val="FE6A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Метод Точной Штрафной Функции </a:t>
            </a:r>
            <a:endParaRPr sz="1800" b="1" i="0" u="none" strike="noStrike" cap="none">
              <a:solidFill>
                <a:srgbClr val="FE6A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68" name="Google Shape;26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5" y="2017954"/>
            <a:ext cx="3228876" cy="17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5" y="3786825"/>
            <a:ext cx="6596200" cy="13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0"/>
          <p:cNvSpPr txBox="1"/>
          <p:nvPr/>
        </p:nvSpPr>
        <p:spPr>
          <a:xfrm>
            <a:off x="53725" y="346200"/>
            <a:ext cx="88533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Модификация метода штрафных функций, при которой находится безусловный </a:t>
            </a:r>
            <a:r>
              <a:rPr lang="en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минимум штрафной функции, совпадающий с решением исходной оптимизационной задачи за одну итерацию.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Достигается при достаточно большом значении коэффициента штрафа ρ. Недостатком метода является то, что точная штрафная </a:t>
            </a:r>
            <a:r>
              <a:rPr lang="en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функция не дифференцируема, поэтому мы используем дополнительное сглаживание функцией softplus. 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50"/>
          <p:cNvSpPr txBox="1"/>
          <p:nvPr/>
        </p:nvSpPr>
        <p:spPr>
          <a:xfrm>
            <a:off x="3118825" y="2019400"/>
            <a:ext cx="57882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 практике мы сглаживаем недифференцируемую функцию x -&gt; max(0, x) дифференцируемой аппроксимацией softplus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50"/>
          <p:cNvSpPr txBox="1"/>
          <p:nvPr/>
        </p:nvSpPr>
        <p:spPr>
          <a:xfrm>
            <a:off x="3118825" y="3191613"/>
            <a:ext cx="57882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Доказательство сходимости алгоритма предполагает наличие седловой точки у функции Лагранжа задачи.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1"/>
          <p:cNvSpPr txBox="1"/>
          <p:nvPr/>
        </p:nvSpPr>
        <p:spPr>
          <a:xfrm>
            <a:off x="729296" y="8"/>
            <a:ext cx="7685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6A00"/>
              </a:buClr>
              <a:buSzPts val="2600"/>
              <a:buFont typeface="Montserrat SemiBold"/>
              <a:buNone/>
            </a:pPr>
            <a:r>
              <a:rPr lang="en" sz="1800" b="1">
                <a:solidFill>
                  <a:srgbClr val="FE6A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Метод Точной Штрафной Функции результаты </a:t>
            </a:r>
            <a:endParaRPr sz="1800" b="1" i="0" u="none" strike="noStrike" cap="none">
              <a:solidFill>
                <a:srgbClr val="FE6A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78" name="Google Shape;27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3" y="966150"/>
            <a:ext cx="852487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1">
      <a:dk1>
        <a:srgbClr val="3B4047"/>
      </a:dk1>
      <a:lt1>
        <a:srgbClr val="FFFFFF"/>
      </a:lt1>
      <a:dk2>
        <a:srgbClr val="3B4047"/>
      </a:dk2>
      <a:lt2>
        <a:srgbClr val="FFFFFF"/>
      </a:lt2>
      <a:accent1>
        <a:srgbClr val="FE6A00"/>
      </a:accent1>
      <a:accent2>
        <a:srgbClr val="337D76"/>
      </a:accent2>
      <a:accent3>
        <a:srgbClr val="F4B183"/>
      </a:accent3>
      <a:accent4>
        <a:srgbClr val="77C7BF"/>
      </a:accent4>
      <a:accent5>
        <a:srgbClr val="673AB7"/>
      </a:accent5>
      <a:accent6>
        <a:srgbClr val="EDE7F6"/>
      </a:accent6>
      <a:hlink>
        <a:srgbClr val="3F51B5"/>
      </a:hlink>
      <a:folHlink>
        <a:srgbClr val="7E57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676</Words>
  <Application>Microsoft Office PowerPoint</Application>
  <PresentationFormat>On-screen Show (16:9)</PresentationFormat>
  <Paragraphs>59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Montserrat</vt:lpstr>
      <vt:lpstr>Arial</vt:lpstr>
      <vt:lpstr>Calibri</vt:lpstr>
      <vt:lpstr>Montserrat Medium</vt:lpstr>
      <vt:lpstr>Montserrat SemiBold</vt:lpstr>
      <vt:lpstr>Simple Light</vt:lpstr>
      <vt:lpstr>Simple Light</vt:lpstr>
      <vt:lpstr>Office Theme</vt:lpstr>
      <vt:lpstr>PowerPoint Presentation</vt:lpstr>
      <vt:lpstr>Оптимизация с помощью нейронной сети</vt:lpstr>
      <vt:lpstr>PowerPoint Presentation</vt:lpstr>
      <vt:lpstr>PowerPoint Presentation</vt:lpstr>
      <vt:lpstr>Теоретическая основа алгоритма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Куляскин Михаил</cp:lastModifiedBy>
  <cp:revision>1</cp:revision>
  <dcterms:modified xsi:type="dcterms:W3CDTF">2024-04-11T13:03:29Z</dcterms:modified>
</cp:coreProperties>
</file>