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D424BB0-C442-4CE0-8F68-964A8336FB8B}">
  <a:tblStyle styleId="{7D424BB0-C442-4CE0-8F68-964A8336FB8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>
                <a:solidFill>
                  <a:srgbClr val="38761D"/>
                </a:solidFill>
              </a:rPr>
              <a:t>Spring Security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6144000" y="4871700"/>
            <a:ext cx="30000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Сергей Киченко, апрель 2017г.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0" y="0"/>
            <a:ext cx="91440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800">
                <a:solidFill>
                  <a:srgbClr val="008000"/>
                </a:solidFill>
              </a:rPr>
              <a:t>4. Архитектура и реализация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8000"/>
                </a:solidFill>
              </a:rPr>
              <a:t>4.1 Аутентификация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0" y="0"/>
            <a:ext cx="9144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        4.1.1 Сценарий аутентификации в </a:t>
            </a:r>
            <a:r>
              <a:rPr b="1" lang="ru" sz="1800">
                <a:solidFill>
                  <a:srgbClr val="008000"/>
                </a:solidFill>
              </a:rPr>
              <a:t>Spring Security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7" name="Shape 127"/>
          <p:cNvSpPr txBox="1"/>
          <p:nvPr/>
        </p:nvSpPr>
        <p:spPr>
          <a:xfrm>
            <a:off x="193312" y="623950"/>
            <a:ext cx="8811300" cy="637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200"/>
              <a:t>Пользователь вводит логин</a:t>
            </a:r>
            <a:r>
              <a:rPr lang="ru" sz="1200"/>
              <a:t>&amp;пароль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1200"/>
              <a:t>Логин и пароль записываются в специальный токен (например в </a:t>
            </a:r>
            <a:r>
              <a:rPr b="1" lang="ru" sz="1200">
                <a:solidFill>
                  <a:srgbClr val="008000"/>
                </a:solidFill>
              </a:rPr>
              <a:t>UsernamePasswordAuthenticationToken</a:t>
            </a:r>
            <a:r>
              <a:rPr lang="ru" sz="1200"/>
              <a:t>)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 sz="1200"/>
              <a:t>см. </a:t>
            </a:r>
            <a:r>
              <a:rPr b="1" lang="ru" sz="1200">
                <a:solidFill>
                  <a:srgbClr val="008000"/>
                </a:solidFill>
              </a:rPr>
              <a:t>Authentication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4594312" y="1349125"/>
            <a:ext cx="93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193312" y="1614550"/>
            <a:ext cx="8811300" cy="513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200"/>
              <a:t>Проверка пароля пользователя</a:t>
            </a:r>
            <a:r>
              <a:rPr b="1" lang="ru" sz="1200">
                <a:solidFill>
                  <a:srgbClr val="008000"/>
                </a:solidFill>
              </a:rPr>
              <a:t> </a:t>
            </a:r>
            <a:r>
              <a:rPr lang="ru" sz="1200"/>
              <a:t>(успешная)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1200"/>
              <a:t>Сформированный токен передается для валидации в сервис </a:t>
            </a:r>
            <a:r>
              <a:rPr b="1" lang="ru" sz="1200">
                <a:solidFill>
                  <a:srgbClr val="008000"/>
                </a:solidFill>
              </a:rPr>
              <a:t>AuthenticationManager 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4594312" y="2187325"/>
            <a:ext cx="93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193312" y="2499700"/>
            <a:ext cx="8811300" cy="1000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200"/>
              <a:t>Заполнение контекста безопасности информацией о </a:t>
            </a:r>
            <a:r>
              <a:rPr lang="ru" sz="1200"/>
              <a:t>пользователе (роли и т.д.)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1200"/>
              <a:t>В случае успешной валидации токен заполняется информацией о пользователе (например роли) и возвращается </a:t>
            </a:r>
            <a:r>
              <a:rPr b="1" lang="ru" sz="1200">
                <a:solidFill>
                  <a:srgbClr val="008000"/>
                </a:solidFill>
              </a:rPr>
              <a:t>AuthenticationManager</a:t>
            </a:r>
            <a:r>
              <a:rPr lang="ru" sz="1200"/>
              <a:t>. Здесь же устанавливается контекст безопасности, вызовом метода </a:t>
            </a:r>
            <a:r>
              <a:rPr b="1" lang="ru" sz="1200">
                <a:solidFill>
                  <a:srgbClr val="008000"/>
                </a:solidFill>
              </a:rPr>
              <a:t>SecurityContextHolder.getContext().setAuthentication(…​)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4594312" y="3558925"/>
            <a:ext cx="93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220200" y="3824350"/>
            <a:ext cx="8703600" cy="513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200"/>
              <a:t>Пользователь аутентифицирован и получает доступ к защищенным ресурсам, операциям (при условии, что у него есть на это соотв. права, а это уже авторизация)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0" y="0"/>
            <a:ext cx="9144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4.1.2 Ключевые компоненты (</a:t>
            </a:r>
            <a:r>
              <a:rPr b="1" lang="ru" sz="1800">
                <a:solidFill>
                  <a:srgbClr val="008000"/>
                </a:solidFill>
              </a:rPr>
              <a:t>SecurityContextHolder</a:t>
            </a:r>
            <a:r>
              <a:rPr lang="ru" sz="1800">
                <a:solidFill>
                  <a:schemeClr val="dk1"/>
                </a:solidFill>
              </a:rPr>
              <a:t>, </a:t>
            </a:r>
            <a:r>
              <a:rPr b="1" lang="ru" sz="1800">
                <a:solidFill>
                  <a:srgbClr val="008000"/>
                </a:solidFill>
              </a:rPr>
              <a:t>SecurityContext</a:t>
            </a:r>
            <a:r>
              <a:rPr lang="ru" sz="1800">
                <a:solidFill>
                  <a:schemeClr val="dk1"/>
                </a:solidFill>
              </a:rPr>
              <a:t>, </a:t>
            </a:r>
            <a:r>
              <a:rPr b="1" lang="ru" sz="1800">
                <a:solidFill>
                  <a:srgbClr val="008000"/>
                </a:solidFill>
              </a:rPr>
              <a:t>Authentication, GrantedAuthority</a:t>
            </a:r>
            <a:r>
              <a:rPr lang="ru" sz="180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0" y="1256175"/>
            <a:ext cx="9144000" cy="3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SecurityContextHolder</a:t>
            </a:r>
            <a:r>
              <a:rPr lang="ru" sz="1200"/>
              <a:t> - фундаментальный компонент, хранящий контекст безопасности приложения.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/>
              <a:t>Стратегии для хранения контекста безопасности: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MODE_THREADLOCAL</a:t>
            </a:r>
            <a:r>
              <a:rPr lang="ru" sz="1200"/>
              <a:t> (по умолчанию; хранит контекст в </a:t>
            </a:r>
            <a:r>
              <a:rPr b="1" lang="ru" sz="1200">
                <a:solidFill>
                  <a:srgbClr val="008000"/>
                </a:solidFill>
              </a:rPr>
              <a:t>ThreadLocal</a:t>
            </a:r>
            <a:r>
              <a:rPr lang="ru" sz="1200"/>
              <a:t>; для web-приложений)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MODE_INHERITABLETHREADLOCAL</a:t>
            </a:r>
            <a:r>
              <a:rPr lang="ru" sz="1200"/>
              <a:t> (тоже, что и MODE_THREADLOCAL, но порождаемые потоки имеют тот же контекст безопасности)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008000"/>
              </a:buClr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MODE_GLOBAL </a:t>
            </a:r>
            <a:r>
              <a:rPr lang="ru" sz="1200">
                <a:solidFill>
                  <a:schemeClr val="dk1"/>
                </a:solidFill>
              </a:rPr>
              <a:t>(для standalone приложений; глобальный контекст безопасности)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/>
              <a:t>Как установить страгетию: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1200"/>
              <a:t>через св-во </a:t>
            </a:r>
            <a:r>
              <a:rPr b="1" lang="ru" sz="1200">
                <a:solidFill>
                  <a:srgbClr val="008000"/>
                </a:solidFill>
              </a:rPr>
              <a:t>spring.security.strategy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SecurityContextHolder</a:t>
            </a:r>
            <a:r>
              <a:rPr lang="ru" sz="1200">
                <a:solidFill>
                  <a:schemeClr val="dk1"/>
                </a:solidFill>
              </a:rPr>
              <a:t>.</a:t>
            </a:r>
            <a:r>
              <a:rPr b="1" lang="ru" sz="1200">
                <a:solidFill>
                  <a:srgbClr val="008000"/>
                </a:solidFill>
              </a:rPr>
              <a:t>setStrategyName(...)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8000"/>
              </a:solidFill>
            </a:endParaRPr>
          </a:p>
          <a:p>
            <a:pPr indent="-698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ru" sz="1200"/>
              <a:t>Установка контекста безопасности - </a:t>
            </a:r>
            <a:r>
              <a:rPr b="1" lang="ru" sz="1200">
                <a:solidFill>
                  <a:srgbClr val="008000"/>
                </a:solidFill>
              </a:rPr>
              <a:t>Spring Security</a:t>
            </a:r>
            <a:r>
              <a:rPr lang="ru" sz="1200"/>
              <a:t> не определяет точное место где должен быть установлен контекст безопасности, но сделано это должно быть</a:t>
            </a:r>
            <a:r>
              <a:rPr b="1" lang="ru" sz="1200">
                <a:solidFill>
                  <a:srgbClr val="008000"/>
                </a:solidFill>
              </a:rPr>
              <a:t> </a:t>
            </a:r>
            <a:r>
              <a:rPr lang="ru" sz="1200"/>
              <a:t>до того как</a:t>
            </a:r>
            <a:r>
              <a:rPr b="1" lang="ru" sz="1200">
                <a:solidFill>
                  <a:srgbClr val="008000"/>
                </a:solidFill>
              </a:rPr>
              <a:t> AbstractSecurityInterceptor</a:t>
            </a:r>
            <a:r>
              <a:rPr lang="ru" sz="1200"/>
              <a:t> будет авторизовывать действия </a:t>
            </a:r>
            <a:r>
              <a:rPr lang="ru" sz="1100">
                <a:solidFill>
                  <a:srgbClr val="333333"/>
                </a:solidFill>
              </a:rPr>
              <a:t>пользователя, обычно контест устанавливается в </a:t>
            </a:r>
            <a:r>
              <a:rPr b="1" lang="ru" sz="1200">
                <a:solidFill>
                  <a:srgbClr val="008000"/>
                </a:solidFill>
              </a:rPr>
              <a:t>AuthenticationManager</a:t>
            </a:r>
            <a:r>
              <a:rPr lang="ru" sz="1200"/>
              <a:t>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-37500" y="784245"/>
            <a:ext cx="9144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8000"/>
                </a:solidFill>
              </a:rPr>
              <a:t>SecurityContextHolder</a:t>
            </a:r>
            <a:r>
              <a:rPr lang="ru" sz="18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6850" y="534000"/>
            <a:ext cx="9144000" cy="4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SecurityContext</a:t>
            </a:r>
            <a:r>
              <a:rPr lang="ru" sz="1200"/>
              <a:t> - контекст безопасности приложения. Хранит токен аутентификации с информацией о пользователе. </a:t>
            </a:r>
            <a:r>
              <a:rPr b="1" lang="ru" sz="1200">
                <a:solidFill>
                  <a:srgbClr val="008000"/>
                </a:solidFill>
              </a:rPr>
              <a:t>SecurityContext</a:t>
            </a:r>
            <a:r>
              <a:rPr lang="ru" sz="1200">
                <a:solidFill>
                  <a:schemeClr val="dk1"/>
                </a:solidFill>
              </a:rPr>
              <a:t> </a:t>
            </a:r>
            <a:r>
              <a:rPr b="1" lang="ru" sz="1200">
                <a:solidFill>
                  <a:srgbClr val="008000"/>
                </a:solidFill>
              </a:rPr>
              <a:t>ctx = SecurityContextHolder.getContext()</a:t>
            </a:r>
            <a:r>
              <a:rPr lang="ru" sz="1200"/>
              <a:t> - получение контекста безопасности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Authentication</a:t>
            </a:r>
            <a:r>
              <a:rPr lang="ru" sz="1200"/>
              <a:t> - токен аутентификации с информацией о пользователе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SecurityContextHolder.getContext().setAuthentication(...) </a:t>
            </a:r>
            <a:r>
              <a:rPr lang="ru" sz="1200"/>
              <a:t>- установить токен в контекст безопасности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Authentication auth = SecurityContextHolder.getContext().getAuthentication(...) </a:t>
            </a:r>
            <a:r>
              <a:rPr lang="ru" sz="1200"/>
              <a:t>- получить токен из контекста безопасности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Authentication.getAuthorities() </a:t>
            </a:r>
            <a:r>
              <a:rPr lang="ru" sz="1200"/>
              <a:t>- возвращает набор ролей (</a:t>
            </a:r>
            <a:r>
              <a:rPr b="1" lang="ru" sz="1200">
                <a:solidFill>
                  <a:srgbClr val="008000"/>
                </a:solidFill>
              </a:rPr>
              <a:t>GrantedAuthority</a:t>
            </a:r>
            <a:r>
              <a:rPr lang="ru" sz="1200"/>
              <a:t>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Authentication.getCredentials()</a:t>
            </a:r>
            <a:r>
              <a:rPr lang="ru" sz="1200"/>
              <a:t> - учетные данные (обычно пароль)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Authentication.getDetails()</a:t>
            </a:r>
            <a:r>
              <a:rPr lang="ru" sz="1200"/>
              <a:t> - </a:t>
            </a:r>
            <a:r>
              <a:rPr lang="ru" sz="1200">
                <a:solidFill>
                  <a:schemeClr val="dk1"/>
                </a:solidFill>
              </a:rPr>
              <a:t>возвращает </a:t>
            </a:r>
            <a:r>
              <a:rPr lang="ru" sz="1200"/>
              <a:t>доп. детали (например </a:t>
            </a:r>
            <a:r>
              <a:rPr i="1" lang="ru" sz="1200"/>
              <a:t>ip-адрес, id-сессии и т.д.</a:t>
            </a:r>
            <a:r>
              <a:rPr lang="ru" sz="1200"/>
              <a:t>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Authentication.getPrincipal()</a:t>
            </a:r>
            <a:r>
              <a:rPr lang="ru" sz="1200"/>
              <a:t> - возвращает пользователя (обычно это объект </a:t>
            </a:r>
            <a:r>
              <a:rPr b="1" lang="ru" sz="1200">
                <a:solidFill>
                  <a:srgbClr val="008000"/>
                </a:solidFill>
              </a:rPr>
              <a:t>UserDetails</a:t>
            </a:r>
            <a:r>
              <a:rPr lang="ru" sz="1200"/>
              <a:t>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Authentication.isAuthenticated() </a:t>
            </a:r>
            <a:r>
              <a:rPr lang="ru" sz="1200">
                <a:solidFill>
                  <a:schemeClr val="dk1"/>
                </a:solidFill>
              </a:rPr>
              <a:t>- возвращает признак аутентификации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Authentication.setAuthenticated(...) </a:t>
            </a:r>
            <a:r>
              <a:rPr lang="ru" sz="1200">
                <a:solidFill>
                  <a:schemeClr val="dk1"/>
                </a:solidFill>
              </a:rPr>
              <a:t>- устанавливает флаг аутентификации (обычно вызывается в </a:t>
            </a:r>
            <a:r>
              <a:rPr b="1" lang="ru" sz="1200">
                <a:solidFill>
                  <a:srgbClr val="008000"/>
                </a:solidFill>
              </a:rPr>
              <a:t>AuthenticationProvider</a:t>
            </a:r>
            <a:r>
              <a:rPr lang="ru" sz="120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1"/>
            <a:ext cx="91440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800">
                <a:solidFill>
                  <a:srgbClr val="008000"/>
                </a:solidFill>
              </a:rPr>
              <a:t>SecurityContext и Authentication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0" y="693300"/>
            <a:ext cx="9144000" cy="4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AuthenticationManager </a:t>
            </a:r>
            <a:r>
              <a:rPr lang="ru" sz="1200"/>
              <a:t>- интерфейс для реализации компонента обрабатывающего запросы на аутентификацию.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Дефолтная реализация </a:t>
            </a:r>
            <a:r>
              <a:rPr b="1" lang="ru" sz="1200">
                <a:solidFill>
                  <a:srgbClr val="008000"/>
                </a:solidFill>
              </a:rPr>
              <a:t>ProviderManager</a:t>
            </a:r>
            <a:r>
              <a:rPr lang="ru" sz="1200"/>
              <a:t> содержит в себе набор </a:t>
            </a:r>
            <a:r>
              <a:rPr b="1" lang="ru" sz="1200">
                <a:solidFill>
                  <a:srgbClr val="008000"/>
                </a:solidFill>
              </a:rPr>
              <a:t>AuthenticationProvider</a:t>
            </a:r>
            <a:r>
              <a:rPr lang="ru" sz="1200"/>
              <a:t>’ов, которые фактически и выполняют аутентификацию, каждый </a:t>
            </a:r>
            <a:r>
              <a:rPr b="1" lang="ru" sz="1200">
                <a:solidFill>
                  <a:srgbClr val="008000"/>
                </a:solidFill>
              </a:rPr>
              <a:t>AuthenticationProvider</a:t>
            </a:r>
            <a:r>
              <a:rPr lang="ru" sz="1200"/>
              <a:t> возвращает null, порождает AuthenticationException или заполненный токен аутентификации.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AuthenticationManager 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1200"/>
              <a:t>ProviderManager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ru" sz="1200">
                <a:solidFill>
                  <a:srgbClr val="008000"/>
                </a:solidFill>
              </a:rPr>
              <a:t>AuthenticationProvider</a:t>
            </a:r>
            <a:r>
              <a:rPr lang="ru" sz="1200">
                <a:solidFill>
                  <a:schemeClr val="dk1"/>
                </a:solidFill>
              </a:rPr>
              <a:t> 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200"/>
              <a:t>DaoAuthenticationProvider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200"/>
              <a:t>RememberMeAuthenticationProvider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Защита пароля в </a:t>
            </a:r>
            <a:r>
              <a:rPr b="1" lang="ru" sz="1100">
                <a:solidFill>
                  <a:srgbClr val="008000"/>
                </a:solidFill>
              </a:rPr>
              <a:t>AuthenticationProvider</a:t>
            </a:r>
            <a:r>
              <a:rPr lang="ru" sz="1100">
                <a:solidFill>
                  <a:schemeClr val="dk1"/>
                </a:solidFill>
              </a:rPr>
              <a:t> используется </a:t>
            </a:r>
            <a:r>
              <a:rPr b="1" lang="ru" sz="1100">
                <a:solidFill>
                  <a:srgbClr val="008000"/>
                </a:solidFill>
              </a:rPr>
              <a:t>PasswordEncoder</a:t>
            </a:r>
            <a:r>
              <a:rPr b="1" lang="ru" sz="1100">
                <a:solidFill>
                  <a:schemeClr val="dk1"/>
                </a:solidFill>
              </a:rPr>
              <a:t> </a:t>
            </a:r>
            <a:r>
              <a:rPr lang="ru" sz="1100">
                <a:solidFill>
                  <a:schemeClr val="dk1"/>
                </a:solidFill>
              </a:rPr>
              <a:t>с хеш-функцией </a:t>
            </a:r>
            <a:r>
              <a:rPr b="1" lang="ru" sz="1100">
                <a:solidFill>
                  <a:srgbClr val="008000"/>
                </a:solidFill>
              </a:rPr>
              <a:t>bcrypt </a:t>
            </a:r>
            <a:r>
              <a:rPr lang="ru" sz="1100"/>
              <a:t>(</a:t>
            </a:r>
            <a:r>
              <a:rPr b="1" lang="ru" sz="1100">
                <a:solidFill>
                  <a:srgbClr val="008000"/>
                </a:solidFill>
              </a:rPr>
              <a:t>BCryptPasswordEncoder</a:t>
            </a:r>
            <a:r>
              <a:rPr lang="ru" sz="1100"/>
              <a:t>).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8000"/>
                </a:solidFill>
              </a:rPr>
              <a:t>UserDetailsService</a:t>
            </a:r>
            <a:r>
              <a:rPr lang="ru" sz="1200"/>
              <a:t> - сервис для получения деталей пользователя (</a:t>
            </a:r>
            <a:r>
              <a:rPr b="1" lang="ru" sz="1200">
                <a:solidFill>
                  <a:srgbClr val="008000"/>
                </a:solidFill>
              </a:rPr>
              <a:t>UserDetail</a:t>
            </a:r>
            <a:r>
              <a:rPr lang="ru" sz="1200"/>
              <a:t>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200"/>
              <a:t>JdbcUserDetailsManager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200"/>
              <a:t>InMemoryUserDetailsManager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-37500" y="0"/>
            <a:ext cx="9144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</a:rPr>
              <a:t>4.1.3 Ключевые сервисы (</a:t>
            </a:r>
            <a:r>
              <a:rPr b="1" lang="ru" sz="1800">
                <a:solidFill>
                  <a:srgbClr val="008000"/>
                </a:solidFill>
              </a:rPr>
              <a:t>AuthenticationManager</a:t>
            </a:r>
            <a:r>
              <a:rPr lang="ru" sz="1800">
                <a:solidFill>
                  <a:schemeClr val="dk1"/>
                </a:solidFill>
              </a:rPr>
              <a:t>, </a:t>
            </a:r>
            <a:r>
              <a:rPr b="1" lang="ru" sz="1800">
                <a:solidFill>
                  <a:srgbClr val="008000"/>
                </a:solidFill>
              </a:rPr>
              <a:t>ProviderManager</a:t>
            </a:r>
            <a:r>
              <a:rPr lang="ru" sz="1800">
                <a:solidFill>
                  <a:schemeClr val="dk1"/>
                </a:solidFill>
              </a:rPr>
              <a:t>, </a:t>
            </a:r>
            <a:r>
              <a:rPr b="1" lang="ru" sz="1800">
                <a:solidFill>
                  <a:srgbClr val="008000"/>
                </a:solidFill>
              </a:rPr>
              <a:t>AuthenticationProvider</a:t>
            </a:r>
            <a:r>
              <a:rPr lang="ru" sz="1800">
                <a:solidFill>
                  <a:schemeClr val="dk1"/>
                </a:solidFill>
              </a:rPr>
              <a:t>, </a:t>
            </a:r>
            <a:r>
              <a:rPr b="1" lang="ru" sz="1800">
                <a:solidFill>
                  <a:srgbClr val="008000"/>
                </a:solidFill>
              </a:rPr>
              <a:t>UserDetailsService</a:t>
            </a:r>
            <a:r>
              <a:rPr lang="ru" sz="1800">
                <a:solidFill>
                  <a:schemeClr val="dk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0" y="0"/>
            <a:ext cx="91440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800">
                <a:solidFill>
                  <a:srgbClr val="008000"/>
                </a:solidFill>
              </a:rPr>
              <a:t>4. Архитектура и реализация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ru" sz="1800">
                <a:solidFill>
                  <a:srgbClr val="008000"/>
                </a:solidFill>
              </a:rPr>
              <a:t>    4.2 Authorization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0" y="0"/>
            <a:ext cx="91440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4.2.1 Ключевые компоненты и сервисы (</a:t>
            </a:r>
            <a:r>
              <a:rPr b="1" lang="ru" sz="1800">
                <a:solidFill>
                  <a:srgbClr val="008000"/>
                </a:solidFill>
              </a:rPr>
              <a:t>Authorities</a:t>
            </a:r>
            <a:r>
              <a:rPr b="1" lang="ru" sz="1800">
                <a:solidFill>
                  <a:schemeClr val="dk1"/>
                </a:solidFill>
              </a:rPr>
              <a:t>, </a:t>
            </a:r>
            <a:r>
              <a:rPr b="1" lang="ru" sz="1800">
                <a:solidFill>
                  <a:srgbClr val="008000"/>
                </a:solidFill>
              </a:rPr>
              <a:t>AccessDecisionManager</a:t>
            </a:r>
            <a:r>
              <a:rPr b="1" lang="ru" sz="1800">
                <a:solidFill>
                  <a:schemeClr val="dk1"/>
                </a:solidFill>
              </a:rPr>
              <a:t>, </a:t>
            </a:r>
            <a:r>
              <a:rPr b="1" lang="ru" sz="1800">
                <a:solidFill>
                  <a:srgbClr val="008000"/>
                </a:solidFill>
              </a:rPr>
              <a:t>RoleVoter</a:t>
            </a:r>
            <a:r>
              <a:rPr b="1" lang="ru" sz="1800">
                <a:solidFill>
                  <a:schemeClr val="dk1"/>
                </a:solidFill>
              </a:rPr>
              <a:t>, </a:t>
            </a:r>
            <a:r>
              <a:rPr b="1" lang="ru" sz="1800">
                <a:solidFill>
                  <a:srgbClr val="008000"/>
                </a:solidFill>
              </a:rPr>
              <a:t>HierarchicalRoles</a:t>
            </a:r>
            <a:r>
              <a:rPr lang="ru" sz="180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225" y="833700"/>
            <a:ext cx="5827424" cy="42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0" y="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200"/>
              <a:t>Стандартный сценарий работы </a:t>
            </a:r>
            <a:r>
              <a:rPr b="1" lang="ru" sz="1200">
                <a:solidFill>
                  <a:srgbClr val="008000"/>
                </a:solidFill>
              </a:rPr>
              <a:t>AbstractSecurityInterceptor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6850" y="515400"/>
            <a:ext cx="90972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>
              <a:spcBef>
                <a:spcPts val="0"/>
              </a:spcBef>
              <a:buSzPct val="100000"/>
              <a:buAutoNum type="arabicPeriod"/>
            </a:pPr>
            <a:r>
              <a:rPr lang="ru" sz="1200"/>
              <a:t>Поиск атрибутов конфигурации ассоциированных с текущим запросом</a:t>
            </a:r>
          </a:p>
          <a:p>
            <a:pPr indent="-304800" lvl="0" marL="457200">
              <a:spcBef>
                <a:spcPts val="0"/>
              </a:spcBef>
              <a:buSzPct val="100000"/>
              <a:buAutoNum type="arabicPeriod"/>
            </a:pPr>
            <a:r>
              <a:rPr lang="ru" sz="1200"/>
              <a:t>Передаем объект, токен аутентификации и атрибуты конфигурации в </a:t>
            </a:r>
            <a:r>
              <a:rPr b="1" lang="ru" sz="1200">
                <a:solidFill>
                  <a:srgbClr val="008000"/>
                </a:solidFill>
              </a:rPr>
              <a:t>AccessDecisionManager</a:t>
            </a:r>
            <a:r>
              <a:rPr lang="ru" sz="1200"/>
              <a:t> для принятия решения об авторизации запроса</a:t>
            </a:r>
          </a:p>
          <a:p>
            <a:pPr indent="-304800" lvl="0" marL="457200">
              <a:spcBef>
                <a:spcPts val="0"/>
              </a:spcBef>
              <a:buSzPct val="100000"/>
              <a:buAutoNum type="arabicPeriod"/>
            </a:pPr>
            <a:r>
              <a:rPr lang="ru" sz="1200"/>
              <a:t>Опционально подменяем текущую аутентификацию другой</a:t>
            </a:r>
          </a:p>
          <a:p>
            <a:pPr indent="-304800" lvl="0" marL="457200">
              <a:spcBef>
                <a:spcPts val="0"/>
              </a:spcBef>
              <a:buSzPct val="100000"/>
              <a:buAutoNum type="arabicPeriod"/>
            </a:pPr>
            <a:r>
              <a:rPr lang="ru" sz="1200"/>
              <a:t>Вызываем защищенный объект, если авторизация успешна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Если авторизация успешна -</a:t>
            </a:r>
            <a:r>
              <a:rPr lang="ru" sz="1200"/>
              <a:t> вызываем </a:t>
            </a:r>
            <a:r>
              <a:rPr b="1" lang="ru" sz="1200">
                <a:solidFill>
                  <a:srgbClr val="008000"/>
                </a:solidFill>
              </a:rPr>
              <a:t>AfterInvocationManager</a:t>
            </a:r>
            <a:r>
              <a:rPr lang="ru" sz="1200"/>
              <a:t>, если он сконфигурирован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70" name="Shape 170"/>
          <p:cNvSpPr txBox="1"/>
          <p:nvPr/>
        </p:nvSpPr>
        <p:spPr>
          <a:xfrm>
            <a:off x="0" y="3367775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008000"/>
                </a:solidFill>
              </a:rPr>
              <a:t>GrantedAuthority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71" name="Shape 171"/>
          <p:cNvSpPr txBox="1"/>
          <p:nvPr/>
        </p:nvSpPr>
        <p:spPr>
          <a:xfrm>
            <a:off x="65550" y="3674475"/>
            <a:ext cx="9022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8F8F8"/>
                </a:highlight>
              </a:rPr>
              <a:t>String getAuthority()</a:t>
            </a:r>
            <a:r>
              <a:rPr lang="ru" sz="1200">
                <a:highlight>
                  <a:srgbClr val="F8F8F8"/>
                </a:highlight>
              </a:rPr>
              <a:t> - возвращает </a:t>
            </a:r>
            <a:r>
              <a:rPr b="1" lang="ru" sz="1200">
                <a:solidFill>
                  <a:srgbClr val="008000"/>
                </a:solidFill>
                <a:highlight>
                  <a:srgbClr val="F8F8F8"/>
                </a:highlight>
              </a:rPr>
              <a:t>string || null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72" name="Shape 172"/>
          <p:cNvSpPr txBox="1"/>
          <p:nvPr/>
        </p:nvSpPr>
        <p:spPr>
          <a:xfrm>
            <a:off x="3471150" y="4133575"/>
            <a:ext cx="2079900" cy="28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000">
                <a:solidFill>
                  <a:srgbClr val="008000"/>
                </a:solidFill>
              </a:rPr>
              <a:t>GrantedAuthority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471150" y="4782400"/>
            <a:ext cx="2079900" cy="28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000">
                <a:solidFill>
                  <a:srgbClr val="008000"/>
                </a:solidFill>
              </a:rPr>
              <a:t>SimpleGrantedAuthority</a:t>
            </a:r>
          </a:p>
        </p:txBody>
      </p:sp>
      <p:cxnSp>
        <p:nvCxnSpPr>
          <p:cNvPr id="174" name="Shape 174"/>
          <p:cNvCxnSpPr>
            <a:stCxn id="172" idx="2"/>
            <a:endCxn id="173" idx="0"/>
          </p:cNvCxnSpPr>
          <p:nvPr/>
        </p:nvCxnSpPr>
        <p:spPr>
          <a:xfrm>
            <a:off x="4511100" y="4414975"/>
            <a:ext cx="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 txBox="1"/>
          <p:nvPr/>
        </p:nvSpPr>
        <p:spPr>
          <a:xfrm>
            <a:off x="6078200" y="4133575"/>
            <a:ext cx="2079900" cy="28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8000"/>
                </a:solidFill>
              </a:rPr>
              <a:t>RoleHierarchy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00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246450" y="1842375"/>
            <a:ext cx="2529300" cy="28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ru" sz="1200">
                <a:solidFill>
                  <a:srgbClr val="008000"/>
                </a:solidFill>
              </a:rPr>
              <a:t>AbstractSecurityInterceptor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00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717150" y="2431050"/>
            <a:ext cx="2529300" cy="28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MethodSecurityInterceptor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00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5775750" y="2431050"/>
            <a:ext cx="2529300" cy="28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FilterSecurityInterceptor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00"/>
              </a:solidFill>
            </a:endParaRPr>
          </a:p>
        </p:txBody>
      </p:sp>
      <p:cxnSp>
        <p:nvCxnSpPr>
          <p:cNvPr id="179" name="Shape 179"/>
          <p:cNvCxnSpPr>
            <a:stCxn id="176" idx="2"/>
            <a:endCxn id="177" idx="0"/>
          </p:cNvCxnSpPr>
          <p:nvPr/>
        </p:nvCxnSpPr>
        <p:spPr>
          <a:xfrm flipH="1">
            <a:off x="1981800" y="2123775"/>
            <a:ext cx="25293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>
            <a:stCxn id="176" idx="2"/>
            <a:endCxn id="178" idx="0"/>
          </p:cNvCxnSpPr>
          <p:nvPr/>
        </p:nvCxnSpPr>
        <p:spPr>
          <a:xfrm>
            <a:off x="4511100" y="2123775"/>
            <a:ext cx="25293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535275" y="2967575"/>
            <a:ext cx="2827200" cy="28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AspectJMethodSecurityInterceptor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00"/>
              </a:solidFill>
            </a:endParaRPr>
          </a:p>
        </p:txBody>
      </p:sp>
      <p:cxnSp>
        <p:nvCxnSpPr>
          <p:cNvPr id="182" name="Shape 182"/>
          <p:cNvCxnSpPr>
            <a:stCxn id="177" idx="2"/>
            <a:endCxn id="181" idx="0"/>
          </p:cNvCxnSpPr>
          <p:nvPr/>
        </p:nvCxnSpPr>
        <p:spPr>
          <a:xfrm flipH="1">
            <a:off x="1948800" y="2712450"/>
            <a:ext cx="33000" cy="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0" y="0"/>
            <a:ext cx="91440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ru" sz="1200">
                <a:solidFill>
                  <a:srgbClr val="008000"/>
                </a:solidFill>
              </a:rPr>
              <a:t>AccessDecisionManager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0" y="449700"/>
            <a:ext cx="9022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8000"/>
                </a:solidFill>
              </a:rPr>
              <a:t>void decide(Authentication authentication, Object object, Collection&lt;ConfigAttribute&gt; configAttributes) throws AccessDeniedException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711825"/>
            <a:ext cx="5257800" cy="273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607000" y="3444050"/>
            <a:ext cx="1883100" cy="31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8000"/>
                </a:solidFill>
              </a:rPr>
              <a:t>AccessDecisionVoter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8650" y="4171700"/>
            <a:ext cx="1883100" cy="5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8000"/>
                </a:solidFill>
              </a:rPr>
              <a:t>RoleVoter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префикс “ROLE_”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182650" y="4171700"/>
            <a:ext cx="1883100" cy="5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8000"/>
                </a:solidFill>
              </a:rPr>
              <a:t>Jsr250Voter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165375" y="4171700"/>
            <a:ext cx="1883100" cy="5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WebExpressionVoter</a:t>
            </a:r>
          </a:p>
        </p:txBody>
      </p:sp>
      <p:cxnSp>
        <p:nvCxnSpPr>
          <p:cNvPr id="194" name="Shape 194"/>
          <p:cNvCxnSpPr>
            <a:stCxn id="190" idx="2"/>
            <a:endCxn id="191" idx="0"/>
          </p:cNvCxnSpPr>
          <p:nvPr/>
        </p:nvCxnSpPr>
        <p:spPr>
          <a:xfrm flipH="1">
            <a:off x="1100350" y="3762650"/>
            <a:ext cx="34482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>
            <a:stCxn id="190" idx="2"/>
            <a:endCxn id="192" idx="0"/>
          </p:cNvCxnSpPr>
          <p:nvPr/>
        </p:nvCxnSpPr>
        <p:spPr>
          <a:xfrm flipH="1">
            <a:off x="3124150" y="3762650"/>
            <a:ext cx="14244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>
            <a:stCxn id="190" idx="2"/>
          </p:cNvCxnSpPr>
          <p:nvPr/>
        </p:nvCxnSpPr>
        <p:spPr>
          <a:xfrm>
            <a:off x="4548550" y="3762650"/>
            <a:ext cx="93240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6148100" y="4171700"/>
            <a:ext cx="2874000" cy="92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AuthenticatedVoter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1000"/>
              <a:t>IS_AUTHENTICATED_FULLY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1000"/>
              <a:t> IS_AUTHENTICATED_REMEMBERED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1000"/>
              <a:t>IS_AUTHENTICATED_ANONYMOUSLY</a:t>
            </a:r>
          </a:p>
        </p:txBody>
      </p:sp>
      <p:cxnSp>
        <p:nvCxnSpPr>
          <p:cNvPr id="198" name="Shape 198"/>
          <p:cNvCxnSpPr>
            <a:stCxn id="190" idx="2"/>
          </p:cNvCxnSpPr>
          <p:nvPr/>
        </p:nvCxnSpPr>
        <p:spPr>
          <a:xfrm>
            <a:off x="4548550" y="3762650"/>
            <a:ext cx="25062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>
            <a:off x="150850" y="3152975"/>
            <a:ext cx="1883100" cy="50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8000"/>
                </a:solidFill>
              </a:rPr>
              <a:t>RoleHierarchyVoter</a:t>
            </a:r>
          </a:p>
        </p:txBody>
      </p:sp>
      <p:cxnSp>
        <p:nvCxnSpPr>
          <p:cNvPr id="200" name="Shape 200"/>
          <p:cNvCxnSpPr>
            <a:stCxn id="191" idx="0"/>
          </p:cNvCxnSpPr>
          <p:nvPr/>
        </p:nvCxnSpPr>
        <p:spPr>
          <a:xfrm rot="10800000">
            <a:off x="1092400" y="3658700"/>
            <a:ext cx="78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0" y="0"/>
            <a:ext cx="91440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4.2.2 Использование SpEL для защиты (</a:t>
            </a:r>
            <a:r>
              <a:rPr b="1" lang="ru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WebSecurityExpressions, MethodSecurityExpressions, JSR-250</a:t>
            </a:r>
            <a:r>
              <a:rPr lang="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@PreAuthorize</a:t>
            </a:r>
            <a:r>
              <a:rPr lang="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@PostAuthorize</a:t>
            </a:r>
            <a:r>
              <a:rPr lang="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@PreFilter</a:t>
            </a:r>
            <a:r>
              <a:rPr lang="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@PostFilter</a:t>
            </a:r>
            <a:r>
              <a:rPr lang="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0" y="1720850"/>
            <a:ext cx="91440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8000"/>
                </a:solidFill>
              </a:rPr>
              <a:t>SecurityExpressionRoot </a:t>
            </a:r>
            <a:r>
              <a:rPr lang="ru" sz="1200"/>
              <a:t>- определяет базовый функционал для </a:t>
            </a:r>
            <a:r>
              <a:rPr b="1" lang="ru" sz="1200">
                <a:solidFill>
                  <a:srgbClr val="008000"/>
                </a:solidFill>
              </a:rPr>
              <a:t>MethodSecurityExpressionRoot</a:t>
            </a:r>
            <a:r>
              <a:rPr lang="ru" sz="1200">
                <a:solidFill>
                  <a:schemeClr val="dk1"/>
                </a:solidFill>
              </a:rPr>
              <a:t> и </a:t>
            </a:r>
            <a:r>
              <a:rPr b="1" lang="ru" sz="1200">
                <a:solidFill>
                  <a:srgbClr val="008000"/>
                </a:solidFill>
              </a:rPr>
              <a:t>WebSecurityExpressionRoot</a:t>
            </a:r>
            <a:r>
              <a:rPr lang="ru" sz="120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0" y="1334750"/>
            <a:ext cx="9144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>
                <a:solidFill>
                  <a:srgbClr val="008000"/>
                </a:solidFill>
              </a:rPr>
              <a:t>SecurityExpressionRoot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0" y="3279100"/>
            <a:ext cx="9144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008000"/>
                </a:solidFill>
              </a:rPr>
              <a:t>WebSecurityExpressionRoot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96175" y="3693275"/>
            <a:ext cx="9144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8000"/>
                </a:solidFill>
              </a:rPr>
              <a:t>WebSecurityExpressionRoot </a:t>
            </a:r>
            <a:r>
              <a:rPr lang="ru" sz="1200"/>
              <a:t>- расширяет </a:t>
            </a:r>
            <a:r>
              <a:rPr b="1" lang="ru" sz="1200">
                <a:solidFill>
                  <a:srgbClr val="008000"/>
                </a:solidFill>
              </a:rPr>
              <a:t>SecurityExpressionRoot</a:t>
            </a:r>
            <a:r>
              <a:rPr lang="ru" sz="1200"/>
              <a:t>  и добавляет пару методов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6D180B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http.authorizeRequests().antMatchers("/user/{userId}/**").access("@webSecurity.checkUserId(authentication,#userId)")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" y="0"/>
            <a:ext cx="9144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800"/>
              <a:t>Содержание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0" y="374750"/>
            <a:ext cx="9087900" cy="4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1. Введение в </a:t>
            </a:r>
            <a:r>
              <a:rPr b="1" lang="ru" sz="8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Spring Security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1.1 Основные модули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Authentication 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vs.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Authorization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3. Конфигурирование (</a:t>
            </a:r>
            <a:r>
              <a:rPr b="1" lang="ru" sz="8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java configuration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 3.1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WebSecurity 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конфигурация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 3.2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MethodSecurty </a:t>
            </a:r>
            <a:r>
              <a:rPr lang="ru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конфигурация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4. Архитектура и реализация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4.1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Authentication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4.1.1 Сценарий аутентификации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    4.1.2 Ключевые компоненты (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SecurityContextHolder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SecurityContext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Authentication, GrantedAuthority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    4.1.3 Ключевые сервисы (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AuthenticationManager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ProviderManager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AuthenticationProvider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UserDetailsService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4.2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Authorization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    4.2.1 </a:t>
            </a:r>
            <a:r>
              <a:rPr lang="ru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Ключевые компоненты и сервисы 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Authorities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AccessDecisionManager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RoleVoter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HierarchicalRoles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    4.2.2 Использование SpEL для защиты (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WebSecurityExpressions, MethodSecurityExpressions, JSR-250</a:t>
            </a:r>
            <a:r>
              <a:rPr lang="ru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@PreAuthorize</a:t>
            </a:r>
            <a:r>
              <a:rPr lang="ru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@PostAuthorize</a:t>
            </a:r>
            <a:r>
              <a:rPr lang="ru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@PreFilter</a:t>
            </a:r>
            <a:r>
              <a:rPr lang="ru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@PostFilter</a:t>
            </a:r>
            <a:r>
              <a:rPr lang="ru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4.3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Защита web-приложений</a:t>
            </a:r>
            <a:r>
              <a:rPr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800"/>
              <a:t>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    4.3.1 Ключевые компоненты и базовые security-фильтры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4.3.2 Session Management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    4.3.4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Remember-Me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Authentication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    4.3.5 Cross Site Request Forgery (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CSRF</a:t>
            </a: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    4.4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ACL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5. Интеграция со </a:t>
            </a:r>
            <a:r>
              <a:rPr b="1" lang="ru" sz="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spring-data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latin typeface="Verdana"/>
                <a:ea typeface="Verdana"/>
                <a:cs typeface="Verdana"/>
                <a:sym typeface="Verdana"/>
              </a:rPr>
              <a:t>6. Тестирование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7F3D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7F3D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7F3D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7F3D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0" y="449700"/>
            <a:ext cx="9144000" cy="4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8000"/>
                </a:solidFill>
              </a:rPr>
              <a:t>Method</a:t>
            </a:r>
            <a:r>
              <a:rPr b="1" lang="ru" sz="1200">
                <a:solidFill>
                  <a:srgbClr val="008000"/>
                </a:solidFill>
              </a:rPr>
              <a:t>SecurityExpressionRoot </a:t>
            </a:r>
            <a:r>
              <a:rPr lang="ru" sz="1200"/>
              <a:t>- расширяет </a:t>
            </a:r>
            <a:r>
              <a:rPr b="1" lang="ru" sz="1200">
                <a:solidFill>
                  <a:srgbClr val="008000"/>
                </a:solidFill>
              </a:rPr>
              <a:t>SecurityExpressionRoot</a:t>
            </a:r>
            <a:r>
              <a:rPr lang="ru" sz="1200"/>
              <a:t>  и добавляет несколько методов get/set - FilterObject </a:t>
            </a:r>
            <a:r>
              <a:rPr lang="ru" sz="1200">
                <a:solidFill>
                  <a:schemeClr val="dk1"/>
                </a:solidFill>
              </a:rPr>
              <a:t>get/set - </a:t>
            </a:r>
            <a:r>
              <a:rPr lang="ru" sz="1200"/>
              <a:t>ReturnObject.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@Secured</a:t>
            </a:r>
            <a:r>
              <a:rPr lang="ru" sz="1200"/>
              <a:t>, </a:t>
            </a:r>
            <a:r>
              <a:rPr b="1" lang="ru" sz="1200">
                <a:solidFill>
                  <a:srgbClr val="008000"/>
                </a:solidFill>
              </a:rPr>
              <a:t>@PreAuthorize, @PreFilter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8000"/>
              </a:solidFill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6D180B"/>
                </a:solidFill>
              </a:rPr>
              <a:t>@Secured("ROLE_ADMIN")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6D180B"/>
                </a:solidFill>
              </a:rPr>
              <a:t>public void create(Contact contact);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6D180B"/>
                </a:solidFill>
              </a:rPr>
              <a:t>@PreAuthorize("hasRole('USER')")</a:t>
            </a:r>
            <a:br>
              <a:rPr lang="ru" sz="800">
                <a:solidFill>
                  <a:srgbClr val="6D180B"/>
                </a:solidFill>
              </a:rPr>
            </a:br>
            <a:r>
              <a:rPr lang="ru" sz="800">
                <a:solidFill>
                  <a:srgbClr val="6D180B"/>
                </a:solidFill>
              </a:rPr>
              <a:t>public void create(Contact contact);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6D180B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6D180B"/>
                </a:solidFill>
              </a:rPr>
              <a:t>@Retention(RetentionPolicy.RUNTIME)</a:t>
            </a:r>
            <a:br>
              <a:rPr lang="ru" sz="800">
                <a:solidFill>
                  <a:srgbClr val="6D180B"/>
                </a:solidFill>
              </a:rPr>
            </a:br>
            <a:r>
              <a:rPr lang="ru" sz="800">
                <a:solidFill>
                  <a:srgbClr val="6D180B"/>
                </a:solidFill>
              </a:rPr>
              <a:t>@PreAuthorize("#contact.name == authentication.name")</a:t>
            </a:r>
            <a:br>
              <a:rPr lang="ru" sz="800">
                <a:solidFill>
                  <a:srgbClr val="6D180B"/>
                </a:solidFill>
              </a:rPr>
            </a:br>
            <a:r>
              <a:rPr lang="ru" sz="800">
                <a:solidFill>
                  <a:srgbClr val="6D180B"/>
                </a:solidFill>
              </a:rPr>
              <a:t>public @interface ContactPermission {}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800">
              <a:solidFill>
                <a:srgbClr val="6D180B"/>
              </a:solidFill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6D180B"/>
                </a:solidFill>
              </a:rPr>
              <a:t>@PreAuthorize("hasPermission(#contact, 'admin')")</a:t>
            </a:r>
            <a:br>
              <a:rPr lang="ru" sz="800">
                <a:solidFill>
                  <a:srgbClr val="6D180B"/>
                </a:solidFill>
              </a:rPr>
            </a:br>
            <a:r>
              <a:rPr lang="ru" sz="800">
                <a:solidFill>
                  <a:srgbClr val="6D180B"/>
                </a:solidFill>
              </a:rPr>
              <a:t>public void deletePermission(Contact contact, Sid recipient, Permission permission);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@PostAuthorize, @PostFilter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8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800">
                <a:solidFill>
                  <a:srgbClr val="6D180B"/>
                </a:solidFill>
              </a:rPr>
              <a:t>@PreAuthorize("hasRole('USER')")</a:t>
            </a:r>
            <a:br>
              <a:rPr lang="ru" sz="800">
                <a:solidFill>
                  <a:srgbClr val="6D180B"/>
                </a:solidFill>
              </a:rPr>
            </a:br>
            <a:r>
              <a:rPr lang="ru" sz="800">
                <a:solidFill>
                  <a:srgbClr val="6D180B"/>
                </a:solidFill>
              </a:rPr>
              <a:t>@PostFilter("hasPermission(filterObject, 'read') or hasPermission(filterObject, 'admin')")</a:t>
            </a:r>
            <a:br>
              <a:rPr lang="ru" sz="800">
                <a:solidFill>
                  <a:srgbClr val="6D180B"/>
                </a:solidFill>
              </a:rPr>
            </a:br>
            <a:r>
              <a:rPr lang="ru" sz="800">
                <a:solidFill>
                  <a:srgbClr val="6D180B"/>
                </a:solidFill>
              </a:rPr>
              <a:t>public List&lt;Contact&gt; getAll();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Аннотации JSR-250: </a:t>
            </a:r>
            <a:r>
              <a:rPr b="1" lang="ru" sz="1200">
                <a:solidFill>
                  <a:srgbClr val="008000"/>
                </a:solidFill>
              </a:rPr>
              <a:t>@RolesAllowed, @PermitAll, @DenyAll, @DeclareRoles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6D180B"/>
                </a:solidFill>
              </a:rPr>
              <a:t>@RolesAllowed("ROLE_ADMIN")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6D180B"/>
                </a:solidFill>
              </a:rPr>
              <a:t>public void create(Contact contact);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D180B"/>
              </a:solidFill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6D180B"/>
                </a:solidFill>
              </a:rPr>
              <a:t>@PermitAll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6D180B"/>
                </a:solidFill>
              </a:rPr>
              <a:t>public void create(Contact contact);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0" y="0"/>
            <a:ext cx="9144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008000"/>
                </a:solidFill>
              </a:rPr>
              <a:t>Method</a:t>
            </a:r>
            <a:r>
              <a:rPr b="1" lang="ru">
                <a:solidFill>
                  <a:srgbClr val="008000"/>
                </a:solidFill>
              </a:rPr>
              <a:t>SecurityExpressionRoot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0" y="0"/>
            <a:ext cx="9144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Интерфейс </a:t>
            </a:r>
            <a:r>
              <a:rPr b="1" lang="ru">
                <a:solidFill>
                  <a:srgbClr val="008000"/>
                </a:solidFill>
              </a:rPr>
              <a:t>PermissionEvaluator </a:t>
            </a:r>
            <a:r>
              <a:rPr lang="ru"/>
              <a:t>(</a:t>
            </a:r>
            <a:r>
              <a:rPr b="1" lang="ru">
                <a:solidFill>
                  <a:srgbClr val="008000"/>
                </a:solidFill>
              </a:rPr>
              <a:t>hasPermission(...)</a:t>
            </a:r>
            <a:r>
              <a:rPr lang="ru"/>
              <a:t>)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0" y="365400"/>
            <a:ext cx="90504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PermissionEvaluator </a:t>
            </a:r>
            <a:r>
              <a:rPr lang="ru" sz="1200"/>
              <a:t>- это мост между </a:t>
            </a:r>
            <a:r>
              <a:rPr b="1" lang="ru" sz="1200">
                <a:solidFill>
                  <a:srgbClr val="008000"/>
                </a:solidFill>
              </a:rPr>
              <a:t>SpEL</a:t>
            </a:r>
            <a:r>
              <a:rPr lang="ru" sz="1200"/>
              <a:t> и </a:t>
            </a:r>
            <a:r>
              <a:rPr b="1" lang="ru" sz="1200">
                <a:solidFill>
                  <a:srgbClr val="008000"/>
                </a:solidFill>
              </a:rPr>
              <a:t>Spring Security ACL</a:t>
            </a:r>
            <a:r>
              <a:rPr lang="ru" sz="1200"/>
              <a:t>, при этом никаких зависимостей от </a:t>
            </a:r>
            <a:r>
              <a:rPr b="1" lang="ru" sz="1200">
                <a:solidFill>
                  <a:srgbClr val="008000"/>
                </a:solidFill>
              </a:rPr>
              <a:t>ACL</a:t>
            </a:r>
            <a:r>
              <a:rPr lang="ru" sz="1200"/>
              <a:t> модуля нет и в принципе можно реализовать кастомную проверку </a:t>
            </a:r>
            <a:r>
              <a:rPr b="1" lang="ru" sz="1200">
                <a:solidFill>
                  <a:srgbClr val="008000"/>
                </a:solidFill>
              </a:rPr>
              <a:t>hasPermission(...)</a:t>
            </a:r>
            <a:r>
              <a:rPr lang="ru" sz="1200"/>
              <a:t>. Реализация по умолчанию </a:t>
            </a:r>
            <a:r>
              <a:rPr b="1" lang="ru" sz="1200">
                <a:solidFill>
                  <a:srgbClr val="008000"/>
                </a:solidFill>
              </a:rPr>
              <a:t>DenyAllPermissionEvaluator</a:t>
            </a:r>
            <a:r>
              <a:rPr lang="ru" sz="1200"/>
              <a:t> ничего не делает.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8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 sz="800">
                <a:solidFill>
                  <a:srgbClr val="6D180B"/>
                </a:solidFill>
              </a:rPr>
              <a:t>@PreAuthorize("hasPermission(#contact, ‘create’)")</a:t>
            </a:r>
            <a:br>
              <a:rPr lang="ru" sz="800">
                <a:solidFill>
                  <a:srgbClr val="6D180B"/>
                </a:solidFill>
              </a:rPr>
            </a:br>
            <a:r>
              <a:rPr lang="ru" sz="800">
                <a:solidFill>
                  <a:srgbClr val="6D180B"/>
                </a:solidFill>
              </a:rPr>
              <a:t>public void create(Contact contact);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6D180B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ru" sz="800">
                <a:solidFill>
                  <a:srgbClr val="6D180B"/>
                </a:solidFill>
              </a:rPr>
              <a:t>@PreAuthorize("hasPermission(#contact.id, 'com.example.domain.Contact, ‘create’)")</a:t>
            </a:r>
            <a:br>
              <a:rPr lang="ru" sz="800">
                <a:solidFill>
                  <a:srgbClr val="6D180B"/>
                </a:solidFill>
              </a:rPr>
            </a:br>
            <a:r>
              <a:rPr lang="ru" sz="800">
                <a:solidFill>
                  <a:srgbClr val="6D180B"/>
                </a:solidFill>
              </a:rPr>
              <a:t>public void create(Contact contact);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0" y="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8000"/>
                </a:solidFill>
              </a:rPr>
              <a:t> 4.3 Защита web-приложений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0" y="0"/>
            <a:ext cx="914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8000"/>
                </a:solidFill>
              </a:rPr>
              <a:t> 4.3.1  Ключевые компоненты и базовые security-фильтры  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0" y="515400"/>
            <a:ext cx="9144000" cy="4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/>
              <a:t>Web инфраструктура </a:t>
            </a:r>
            <a:r>
              <a:rPr b="1" lang="ru" sz="1200">
                <a:solidFill>
                  <a:srgbClr val="008000"/>
                </a:solidFill>
              </a:rPr>
              <a:t>Spring Security</a:t>
            </a:r>
            <a:r>
              <a:rPr lang="ru" sz="1200"/>
              <a:t> основана на стандартных фильтрах (см. слайд №8).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6D180B"/>
                </a:solidFill>
              </a:rPr>
              <a:t>DelegatingFilterProxy -&gt; FilterChainProxy (springSecurityFilterChain) -&gt; Набор фильтров безопасности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8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008000"/>
                </a:solidFill>
              </a:rPr>
              <a:t>Порядок фильтров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8000"/>
              </a:solidFill>
            </a:endParaRP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ru" sz="1000">
                <a:solidFill>
                  <a:srgbClr val="008000"/>
                </a:solidFill>
              </a:rPr>
              <a:t>ChannelProcessingFilter</a:t>
            </a:r>
            <a:r>
              <a:rPr lang="ru" sz="1000"/>
              <a:t> - проверяет, что web-запрос идет через нужный канал (</a:t>
            </a:r>
            <a:r>
              <a:rPr lang="ru" sz="1000">
                <a:solidFill>
                  <a:srgbClr val="6D180B"/>
                </a:solidFill>
              </a:rPr>
              <a:t>http.requiresChannel().antMatchers("/login*").requiresSecure()</a:t>
            </a:r>
            <a:r>
              <a:rPr lang="ru" sz="1000"/>
              <a:t>)</a:t>
            </a: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ru" sz="1000">
                <a:solidFill>
                  <a:srgbClr val="008000"/>
                </a:solidFill>
              </a:rPr>
              <a:t>SecurityContextPersistenceFilter</a:t>
            </a:r>
            <a:r>
              <a:rPr lang="ru" sz="1000"/>
              <a:t> - отвечает за хранение </a:t>
            </a:r>
            <a:r>
              <a:rPr b="1" lang="ru" sz="1000">
                <a:solidFill>
                  <a:srgbClr val="008000"/>
                </a:solidFill>
              </a:rPr>
              <a:t>SecurityContext</a:t>
            </a:r>
            <a:r>
              <a:rPr lang="ru" sz="1000"/>
              <a:t>  между HTTP-запросами (заполнение и очистка контекста), использует </a:t>
            </a:r>
            <a:r>
              <a:rPr b="1" lang="ru" sz="1000">
                <a:solidFill>
                  <a:srgbClr val="008000"/>
                </a:solidFill>
              </a:rPr>
              <a:t>SecurityContextRepository</a:t>
            </a:r>
            <a:r>
              <a:rPr lang="ru" sz="1000"/>
              <a:t> (</a:t>
            </a:r>
            <a:r>
              <a:rPr b="1" lang="ru" sz="1000">
                <a:solidFill>
                  <a:srgbClr val="008000"/>
                </a:solidFill>
              </a:rPr>
              <a:t>HttpSessionSecurityContextRepository</a:t>
            </a:r>
            <a:r>
              <a:rPr lang="ru" sz="1000"/>
              <a:t> - дефолтная реализация, использует </a:t>
            </a:r>
            <a:r>
              <a:rPr b="1" lang="ru" sz="1000">
                <a:solidFill>
                  <a:srgbClr val="008000"/>
                </a:solidFill>
              </a:rPr>
              <a:t>HttpSession</a:t>
            </a:r>
            <a:r>
              <a:rPr lang="ru" sz="1000"/>
              <a:t> для хранения контекста безопасности).</a:t>
            </a: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ru" sz="1000">
                <a:solidFill>
                  <a:srgbClr val="008000"/>
                </a:solidFill>
              </a:rPr>
              <a:t>ConcurrentSessionFilter</a:t>
            </a:r>
            <a:r>
              <a:rPr lang="ru" sz="1000"/>
              <a:t> - для корректной обработки параллельных обращений к сессии</a:t>
            </a: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ru" sz="1000">
                <a:solidFill>
                  <a:srgbClr val="008000"/>
                </a:solidFill>
              </a:rPr>
              <a:t>Фильтры аутентификации </a:t>
            </a:r>
            <a:r>
              <a:rPr lang="ru" sz="1000"/>
              <a:t>- </a:t>
            </a:r>
            <a:r>
              <a:rPr lang="ru" sz="1000">
                <a:solidFill>
                  <a:schemeClr val="dk1"/>
                </a:solidFill>
              </a:rPr>
              <a:t>фильтры для аутентификации, могут быть разные в зависимости от типа аутентификации (</a:t>
            </a:r>
            <a:r>
              <a:rPr b="1" lang="ru" sz="1000">
                <a:solidFill>
                  <a:srgbClr val="008000"/>
                </a:solidFill>
              </a:rPr>
              <a:t>UsernamePasswordAuthenticationFilter</a:t>
            </a:r>
            <a:r>
              <a:rPr lang="ru" sz="1000"/>
              <a:t>, </a:t>
            </a:r>
            <a:r>
              <a:rPr b="1" lang="ru" sz="1000">
                <a:solidFill>
                  <a:srgbClr val="008000"/>
                </a:solidFill>
              </a:rPr>
              <a:t>BasicAuthenticationFilter</a:t>
            </a:r>
            <a:r>
              <a:rPr lang="ru" sz="1000"/>
              <a:t>)</a:t>
            </a: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ru" sz="1000">
                <a:solidFill>
                  <a:srgbClr val="008000"/>
                </a:solidFill>
              </a:rPr>
              <a:t>SecurityContextHolderAwareRequestFilter</a:t>
            </a:r>
            <a:r>
              <a:rPr lang="ru" sz="1000"/>
              <a:t> - фильтр заполняющий </a:t>
            </a:r>
            <a:r>
              <a:rPr b="1" lang="ru" sz="1000">
                <a:solidFill>
                  <a:srgbClr val="008000"/>
                </a:solidFill>
              </a:rPr>
              <a:t>ServletRequest</a:t>
            </a:r>
            <a:r>
              <a:rPr lang="ru" sz="1000"/>
              <a:t> враппером, реализующим </a:t>
            </a:r>
            <a:r>
              <a:rPr b="1" lang="ru" sz="1000">
                <a:solidFill>
                  <a:srgbClr val="008000"/>
                </a:solidFill>
              </a:rPr>
              <a:t>ServletAPI security methods</a:t>
            </a:r>
            <a:r>
              <a:rPr lang="ru" sz="1000"/>
              <a:t>. </a:t>
            </a: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ru" sz="1000">
                <a:solidFill>
                  <a:srgbClr val="008000"/>
                </a:solidFill>
              </a:rPr>
              <a:t>RememberMeAuthenticationFilter</a:t>
            </a:r>
            <a:r>
              <a:rPr lang="ru" sz="1000"/>
              <a:t> - фильтр для обработки </a:t>
            </a:r>
            <a:r>
              <a:rPr lang="ru" sz="1000">
                <a:solidFill>
                  <a:schemeClr val="dk1"/>
                </a:solidFill>
              </a:rPr>
              <a:t>remember-me аутентификации</a:t>
            </a: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ru" sz="1000">
                <a:solidFill>
                  <a:srgbClr val="008000"/>
                </a:solidFill>
              </a:rPr>
              <a:t>AnonymousAuthenticationFilter</a:t>
            </a:r>
            <a:r>
              <a:rPr lang="ru" sz="1000"/>
              <a:t> -  фильтр анонимной аутентификации, </a:t>
            </a:r>
            <a:r>
              <a:rPr b="1" lang="ru" sz="1000">
                <a:solidFill>
                  <a:srgbClr val="008000"/>
                </a:solidFill>
              </a:rPr>
              <a:t>SecurityContextHolder</a:t>
            </a:r>
            <a:r>
              <a:rPr lang="ru" sz="1000"/>
              <a:t> всегда хранит токен аутентификации, в данном случае это будет анонимный токен аутентификации</a:t>
            </a: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ru" sz="1000">
                <a:solidFill>
                  <a:srgbClr val="008000"/>
                </a:solidFill>
              </a:rPr>
              <a:t>ExceptionTranslationFilter</a:t>
            </a:r>
            <a:r>
              <a:rPr lang="ru" sz="1000"/>
              <a:t> - фильтр для обработки ошибок аутентификации/авторизации</a:t>
            </a: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ru" sz="1000">
                <a:solidFill>
                  <a:srgbClr val="008000"/>
                </a:solidFill>
              </a:rPr>
              <a:t>FilterSecurityInterceptor</a:t>
            </a:r>
            <a:r>
              <a:rPr lang="ru" sz="1000"/>
              <a:t> - фильтр отвечающий за авторизацию web-запросов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0" y="0"/>
            <a:ext cx="9144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ru">
                <a:solidFill>
                  <a:srgbClr val="008000"/>
                </a:solidFill>
              </a:rPr>
              <a:t>FilterSecurityInterceptor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8000"/>
              </a:solidFill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0" y="440400"/>
            <a:ext cx="92001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200"/>
              <a:t>Фильтр отвечающий за авторизацию web-запросов.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AuthenticationManager 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AccessDecisionManager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SecurityMetadataSource</a:t>
            </a:r>
            <a:r>
              <a:rPr lang="ru" sz="1200"/>
              <a:t> (</a:t>
            </a:r>
            <a:r>
              <a:rPr b="1" lang="ru" sz="1200">
                <a:solidFill>
                  <a:srgbClr val="008000"/>
                </a:solidFill>
              </a:rPr>
              <a:t>FilterInvocationSecurityMetadataSource</a:t>
            </a:r>
            <a:r>
              <a:rPr lang="ru" sz="120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0" y="0"/>
            <a:ext cx="9144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008000"/>
                </a:solidFill>
              </a:rPr>
              <a:t>ExceptionTranslationFilter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8000"/>
              </a:solidFill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0" y="440400"/>
            <a:ext cx="90972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200"/>
              <a:t>Данный фильтр находится над </a:t>
            </a:r>
            <a:r>
              <a:rPr b="1" lang="ru" sz="1200">
                <a:solidFill>
                  <a:srgbClr val="008000"/>
                </a:solidFill>
              </a:rPr>
              <a:t>FilterSecurityInterceptor </a:t>
            </a:r>
            <a:r>
              <a:rPr lang="ru" sz="1200"/>
              <a:t>и обрабатывает ошибки аутентификации | авторизации.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000">
                <a:solidFill>
                  <a:srgbClr val="008000"/>
                </a:solidFill>
              </a:rPr>
              <a:t>AuthenticationEntryPoint</a:t>
            </a:r>
            <a:r>
              <a:rPr lang="ru" sz="1000"/>
              <a:t> - вызывается, если запрос не прошел аутентификацию (</a:t>
            </a:r>
            <a:r>
              <a:rPr b="1" lang="ru" sz="1000">
                <a:solidFill>
                  <a:srgbClr val="008000"/>
                </a:solidFill>
              </a:rPr>
              <a:t>AuthenticationException</a:t>
            </a:r>
            <a:r>
              <a:rPr lang="ru" sz="1000"/>
              <a:t> | </a:t>
            </a:r>
            <a:r>
              <a:rPr b="1" lang="ru" sz="1000">
                <a:solidFill>
                  <a:srgbClr val="008000"/>
                </a:solidFill>
              </a:rPr>
              <a:t>AccessDeniedException</a:t>
            </a:r>
            <a:r>
              <a:rPr lang="ru" sz="1000"/>
              <a:t>) Результатом будет например редирект на login URL (для </a:t>
            </a:r>
            <a:r>
              <a:rPr b="1" lang="ru" sz="1000">
                <a:solidFill>
                  <a:srgbClr val="008000"/>
                </a:solidFill>
              </a:rPr>
              <a:t>LoginUrlAuthenticationEntryPoint</a:t>
            </a:r>
            <a:r>
              <a:rPr lang="ru" sz="1000"/>
              <a:t>)</a:t>
            </a: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000">
                <a:solidFill>
                  <a:srgbClr val="008000"/>
                </a:solidFill>
              </a:rPr>
              <a:t>AccessDeniedHandler</a:t>
            </a:r>
            <a:r>
              <a:rPr lang="ru" sz="1000"/>
              <a:t> - вызывается если юзер аутентифицирован, но у пользователя недостаточно прав (</a:t>
            </a:r>
            <a:r>
              <a:rPr b="1" lang="ru" sz="1000">
                <a:solidFill>
                  <a:srgbClr val="008000"/>
                </a:solidFill>
              </a:rPr>
              <a:t>AccessDeniedException</a:t>
            </a:r>
            <a:r>
              <a:rPr lang="ru" sz="1100">
                <a:solidFill>
                  <a:srgbClr val="333333"/>
                </a:solidFill>
              </a:rPr>
              <a:t>) результатом будет http code 403 (</a:t>
            </a:r>
            <a:r>
              <a:rPr b="1" lang="ru" sz="1000">
                <a:solidFill>
                  <a:srgbClr val="008000"/>
                </a:solidFill>
              </a:rPr>
              <a:t>AccessDeniedHandlerImpl</a:t>
            </a:r>
            <a:r>
              <a:rPr lang="ru" sz="1100">
                <a:solidFill>
                  <a:srgbClr val="333333"/>
                </a:solidFill>
              </a:rPr>
              <a:t>)</a:t>
            </a: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000">
                <a:solidFill>
                  <a:srgbClr val="008000"/>
                </a:solidFill>
              </a:rPr>
              <a:t>RequestCache</a:t>
            </a:r>
            <a:r>
              <a:rPr lang="ru" sz="1000"/>
              <a:t> - сохраняет запрос в кеше перед вызовом </a:t>
            </a:r>
            <a:r>
              <a:rPr b="1" lang="ru" sz="1000">
                <a:solidFill>
                  <a:srgbClr val="008000"/>
                </a:solidFill>
              </a:rPr>
              <a:t>AuthenticationEntryPoint</a:t>
            </a:r>
            <a:r>
              <a:rPr lang="ru" sz="1000"/>
              <a:t>, что позволяет восстановить его поле успешной аутентфикации пользователем (например редирект на url с которого пришли </a:t>
            </a:r>
            <a:r>
              <a:rPr b="1" lang="ru" sz="1000">
                <a:solidFill>
                  <a:srgbClr val="008000"/>
                </a:solidFill>
              </a:rPr>
              <a:t>SavedRequestAwareAuthenticationSuccessHandler</a:t>
            </a:r>
            <a:r>
              <a:rPr lang="ru" sz="1000"/>
              <a:t>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0" y="0"/>
            <a:ext cx="9144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008000"/>
                </a:solidFill>
              </a:rPr>
              <a:t>Фильтр аутентификации (на примере UsernamePasswordAuthenticationFilter)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8000"/>
              </a:solidFill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0" y="440400"/>
            <a:ext cx="92001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Фильтр вызывает сконфигурированный </a:t>
            </a:r>
            <a:r>
              <a:rPr b="1" lang="ru" sz="1200">
                <a:solidFill>
                  <a:srgbClr val="008000"/>
                </a:solidFill>
              </a:rPr>
              <a:t>AuthenticationManager</a:t>
            </a:r>
            <a:r>
              <a:rPr lang="ru" sz="1200"/>
              <a:t>, далее в зависимости от результата аутентификации вызываются обработчик </a:t>
            </a:r>
            <a:r>
              <a:rPr b="1" lang="ru" sz="1200">
                <a:solidFill>
                  <a:srgbClr val="008000"/>
                </a:solidFill>
              </a:rPr>
              <a:t>AuthenticationSuccessHandler </a:t>
            </a:r>
            <a:r>
              <a:rPr lang="ru" sz="1200"/>
              <a:t>или </a:t>
            </a:r>
            <a:r>
              <a:rPr b="1" lang="ru" sz="1200">
                <a:solidFill>
                  <a:srgbClr val="008000"/>
                </a:solidFill>
              </a:rPr>
              <a:t>AuthenticationFailureHandler</a:t>
            </a:r>
            <a:r>
              <a:rPr lang="ru" sz="1200"/>
              <a:t>.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SavedRequestAwareAuthenticationSuccessHandler </a:t>
            </a:r>
            <a:r>
              <a:rPr lang="ru" sz="1200"/>
              <a:t>- если в кеше есть прежний запрос получает из кеша и редирект на url с которого пришли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SimpleUrlAuthenticationFailureHandler</a:t>
            </a:r>
            <a:r>
              <a:rPr lang="ru" sz="1200"/>
              <a:t> - редирект на url или 401 http code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0" y="0"/>
            <a:ext cx="9144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/>
              <a:t>Аутентификация через фильтр </a:t>
            </a:r>
            <a:r>
              <a:rPr b="1" lang="ru">
                <a:solidFill>
                  <a:srgbClr val="008000"/>
                </a:solidFill>
              </a:rPr>
              <a:t>RememberMeAuthenticationFilter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0" y="449700"/>
            <a:ext cx="90972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Функционал реализован через хуки в базовом классе фильтра аутентификации (</a:t>
            </a:r>
            <a:r>
              <a:rPr b="1" lang="ru" sz="1200">
                <a:solidFill>
                  <a:srgbClr val="008000"/>
                </a:solidFill>
              </a:rPr>
              <a:t>AbstractAuthenticationProcessingFilter</a:t>
            </a:r>
            <a:r>
              <a:rPr lang="ru" sz="1200"/>
              <a:t>) Используется в </a:t>
            </a:r>
            <a:r>
              <a:rPr b="1" lang="ru" sz="1200">
                <a:solidFill>
                  <a:srgbClr val="008000"/>
                </a:solidFill>
              </a:rPr>
              <a:t>UsernamePasswordAuthenticationFilter</a:t>
            </a:r>
            <a:r>
              <a:rPr lang="ru" sz="1200"/>
              <a:t> и </a:t>
            </a:r>
            <a:r>
              <a:rPr b="1" lang="ru" sz="1200">
                <a:solidFill>
                  <a:srgbClr val="008000"/>
                </a:solidFill>
              </a:rPr>
              <a:t>BasicAuthenticationFilter</a:t>
            </a:r>
            <a:r>
              <a:rPr lang="ru" sz="1200"/>
              <a:t> фильтрах.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UsernamePasswordAuthenticationFilter.setRememberMeServices()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AuthenticationManager.setProviders(RememberMeAuthenticationProvider)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200"/>
              <a:t>Добавить </a:t>
            </a:r>
            <a:r>
              <a:rPr b="1" lang="ru" sz="1200">
                <a:solidFill>
                  <a:srgbClr val="008000"/>
                </a:solidFill>
              </a:rPr>
              <a:t>RememberMeAuthenticationFilter</a:t>
            </a:r>
            <a:r>
              <a:rPr lang="ru" sz="1200"/>
              <a:t>  после </a:t>
            </a:r>
            <a:r>
              <a:rPr b="1" lang="ru" sz="1200">
                <a:solidFill>
                  <a:srgbClr val="008000"/>
                </a:solidFill>
              </a:rPr>
              <a:t>UsernamePasswordAuthenticationFilter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564900" y="3345300"/>
            <a:ext cx="2014200" cy="39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RememberMeServices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37275" y="4059825"/>
            <a:ext cx="3520200" cy="39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PersistentTokenBasedRememberMeServices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396825" y="3968650"/>
            <a:ext cx="3475500" cy="44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200">
                <a:solidFill>
                  <a:srgbClr val="008000"/>
                </a:solidFill>
              </a:rPr>
              <a:t>TokenBasedRememberMeServices</a:t>
            </a:r>
          </a:p>
        </p:txBody>
      </p:sp>
      <p:cxnSp>
        <p:nvCxnSpPr>
          <p:cNvPr id="260" name="Shape 260"/>
          <p:cNvCxnSpPr>
            <a:stCxn id="257" idx="2"/>
            <a:endCxn id="258" idx="0"/>
          </p:cNvCxnSpPr>
          <p:nvPr/>
        </p:nvCxnSpPr>
        <p:spPr>
          <a:xfrm flipH="1">
            <a:off x="2097300" y="3738900"/>
            <a:ext cx="24747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1" name="Shape 261"/>
          <p:cNvCxnSpPr>
            <a:stCxn id="257" idx="2"/>
            <a:endCxn id="259" idx="0"/>
          </p:cNvCxnSpPr>
          <p:nvPr/>
        </p:nvCxnSpPr>
        <p:spPr>
          <a:xfrm>
            <a:off x="4572000" y="3738900"/>
            <a:ext cx="25626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0" y="0"/>
            <a:ext cx="9144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Менеджмент сессий (</a:t>
            </a:r>
            <a:r>
              <a:rPr b="1" lang="ru">
                <a:solidFill>
                  <a:srgbClr val="008000"/>
                </a:solidFill>
              </a:rPr>
              <a:t>SessionManagementFilter</a:t>
            </a:r>
            <a:r>
              <a:rPr lang="ru"/>
              <a:t>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0" y="412200"/>
            <a:ext cx="90879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Работа с </a:t>
            </a:r>
            <a:r>
              <a:rPr b="1" lang="ru" sz="1100">
                <a:solidFill>
                  <a:srgbClr val="008000"/>
                </a:solidFill>
              </a:rPr>
              <a:t>HTTP-session</a:t>
            </a:r>
            <a:r>
              <a:rPr lang="ru" sz="1100"/>
              <a:t> относится к </a:t>
            </a:r>
            <a:r>
              <a:rPr b="1" lang="ru" sz="1100">
                <a:solidFill>
                  <a:srgbClr val="008000"/>
                </a:solidFill>
              </a:rPr>
              <a:t>SessionManagementFilter</a:t>
            </a:r>
            <a:r>
              <a:rPr lang="ru" sz="1100"/>
              <a:t> и </a:t>
            </a:r>
            <a:r>
              <a:rPr b="1" lang="ru" sz="1100">
                <a:solidFill>
                  <a:srgbClr val="008000"/>
                </a:solidFill>
              </a:rPr>
              <a:t>SessionAuthenticationStrategy</a:t>
            </a:r>
            <a:r>
              <a:rPr lang="ru" sz="1100"/>
              <a:t>.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100"/>
              <a:t>session-fixation protection attack prevention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100"/>
              <a:t>session timeouts 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100"/>
              <a:t>concurrent session limit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8000"/>
                </a:solidFill>
              </a:rPr>
              <a:t>SessionManagementFilter</a:t>
            </a:r>
            <a:r>
              <a:rPr lang="ru" sz="1100">
                <a:solidFill>
                  <a:srgbClr val="333333"/>
                </a:solidFill>
              </a:rPr>
              <a:t> проверяет наличие токена аут. в </a:t>
            </a:r>
            <a:r>
              <a:rPr b="1" lang="ru" sz="1100">
                <a:solidFill>
                  <a:srgbClr val="008000"/>
                </a:solidFill>
              </a:rPr>
              <a:t>SecurityContextRepository</a:t>
            </a:r>
            <a:r>
              <a:rPr lang="ru" sz="1100">
                <a:solidFill>
                  <a:srgbClr val="333333"/>
                </a:solidFill>
              </a:rPr>
              <a:t>  (</a:t>
            </a:r>
            <a:r>
              <a:rPr b="1" lang="ru" sz="1100">
                <a:solidFill>
                  <a:srgbClr val="008000"/>
                </a:solidFill>
              </a:rPr>
              <a:t>HttpSessionSecurityContextRepository</a:t>
            </a:r>
            <a:r>
              <a:rPr lang="ru" sz="1100">
                <a:solidFill>
                  <a:srgbClr val="333333"/>
                </a:solidFill>
              </a:rPr>
              <a:t>), если токена аутентификацции нет, то фильтр ничего не делает. Если нашелся, проверяется токен из </a:t>
            </a:r>
            <a:r>
              <a:rPr b="1" lang="ru" sz="1100">
                <a:solidFill>
                  <a:srgbClr val="008000"/>
                </a:solidFill>
              </a:rPr>
              <a:t>SecurityContextHolder</a:t>
            </a:r>
            <a:r>
              <a:rPr lang="ru" sz="1100">
                <a:solidFill>
                  <a:srgbClr val="333333"/>
                </a:solidFill>
              </a:rPr>
              <a:t>, если он содержит  не анонимный токен, тогда вызывается </a:t>
            </a:r>
            <a:r>
              <a:rPr b="1" lang="ru" sz="1100">
                <a:solidFill>
                  <a:srgbClr val="008000"/>
                </a:solidFill>
              </a:rPr>
              <a:t>SessionAuthenticationStrategy</a:t>
            </a:r>
            <a:r>
              <a:rPr lang="ru" sz="1100">
                <a:solidFill>
                  <a:srgbClr val="333333"/>
                </a:solidFill>
              </a:rPr>
              <a:t>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</a:rPr>
              <a:t>Если текущий пользователь не аутентифицирован сессия проверяется на валидность (например тайм-аут) и в случае невалидной сессии вызывается </a:t>
            </a:r>
            <a:r>
              <a:rPr b="1" lang="ru" sz="1100">
                <a:solidFill>
                  <a:srgbClr val="008000"/>
                </a:solidFill>
              </a:rPr>
              <a:t>InvalidSessionStrategy</a:t>
            </a:r>
            <a:r>
              <a:rPr lang="ru" sz="1100"/>
              <a:t>.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47037" y="3737675"/>
            <a:ext cx="2501400" cy="3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 sz="1100">
                <a:solidFill>
                  <a:srgbClr val="303336"/>
                </a:solidFill>
              </a:rPr>
              <a:t>SessionAuthenticationStrategy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948925" y="2762400"/>
            <a:ext cx="3539100" cy="3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100">
                <a:solidFill>
                  <a:srgbClr val="303336"/>
                </a:solidFill>
              </a:rPr>
              <a:t>SessionFixationProtectionStrategy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948925" y="4559950"/>
            <a:ext cx="3539100" cy="3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100">
                <a:solidFill>
                  <a:srgbClr val="303336"/>
                </a:solidFill>
              </a:rPr>
              <a:t>ChangeSessionIdAuthenticationStrategy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948925" y="4103225"/>
            <a:ext cx="3539100" cy="3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100">
                <a:solidFill>
                  <a:srgbClr val="303336"/>
                </a:solidFill>
              </a:rPr>
              <a:t>ConcurrentSessionControlAuthenticationStrategy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47050" y="2829525"/>
            <a:ext cx="2986800" cy="3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100">
                <a:solidFill>
                  <a:srgbClr val="303336"/>
                </a:solidFill>
              </a:rPr>
              <a:t>CompositeSessionAuthenticationStrategy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948925" y="3202400"/>
            <a:ext cx="3539100" cy="3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100">
                <a:solidFill>
                  <a:srgbClr val="303336"/>
                </a:solidFill>
              </a:rPr>
              <a:t>CsrfAuthenticationStrategy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948925" y="3646500"/>
            <a:ext cx="3539100" cy="3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100">
                <a:solidFill>
                  <a:srgbClr val="303336"/>
                </a:solidFill>
              </a:rPr>
              <a:t>RegisterSessionAuthenticationStrategy</a:t>
            </a:r>
          </a:p>
        </p:txBody>
      </p:sp>
      <p:cxnSp>
        <p:nvCxnSpPr>
          <p:cNvPr id="275" name="Shape 275"/>
          <p:cNvCxnSpPr>
            <a:stCxn id="268" idx="0"/>
            <a:endCxn id="272" idx="2"/>
          </p:cNvCxnSpPr>
          <p:nvPr/>
        </p:nvCxnSpPr>
        <p:spPr>
          <a:xfrm flipH="1" rot="10800000">
            <a:off x="1597737" y="3157475"/>
            <a:ext cx="24270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>
            <a:stCxn id="268" idx="3"/>
            <a:endCxn id="269" idx="1"/>
          </p:cNvCxnSpPr>
          <p:nvPr/>
        </p:nvCxnSpPr>
        <p:spPr>
          <a:xfrm flipH="1" rot="10800000">
            <a:off x="2848437" y="2926325"/>
            <a:ext cx="21006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>
            <a:stCxn id="268" idx="3"/>
            <a:endCxn id="273" idx="1"/>
          </p:cNvCxnSpPr>
          <p:nvPr/>
        </p:nvCxnSpPr>
        <p:spPr>
          <a:xfrm flipH="1" rot="10800000">
            <a:off x="2848437" y="3366425"/>
            <a:ext cx="2100600" cy="5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>
            <a:stCxn id="268" idx="3"/>
            <a:endCxn id="274" idx="1"/>
          </p:cNvCxnSpPr>
          <p:nvPr/>
        </p:nvCxnSpPr>
        <p:spPr>
          <a:xfrm flipH="1" rot="10800000">
            <a:off x="2848437" y="3810425"/>
            <a:ext cx="2100600" cy="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>
            <a:stCxn id="268" idx="3"/>
            <a:endCxn id="271" idx="1"/>
          </p:cNvCxnSpPr>
          <p:nvPr/>
        </p:nvCxnSpPr>
        <p:spPr>
          <a:xfrm>
            <a:off x="2848437" y="3901625"/>
            <a:ext cx="21006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0" name="Shape 280"/>
          <p:cNvCxnSpPr>
            <a:stCxn id="268" idx="3"/>
            <a:endCxn id="270" idx="1"/>
          </p:cNvCxnSpPr>
          <p:nvPr/>
        </p:nvCxnSpPr>
        <p:spPr>
          <a:xfrm>
            <a:off x="2848437" y="3901625"/>
            <a:ext cx="210060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1" name="Shape 281"/>
          <p:cNvSpPr txBox="1"/>
          <p:nvPr/>
        </p:nvSpPr>
        <p:spPr>
          <a:xfrm>
            <a:off x="2501475" y="318550"/>
            <a:ext cx="5396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0" y="0"/>
            <a:ext cx="9144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Анонимная аутентификация</a:t>
            </a:r>
            <a:r>
              <a:rPr lang="ru"/>
              <a:t> (</a:t>
            </a:r>
            <a:r>
              <a:rPr b="1" lang="ru">
                <a:solidFill>
                  <a:srgbClr val="008000"/>
                </a:solidFill>
              </a:rPr>
              <a:t>AnonymousAuthenticationFilter</a:t>
            </a:r>
            <a:r>
              <a:rPr lang="ru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0" y="0"/>
            <a:ext cx="9144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/>
              <a:t>1. Введение в </a:t>
            </a:r>
            <a:r>
              <a:rPr b="1" lang="ru" sz="1800">
                <a:solidFill>
                  <a:srgbClr val="38761D"/>
                </a:solidFill>
              </a:rPr>
              <a:t>Spring Security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0" y="524650"/>
            <a:ext cx="9144000" cy="4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/>
              <a:t>Проект </a:t>
            </a:r>
            <a:r>
              <a:rPr b="1" lang="ru" sz="1200">
                <a:solidFill>
                  <a:srgbClr val="38761D"/>
                </a:solidFill>
              </a:rPr>
              <a:t>Spring Security</a:t>
            </a:r>
            <a:r>
              <a:rPr lang="ru" sz="1200"/>
              <a:t> появился в 2003 г. и назывался </a:t>
            </a:r>
            <a:r>
              <a:rPr b="1" lang="ru" sz="1200">
                <a:solidFill>
                  <a:srgbClr val="38761D"/>
                </a:solidFill>
              </a:rPr>
              <a:t>"The Acegi Security System for Spring"</a:t>
            </a:r>
            <a:r>
              <a:rPr lang="ru" sz="1200"/>
              <a:t>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В конце 2007 г. переименован в </a:t>
            </a:r>
            <a:r>
              <a:rPr b="1" lang="ru" sz="1200">
                <a:solidFill>
                  <a:srgbClr val="38761D"/>
                </a:solidFill>
              </a:rPr>
              <a:t>"Spring security"</a:t>
            </a:r>
            <a:r>
              <a:rPr lang="ru" sz="1200"/>
              <a:t>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ru" sz="1200">
                <a:solidFill>
                  <a:srgbClr val="008000"/>
                </a:solidFill>
              </a:rPr>
              <a:t>Spring Security</a:t>
            </a:r>
            <a:r>
              <a:rPr lang="ru" sz="1200"/>
              <a:t> - это фреймворк, обеспечивающий декларативную безопасность </a:t>
            </a:r>
            <a:r>
              <a:rPr b="1" lang="ru" sz="1200"/>
              <a:t>Java EE</a:t>
            </a:r>
            <a:r>
              <a:rPr lang="ru" sz="1200"/>
              <a:t> приложений </a:t>
            </a:r>
            <a:r>
              <a:rPr lang="ru" sz="1200">
                <a:solidFill>
                  <a:srgbClr val="0000FF"/>
                </a:solidFill>
              </a:rPr>
              <a:t>(модуль можно использовать не только в Spring based приложениях).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Фреймворк условно разделяют на 2 составляющие: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ru" sz="1200"/>
              <a:t>​защита web-запросов и распределение прав по URL </a:t>
            </a:r>
            <a:r>
              <a:rPr lang="ru" sz="1200">
                <a:solidFill>
                  <a:srgbClr val="0000CD"/>
                </a:solidFill>
              </a:rPr>
              <a:t>(в основе сервлет-фильтры)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ru" sz="1200"/>
              <a:t>защита вызовов методов </a:t>
            </a:r>
            <a:r>
              <a:rPr lang="ru" sz="1200">
                <a:solidFill>
                  <a:srgbClr val="0000CD"/>
                </a:solidFill>
              </a:rPr>
              <a:t>(в основе AOP, прокси-объекты)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8000"/>
                </a:solidFill>
              </a:rPr>
              <a:t>Cross Site Request Forgery (CSRF, XSRF) [CsrfFilter]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0" y="431100"/>
            <a:ext cx="9144000" cy="26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200"/>
              <a:t>CSRF - межсайтовая подделка запроса.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Защита от CSRF: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ru" sz="1200"/>
              <a:t>Правильно использовать HTTP verbs (PATCH, POST, PUT, DELETE для всего, что модифицирует данные)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ru" sz="1200"/>
              <a:t>Конфигурирование CSRF Protection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ru" sz="1200"/>
              <a:t>Использование  CSRF Token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ru" sz="1200"/>
              <a:t>Конфигурирование </a:t>
            </a:r>
            <a:r>
              <a:rPr lang="ru" sz="1200">
                <a:solidFill>
                  <a:schemeClr val="dk1"/>
                </a:solidFill>
              </a:rPr>
              <a:t>CSRF Protection: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900">
                <a:solidFill>
                  <a:srgbClr val="980000"/>
                </a:solidFill>
              </a:rPr>
              <a:t>@EnableWebSecurity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public class WebSecurityConfig extends WebSecurityConfigurerAdapter {</a:t>
            </a:r>
            <a:br>
              <a:rPr lang="ru" sz="900">
                <a:solidFill>
                  <a:srgbClr val="980000"/>
                </a:solidFill>
              </a:rPr>
            </a:b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    @Override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    protected void configure(HttpSecurity http) throws Exception {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        http.csrf().disable();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ru" sz="800">
                <a:solidFill>
                  <a:schemeClr val="dk1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ru" sz="800">
                <a:solidFill>
                  <a:srgbClr val="98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//http.csrf().csrfTokenRepository(CookieCsrfTokenRepository.withHttpOnlyFalse());</a:t>
            </a:r>
            <a:br>
              <a:rPr lang="ru" sz="800">
                <a:solidFill>
                  <a:srgbClr val="980000"/>
                </a:solidFill>
              </a:rPr>
            </a:br>
            <a:r>
              <a:rPr lang="ru" sz="800">
                <a:solidFill>
                  <a:srgbClr val="980000"/>
                </a:solidFill>
              </a:rPr>
              <a:t>    }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}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2986800" y="3213500"/>
            <a:ext cx="3063600" cy="14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ru" sz="900">
                <a:solidFill>
                  <a:srgbClr val="980000"/>
                </a:solidFill>
              </a:rPr>
              <a:t>&lt;html&gt;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&lt;head&gt;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	&lt;meta name="_csrf" content="${_csrf.token}"/&gt;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	&lt;!-- default header name is X-CSRF-TOKEN --&gt;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	&lt;meta name="_csrf_header" content="${_csrf.headerName}"/&gt;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	&lt;!-- ... --&gt;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&lt;/head&gt;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980000"/>
              </a:solidFill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84325" y="3213500"/>
            <a:ext cx="2745000" cy="14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ru" sz="900">
                <a:solidFill>
                  <a:srgbClr val="980000"/>
                </a:solidFill>
              </a:rPr>
              <a:t>&lt;c:url var="logoutUrl" value="/logout"/&gt;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&lt;form action="${logoutUrl}"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	method="post"&gt;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&lt;input type="submit"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	value="Log out" /&gt;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&lt;input type="hidden"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	name="${_csrf.parameterName}"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	value="${_csrf.token}"/&gt;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&lt;/form&gt;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/>
        </p:nvSpPr>
        <p:spPr>
          <a:xfrm>
            <a:off x="6150975" y="3213500"/>
            <a:ext cx="2888100" cy="14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ru" sz="900">
                <a:solidFill>
                  <a:srgbClr val="980000"/>
                </a:solidFill>
              </a:rPr>
              <a:t>$(function () {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var token = $("meta[name='_csrf']").attr("content");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var header = $("meta[name='_csrf_header']").attr("content");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$(document).ajaxSend(function(e, xhr, options) {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	xhr.setRequestHeader(header, token);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});</a:t>
            </a:r>
            <a:br>
              <a:rPr lang="ru" sz="900">
                <a:solidFill>
                  <a:srgbClr val="980000"/>
                </a:solidFill>
              </a:rPr>
            </a:br>
            <a:r>
              <a:rPr lang="ru" sz="900">
                <a:solidFill>
                  <a:srgbClr val="980000"/>
                </a:solidFill>
              </a:rPr>
              <a:t>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80000"/>
              </a:solidFill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5911750" y="1339750"/>
            <a:ext cx="2407800" cy="3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 sz="1100">
                <a:solidFill>
                  <a:srgbClr val="008000"/>
                </a:solidFill>
                <a:highlight>
                  <a:srgbClr val="F2F2F2"/>
                </a:highlight>
              </a:rPr>
              <a:t>CookieCsrfTokenRepository</a:t>
            </a:r>
            <a:r>
              <a:rPr b="1" lang="ru" sz="110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059250" y="1904375"/>
            <a:ext cx="2407800" cy="3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100">
                <a:solidFill>
                  <a:srgbClr val="008000"/>
                </a:solidFill>
                <a:highlight>
                  <a:srgbClr val="F2F2F2"/>
                </a:highlight>
              </a:rPr>
              <a:t>CookieCsrfTokenRepository</a:t>
            </a:r>
            <a:r>
              <a:rPr b="1" lang="ru" sz="110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567575" y="1904375"/>
            <a:ext cx="2513400" cy="3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100">
                <a:solidFill>
                  <a:srgbClr val="008000"/>
                </a:solidFill>
                <a:highlight>
                  <a:srgbClr val="F2F2F2"/>
                </a:highlight>
              </a:rPr>
              <a:t>HttpSessionCsrfTokenRepository</a:t>
            </a:r>
          </a:p>
        </p:txBody>
      </p:sp>
      <p:cxnSp>
        <p:nvCxnSpPr>
          <p:cNvPr id="299" name="Shape 299"/>
          <p:cNvCxnSpPr>
            <a:stCxn id="296" idx="2"/>
            <a:endCxn id="297" idx="0"/>
          </p:cNvCxnSpPr>
          <p:nvPr/>
        </p:nvCxnSpPr>
        <p:spPr>
          <a:xfrm flipH="1">
            <a:off x="5263150" y="1667650"/>
            <a:ext cx="18525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0" name="Shape 300"/>
          <p:cNvCxnSpPr>
            <a:stCxn id="296" idx="2"/>
            <a:endCxn id="298" idx="0"/>
          </p:cNvCxnSpPr>
          <p:nvPr/>
        </p:nvCxnSpPr>
        <p:spPr>
          <a:xfrm>
            <a:off x="7115650" y="1667650"/>
            <a:ext cx="7086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0" y="0"/>
            <a:ext cx="91440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8000"/>
                </a:solidFill>
              </a:rPr>
              <a:t>5. Интеграция со spring-data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0" y="629700"/>
            <a:ext cx="91440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Нужно добавить бин </a:t>
            </a:r>
            <a:r>
              <a:rPr b="1" lang="ru" sz="1200">
                <a:solidFill>
                  <a:srgbClr val="008000"/>
                </a:solidFill>
              </a:rPr>
              <a:t>org.springframework.security.data.repository.query.SecurityEvaluationContextExtension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 sz="1100">
                <a:solidFill>
                  <a:srgbClr val="980000"/>
                </a:solidFill>
              </a:rPr>
              <a:t>//Authentication.getPrincipal().getId()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rgbClr val="980000"/>
                </a:solidFill>
              </a:rPr>
              <a:t>@Repository</a:t>
            </a:r>
            <a:br>
              <a:rPr lang="ru" sz="1100">
                <a:solidFill>
                  <a:srgbClr val="980000"/>
                </a:solidFill>
              </a:rPr>
            </a:br>
            <a:r>
              <a:rPr lang="ru" sz="1100">
                <a:solidFill>
                  <a:srgbClr val="980000"/>
                </a:solidFill>
              </a:rPr>
              <a:t>public interface MessageRepository extends PagingAndSortingRepository&lt;Message,Long&gt; {</a:t>
            </a:r>
            <a:br>
              <a:rPr lang="ru" sz="1100">
                <a:solidFill>
                  <a:srgbClr val="980000"/>
                </a:solidFill>
              </a:rPr>
            </a:br>
            <a:r>
              <a:rPr lang="ru" sz="1100">
                <a:solidFill>
                  <a:srgbClr val="980000"/>
                </a:solidFill>
              </a:rPr>
              <a:t>	@Query("select m from Message m where m.to.id = ?#{ principal?.id }")</a:t>
            </a:r>
            <a:br>
              <a:rPr lang="ru" sz="1100">
                <a:solidFill>
                  <a:srgbClr val="980000"/>
                </a:solidFill>
              </a:rPr>
            </a:br>
            <a:r>
              <a:rPr lang="ru" sz="1100">
                <a:solidFill>
                  <a:srgbClr val="980000"/>
                </a:solidFill>
              </a:rPr>
              <a:t>	Page&lt;Message&gt; findInbox(Pageable pageable);</a:t>
            </a:r>
            <a:br>
              <a:rPr lang="ru" sz="1100">
                <a:solidFill>
                  <a:srgbClr val="980000"/>
                </a:solidFill>
              </a:rPr>
            </a:br>
            <a:r>
              <a:rPr lang="ru" sz="1100">
                <a:solidFill>
                  <a:srgbClr val="980000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0" y="0"/>
            <a:ext cx="91440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8000"/>
                </a:solidFill>
              </a:rPr>
              <a:t>6. Тестирование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0" y="505800"/>
            <a:ext cx="91440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ru">
                <a:solidFill>
                  <a:srgbClr val="008000"/>
                </a:solidFill>
              </a:rPr>
              <a:t>@WithMockUser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ru">
                <a:solidFill>
                  <a:srgbClr val="008000"/>
                </a:solidFill>
              </a:rPr>
              <a:t>@WithAnonymousUser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ru">
                <a:solidFill>
                  <a:srgbClr val="008000"/>
                </a:solidFill>
              </a:rPr>
              <a:t>@WithUserDetails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ru">
                <a:solidFill>
                  <a:srgbClr val="008000"/>
                </a:solidFill>
              </a:rPr>
              <a:t>@WithSecurityContext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0" y="0"/>
            <a:ext cx="9144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800"/>
              <a:t>    1.1 Основные модули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55450" y="45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{7D424BB0-C442-4CE0-8F68-964A8336FB8B}</a:tableStyleId>
              </a:tblPr>
              <a:tblGrid>
                <a:gridCol w="2970700"/>
                <a:gridCol w="6062400"/>
              </a:tblGrid>
              <a:tr h="162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200"/>
                        <a:t>Модуль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200"/>
                        <a:t>Описание</a:t>
                      </a:r>
                    </a:p>
                  </a:txBody>
                  <a:tcPr marT="91425" marB="91425" marR="91425" marL="91425"/>
                </a:tc>
              </a:tr>
              <a:tr h="747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200">
                          <a:solidFill>
                            <a:srgbClr val="38761D"/>
                          </a:solidFill>
                        </a:rPr>
                        <a:t>Core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200">
                          <a:solidFill>
                            <a:srgbClr val="38761D"/>
                          </a:solidFill>
                        </a:rPr>
                        <a:t>(spring-security-core.jar)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ru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Содержит базовые классы и интерфейсы для аутентификации и авторизации.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Пакеты: </a:t>
                      </a:r>
                      <a:r>
                        <a:rPr lang="ru" sz="1000">
                          <a:solidFill>
                            <a:srgbClr val="6D180B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org.springframework.security.core, org.springframework.security.access, org.springframework.security.authentication, org.springframework.security.provisioning</a:t>
                      </a:r>
                    </a:p>
                  </a:txBody>
                  <a:tcPr marT="91425" marB="91425" marR="91425" marL="91425"/>
                </a:tc>
              </a:tr>
              <a:tr h="162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200">
                          <a:solidFill>
                            <a:srgbClr val="38761D"/>
                          </a:solidFill>
                        </a:rPr>
                        <a:t>Config (spring-security-config.jar)</a:t>
                      </a:r>
                      <a:r>
                        <a:rPr lang="ru" sz="1200">
                          <a:solidFill>
                            <a:srgbClr val="008000"/>
                          </a:solidFill>
                          <a:highlight>
                            <a:srgbClr val="F7F3DE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10000"/>
                        <a:buFont typeface="Arial"/>
                        <a:buNone/>
                      </a:pPr>
                      <a:r>
                        <a:rPr lang="ru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Все, что связано с парсингом java, xml конфигураций.</a:t>
                      </a: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10000"/>
                        <a:buFont typeface="Arial"/>
                        <a:buNone/>
                      </a:pPr>
                      <a:r>
                        <a:rPr lang="ru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Пакеты: </a:t>
                      </a:r>
                      <a:r>
                        <a:rPr lang="ru" sz="1000">
                          <a:solidFill>
                            <a:srgbClr val="6D180B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org.springframework.security.config</a:t>
                      </a:r>
                    </a:p>
                  </a:txBody>
                  <a:tcPr marT="91425" marB="91425" marR="91425" marL="91425"/>
                </a:tc>
              </a:tr>
              <a:tr h="162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200">
                          <a:solidFill>
                            <a:srgbClr val="38761D"/>
                          </a:solidFill>
                        </a:rPr>
                        <a:t>Web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200">
                          <a:solidFill>
                            <a:srgbClr val="38761D"/>
                          </a:solidFill>
                        </a:rPr>
                        <a:t>(spring-security-web.jar)</a:t>
                      </a:r>
                      <a:r>
                        <a:rPr lang="ru" sz="1200">
                          <a:solidFill>
                            <a:srgbClr val="008000"/>
                          </a:solidFill>
                          <a:highlight>
                            <a:srgbClr val="F7F3DE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Содержит фильтры и относящуюся к web-защите инфраструктуру кода (фильтры, servlet-api зависимости). Пакеты: </a:t>
                      </a:r>
                      <a:r>
                        <a:rPr lang="ru" sz="1000">
                          <a:solidFill>
                            <a:srgbClr val="6D180B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org.springframework.security.web</a:t>
                      </a:r>
                    </a:p>
                  </a:txBody>
                  <a:tcPr marT="91425" marB="91425" marR="91425" marL="91425"/>
                </a:tc>
              </a:tr>
              <a:tr h="162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ru" sz="1200">
                          <a:solidFill>
                            <a:srgbClr val="38761D"/>
                          </a:solidFill>
                        </a:rPr>
                        <a:t>Test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200">
                          <a:solidFill>
                            <a:srgbClr val="38761D"/>
                          </a:solidFill>
                        </a:rPr>
                        <a:t>(spring-security-test.jar)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Все, что связано с тестированием модуля</a:t>
                      </a:r>
                    </a:p>
                  </a:txBody>
                  <a:tcPr marT="91425" marB="91425" marR="91425" marL="91425"/>
                </a:tc>
              </a:tr>
              <a:tr h="508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200">
                          <a:solidFill>
                            <a:srgbClr val="38761D"/>
                          </a:solidFill>
                        </a:rPr>
                        <a:t>Remoting (spring-security-remoting.jar)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Интеграция с модулем Spring Remoting (RMI).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Пакеты: </a:t>
                      </a:r>
                      <a:r>
                        <a:rPr lang="ru" sz="1000">
                          <a:solidFill>
                            <a:srgbClr val="6D180B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org.springframework.security.remoting</a:t>
                      </a:r>
                    </a:p>
                  </a:txBody>
                  <a:tcPr marT="91425" marB="91425" marR="91425" marL="91425"/>
                </a:tc>
              </a:tr>
              <a:tr h="162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200">
                          <a:solidFill>
                            <a:srgbClr val="38761D"/>
                          </a:solidFill>
                        </a:rPr>
                        <a:t>ACL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200">
                          <a:solidFill>
                            <a:srgbClr val="38761D"/>
                          </a:solidFill>
                        </a:rPr>
                        <a:t>(spring-security-acl.jar)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ru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Защита доменных объектов с помощью access-control-list.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ru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Пакеты: </a:t>
                      </a:r>
                      <a:r>
                        <a:rPr lang="ru" sz="1000">
                          <a:solidFill>
                            <a:srgbClr val="6D180B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org.springframework.security.acls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Shape 74"/>
          <p:cNvSpPr txBox="1"/>
          <p:nvPr/>
        </p:nvSpPr>
        <p:spPr>
          <a:xfrm>
            <a:off x="55450" y="4437175"/>
            <a:ext cx="90885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Доп. модули: </a:t>
            </a:r>
            <a:r>
              <a:rPr b="1" lang="ru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LDAP (spring-security-ldap.jar), CAS (spring-security-cas.jar), OpenID (spring-security-openid.jar), OAuth (spring-security-oauth.jar), SAML (spring-security-saml.jar)</a:t>
            </a: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 и другие.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0" y="0"/>
            <a:ext cx="9144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800"/>
              <a:t>2. </a:t>
            </a:r>
            <a:r>
              <a:rPr b="1" lang="ru" sz="1800">
                <a:solidFill>
                  <a:srgbClr val="38761D"/>
                </a:solidFill>
              </a:rPr>
              <a:t>Authentication </a:t>
            </a:r>
            <a:r>
              <a:rPr lang="ru" sz="1800"/>
              <a:t>vs. </a:t>
            </a:r>
            <a:r>
              <a:rPr b="1" lang="ru" sz="1800">
                <a:solidFill>
                  <a:srgbClr val="38761D"/>
                </a:solidFill>
              </a:rPr>
              <a:t>Authorization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0" y="496550"/>
            <a:ext cx="91440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Аутентификация </a:t>
            </a: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- это  процедура проверки подлинности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Примеры: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проверка подлинности пользователя путём сравнения введённого им пароля с паролем, сохранённым в базе данных пользователей;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подтверждение подлинности электронного письма путём проверки цифровой подписи письма по открытому ключу отправителя;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проверка контрольной суммы файла на соответствие сумме, заявленной автором этого файла.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Авторизация </a:t>
            </a: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- предоставление прав на выполнение определённых действий; а также процесс проверки  данных прав при попытке выполнения этих действий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Пример: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Trebuchet MS"/>
              <a:buChar char="●"/>
            </a:pP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доступ на защищенный раздел сайта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0" y="3710100"/>
            <a:ext cx="9144000" cy="73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ru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Авторизацию</a:t>
            </a:r>
            <a:r>
              <a:rPr lang="ru" sz="1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 не следует путать с</a:t>
            </a: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ru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аутентификацией</a:t>
            </a:r>
            <a:r>
              <a:rPr lang="ru" sz="1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lang="ru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аутентификация </a:t>
            </a: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— это процедура проверки легальности пользователя или данных</a:t>
            </a:r>
            <a:r>
              <a:rPr lang="ru" sz="1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ru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авторизация</a:t>
            </a:r>
            <a:r>
              <a:rPr lang="ru" sz="1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- это контроль доступа к ресурсам системы после успешного прохождения ими аутентификации. Процедуры</a:t>
            </a:r>
            <a:r>
              <a:rPr lang="ru" sz="1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ru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аутентификации</a:t>
            </a: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 и</a:t>
            </a:r>
            <a:r>
              <a:rPr lang="ru" sz="1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ru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авторизации</a:t>
            </a:r>
            <a:r>
              <a:rPr lang="ru" sz="1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latin typeface="Trebuchet MS"/>
                <a:ea typeface="Trebuchet MS"/>
                <a:cs typeface="Trebuchet MS"/>
                <a:sym typeface="Trebuchet MS"/>
              </a:rPr>
              <a:t>обычно совмещаются.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0" y="0"/>
            <a:ext cx="9144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</a:rPr>
              <a:t>3. Конфигурирование (</a:t>
            </a:r>
            <a:r>
              <a:rPr lang="ru" sz="1800">
                <a:solidFill>
                  <a:srgbClr val="38761D"/>
                </a:solidFill>
              </a:rPr>
              <a:t>java configuration</a:t>
            </a:r>
            <a:r>
              <a:rPr lang="ru" sz="180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0" y="402900"/>
            <a:ext cx="9144000" cy="4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Для работы со </a:t>
            </a:r>
            <a:r>
              <a:rPr b="1" lang="ru" sz="1200">
                <a:solidFill>
                  <a:srgbClr val="008000"/>
                </a:solidFill>
              </a:rPr>
              <a:t>Spring Security</a:t>
            </a:r>
            <a:r>
              <a:rPr lang="ru" sz="1200"/>
              <a:t> модуль нужно сконфигурировать. Для примера рассмотрим конфигурацию на основе </a:t>
            </a:r>
            <a:r>
              <a:rPr b="1" lang="ru" sz="1200">
                <a:solidFill>
                  <a:srgbClr val="008000"/>
                </a:solidFill>
              </a:rPr>
              <a:t>java</a:t>
            </a:r>
            <a:r>
              <a:rPr lang="ru" sz="1200"/>
              <a:t>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Существуют две модели конфигурации </a:t>
            </a:r>
            <a:r>
              <a:rPr b="1" lang="ru" sz="1200">
                <a:solidFill>
                  <a:srgbClr val="008000"/>
                </a:solidFill>
              </a:rPr>
              <a:t>WebSecurity</a:t>
            </a:r>
            <a:r>
              <a:rPr lang="ru" sz="1200"/>
              <a:t> и </a:t>
            </a:r>
            <a:r>
              <a:rPr b="1" lang="ru" sz="1200">
                <a:solidFill>
                  <a:srgbClr val="008000"/>
                </a:solidFill>
              </a:rPr>
              <a:t>MethodSecurity</a:t>
            </a:r>
            <a:r>
              <a:rPr lang="ru" sz="1200"/>
              <a:t>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WebSecurity</a:t>
            </a:r>
            <a:r>
              <a:rPr lang="ru" sz="1200">
                <a:solidFill>
                  <a:schemeClr val="dk1"/>
                </a:solidFill>
              </a:rPr>
              <a:t> - конфигурирование защиты web-запросов.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b="1" lang="ru" sz="1200">
                <a:solidFill>
                  <a:srgbClr val="008000"/>
                </a:solidFill>
              </a:rPr>
              <a:t>MethodSecurity</a:t>
            </a:r>
            <a:r>
              <a:rPr lang="ru" sz="1200">
                <a:solidFill>
                  <a:schemeClr val="dk1"/>
                </a:solidFill>
              </a:rPr>
              <a:t> - конфигурирование защиты вызова методов.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0" y="0"/>
            <a:ext cx="9144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3.1 Конфигурирование </a:t>
            </a:r>
            <a:r>
              <a:rPr b="1" lang="ru" sz="1800">
                <a:solidFill>
                  <a:srgbClr val="008000"/>
                </a:solidFill>
              </a:rPr>
              <a:t>WebSecurity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0" y="384100"/>
            <a:ext cx="9144000" cy="47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/>
              <a:t>В модели web-защиты фреймворк использует </a:t>
            </a:r>
            <a:r>
              <a:rPr b="1" lang="ru" sz="1200">
                <a:solidFill>
                  <a:srgbClr val="008000"/>
                </a:solidFill>
              </a:rPr>
              <a:t>сервлет-контейнер</a:t>
            </a:r>
            <a:r>
              <a:rPr lang="ru" sz="1200"/>
              <a:t>, а точнее фильтры (</a:t>
            </a:r>
            <a:r>
              <a:rPr b="1" lang="ru" sz="1200">
                <a:solidFill>
                  <a:srgbClr val="008000"/>
                </a:solidFill>
              </a:rPr>
              <a:t>Filter</a:t>
            </a:r>
            <a:r>
              <a:rPr lang="ru" sz="1200"/>
              <a:t>).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/>
              <a:t>Итак при старте сервлет-контейнера регистрируется фильтр </a:t>
            </a:r>
            <a:r>
              <a:rPr b="1" lang="ru" sz="1200">
                <a:solidFill>
                  <a:srgbClr val="008000"/>
                </a:solidFill>
              </a:rPr>
              <a:t>springSecurityFilterChain</a:t>
            </a:r>
            <a:r>
              <a:rPr lang="ru" sz="1200"/>
              <a:t>, который и формирует инфраструктуру для защиты web-запросов (аутентификация, авторизация), конечно же для этого его нужно сконфигурировать.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/>
              <a:t>Здесь важны 2 шага: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ru" sz="1200"/>
              <a:t>создание конфигурации (пример конфигурации </a:t>
            </a:r>
            <a:r>
              <a:rPr b="1" lang="ru" sz="1200">
                <a:solidFill>
                  <a:srgbClr val="008000"/>
                </a:solidFill>
              </a:rPr>
              <a:t>ru.kichenko.exampe.WebSecurityConfig</a:t>
            </a:r>
            <a:r>
              <a:rPr lang="ru" sz="1200"/>
              <a:t>)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ru" sz="1200"/>
              <a:t>регистрация фильтра </a:t>
            </a:r>
            <a:r>
              <a:rPr b="1" lang="ru" sz="1200">
                <a:solidFill>
                  <a:srgbClr val="008000"/>
                </a:solidFill>
              </a:rPr>
              <a:t>springSecurityFilterChain</a:t>
            </a:r>
            <a:r>
              <a:rPr lang="ru" sz="1200"/>
              <a:t> в самом web приложении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 обычных spring-web приложениях используется</a:t>
            </a:r>
            <a:r>
              <a:rPr b="1" lang="ru" sz="1200">
                <a:solidFill>
                  <a:srgbClr val="008000"/>
                </a:solidFill>
              </a:rPr>
              <a:t> AbstractSecurityWebApplicationInitializer </a:t>
            </a:r>
            <a:r>
              <a:rPr lang="ru" sz="1200">
                <a:solidFill>
                  <a:schemeClr val="dk1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для регистрирации фильтра </a:t>
            </a:r>
            <a:r>
              <a:rPr b="1" lang="ru" sz="1200">
                <a:solidFill>
                  <a:srgbClr val="008000"/>
                </a:solidFill>
              </a:rPr>
              <a:t>FilterChainProxy</a:t>
            </a:r>
            <a:r>
              <a:rPr lang="ru" sz="1200">
                <a:solidFill>
                  <a:schemeClr val="dk1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1" lang="ru" sz="1200">
                <a:solidFill>
                  <a:srgbClr val="008000"/>
                </a:solidFill>
              </a:rPr>
              <a:t>springSecurityFilterChain</a:t>
            </a:r>
            <a:r>
              <a:rPr lang="ru" sz="1200">
                <a:solidFill>
                  <a:schemeClr val="dk1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).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В </a:t>
            </a:r>
            <a:r>
              <a:rPr b="1" lang="ru" sz="1200">
                <a:solidFill>
                  <a:srgbClr val="008000"/>
                </a:solidFill>
              </a:rPr>
              <a:t>spring-boot</a:t>
            </a:r>
            <a:r>
              <a:rPr lang="ru" sz="1200">
                <a:solidFill>
                  <a:schemeClr val="dk1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используется конфигурация </a:t>
            </a:r>
            <a:r>
              <a:rPr b="1" lang="ru" sz="1200">
                <a:solidFill>
                  <a:srgbClr val="008000"/>
                </a:solidFill>
              </a:rPr>
              <a:t>SecurityFilterAutoConfiguration </a:t>
            </a:r>
            <a:r>
              <a:rPr lang="ru" sz="1200"/>
              <a:t>создается </a:t>
            </a:r>
            <a:r>
              <a:rPr b="1" lang="ru" sz="1200">
                <a:solidFill>
                  <a:srgbClr val="008000"/>
                </a:solidFill>
              </a:rPr>
              <a:t>DelegatingFilterProxyRegistrationBean </a:t>
            </a:r>
            <a:r>
              <a:rPr lang="ru" sz="1200"/>
              <a:t>и далее вызывается динамическая регистрация в сервлет-контейнере (например embed контейнер см. </a:t>
            </a:r>
            <a:r>
              <a:rPr b="1" lang="ru" sz="1200">
                <a:solidFill>
                  <a:srgbClr val="008000"/>
                </a:solidFill>
              </a:rPr>
              <a:t>EmbeddedWebApplicationContext</a:t>
            </a:r>
            <a:r>
              <a:rPr lang="ru" sz="1200"/>
              <a:t> и </a:t>
            </a:r>
            <a:r>
              <a:rPr b="1" lang="ru" sz="1200">
                <a:solidFill>
                  <a:srgbClr val="008000"/>
                </a:solidFill>
              </a:rPr>
              <a:t>TomcatStarter</a:t>
            </a:r>
            <a:r>
              <a:rPr lang="ru" sz="1200"/>
              <a:t>).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Регистрация в сервлет-контейнере происходит через фильтр </a:t>
            </a:r>
            <a:r>
              <a:rPr b="1" lang="ru" sz="1200">
                <a:solidFill>
                  <a:srgbClr val="008000"/>
                </a:solidFill>
              </a:rPr>
              <a:t>DelegatingFilterProxy</a:t>
            </a:r>
            <a:r>
              <a:rPr lang="ru" sz="1200"/>
              <a:t>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Важно понимать, что любой фильтр spring-security (</a:t>
            </a:r>
            <a:r>
              <a:rPr b="1" lang="ru" sz="1200">
                <a:solidFill>
                  <a:srgbClr val="008000"/>
                </a:solidFill>
              </a:rPr>
              <a:t>BasicAuthenticationFilter</a:t>
            </a:r>
            <a:r>
              <a:rPr lang="ru" sz="1200"/>
              <a:t>, </a:t>
            </a:r>
            <a:r>
              <a:rPr b="1" lang="ru" sz="1200">
                <a:solidFill>
                  <a:srgbClr val="008000"/>
                </a:solidFill>
              </a:rPr>
              <a:t>ExceptionTranslationFilter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т.д.) выполняется через </a:t>
            </a:r>
            <a:r>
              <a:rPr b="1" lang="ru" sz="1200">
                <a:solidFill>
                  <a:srgbClr val="008000"/>
                </a:solidFill>
              </a:rPr>
              <a:t>FilterChainProxy.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3489900" y="93700"/>
            <a:ext cx="21642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HTTP-запрос</a:t>
            </a:r>
          </a:p>
        </p:txBody>
      </p:sp>
      <p:sp>
        <p:nvSpPr>
          <p:cNvPr id="99" name="Shape 99"/>
          <p:cNvSpPr/>
          <p:nvPr/>
        </p:nvSpPr>
        <p:spPr>
          <a:xfrm>
            <a:off x="131100" y="805725"/>
            <a:ext cx="8881800" cy="3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489900" y="4768850"/>
            <a:ext cx="21642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HTTP-ответ</a:t>
            </a:r>
          </a:p>
        </p:txBody>
      </p:sp>
      <p:sp>
        <p:nvSpPr>
          <p:cNvPr id="101" name="Shape 101"/>
          <p:cNvSpPr/>
          <p:nvPr/>
        </p:nvSpPr>
        <p:spPr>
          <a:xfrm>
            <a:off x="4529850" y="524712"/>
            <a:ext cx="84300" cy="17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529850" y="4534612"/>
            <a:ext cx="84300" cy="17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31100" y="829525"/>
            <a:ext cx="13866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1000"/>
              <a:t>Servlet Container</a:t>
            </a:r>
          </a:p>
        </p:txBody>
      </p:sp>
      <p:sp>
        <p:nvSpPr>
          <p:cNvPr id="104" name="Shape 104"/>
          <p:cNvSpPr/>
          <p:nvPr/>
        </p:nvSpPr>
        <p:spPr>
          <a:xfrm>
            <a:off x="1208550" y="1293200"/>
            <a:ext cx="6726900" cy="21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878450" y="1604600"/>
            <a:ext cx="5387100" cy="15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208550" y="1275500"/>
            <a:ext cx="16464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000"/>
              <a:t>DelegatingFilterProxy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878450" y="1604600"/>
            <a:ext cx="40287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000"/>
              <a:t>FilterChainProxy (springSecurityFilterChain)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314100" y="1919350"/>
            <a:ext cx="4290900" cy="32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 sz="1000"/>
              <a:t>SecurityContextPersistenceFilter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314100" y="2302275"/>
            <a:ext cx="4290900" cy="32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000"/>
              <a:t>UsernamePasswordAuthenticationFilter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314100" y="2681350"/>
            <a:ext cx="4290900" cy="32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1000"/>
              <a:t>ExceptionTranslationFilter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0" y="0"/>
            <a:ext cx="9144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3.2 </a:t>
            </a:r>
            <a:r>
              <a:rPr lang="ru" sz="1800">
                <a:solidFill>
                  <a:schemeClr val="dk1"/>
                </a:solidFill>
              </a:rPr>
              <a:t>Конфигурирование </a:t>
            </a:r>
            <a:r>
              <a:rPr b="1" lang="ru" sz="1800">
                <a:solidFill>
                  <a:srgbClr val="008000"/>
                </a:solidFill>
              </a:rPr>
              <a:t>MethodSecurity</a:t>
            </a:r>
            <a:r>
              <a:rPr lang="ru" sz="12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0" y="402850"/>
            <a:ext cx="90972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См. пример конфигурации </a:t>
            </a:r>
            <a:r>
              <a:rPr b="1" lang="ru" sz="1200">
                <a:solidFill>
                  <a:srgbClr val="008000"/>
                </a:solidFill>
              </a:rPr>
              <a:t>ru.kichenko.exampe.WebSecurityConfig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