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5" r:id="rId3"/>
    <p:sldId id="262" r:id="rId4"/>
    <p:sldId id="257" r:id="rId5"/>
    <p:sldId id="258" r:id="rId6"/>
    <p:sldId id="259" r:id="rId7"/>
    <p:sldId id="260" r:id="rId8"/>
    <p:sldId id="263" r:id="rId9"/>
    <p:sldId id="261" r:id="rId10"/>
    <p:sldId id="264" r:id="rId11"/>
    <p:sldId id="266" r:id="rId12"/>
    <p:sldId id="265" r:id="rId13"/>
    <p:sldId id="267" r:id="rId14"/>
    <p:sldId id="268" r:id="rId15"/>
    <p:sldId id="269" r:id="rId16"/>
    <p:sldId id="270" r:id="rId17"/>
    <p:sldId id="271" r:id="rId18"/>
    <p:sldId id="272" r:id="rId19"/>
    <p:sldId id="273" r:id="rId20"/>
    <p:sldId id="277" r:id="rId21"/>
    <p:sldId id="276" r:id="rId22"/>
    <p:sldId id="274"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19" autoAdjust="0"/>
  </p:normalViewPr>
  <p:slideViewPr>
    <p:cSldViewPr snapToGrid="0">
      <p:cViewPr varScale="1">
        <p:scale>
          <a:sx n="112" d="100"/>
          <a:sy n="112" d="100"/>
        </p:scale>
        <p:origin x="3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172C3E-7CEE-475A-AF8E-D71B5EB70C6F}" type="datetimeFigureOut">
              <a:rPr lang="ru-RU" smtClean="0"/>
              <a:t>29.03.2017</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DE84E9-2936-4CBC-8813-1BEBE1E16442}" type="slidenum">
              <a:rPr lang="ru-RU" smtClean="0"/>
              <a:t>‹#›</a:t>
            </a:fld>
            <a:endParaRPr lang="ru-RU"/>
          </a:p>
        </p:txBody>
      </p:sp>
    </p:spTree>
    <p:extLst>
      <p:ext uri="{BB962C8B-B14F-4D97-AF65-F5344CB8AC3E}">
        <p14:creationId xmlns:p14="http://schemas.microsoft.com/office/powerpoint/2010/main" val="3241956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605DB-E7BB-4F68-9597-88CADBBDB977}" type="datetimeFigureOut">
              <a:rPr lang="ru-RU" smtClean="0"/>
              <a:t>29.03.2017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B8D8E-3D22-4A21-A086-D13EB69E7EF2}" type="slidenum">
              <a:rPr lang="ru-RU" smtClean="0"/>
              <a:t>‹#›</a:t>
            </a:fld>
            <a:endParaRPr lang="ru-RU"/>
          </a:p>
        </p:txBody>
      </p:sp>
    </p:spTree>
    <p:extLst>
      <p:ext uri="{BB962C8B-B14F-4D97-AF65-F5344CB8AC3E}">
        <p14:creationId xmlns:p14="http://schemas.microsoft.com/office/powerpoint/2010/main" val="2361705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object models and relational models do not work very well together. </a:t>
            </a:r>
          </a:p>
          <a:p>
            <a:r>
              <a:rPr lang="en-US" sz="1200" b="0" i="0" kern="1200" dirty="0" smtClean="0">
                <a:solidFill>
                  <a:schemeClr val="tx1"/>
                </a:solidFill>
                <a:effectLst/>
                <a:latin typeface="+mn-lt"/>
                <a:ea typeface="+mn-ea"/>
                <a:cs typeface="+mn-cs"/>
              </a:rPr>
              <a:t>RDBMSs represent data in a tabular format, </a:t>
            </a:r>
          </a:p>
          <a:p>
            <a:r>
              <a:rPr lang="en-US" sz="1200" b="0" i="0" kern="1200" dirty="0" smtClean="0">
                <a:solidFill>
                  <a:schemeClr val="tx1"/>
                </a:solidFill>
                <a:effectLst/>
                <a:latin typeface="+mn-lt"/>
                <a:ea typeface="+mn-ea"/>
                <a:cs typeface="+mn-cs"/>
              </a:rPr>
              <a:t>object-oriented languages, represent it as an interconnected graph of objects. Loading and storing graphs of objects using a tabular relational database exposes us to 5 mismatch problems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Granularity</a:t>
            </a:r>
            <a:r>
              <a:rPr lang="en-US" baseline="0" dirty="0" smtClean="0"/>
              <a:t> - s</a:t>
            </a:r>
            <a:r>
              <a:rPr lang="en-US" sz="1200" b="0" i="0" kern="1200" dirty="0" smtClean="0">
                <a:solidFill>
                  <a:schemeClr val="tx1"/>
                </a:solidFill>
                <a:effectLst/>
                <a:latin typeface="+mn-lt"/>
                <a:ea typeface="+mn-ea"/>
                <a:cs typeface="+mn-cs"/>
              </a:rPr>
              <a:t>ometimes you will have an object model which has more classes than the number of corresponding tables in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Inheritance - </a:t>
            </a:r>
            <a:r>
              <a:rPr lang="en-US" sz="1200" b="0" i="0" kern="1200" dirty="0" smtClean="0">
                <a:solidFill>
                  <a:schemeClr val="tx1"/>
                </a:solidFill>
                <a:effectLst/>
                <a:latin typeface="+mn-lt"/>
                <a:ea typeface="+mn-ea"/>
                <a:cs typeface="+mn-cs"/>
              </a:rPr>
              <a:t>Inheritance is a natural paradigm in object-oriented programming languages. However, RDBMSs do not define anything similar on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Identity - A RDBMS defines exactly one notion of 'sameness': the primary key. Java, however, defines both object identity </a:t>
            </a:r>
            <a:r>
              <a:rPr lang="en-US" dirty="0" smtClean="0"/>
              <a:t>a==b</a:t>
            </a:r>
            <a:r>
              <a:rPr lang="en-US" sz="1200" b="0" i="0" kern="1200" dirty="0" smtClean="0">
                <a:solidFill>
                  <a:schemeClr val="tx1"/>
                </a:solidFill>
                <a:effectLst/>
                <a:latin typeface="+mn-lt"/>
                <a:ea typeface="+mn-ea"/>
                <a:cs typeface="+mn-cs"/>
              </a:rPr>
              <a:t> and object equality </a:t>
            </a:r>
            <a:r>
              <a:rPr lang="en-US" dirty="0" err="1" smtClean="0"/>
              <a:t>a.equals</a:t>
            </a:r>
            <a:r>
              <a:rPr lang="en-US" dirty="0" smtClean="0"/>
              <a:t>(b)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Associations - </a:t>
            </a:r>
            <a:r>
              <a:rPr lang="en-US" sz="1200" b="0" i="0" kern="1200" dirty="0" smtClean="0">
                <a:solidFill>
                  <a:schemeClr val="tx1"/>
                </a:solidFill>
                <a:effectLst/>
                <a:latin typeface="+mn-lt"/>
                <a:ea typeface="+mn-ea"/>
                <a:cs typeface="+mn-cs"/>
              </a:rPr>
              <a:t>Associations are represented as unidirectional references in Object Oriented languages whereas RDBMSs use the notion of foreign keys. If you need bidirectional relationships in Java, you must define the association twice.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navigation - The way you access data in Java is fundamentally different than the way you do it in a relational database. In Java, you navigate from one association to an other walking the object network. This is not an efficient way of retrieving data from a relational database. You typically want to minimize the number of SQL queries and thus load several entities via JOINs and select the targeted entities before you start walking the object network.</a:t>
            </a:r>
            <a:endParaRPr lang="en-US" dirty="0" smtClean="0"/>
          </a:p>
        </p:txBody>
      </p:sp>
      <p:sp>
        <p:nvSpPr>
          <p:cNvPr id="4" name="Номер слайда 3"/>
          <p:cNvSpPr>
            <a:spLocks noGrp="1"/>
          </p:cNvSpPr>
          <p:nvPr>
            <p:ph type="sldNum" sz="quarter" idx="10"/>
          </p:nvPr>
        </p:nvSpPr>
        <p:spPr/>
        <p:txBody>
          <a:bodyPr/>
          <a:lstStyle/>
          <a:p>
            <a:fld id="{9AAB8D8E-3D22-4A21-A086-D13EB69E7EF2}" type="slidenum">
              <a:rPr lang="ru-RU" smtClean="0"/>
              <a:t>4</a:t>
            </a:fld>
            <a:endParaRPr lang="ru-RU"/>
          </a:p>
        </p:txBody>
      </p:sp>
    </p:spTree>
    <p:extLst>
      <p:ext uri="{BB962C8B-B14F-4D97-AF65-F5344CB8AC3E}">
        <p14:creationId xmlns:p14="http://schemas.microsoft.com/office/powerpoint/2010/main" val="272617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Java-specific version of the Object Database Connectivity (ODBC) specification.</a:t>
            </a:r>
            <a:r>
              <a:rPr lang="en-US" baseline="0" dirty="0" smtClean="0"/>
              <a:t> </a:t>
            </a:r>
          </a:p>
          <a:p>
            <a:r>
              <a:rPr lang="en-US" dirty="0" smtClean="0"/>
              <a:t>JDBC allows Java programs to fully interact with the database.</a:t>
            </a:r>
            <a:r>
              <a:rPr lang="en-US" baseline="0" dirty="0" smtClean="0"/>
              <a:t> </a:t>
            </a:r>
            <a:r>
              <a:rPr lang="en-US" dirty="0" smtClean="0"/>
              <a:t>This interaction is heavily reliant on SQL.</a:t>
            </a:r>
            <a:r>
              <a:rPr lang="en-US" baseline="0" dirty="0" smtClean="0"/>
              <a:t> </a:t>
            </a:r>
            <a:r>
              <a:rPr lang="en-US" dirty="0" smtClean="0"/>
              <a:t>The irony of JDBC is that, although the programming interfaces are portable, the SQL language is not. </a:t>
            </a:r>
          </a:p>
          <a:p>
            <a:endParaRPr lang="en-US" dirty="0" smtClean="0"/>
          </a:p>
          <a:p>
            <a:r>
              <a:rPr lang="en-US" dirty="0" smtClean="0"/>
              <a:t>Entity Beans wants isolate Java code from SQL, but has large and complex XML vendor specific </a:t>
            </a:r>
            <a:r>
              <a:rPr lang="en-US" dirty="0" err="1" smtClean="0"/>
              <a:t>configs</a:t>
            </a:r>
            <a:r>
              <a:rPr lang="en-US" dirty="0" smtClean="0"/>
              <a:t>. A lot of overheads RMI and CORBA as remote interfaces.</a:t>
            </a:r>
          </a:p>
          <a:p>
            <a:r>
              <a:rPr lang="en-US" dirty="0" smtClean="0"/>
              <a:t>EJB QL portable to any SQL dialect.</a:t>
            </a:r>
            <a:r>
              <a:rPr lang="en-US" baseline="0" dirty="0" smtClean="0"/>
              <a:t> It’s very complex.</a:t>
            </a:r>
          </a:p>
          <a:p>
            <a:endParaRPr lang="en-US" baseline="0" dirty="0" smtClean="0"/>
          </a:p>
          <a:p>
            <a:r>
              <a:rPr lang="en-US" dirty="0" smtClean="0"/>
              <a:t>Supported primarily by the object-oriented database (OODB) vendors and never really got adopted by the mainstream programming community.</a:t>
            </a:r>
            <a:r>
              <a:rPr lang="en-US" baseline="0" dirty="0" smtClean="0"/>
              <a:t>  Solution related not-only relational databases. Ignores SQL at all.</a:t>
            </a:r>
          </a:p>
          <a:p>
            <a:r>
              <a:rPr lang="en-US" baseline="0" dirty="0" smtClean="0"/>
              <a:t>Not supported by vendors. Query language very different than SQL.</a:t>
            </a:r>
            <a:endParaRPr lang="en-US" dirty="0" smtClean="0"/>
          </a:p>
          <a:p>
            <a:endParaRPr lang="en-US" dirty="0" smtClean="0"/>
          </a:p>
          <a:p>
            <a:r>
              <a:rPr lang="en-US" dirty="0" smtClean="0"/>
              <a:t>JPA:</a:t>
            </a:r>
            <a:r>
              <a:rPr lang="en-US" baseline="0" dirty="0" smtClean="0"/>
              <a:t> Very simple, POJO centric, Optimized vendor specific SQL, </a:t>
            </a:r>
            <a:endParaRPr lang="ru-RU" dirty="0"/>
          </a:p>
        </p:txBody>
      </p:sp>
      <p:sp>
        <p:nvSpPr>
          <p:cNvPr id="4" name="Номер слайда 3"/>
          <p:cNvSpPr>
            <a:spLocks noGrp="1"/>
          </p:cNvSpPr>
          <p:nvPr>
            <p:ph type="sldNum" sz="quarter" idx="10"/>
          </p:nvPr>
        </p:nvSpPr>
        <p:spPr/>
        <p:txBody>
          <a:bodyPr/>
          <a:lstStyle/>
          <a:p>
            <a:fld id="{9AAB8D8E-3D22-4A21-A086-D13EB69E7EF2}" type="slidenum">
              <a:rPr lang="ru-RU" smtClean="0"/>
              <a:t>5</a:t>
            </a:fld>
            <a:endParaRPr lang="ru-RU"/>
          </a:p>
        </p:txBody>
      </p:sp>
    </p:spTree>
    <p:extLst>
      <p:ext uri="{BB962C8B-B14F-4D97-AF65-F5344CB8AC3E}">
        <p14:creationId xmlns:p14="http://schemas.microsoft.com/office/powerpoint/2010/main" val="382737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AAB8D8E-3D22-4A21-A086-D13EB69E7EF2}" type="slidenum">
              <a:rPr lang="ru-RU" smtClean="0"/>
              <a:t>9</a:t>
            </a:fld>
            <a:endParaRPr lang="ru-RU"/>
          </a:p>
        </p:txBody>
      </p:sp>
    </p:spTree>
    <p:extLst>
      <p:ext uri="{BB962C8B-B14F-4D97-AF65-F5344CB8AC3E}">
        <p14:creationId xmlns:p14="http://schemas.microsoft.com/office/powerpoint/2010/main" val="289700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AAB8D8E-3D22-4A21-A086-D13EB69E7EF2}" type="slidenum">
              <a:rPr lang="ru-RU" smtClean="0"/>
              <a:t>14</a:t>
            </a:fld>
            <a:endParaRPr lang="ru-RU"/>
          </a:p>
        </p:txBody>
      </p:sp>
    </p:spTree>
    <p:extLst>
      <p:ext uri="{BB962C8B-B14F-4D97-AF65-F5344CB8AC3E}">
        <p14:creationId xmlns:p14="http://schemas.microsoft.com/office/powerpoint/2010/main" val="412307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610C4BF-A76F-45F6-9EBA-8061323E7AFE}" type="datetime1">
              <a:rPr lang="ru-RU" smtClean="0"/>
              <a:t>29.03.2017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172383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42FA5F-99E9-4739-83DB-B4316715CCC4}" type="datetime1">
              <a:rPr lang="ru-RU" smtClean="0"/>
              <a:t>29.03.2017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1085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F4F49D4-F9FA-4EB9-A2D7-7C7D0F30830D}" type="datetime1">
              <a:rPr lang="ru-RU" smtClean="0"/>
              <a:t>29.03.2017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76922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F94349F-F152-4131-BA85-05EFF57E6FA1}" type="datetime1">
              <a:rPr lang="ru-RU" smtClean="0"/>
              <a:t>29.03.2017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3587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5FA2903-4F94-4D4F-8198-B45369A63060}" type="datetime1">
              <a:rPr lang="ru-RU" smtClean="0"/>
              <a:t>29.03.2017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25872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50AF4D9-50B4-44B8-9584-3F63DCE3A66C}" type="datetime1">
              <a:rPr lang="ru-RU" smtClean="0"/>
              <a:t>29.03.2017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211562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3EEC6C3-0D6D-454D-97A9-6E4B44B942E9}" type="datetime1">
              <a:rPr lang="ru-RU" smtClean="0"/>
              <a:t>29.03.2017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257980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02CF899-A5CA-43CC-AF06-1F7B47E75AB0}" type="datetime1">
              <a:rPr lang="ru-RU" smtClean="0"/>
              <a:t>29.03.2017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406409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6086D74-07BA-4ED0-B78A-DA3FF6F0914C}" type="datetime1">
              <a:rPr lang="ru-RU" smtClean="0"/>
              <a:t>29.03.2017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178521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8F0C7A7-45A5-49F9-8F95-0540CF9D0DA7}" type="datetime1">
              <a:rPr lang="ru-RU" smtClean="0"/>
              <a:t>29.03.2017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154776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4130FE6-815D-4324-B818-0F766F62DA22}" type="datetime1">
              <a:rPr lang="ru-RU" smtClean="0"/>
              <a:t>29.03.2017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7BD360-0806-4385-A438-6A6FBE3C9A1D}" type="slidenum">
              <a:rPr lang="ru-RU" smtClean="0"/>
              <a:t>‹#›</a:t>
            </a:fld>
            <a:endParaRPr lang="ru-RU"/>
          </a:p>
        </p:txBody>
      </p:sp>
    </p:spTree>
    <p:extLst>
      <p:ext uri="{BB962C8B-B14F-4D97-AF65-F5344CB8AC3E}">
        <p14:creationId xmlns:p14="http://schemas.microsoft.com/office/powerpoint/2010/main" val="26876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FF61F-2DF5-45C9-907C-96D074ED85B9}" type="datetime1">
              <a:rPr lang="ru-RU" smtClean="0"/>
              <a:t>29.03.2017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BD360-0806-4385-A438-6A6FBE3C9A1D}" type="slidenum">
              <a:rPr lang="ru-RU" smtClean="0"/>
              <a:t>‹#›</a:t>
            </a:fld>
            <a:endParaRPr lang="ru-RU"/>
          </a:p>
        </p:txBody>
      </p:sp>
    </p:spTree>
    <p:extLst>
      <p:ext uri="{BB962C8B-B14F-4D97-AF65-F5344CB8AC3E}">
        <p14:creationId xmlns:p14="http://schemas.microsoft.com/office/powerpoint/2010/main" val="1317198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cp.org/en/jsr/detail?id=33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35875" y="1656752"/>
            <a:ext cx="9144000" cy="2387600"/>
          </a:xfrm>
        </p:spPr>
        <p:txBody>
          <a:bodyPr/>
          <a:lstStyle/>
          <a:p>
            <a:r>
              <a:rPr lang="en-US" dirty="0" smtClean="0"/>
              <a:t>JPA introduction</a:t>
            </a:r>
            <a:endParaRPr lang="ru-RU" dirty="0"/>
          </a:p>
        </p:txBody>
      </p:sp>
    </p:spTree>
    <p:extLst>
      <p:ext uri="{BB962C8B-B14F-4D97-AF65-F5344CB8AC3E}">
        <p14:creationId xmlns:p14="http://schemas.microsoft.com/office/powerpoint/2010/main" val="4047457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Entity relationships</a:t>
            </a:r>
            <a:endParaRPr lang="ru-RU" dirty="0"/>
          </a:p>
        </p:txBody>
      </p:sp>
      <p:sp>
        <p:nvSpPr>
          <p:cNvPr id="3" name="Объект 2"/>
          <p:cNvSpPr>
            <a:spLocks noGrp="1"/>
          </p:cNvSpPr>
          <p:nvPr>
            <p:ph idx="1"/>
          </p:nvPr>
        </p:nvSpPr>
        <p:spPr/>
        <p:txBody>
          <a:bodyPr>
            <a:normAutofit lnSpcReduction="10000"/>
          </a:bodyPr>
          <a:lstStyle/>
          <a:p>
            <a:r>
              <a:rPr lang="en-US" dirty="0" smtClean="0"/>
              <a:t>One to One</a:t>
            </a:r>
          </a:p>
          <a:p>
            <a:pPr lvl="1"/>
            <a:r>
              <a:rPr lang="en-US" dirty="0" smtClean="0"/>
              <a:t>Employee has one Address</a:t>
            </a:r>
          </a:p>
          <a:p>
            <a:pPr lvl="1"/>
            <a:r>
              <a:rPr lang="en-US" dirty="0" smtClean="0"/>
              <a:t>Address has one </a:t>
            </a:r>
            <a:r>
              <a:rPr lang="en-US" dirty="0"/>
              <a:t>Employee</a:t>
            </a:r>
            <a:endParaRPr lang="en-US" dirty="0" smtClean="0"/>
          </a:p>
          <a:p>
            <a:r>
              <a:rPr lang="en-US" dirty="0" smtClean="0"/>
              <a:t>One to Many</a:t>
            </a:r>
          </a:p>
          <a:p>
            <a:pPr lvl="1"/>
            <a:r>
              <a:rPr lang="en-US" dirty="0"/>
              <a:t>Employee has </a:t>
            </a:r>
            <a:r>
              <a:rPr lang="en-US" dirty="0" smtClean="0"/>
              <a:t>many Phones</a:t>
            </a:r>
          </a:p>
          <a:p>
            <a:r>
              <a:rPr lang="en-US" dirty="0" smtClean="0"/>
              <a:t>Many to One</a:t>
            </a:r>
          </a:p>
          <a:p>
            <a:pPr lvl="1"/>
            <a:r>
              <a:rPr lang="en-US" dirty="0" smtClean="0"/>
              <a:t>Phone has only one Employee</a:t>
            </a:r>
          </a:p>
          <a:p>
            <a:r>
              <a:rPr lang="en-US" dirty="0" smtClean="0"/>
              <a:t>Many to Many</a:t>
            </a:r>
          </a:p>
          <a:p>
            <a:pPr lvl="1"/>
            <a:r>
              <a:rPr lang="en-US" dirty="0"/>
              <a:t>Employee has many </a:t>
            </a:r>
            <a:r>
              <a:rPr lang="en-US" dirty="0" smtClean="0"/>
              <a:t>Projects</a:t>
            </a:r>
          </a:p>
          <a:p>
            <a:pPr lvl="1"/>
            <a:r>
              <a:rPr lang="en-US" dirty="0" smtClean="0"/>
              <a:t>Project </a:t>
            </a:r>
            <a:r>
              <a:rPr lang="en-US" dirty="0"/>
              <a:t>has many Employee</a:t>
            </a:r>
            <a:r>
              <a:rPr lang="en-US" dirty="0" smtClean="0"/>
              <a:t>s</a:t>
            </a:r>
            <a:endParaRPr lang="en-US" dirty="0"/>
          </a:p>
          <a:p>
            <a:pPr lvl="1"/>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10</a:t>
            </a:fld>
            <a:endParaRPr lang="ru-RU"/>
          </a:p>
        </p:txBody>
      </p:sp>
    </p:spTree>
    <p:extLst>
      <p:ext uri="{BB962C8B-B14F-4D97-AF65-F5344CB8AC3E}">
        <p14:creationId xmlns:p14="http://schemas.microsoft.com/office/powerpoint/2010/main" val="31831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One to One relation</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11</a:t>
            </a:fld>
            <a:endParaRPr lang="ru-RU"/>
          </a:p>
        </p:txBody>
      </p:sp>
      <p:sp>
        <p:nvSpPr>
          <p:cNvPr id="5" name="Объект 2"/>
          <p:cNvSpPr>
            <a:spLocks noGrp="1"/>
          </p:cNvSpPr>
          <p:nvPr>
            <p:ph idx="1"/>
          </p:nvPr>
        </p:nvSpPr>
        <p:spPr>
          <a:xfrm>
            <a:off x="838200" y="3191287"/>
            <a:ext cx="10515600" cy="1000702"/>
          </a:xfrm>
        </p:spPr>
        <p:txBody>
          <a:bodyPr/>
          <a:lstStyle/>
          <a:p>
            <a:pPr marL="0" indent="0" algn="ctr">
              <a:buNone/>
            </a:pPr>
            <a:r>
              <a:rPr lang="en-US" sz="6000" dirty="0" smtClean="0"/>
              <a:t>Demo # 2</a:t>
            </a:r>
            <a:endParaRPr lang="ru-RU" sz="6000" dirty="0"/>
          </a:p>
        </p:txBody>
      </p:sp>
    </p:spTree>
    <p:extLst>
      <p:ext uri="{BB962C8B-B14F-4D97-AF65-F5344CB8AC3E}">
        <p14:creationId xmlns:p14="http://schemas.microsoft.com/office/powerpoint/2010/main" val="76295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One to One relation: Summary</a:t>
            </a:r>
            <a:endParaRPr lang="ru-RU" dirty="0"/>
          </a:p>
        </p:txBody>
      </p:sp>
      <p:pic>
        <p:nvPicPr>
          <p:cNvPr id="5" name="Объект 4"/>
          <p:cNvPicPr>
            <a:picLocks noGrp="1" noChangeAspect="1"/>
          </p:cNvPicPr>
          <p:nvPr>
            <p:ph idx="1"/>
          </p:nvPr>
        </p:nvPicPr>
        <p:blipFill>
          <a:blip r:embed="rId2"/>
          <a:stretch>
            <a:fillRect/>
          </a:stretch>
        </p:blipFill>
        <p:spPr>
          <a:xfrm>
            <a:off x="695696" y="1690688"/>
            <a:ext cx="2510642" cy="4537870"/>
          </a:xfrm>
          <a:prstGeom prst="rect">
            <a:avLst/>
          </a:prstGeom>
        </p:spPr>
      </p:pic>
      <p:sp>
        <p:nvSpPr>
          <p:cNvPr id="4" name="Номер слайда 3"/>
          <p:cNvSpPr>
            <a:spLocks noGrp="1"/>
          </p:cNvSpPr>
          <p:nvPr>
            <p:ph type="sldNum" sz="quarter" idx="12"/>
          </p:nvPr>
        </p:nvSpPr>
        <p:spPr/>
        <p:txBody>
          <a:bodyPr/>
          <a:lstStyle/>
          <a:p>
            <a:fld id="{0F7BD360-0806-4385-A438-6A6FBE3C9A1D}" type="slidenum">
              <a:rPr lang="ru-RU" smtClean="0"/>
              <a:t>12</a:t>
            </a:fld>
            <a:endParaRPr lang="ru-RU"/>
          </a:p>
        </p:txBody>
      </p:sp>
      <p:sp>
        <p:nvSpPr>
          <p:cNvPr id="6" name="Объект 2"/>
          <p:cNvSpPr txBox="1">
            <a:spLocks/>
          </p:cNvSpPr>
          <p:nvPr/>
        </p:nvSpPr>
        <p:spPr>
          <a:xfrm>
            <a:off x="4880758" y="1690688"/>
            <a:ext cx="6840187" cy="117126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t>
            </a:r>
            <a:r>
              <a:rPr lang="en-US" dirty="0" err="1" smtClean="0"/>
              <a:t>OneToOne</a:t>
            </a:r>
            <a:endParaRPr lang="en-US" dirty="0" smtClean="0"/>
          </a:p>
          <a:p>
            <a:pPr lvl="1"/>
            <a:r>
              <a:rPr lang="en-US" dirty="0" err="1" smtClean="0"/>
              <a:t>mappedBy</a:t>
            </a:r>
            <a:r>
              <a:rPr lang="en-US" dirty="0" smtClean="0"/>
              <a:t> – field name of the source owner</a:t>
            </a:r>
          </a:p>
          <a:p>
            <a:r>
              <a:rPr lang="en-US" dirty="0" smtClean="0"/>
              <a:t>@</a:t>
            </a:r>
            <a:r>
              <a:rPr lang="en-US" dirty="0" err="1" smtClean="0"/>
              <a:t>JoinColumn</a:t>
            </a:r>
            <a:endParaRPr lang="en-US" dirty="0" smtClean="0"/>
          </a:p>
          <a:p>
            <a:endParaRPr lang="en-US" dirty="0"/>
          </a:p>
          <a:p>
            <a:endParaRPr lang="en-US" dirty="0"/>
          </a:p>
          <a:p>
            <a:endParaRPr lang="en-US" dirty="0" smtClean="0"/>
          </a:p>
          <a:p>
            <a:endParaRPr lang="en-US" dirty="0" smtClean="0"/>
          </a:p>
          <a:p>
            <a:pPr lvl="1"/>
            <a:endParaRPr lang="ru-RU" dirty="0"/>
          </a:p>
        </p:txBody>
      </p:sp>
      <p:pic>
        <p:nvPicPr>
          <p:cNvPr id="10" name="Рисунок 9"/>
          <p:cNvPicPr>
            <a:picLocks noChangeAspect="1"/>
          </p:cNvPicPr>
          <p:nvPr/>
        </p:nvPicPr>
        <p:blipFill>
          <a:blip r:embed="rId3"/>
          <a:stretch>
            <a:fillRect/>
          </a:stretch>
        </p:blipFill>
        <p:spPr>
          <a:xfrm>
            <a:off x="4674240" y="2760799"/>
            <a:ext cx="6198301" cy="3595551"/>
          </a:xfrm>
          <a:prstGeom prst="rect">
            <a:avLst/>
          </a:prstGeom>
        </p:spPr>
      </p:pic>
    </p:spTree>
    <p:extLst>
      <p:ext uri="{BB962C8B-B14F-4D97-AF65-F5344CB8AC3E}">
        <p14:creationId xmlns:p14="http://schemas.microsoft.com/office/powerpoint/2010/main" val="127742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One to </a:t>
            </a:r>
            <a:r>
              <a:rPr lang="en-US" dirty="0" smtClean="0"/>
              <a:t>Many </a:t>
            </a:r>
            <a:r>
              <a:rPr lang="en-US" dirty="0"/>
              <a:t>relation</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13</a:t>
            </a:fld>
            <a:endParaRPr lang="ru-RU"/>
          </a:p>
        </p:txBody>
      </p:sp>
      <p:sp>
        <p:nvSpPr>
          <p:cNvPr id="5" name="Объект 2"/>
          <p:cNvSpPr>
            <a:spLocks noGrp="1"/>
          </p:cNvSpPr>
          <p:nvPr>
            <p:ph idx="1"/>
          </p:nvPr>
        </p:nvSpPr>
        <p:spPr>
          <a:xfrm>
            <a:off x="838200" y="3191287"/>
            <a:ext cx="10515600" cy="1000702"/>
          </a:xfrm>
        </p:spPr>
        <p:txBody>
          <a:bodyPr/>
          <a:lstStyle/>
          <a:p>
            <a:pPr marL="0" indent="0" algn="ctr">
              <a:buNone/>
            </a:pPr>
            <a:r>
              <a:rPr lang="en-US" sz="6000" dirty="0" smtClean="0"/>
              <a:t>Demo # 3</a:t>
            </a:r>
            <a:endParaRPr lang="ru-RU" sz="6000" dirty="0"/>
          </a:p>
        </p:txBody>
      </p:sp>
    </p:spTree>
    <p:extLst>
      <p:ext uri="{BB962C8B-B14F-4D97-AF65-F5344CB8AC3E}">
        <p14:creationId xmlns:p14="http://schemas.microsoft.com/office/powerpoint/2010/main" val="91285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One to Many </a:t>
            </a:r>
            <a:r>
              <a:rPr lang="en-US" dirty="0" smtClean="0"/>
              <a:t>relation: Summary</a:t>
            </a:r>
            <a:endParaRPr lang="ru-RU" dirty="0"/>
          </a:p>
        </p:txBody>
      </p:sp>
      <p:sp>
        <p:nvSpPr>
          <p:cNvPr id="3" name="Объект 2"/>
          <p:cNvSpPr>
            <a:spLocks noGrp="1"/>
          </p:cNvSpPr>
          <p:nvPr>
            <p:ph idx="1"/>
          </p:nvPr>
        </p:nvSpPr>
        <p:spPr>
          <a:xfrm>
            <a:off x="3372592" y="1825625"/>
            <a:ext cx="7981207" cy="4351338"/>
          </a:xfrm>
        </p:spPr>
        <p:txBody>
          <a:bodyPr>
            <a:normAutofit/>
          </a:bodyPr>
          <a:lstStyle/>
          <a:p>
            <a:r>
              <a:rPr lang="en-US" dirty="0" smtClean="0"/>
              <a:t>Unidirectional</a:t>
            </a:r>
          </a:p>
          <a:p>
            <a:pPr lvl="1"/>
            <a:r>
              <a:rPr lang="en-US" dirty="0"/>
              <a:t>@</a:t>
            </a:r>
            <a:r>
              <a:rPr lang="en-US" dirty="0" err="1" smtClean="0"/>
              <a:t>OneToMany</a:t>
            </a:r>
            <a:r>
              <a:rPr lang="en-US" dirty="0" smtClean="0"/>
              <a:t> – for Employee</a:t>
            </a:r>
            <a:endParaRPr lang="en-US" dirty="0"/>
          </a:p>
          <a:p>
            <a:pPr lvl="1"/>
            <a:r>
              <a:rPr lang="en-US" dirty="0"/>
              <a:t>@</a:t>
            </a:r>
            <a:r>
              <a:rPr lang="en-US" dirty="0" err="1" smtClean="0"/>
              <a:t>JoinColumn</a:t>
            </a:r>
            <a:endParaRPr lang="en-US" dirty="0" smtClean="0"/>
          </a:p>
          <a:p>
            <a:pPr lvl="2"/>
            <a:r>
              <a:rPr lang="en-US" dirty="0" smtClean="0"/>
              <a:t>name – column name in target table </a:t>
            </a:r>
          </a:p>
          <a:p>
            <a:pPr lvl="2"/>
            <a:r>
              <a:rPr lang="en-US" dirty="0" err="1" smtClean="0"/>
              <a:t>referencedColumnName</a:t>
            </a:r>
            <a:r>
              <a:rPr lang="en-US" dirty="0" smtClean="0"/>
              <a:t> – column name in source table</a:t>
            </a:r>
          </a:p>
          <a:p>
            <a:r>
              <a:rPr lang="en-US" dirty="0" smtClean="0"/>
              <a:t>Bidirectional</a:t>
            </a:r>
          </a:p>
          <a:p>
            <a:pPr lvl="1"/>
            <a:r>
              <a:rPr lang="en-US" dirty="0"/>
              <a:t>Employee </a:t>
            </a:r>
          </a:p>
          <a:p>
            <a:pPr lvl="2"/>
            <a:r>
              <a:rPr lang="en-US" dirty="0"/>
              <a:t>@</a:t>
            </a:r>
            <a:r>
              <a:rPr lang="en-US" dirty="0" err="1" smtClean="0"/>
              <a:t>OneToMany</a:t>
            </a:r>
            <a:r>
              <a:rPr lang="en-US" dirty="0" smtClean="0"/>
              <a:t> with </a:t>
            </a:r>
            <a:r>
              <a:rPr lang="en-US" dirty="0" err="1" smtClean="0"/>
              <a:t>mappedBy</a:t>
            </a:r>
            <a:r>
              <a:rPr lang="en-US" dirty="0" smtClean="0"/>
              <a:t> attribute </a:t>
            </a:r>
          </a:p>
          <a:p>
            <a:pPr lvl="1"/>
            <a:r>
              <a:rPr lang="en-US" dirty="0" smtClean="0"/>
              <a:t>Phone</a:t>
            </a:r>
          </a:p>
          <a:p>
            <a:pPr lvl="2"/>
            <a:r>
              <a:rPr lang="en-US" dirty="0" smtClean="0"/>
              <a:t>@</a:t>
            </a:r>
            <a:r>
              <a:rPr lang="en-US" dirty="0" err="1" smtClean="0"/>
              <a:t>ManyToOne</a:t>
            </a:r>
            <a:endParaRPr lang="en-US" dirty="0" smtClean="0"/>
          </a:p>
          <a:p>
            <a:pPr lvl="2"/>
            <a:r>
              <a:rPr lang="en-US" dirty="0" smtClean="0"/>
              <a:t>@</a:t>
            </a:r>
            <a:r>
              <a:rPr lang="en-US" dirty="0"/>
              <a:t> </a:t>
            </a:r>
            <a:r>
              <a:rPr lang="en-US" dirty="0" err="1"/>
              <a:t>JoinColumn</a:t>
            </a:r>
            <a:endParaRPr lang="en-US" dirty="0" smtClean="0"/>
          </a:p>
        </p:txBody>
      </p:sp>
      <p:sp>
        <p:nvSpPr>
          <p:cNvPr id="4" name="Номер слайда 3"/>
          <p:cNvSpPr>
            <a:spLocks noGrp="1"/>
          </p:cNvSpPr>
          <p:nvPr>
            <p:ph type="sldNum" sz="quarter" idx="12"/>
          </p:nvPr>
        </p:nvSpPr>
        <p:spPr/>
        <p:txBody>
          <a:bodyPr/>
          <a:lstStyle/>
          <a:p>
            <a:fld id="{0F7BD360-0806-4385-A438-6A6FBE3C9A1D}" type="slidenum">
              <a:rPr lang="ru-RU" smtClean="0"/>
              <a:t>14</a:t>
            </a:fld>
            <a:endParaRPr lang="ru-RU"/>
          </a:p>
        </p:txBody>
      </p:sp>
      <p:pic>
        <p:nvPicPr>
          <p:cNvPr id="5" name="Рисунок 4"/>
          <p:cNvPicPr>
            <a:picLocks noChangeAspect="1"/>
          </p:cNvPicPr>
          <p:nvPr/>
        </p:nvPicPr>
        <p:blipFill>
          <a:blip r:embed="rId3"/>
          <a:stretch>
            <a:fillRect/>
          </a:stretch>
        </p:blipFill>
        <p:spPr>
          <a:xfrm>
            <a:off x="567328" y="1690688"/>
            <a:ext cx="2484630" cy="5077288"/>
          </a:xfrm>
          <a:prstGeom prst="rect">
            <a:avLst/>
          </a:prstGeom>
        </p:spPr>
      </p:pic>
    </p:spTree>
    <p:extLst>
      <p:ext uri="{BB962C8B-B14F-4D97-AF65-F5344CB8AC3E}">
        <p14:creationId xmlns:p14="http://schemas.microsoft.com/office/powerpoint/2010/main" val="201037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Many </a:t>
            </a:r>
            <a:r>
              <a:rPr lang="en-US" dirty="0"/>
              <a:t>to Many relation</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15</a:t>
            </a:fld>
            <a:endParaRPr lang="ru-RU"/>
          </a:p>
        </p:txBody>
      </p:sp>
      <p:sp>
        <p:nvSpPr>
          <p:cNvPr id="5" name="Объект 2"/>
          <p:cNvSpPr>
            <a:spLocks noGrp="1"/>
          </p:cNvSpPr>
          <p:nvPr>
            <p:ph idx="1"/>
          </p:nvPr>
        </p:nvSpPr>
        <p:spPr>
          <a:xfrm>
            <a:off x="838200" y="3191287"/>
            <a:ext cx="10515600" cy="1000702"/>
          </a:xfrm>
        </p:spPr>
        <p:txBody>
          <a:bodyPr/>
          <a:lstStyle/>
          <a:p>
            <a:pPr marL="0" indent="0" algn="ctr">
              <a:buNone/>
            </a:pPr>
            <a:r>
              <a:rPr lang="en-US" sz="6000" dirty="0" smtClean="0"/>
              <a:t>Demo # 4</a:t>
            </a:r>
            <a:endParaRPr lang="ru-RU" sz="6000" dirty="0"/>
          </a:p>
        </p:txBody>
      </p:sp>
    </p:spTree>
    <p:extLst>
      <p:ext uri="{BB962C8B-B14F-4D97-AF65-F5344CB8AC3E}">
        <p14:creationId xmlns:p14="http://schemas.microsoft.com/office/powerpoint/2010/main" val="214042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Many to Many </a:t>
            </a:r>
            <a:r>
              <a:rPr lang="en-US" dirty="0" smtClean="0"/>
              <a:t>relation: Summary</a:t>
            </a:r>
            <a:endParaRPr lang="ru-RU" dirty="0"/>
          </a:p>
        </p:txBody>
      </p:sp>
      <p:sp>
        <p:nvSpPr>
          <p:cNvPr id="3" name="Объект 2"/>
          <p:cNvSpPr>
            <a:spLocks noGrp="1"/>
          </p:cNvSpPr>
          <p:nvPr>
            <p:ph idx="1"/>
          </p:nvPr>
        </p:nvSpPr>
        <p:spPr>
          <a:xfrm>
            <a:off x="7659585" y="1825625"/>
            <a:ext cx="3694216" cy="4351338"/>
          </a:xfrm>
        </p:spPr>
        <p:txBody>
          <a:bodyPr/>
          <a:lstStyle/>
          <a:p>
            <a:r>
              <a:rPr lang="en-US" dirty="0" smtClean="0"/>
              <a:t>Project</a:t>
            </a:r>
          </a:p>
          <a:p>
            <a:pPr lvl="1"/>
            <a:r>
              <a:rPr lang="en-US" dirty="0" smtClean="0"/>
              <a:t>@</a:t>
            </a:r>
            <a:r>
              <a:rPr lang="en-US" dirty="0" err="1" smtClean="0"/>
              <a:t>ManyToMany</a:t>
            </a:r>
            <a:endParaRPr lang="en-US" dirty="0" smtClean="0"/>
          </a:p>
          <a:p>
            <a:pPr lvl="1"/>
            <a:r>
              <a:rPr lang="en-US" dirty="0" smtClean="0"/>
              <a:t>@</a:t>
            </a:r>
            <a:r>
              <a:rPr lang="en-US" dirty="0" err="1" smtClean="0"/>
              <a:t>JoinTable</a:t>
            </a:r>
            <a:endParaRPr lang="en-US" dirty="0" smtClean="0"/>
          </a:p>
          <a:p>
            <a:r>
              <a:rPr lang="en-US" dirty="0" smtClean="0"/>
              <a:t>Employee</a:t>
            </a:r>
            <a:endParaRPr lang="en-US" dirty="0"/>
          </a:p>
          <a:p>
            <a:pPr lvl="1"/>
            <a:r>
              <a:rPr lang="en-US" dirty="0"/>
              <a:t>@</a:t>
            </a:r>
            <a:r>
              <a:rPr lang="en-US" dirty="0" err="1" smtClean="0"/>
              <a:t>ManyToMany</a:t>
            </a:r>
            <a:r>
              <a:rPr lang="en-US" dirty="0" smtClean="0"/>
              <a:t> </a:t>
            </a:r>
            <a:r>
              <a:rPr lang="en-US" dirty="0"/>
              <a:t>with </a:t>
            </a:r>
            <a:r>
              <a:rPr lang="en-US" dirty="0" err="1"/>
              <a:t>mappedBy</a:t>
            </a:r>
            <a:r>
              <a:rPr lang="en-US" dirty="0"/>
              <a:t> </a:t>
            </a:r>
            <a:r>
              <a:rPr lang="en-US" dirty="0" err="1"/>
              <a:t>attributeEmployee</a:t>
            </a:r>
            <a:r>
              <a:rPr lang="en-US" dirty="0"/>
              <a:t> </a:t>
            </a:r>
            <a:endParaRPr lang="en-US" dirty="0" smtClean="0"/>
          </a:p>
          <a:p>
            <a:pPr lvl="1"/>
            <a:endParaRPr lang="en-US" dirty="0"/>
          </a:p>
          <a:p>
            <a:pPr lvl="1"/>
            <a:endParaRPr lang="en-US" dirty="0" smtClean="0"/>
          </a:p>
        </p:txBody>
      </p:sp>
      <p:sp>
        <p:nvSpPr>
          <p:cNvPr id="4" name="Номер слайда 3"/>
          <p:cNvSpPr>
            <a:spLocks noGrp="1"/>
          </p:cNvSpPr>
          <p:nvPr>
            <p:ph type="sldNum" sz="quarter" idx="12"/>
          </p:nvPr>
        </p:nvSpPr>
        <p:spPr/>
        <p:txBody>
          <a:bodyPr/>
          <a:lstStyle/>
          <a:p>
            <a:fld id="{0F7BD360-0806-4385-A438-6A6FBE3C9A1D}" type="slidenum">
              <a:rPr lang="ru-RU" smtClean="0"/>
              <a:t>16</a:t>
            </a:fld>
            <a:endParaRPr lang="ru-RU"/>
          </a:p>
        </p:txBody>
      </p:sp>
      <p:pic>
        <p:nvPicPr>
          <p:cNvPr id="5" name="Рисунок 4"/>
          <p:cNvPicPr>
            <a:picLocks noChangeAspect="1"/>
          </p:cNvPicPr>
          <p:nvPr/>
        </p:nvPicPr>
        <p:blipFill>
          <a:blip r:embed="rId2"/>
          <a:stretch>
            <a:fillRect/>
          </a:stretch>
        </p:blipFill>
        <p:spPr>
          <a:xfrm>
            <a:off x="3186792" y="1825624"/>
            <a:ext cx="4472792" cy="4128731"/>
          </a:xfrm>
          <a:prstGeom prst="rect">
            <a:avLst/>
          </a:prstGeom>
        </p:spPr>
      </p:pic>
      <p:pic>
        <p:nvPicPr>
          <p:cNvPr id="6" name="Рисунок 5"/>
          <p:cNvPicPr>
            <a:picLocks noChangeAspect="1"/>
          </p:cNvPicPr>
          <p:nvPr/>
        </p:nvPicPr>
        <p:blipFill>
          <a:blip r:embed="rId3"/>
          <a:stretch>
            <a:fillRect/>
          </a:stretch>
        </p:blipFill>
        <p:spPr>
          <a:xfrm>
            <a:off x="555450" y="1690687"/>
            <a:ext cx="2425255" cy="4278091"/>
          </a:xfrm>
          <a:prstGeom prst="rect">
            <a:avLst/>
          </a:prstGeom>
        </p:spPr>
      </p:pic>
    </p:spTree>
    <p:extLst>
      <p:ext uri="{BB962C8B-B14F-4D97-AF65-F5344CB8AC3E}">
        <p14:creationId xmlns:p14="http://schemas.microsoft.com/office/powerpoint/2010/main" val="237513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Entity Manager</a:t>
            </a:r>
            <a:endParaRPr lang="ru-RU" dirty="0"/>
          </a:p>
        </p:txBody>
      </p:sp>
      <p:sp>
        <p:nvSpPr>
          <p:cNvPr id="3" name="Объект 2"/>
          <p:cNvSpPr>
            <a:spLocks noGrp="1"/>
          </p:cNvSpPr>
          <p:nvPr>
            <p:ph idx="1"/>
          </p:nvPr>
        </p:nvSpPr>
        <p:spPr>
          <a:xfrm>
            <a:off x="570017" y="1825625"/>
            <a:ext cx="4215740" cy="4351338"/>
          </a:xfrm>
        </p:spPr>
        <p:txBody>
          <a:bodyPr/>
          <a:lstStyle/>
          <a:p>
            <a:r>
              <a:rPr lang="en-US" dirty="0" smtClean="0"/>
              <a:t>Gateway to persistent classes</a:t>
            </a:r>
          </a:p>
          <a:p>
            <a:r>
              <a:rPr lang="en-US" dirty="0" smtClean="0"/>
              <a:t>Enable queries</a:t>
            </a:r>
          </a:p>
          <a:p>
            <a:r>
              <a:rPr lang="en-US" dirty="0" smtClean="0"/>
              <a:t>Provides transaction facility</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17</a:t>
            </a:fld>
            <a:endParaRPr lang="ru-RU"/>
          </a:p>
        </p:txBody>
      </p:sp>
      <p:pic>
        <p:nvPicPr>
          <p:cNvPr id="5" name="Рисунок 4"/>
          <p:cNvPicPr>
            <a:picLocks noChangeAspect="1"/>
          </p:cNvPicPr>
          <p:nvPr/>
        </p:nvPicPr>
        <p:blipFill>
          <a:blip r:embed="rId2"/>
          <a:stretch>
            <a:fillRect/>
          </a:stretch>
        </p:blipFill>
        <p:spPr>
          <a:xfrm>
            <a:off x="4744611" y="1690688"/>
            <a:ext cx="7023834" cy="4472890"/>
          </a:xfrm>
          <a:prstGeom prst="rect">
            <a:avLst/>
          </a:prstGeom>
        </p:spPr>
      </p:pic>
    </p:spTree>
    <p:extLst>
      <p:ext uri="{BB962C8B-B14F-4D97-AF65-F5344CB8AC3E}">
        <p14:creationId xmlns:p14="http://schemas.microsoft.com/office/powerpoint/2010/main" val="132134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9255"/>
            <a:ext cx="10515600" cy="1325563"/>
          </a:xfrm>
        </p:spPr>
        <p:txBody>
          <a:bodyPr/>
          <a:lstStyle/>
          <a:p>
            <a:r>
              <a:rPr lang="en-US" dirty="0"/>
              <a:t>Entity</a:t>
            </a:r>
            <a:r>
              <a:rPr lang="en-US" b="1" dirty="0"/>
              <a:t> </a:t>
            </a:r>
            <a:r>
              <a:rPr lang="en-US" dirty="0"/>
              <a:t>Lifecycle</a:t>
            </a:r>
            <a:r>
              <a:rPr lang="en-US" b="1" dirty="0"/>
              <a:t> </a:t>
            </a:r>
            <a:r>
              <a:rPr lang="en-US" dirty="0"/>
              <a:t>Management</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18</a:t>
            </a:fld>
            <a:endParaRPr lang="ru-RU"/>
          </a:p>
        </p:txBody>
      </p:sp>
      <p:pic>
        <p:nvPicPr>
          <p:cNvPr id="4100" name="Picture 4" descr="The lifecycle of an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528" y="700645"/>
            <a:ext cx="7922112" cy="595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37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Entity</a:t>
            </a:r>
            <a:r>
              <a:rPr lang="en-US" b="1" dirty="0"/>
              <a:t> </a:t>
            </a:r>
            <a:r>
              <a:rPr lang="en-US" dirty="0"/>
              <a:t>Lifecycle</a:t>
            </a:r>
            <a:r>
              <a:rPr lang="en-US" b="1" dirty="0"/>
              <a:t> </a:t>
            </a:r>
            <a:r>
              <a:rPr lang="en-US" dirty="0"/>
              <a:t>Management</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19</a:t>
            </a:fld>
            <a:endParaRPr lang="ru-RU"/>
          </a:p>
        </p:txBody>
      </p:sp>
      <p:sp>
        <p:nvSpPr>
          <p:cNvPr id="5" name="Объект 2"/>
          <p:cNvSpPr>
            <a:spLocks noGrp="1"/>
          </p:cNvSpPr>
          <p:nvPr>
            <p:ph idx="1"/>
          </p:nvPr>
        </p:nvSpPr>
        <p:spPr>
          <a:xfrm>
            <a:off x="838200" y="3191287"/>
            <a:ext cx="10515600" cy="1000702"/>
          </a:xfrm>
        </p:spPr>
        <p:txBody>
          <a:bodyPr/>
          <a:lstStyle/>
          <a:p>
            <a:pPr marL="0" indent="0" algn="ctr">
              <a:buNone/>
            </a:pPr>
            <a:r>
              <a:rPr lang="en-US" sz="6000" dirty="0" smtClean="0"/>
              <a:t>Demo # 5</a:t>
            </a:r>
            <a:endParaRPr lang="ru-RU" sz="6000" dirty="0"/>
          </a:p>
        </p:txBody>
      </p:sp>
    </p:spTree>
    <p:extLst>
      <p:ext uri="{BB962C8B-B14F-4D97-AF65-F5344CB8AC3E}">
        <p14:creationId xmlns:p14="http://schemas.microsoft.com/office/powerpoint/2010/main" val="138786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Disclaimer</a:t>
            </a:r>
            <a:endParaRPr lang="ru-RU" dirty="0"/>
          </a:p>
        </p:txBody>
      </p:sp>
      <p:sp>
        <p:nvSpPr>
          <p:cNvPr id="3" name="Объект 2"/>
          <p:cNvSpPr>
            <a:spLocks noGrp="1"/>
          </p:cNvSpPr>
          <p:nvPr>
            <p:ph idx="1"/>
          </p:nvPr>
        </p:nvSpPr>
        <p:spPr/>
        <p:txBody>
          <a:bodyPr/>
          <a:lstStyle/>
          <a:p>
            <a:pPr marL="0" indent="0">
              <a:buNone/>
            </a:pPr>
            <a:r>
              <a:rPr lang="en-US" dirty="0"/>
              <a:t>The opinions expressed in this presentation and on the following slides are solely those of </a:t>
            </a:r>
            <a:r>
              <a:rPr lang="en-US" dirty="0" smtClean="0"/>
              <a:t>the presenter </a:t>
            </a:r>
            <a:r>
              <a:rPr lang="en-US" dirty="0"/>
              <a:t>and not necessarily those of </a:t>
            </a:r>
            <a:r>
              <a:rPr lang="en-US" dirty="0" err="1"/>
              <a:t>Rusoft</a:t>
            </a:r>
            <a:r>
              <a:rPr lang="en-US" dirty="0"/>
              <a:t>. </a:t>
            </a:r>
            <a:r>
              <a:rPr lang="en-US" dirty="0" err="1"/>
              <a:t>Rusoft</a:t>
            </a:r>
            <a:r>
              <a:rPr lang="en-US" dirty="0"/>
              <a:t> does not guarantee the accuracy </a:t>
            </a:r>
            <a:r>
              <a:rPr lang="en-US" dirty="0" smtClean="0"/>
              <a:t>or reliability </a:t>
            </a:r>
            <a:r>
              <a:rPr lang="en-US" dirty="0"/>
              <a:t>of the information provided herein.</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2</a:t>
            </a:fld>
            <a:endParaRPr lang="ru-RU"/>
          </a:p>
        </p:txBody>
      </p:sp>
    </p:spTree>
    <p:extLst>
      <p:ext uri="{BB962C8B-B14F-4D97-AF65-F5344CB8AC3E}">
        <p14:creationId xmlns:p14="http://schemas.microsoft.com/office/powerpoint/2010/main" val="201871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Summary</a:t>
            </a:r>
            <a:endParaRPr lang="ru-RU" dirty="0"/>
          </a:p>
        </p:txBody>
      </p:sp>
      <p:sp>
        <p:nvSpPr>
          <p:cNvPr id="3" name="Объект 2"/>
          <p:cNvSpPr>
            <a:spLocks noGrp="1"/>
          </p:cNvSpPr>
          <p:nvPr>
            <p:ph idx="1"/>
          </p:nvPr>
        </p:nvSpPr>
        <p:spPr>
          <a:xfrm>
            <a:off x="838200" y="1847850"/>
            <a:ext cx="10515600" cy="4351338"/>
          </a:xfrm>
        </p:spPr>
        <p:txBody>
          <a:bodyPr/>
          <a:lstStyle/>
          <a:p>
            <a:r>
              <a:rPr lang="en-US" dirty="0" smtClean="0"/>
              <a:t>Very big</a:t>
            </a:r>
          </a:p>
          <a:p>
            <a:r>
              <a:rPr lang="en-US" dirty="0" smtClean="0"/>
              <a:t>Many subtlety</a:t>
            </a:r>
          </a:p>
          <a:p>
            <a:r>
              <a:rPr lang="en-US" dirty="0" smtClean="0"/>
              <a:t>Read documentation</a:t>
            </a:r>
          </a:p>
          <a:p>
            <a:r>
              <a:rPr lang="en-US" dirty="0" smtClean="0"/>
              <a:t>JPA is not Silver bullet</a:t>
            </a:r>
          </a:p>
          <a:p>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20</a:t>
            </a:fld>
            <a:endParaRPr lang="ru-RU"/>
          </a:p>
        </p:txBody>
      </p:sp>
    </p:spTree>
    <p:extLst>
      <p:ext uri="{BB962C8B-B14F-4D97-AF65-F5344CB8AC3E}">
        <p14:creationId xmlns:p14="http://schemas.microsoft.com/office/powerpoint/2010/main" val="322518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0F7BD360-0806-4385-A438-6A6FBE3C9A1D}" type="slidenum">
              <a:rPr lang="ru-RU" smtClean="0"/>
              <a:t>21</a:t>
            </a:fld>
            <a:endParaRPr lang="ru-RU"/>
          </a:p>
        </p:txBody>
      </p:sp>
      <p:pic>
        <p:nvPicPr>
          <p:cNvPr id="6146" name="Picture 2" descr="Картинки по запросу last slide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412" y="1734393"/>
            <a:ext cx="5758115" cy="293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3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0F7BD360-0806-4385-A438-6A6FBE3C9A1D}" type="slidenum">
              <a:rPr lang="ru-RU" smtClean="0"/>
              <a:t>22</a:t>
            </a:fld>
            <a:endParaRPr lang="ru-RU"/>
          </a:p>
        </p:txBody>
      </p:sp>
      <p:pic>
        <p:nvPicPr>
          <p:cNvPr id="5122" name="Picture 2" descr="Картинки по запросу Ques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8779" y="1162228"/>
            <a:ext cx="6527126" cy="433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JSR 338</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jcp.org/en/jsr/detail?id=338</a:t>
            </a:r>
            <a:endParaRPr lang="en-US" dirty="0" smtClean="0"/>
          </a:p>
          <a:p>
            <a:pPr lvl="1"/>
            <a:r>
              <a:rPr lang="en-US" dirty="0" smtClean="0"/>
              <a:t>570 pages</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3</a:t>
            </a:fld>
            <a:endParaRPr lang="ru-RU" dirty="0"/>
          </a:p>
        </p:txBody>
      </p:sp>
    </p:spTree>
    <p:extLst>
      <p:ext uri="{BB962C8B-B14F-4D97-AF65-F5344CB8AC3E}">
        <p14:creationId xmlns:p14="http://schemas.microsoft.com/office/powerpoint/2010/main" val="206575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Object-relational problem</a:t>
            </a:r>
            <a:endParaRPr lang="ru-RU" dirty="0"/>
          </a:p>
        </p:txBody>
      </p:sp>
      <p:sp>
        <p:nvSpPr>
          <p:cNvPr id="3" name="Объект 2"/>
          <p:cNvSpPr>
            <a:spLocks noGrp="1"/>
          </p:cNvSpPr>
          <p:nvPr>
            <p:ph idx="1"/>
          </p:nvPr>
        </p:nvSpPr>
        <p:spPr>
          <a:xfrm>
            <a:off x="838200" y="1825625"/>
            <a:ext cx="3356728" cy="3736189"/>
          </a:xfrm>
        </p:spPr>
        <p:txBody>
          <a:bodyPr>
            <a:normAutofit/>
          </a:bodyPr>
          <a:lstStyle/>
          <a:p>
            <a:r>
              <a:rPr lang="en-US" dirty="0" smtClean="0"/>
              <a:t>Granularity</a:t>
            </a:r>
          </a:p>
          <a:p>
            <a:r>
              <a:rPr lang="en-US" dirty="0" smtClean="0"/>
              <a:t>Inheritance</a:t>
            </a:r>
          </a:p>
          <a:p>
            <a:r>
              <a:rPr lang="en-US" dirty="0" smtClean="0"/>
              <a:t>Identity</a:t>
            </a:r>
          </a:p>
          <a:p>
            <a:r>
              <a:rPr lang="en-US" dirty="0" smtClean="0"/>
              <a:t>Associations</a:t>
            </a:r>
          </a:p>
          <a:p>
            <a:r>
              <a:rPr lang="en-US" dirty="0" smtClean="0"/>
              <a:t>Data navigation</a:t>
            </a:r>
            <a:endParaRPr lang="ru-RU" dirty="0"/>
          </a:p>
        </p:txBody>
      </p:sp>
      <p:sp>
        <p:nvSpPr>
          <p:cNvPr id="4" name="Заголовок 1"/>
          <p:cNvSpPr txBox="1">
            <a:spLocks/>
          </p:cNvSpPr>
          <p:nvPr/>
        </p:nvSpPr>
        <p:spPr>
          <a:xfrm>
            <a:off x="838200" y="5863905"/>
            <a:ext cx="10515600" cy="702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http://hibernate.org/orm/what-is-an-orm/</a:t>
            </a:r>
            <a:endParaRPr lang="ru-RU" sz="2000" dirty="0"/>
          </a:p>
        </p:txBody>
      </p:sp>
      <p:pic>
        <p:nvPicPr>
          <p:cNvPr id="1026" name="Picture 2" descr="Картинки по запросу Object-relational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650" y="1690688"/>
            <a:ext cx="666750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0F7BD360-0806-4385-A438-6A6FBE3C9A1D}" type="slidenum">
              <a:rPr lang="ru-RU" smtClean="0"/>
              <a:t>4</a:t>
            </a:fld>
            <a:endParaRPr lang="ru-RU"/>
          </a:p>
        </p:txBody>
      </p:sp>
    </p:spTree>
    <p:extLst>
      <p:ext uri="{BB962C8B-B14F-4D97-AF65-F5344CB8AC3E}">
        <p14:creationId xmlns:p14="http://schemas.microsoft.com/office/powerpoint/2010/main" val="3948436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Support for Persistence</a:t>
            </a:r>
            <a:endParaRPr lang="ru-RU" dirty="0"/>
          </a:p>
        </p:txBody>
      </p:sp>
      <p:sp>
        <p:nvSpPr>
          <p:cNvPr id="3" name="Объект 2"/>
          <p:cNvSpPr>
            <a:spLocks noGrp="1"/>
          </p:cNvSpPr>
          <p:nvPr>
            <p:ph idx="1"/>
          </p:nvPr>
        </p:nvSpPr>
        <p:spPr>
          <a:xfrm>
            <a:off x="838200" y="1825625"/>
            <a:ext cx="10515600" cy="4670178"/>
          </a:xfrm>
        </p:spPr>
        <p:txBody>
          <a:bodyPr>
            <a:normAutofit lnSpcReduction="10000"/>
          </a:bodyPr>
          <a:lstStyle/>
          <a:p>
            <a:r>
              <a:rPr lang="en-US" dirty="0" smtClean="0"/>
              <a:t>JDBC</a:t>
            </a:r>
          </a:p>
          <a:p>
            <a:pPr lvl="1"/>
            <a:r>
              <a:rPr lang="en-US" dirty="0" smtClean="0"/>
              <a:t>First version released 1996</a:t>
            </a:r>
          </a:p>
          <a:p>
            <a:pPr lvl="1"/>
            <a:r>
              <a:rPr lang="en-US" dirty="0" smtClean="0"/>
              <a:t>Latest release v4.2</a:t>
            </a:r>
          </a:p>
          <a:p>
            <a:r>
              <a:rPr lang="en-US" dirty="0" smtClean="0"/>
              <a:t>Entity Beans</a:t>
            </a:r>
          </a:p>
          <a:p>
            <a:pPr lvl="1"/>
            <a:r>
              <a:rPr lang="en-US" dirty="0" smtClean="0"/>
              <a:t>EJB 2.0</a:t>
            </a:r>
          </a:p>
          <a:p>
            <a:pPr lvl="1"/>
            <a:r>
              <a:rPr lang="en-US" dirty="0" smtClean="0"/>
              <a:t>EJB Query Language</a:t>
            </a:r>
          </a:p>
          <a:p>
            <a:r>
              <a:rPr lang="en-US" dirty="0" smtClean="0"/>
              <a:t>JDO</a:t>
            </a:r>
          </a:p>
          <a:p>
            <a:pPr lvl="1"/>
            <a:r>
              <a:rPr lang="en-US" dirty="0" smtClean="0"/>
              <a:t>Inspired by Object-oriented databases (OODB)</a:t>
            </a:r>
          </a:p>
          <a:p>
            <a:r>
              <a:rPr lang="en-US" dirty="0" smtClean="0"/>
              <a:t>JPA</a:t>
            </a:r>
          </a:p>
          <a:p>
            <a:pPr lvl="1"/>
            <a:r>
              <a:rPr lang="en-US" dirty="0" smtClean="0"/>
              <a:t>First version released in Java EE 5</a:t>
            </a:r>
          </a:p>
          <a:p>
            <a:pPr lvl="1"/>
            <a:r>
              <a:rPr lang="en-US" dirty="0" smtClean="0"/>
              <a:t>Latest version 2.1</a:t>
            </a:r>
          </a:p>
          <a:p>
            <a:pPr marL="457200" lvl="1" indent="0">
              <a:buNone/>
            </a:pPr>
            <a:endParaRPr lang="en-US" dirty="0" smtClean="0"/>
          </a:p>
          <a:p>
            <a:pPr marL="457200" lvl="1" indent="0">
              <a:buNone/>
            </a:pPr>
            <a:endParaRPr lang="en-US" dirty="0" smtClean="0"/>
          </a:p>
        </p:txBody>
      </p:sp>
      <p:sp>
        <p:nvSpPr>
          <p:cNvPr id="4" name="Номер слайда 3"/>
          <p:cNvSpPr>
            <a:spLocks noGrp="1"/>
          </p:cNvSpPr>
          <p:nvPr>
            <p:ph type="sldNum" sz="quarter" idx="12"/>
          </p:nvPr>
        </p:nvSpPr>
        <p:spPr/>
        <p:txBody>
          <a:bodyPr/>
          <a:lstStyle/>
          <a:p>
            <a:fld id="{0F7BD360-0806-4385-A438-6A6FBE3C9A1D}" type="slidenum">
              <a:rPr lang="ru-RU" smtClean="0"/>
              <a:t>5</a:t>
            </a:fld>
            <a:endParaRPr lang="ru-RU"/>
          </a:p>
        </p:txBody>
      </p:sp>
    </p:spTree>
    <p:extLst>
      <p:ext uri="{BB962C8B-B14F-4D97-AF65-F5344CB8AC3E}">
        <p14:creationId xmlns:p14="http://schemas.microsoft.com/office/powerpoint/2010/main" val="137126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JPA implementations</a:t>
            </a:r>
            <a:endParaRPr lang="ru-RU" dirty="0"/>
          </a:p>
        </p:txBody>
      </p:sp>
      <p:sp>
        <p:nvSpPr>
          <p:cNvPr id="3" name="Объект 2"/>
          <p:cNvSpPr>
            <a:spLocks noGrp="1"/>
          </p:cNvSpPr>
          <p:nvPr>
            <p:ph idx="1"/>
          </p:nvPr>
        </p:nvSpPr>
        <p:spPr/>
        <p:txBody>
          <a:bodyPr/>
          <a:lstStyle/>
          <a:p>
            <a:endParaRPr lang="en-US" dirty="0" smtClean="0"/>
          </a:p>
          <a:p>
            <a:r>
              <a:rPr lang="en-US" b="1" dirty="0" err="1" smtClean="0"/>
              <a:t>EclipseLink</a:t>
            </a:r>
            <a:endParaRPr lang="en-US" b="1" dirty="0" smtClean="0"/>
          </a:p>
          <a:p>
            <a:endParaRPr lang="en-US" dirty="0" smtClean="0"/>
          </a:p>
          <a:p>
            <a:r>
              <a:rPr lang="en-US" dirty="0" smtClean="0"/>
              <a:t>Hibernate</a:t>
            </a:r>
          </a:p>
          <a:p>
            <a:endParaRPr lang="en-US" dirty="0" smtClean="0"/>
          </a:p>
          <a:p>
            <a:r>
              <a:rPr lang="en-US" dirty="0" err="1" smtClean="0"/>
              <a:t>OpenJPA</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6</a:t>
            </a:fld>
            <a:endParaRPr lang="ru-RU"/>
          </a:p>
        </p:txBody>
      </p:sp>
    </p:spTree>
    <p:extLst>
      <p:ext uri="{BB962C8B-B14F-4D97-AF65-F5344CB8AC3E}">
        <p14:creationId xmlns:p14="http://schemas.microsoft.com/office/powerpoint/2010/main" val="1510188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j</a:t>
            </a:r>
            <a:r>
              <a:rPr lang="en-US" dirty="0" err="1" smtClean="0"/>
              <a:t>avax.persistence</a:t>
            </a:r>
            <a:endParaRPr lang="ru-RU" dirty="0"/>
          </a:p>
        </p:txBody>
      </p:sp>
      <p:pic>
        <p:nvPicPr>
          <p:cNvPr id="1026" name="Picture 2" descr="Картинки по запросу persistence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863" y="1690688"/>
            <a:ext cx="7462652" cy="4776098"/>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0F7BD360-0806-4385-A438-6A6FBE3C9A1D}" type="slidenum">
              <a:rPr lang="ru-RU" smtClean="0"/>
              <a:t>7</a:t>
            </a:fld>
            <a:endParaRPr lang="ru-RU"/>
          </a:p>
        </p:txBody>
      </p:sp>
    </p:spTree>
    <p:extLst>
      <p:ext uri="{BB962C8B-B14F-4D97-AF65-F5344CB8AC3E}">
        <p14:creationId xmlns:p14="http://schemas.microsoft.com/office/powerpoint/2010/main" val="3988815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Simple </a:t>
            </a:r>
            <a:r>
              <a:rPr lang="en-US" dirty="0" smtClean="0"/>
              <a:t>Entity</a:t>
            </a:r>
            <a:endParaRPr lang="ru-RU" dirty="0"/>
          </a:p>
        </p:txBody>
      </p:sp>
      <p:sp>
        <p:nvSpPr>
          <p:cNvPr id="3" name="Объект 2"/>
          <p:cNvSpPr>
            <a:spLocks noGrp="1"/>
          </p:cNvSpPr>
          <p:nvPr>
            <p:ph idx="1"/>
          </p:nvPr>
        </p:nvSpPr>
        <p:spPr>
          <a:xfrm>
            <a:off x="838200" y="3191287"/>
            <a:ext cx="10515600" cy="1000702"/>
          </a:xfrm>
        </p:spPr>
        <p:txBody>
          <a:bodyPr/>
          <a:lstStyle/>
          <a:p>
            <a:pPr marL="0" indent="0" algn="ctr">
              <a:buNone/>
            </a:pPr>
            <a:r>
              <a:rPr lang="en-US" sz="6000" dirty="0" smtClean="0"/>
              <a:t>Demo # 1</a:t>
            </a:r>
            <a:endParaRPr lang="ru-RU" sz="6000" dirty="0"/>
          </a:p>
        </p:txBody>
      </p:sp>
      <p:sp>
        <p:nvSpPr>
          <p:cNvPr id="4" name="Номер слайда 3"/>
          <p:cNvSpPr>
            <a:spLocks noGrp="1"/>
          </p:cNvSpPr>
          <p:nvPr>
            <p:ph type="sldNum" sz="quarter" idx="12"/>
          </p:nvPr>
        </p:nvSpPr>
        <p:spPr/>
        <p:txBody>
          <a:bodyPr/>
          <a:lstStyle/>
          <a:p>
            <a:fld id="{0F7BD360-0806-4385-A438-6A6FBE3C9A1D}" type="slidenum">
              <a:rPr lang="ru-RU" smtClean="0"/>
              <a:t>8</a:t>
            </a:fld>
            <a:endParaRPr lang="ru-RU"/>
          </a:p>
        </p:txBody>
      </p:sp>
    </p:spTree>
    <p:extLst>
      <p:ext uri="{BB962C8B-B14F-4D97-AF65-F5344CB8AC3E}">
        <p14:creationId xmlns:p14="http://schemas.microsoft.com/office/powerpoint/2010/main" val="264753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Simple Entity: Summary</a:t>
            </a:r>
            <a:endParaRPr lang="ru-RU" dirty="0"/>
          </a:p>
        </p:txBody>
      </p:sp>
      <p:sp>
        <p:nvSpPr>
          <p:cNvPr id="4" name="Номер слайда 3"/>
          <p:cNvSpPr>
            <a:spLocks noGrp="1"/>
          </p:cNvSpPr>
          <p:nvPr>
            <p:ph type="sldNum" sz="quarter" idx="12"/>
          </p:nvPr>
        </p:nvSpPr>
        <p:spPr/>
        <p:txBody>
          <a:bodyPr/>
          <a:lstStyle/>
          <a:p>
            <a:fld id="{0F7BD360-0806-4385-A438-6A6FBE3C9A1D}" type="slidenum">
              <a:rPr lang="ru-RU" smtClean="0"/>
              <a:t>9</a:t>
            </a:fld>
            <a:endParaRPr lang="ru-RU"/>
          </a:p>
        </p:txBody>
      </p:sp>
      <p:pic>
        <p:nvPicPr>
          <p:cNvPr id="7" name="Объект 6"/>
          <p:cNvPicPr>
            <a:picLocks noGrp="1" noChangeAspect="1"/>
          </p:cNvPicPr>
          <p:nvPr>
            <p:ph idx="1"/>
          </p:nvPr>
        </p:nvPicPr>
        <p:blipFill>
          <a:blip r:embed="rId3"/>
          <a:stretch>
            <a:fillRect/>
          </a:stretch>
        </p:blipFill>
        <p:spPr>
          <a:xfrm>
            <a:off x="838200" y="1477483"/>
            <a:ext cx="4179163" cy="5243991"/>
          </a:xfrm>
          <a:prstGeom prst="rect">
            <a:avLst/>
          </a:prstGeom>
        </p:spPr>
      </p:pic>
      <p:pic>
        <p:nvPicPr>
          <p:cNvPr id="8" name="Рисунок 7"/>
          <p:cNvPicPr>
            <a:picLocks noChangeAspect="1"/>
          </p:cNvPicPr>
          <p:nvPr/>
        </p:nvPicPr>
        <p:blipFill>
          <a:blip r:embed="rId4"/>
          <a:stretch>
            <a:fillRect/>
          </a:stretch>
        </p:blipFill>
        <p:spPr>
          <a:xfrm>
            <a:off x="6898387" y="2203429"/>
            <a:ext cx="3863015" cy="3377973"/>
          </a:xfrm>
          <a:prstGeom prst="rect">
            <a:avLst/>
          </a:prstGeom>
        </p:spPr>
      </p:pic>
    </p:spTree>
    <p:extLst>
      <p:ext uri="{BB962C8B-B14F-4D97-AF65-F5344CB8AC3E}">
        <p14:creationId xmlns:p14="http://schemas.microsoft.com/office/powerpoint/2010/main" val="2483199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572</Words>
  <Application>Microsoft Office PowerPoint</Application>
  <PresentationFormat>Широкоэкранный</PresentationFormat>
  <Paragraphs>134</Paragraphs>
  <Slides>22</Slides>
  <Notes>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JPA introduction</vt:lpstr>
      <vt:lpstr>Disclaimer</vt:lpstr>
      <vt:lpstr>JSR 338</vt:lpstr>
      <vt:lpstr>Object-relational problem</vt:lpstr>
      <vt:lpstr>Java Support for Persistence</vt:lpstr>
      <vt:lpstr>JPA implementations</vt:lpstr>
      <vt:lpstr>javax.persistence</vt:lpstr>
      <vt:lpstr>Simple Entity</vt:lpstr>
      <vt:lpstr>Simple Entity: Summary</vt:lpstr>
      <vt:lpstr>Entity relationships</vt:lpstr>
      <vt:lpstr>One to One relation</vt:lpstr>
      <vt:lpstr>One to One relation: Summary</vt:lpstr>
      <vt:lpstr>One to Many relation</vt:lpstr>
      <vt:lpstr>One to Many relation: Summary</vt:lpstr>
      <vt:lpstr>Many to Many relation</vt:lpstr>
      <vt:lpstr>Many to Many relation: Summary</vt:lpstr>
      <vt:lpstr>Entity Manager</vt:lpstr>
      <vt:lpstr>Entity Lifecycle Management</vt:lpstr>
      <vt:lpstr>Entity Lifecycle Management</vt:lpstr>
      <vt:lpstr>Summary</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Евгений Вишняков</dc:creator>
  <cp:lastModifiedBy>Евгений Вишняков</cp:lastModifiedBy>
  <cp:revision>41</cp:revision>
  <dcterms:created xsi:type="dcterms:W3CDTF">2017-03-28T09:50:54Z</dcterms:created>
  <dcterms:modified xsi:type="dcterms:W3CDTF">2017-03-30T10:07:40Z</dcterms:modified>
</cp:coreProperties>
</file>