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70" r:id="rId4"/>
    <p:sldId id="271" r:id="rId5"/>
    <p:sldId id="273" r:id="rId6"/>
    <p:sldId id="257" r:id="rId7"/>
    <p:sldId id="258" r:id="rId8"/>
    <p:sldId id="259" r:id="rId9"/>
    <p:sldId id="260" r:id="rId10"/>
    <p:sldId id="261" r:id="rId11"/>
    <p:sldId id="277" r:id="rId12"/>
    <p:sldId id="262" r:id="rId13"/>
    <p:sldId id="268" r:id="rId14"/>
    <p:sldId id="263" r:id="rId15"/>
    <p:sldId id="264" r:id="rId16"/>
    <p:sldId id="265" r:id="rId17"/>
    <p:sldId id="266" r:id="rId18"/>
    <p:sldId id="267"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9" autoAdjust="0"/>
    <p:restoredTop sz="94660"/>
  </p:normalViewPr>
  <p:slideViewPr>
    <p:cSldViewPr snapToGrid="0">
      <p:cViewPr>
        <p:scale>
          <a:sx n="116" d="100"/>
          <a:sy n="116" d="100"/>
        </p:scale>
        <p:origin x="392" y="2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12/13/17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12/13/17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12/13/17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12/13/17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12/13/17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12/13/17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12/13/17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12/13/17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12/13/17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12/13/17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12/13/17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12/13/17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12/13/17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12/13/17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12/13/17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12/13/17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12/13/17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12/13/17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Blockchain</a:t>
            </a:r>
            <a:endParaRPr lang="en-GB" dirty="0"/>
          </a:p>
        </p:txBody>
      </p:sp>
      <p:sp>
        <p:nvSpPr>
          <p:cNvPr id="3" name="Subtitle 2"/>
          <p:cNvSpPr>
            <a:spLocks noGrp="1"/>
          </p:cNvSpPr>
          <p:nvPr>
            <p:ph type="subTitle" idx="1"/>
          </p:nvPr>
        </p:nvSpPr>
        <p:spPr/>
        <p:txBody>
          <a:bodyPr/>
          <a:lstStyle/>
          <a:p>
            <a:r>
              <a:rPr lang="en-GB" dirty="0" smtClean="0"/>
              <a:t>Implications and Uses</a:t>
            </a:r>
            <a:endParaRPr lang="en-GB" dirty="0"/>
          </a:p>
        </p:txBody>
      </p:sp>
    </p:spTree>
    <p:extLst>
      <p:ext uri="{BB962C8B-B14F-4D97-AF65-F5344CB8AC3E}">
        <p14:creationId xmlns:p14="http://schemas.microsoft.com/office/powerpoint/2010/main" val="855823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85" y="406151"/>
            <a:ext cx="11262513" cy="5612264"/>
          </a:xfrm>
          <a:prstGeom prst="rect">
            <a:avLst/>
          </a:prstGeom>
        </p:spPr>
      </p:pic>
    </p:spTree>
    <p:extLst>
      <p:ext uri="{BB962C8B-B14F-4D97-AF65-F5344CB8AC3E}">
        <p14:creationId xmlns:p14="http://schemas.microsoft.com/office/powerpoint/2010/main" val="2628728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385" y="286439"/>
            <a:ext cx="11624899" cy="5541484"/>
          </a:xfrm>
        </p:spPr>
      </p:pic>
    </p:spTree>
    <p:extLst>
      <p:ext uri="{BB962C8B-B14F-4D97-AF65-F5344CB8AC3E}">
        <p14:creationId xmlns:p14="http://schemas.microsoft.com/office/powerpoint/2010/main" val="529725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830" y="58190"/>
            <a:ext cx="11284428" cy="6557742"/>
          </a:xfrm>
          <a:prstGeom prst="rect">
            <a:avLst/>
          </a:prstGeom>
        </p:spPr>
      </p:pic>
    </p:spTree>
    <p:extLst>
      <p:ext uri="{BB962C8B-B14F-4D97-AF65-F5344CB8AC3E}">
        <p14:creationId xmlns:p14="http://schemas.microsoft.com/office/powerpoint/2010/main" val="1275767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Cryptography</a:t>
            </a:r>
            <a:endParaRPr lang="en-GB" dirty="0"/>
          </a:p>
        </p:txBody>
      </p:sp>
      <p:sp>
        <p:nvSpPr>
          <p:cNvPr id="3" name="Content Placeholder 2"/>
          <p:cNvSpPr>
            <a:spLocks noGrp="1"/>
          </p:cNvSpPr>
          <p:nvPr>
            <p:ph idx="1"/>
          </p:nvPr>
        </p:nvSpPr>
        <p:spPr/>
        <p:txBody>
          <a:bodyPr/>
          <a:lstStyle/>
          <a:p>
            <a:r>
              <a:rPr lang="en-GB" dirty="0"/>
              <a:t>Hashes – Creation of a bit </a:t>
            </a:r>
            <a:r>
              <a:rPr lang="en-GB" dirty="0" smtClean="0"/>
              <a:t>string </a:t>
            </a:r>
            <a:r>
              <a:rPr lang="en-GB" dirty="0"/>
              <a:t>representing integrity of content other string</a:t>
            </a:r>
            <a:endParaRPr lang="en-GB" dirty="0" smtClean="0"/>
          </a:p>
          <a:p>
            <a:r>
              <a:rPr lang="en-GB" dirty="0"/>
              <a:t>Cryptographic hashes, such as the SHA256 computational algorithm, ensure that any alteration to transaction input — even the most minuscule change — results in a different hash value being computed, which indicates potentially compromised transaction </a:t>
            </a:r>
            <a:r>
              <a:rPr lang="en-GB" dirty="0" smtClean="0"/>
              <a:t>input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70" y="4389121"/>
            <a:ext cx="9783540" cy="2242442"/>
          </a:xfrm>
          <a:prstGeom prst="rect">
            <a:avLst/>
          </a:prstGeom>
        </p:spPr>
      </p:pic>
    </p:spTree>
    <p:extLst>
      <p:ext uri="{BB962C8B-B14F-4D97-AF65-F5344CB8AC3E}">
        <p14:creationId xmlns:p14="http://schemas.microsoft.com/office/powerpoint/2010/main" val="1151312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Cryptography</a:t>
            </a:r>
            <a:endParaRPr lang="en-GB" dirty="0"/>
          </a:p>
        </p:txBody>
      </p:sp>
      <p:sp>
        <p:nvSpPr>
          <p:cNvPr id="3" name="Content Placeholder 2"/>
          <p:cNvSpPr>
            <a:spLocks noGrp="1"/>
          </p:cNvSpPr>
          <p:nvPr>
            <p:ph idx="1"/>
          </p:nvPr>
        </p:nvSpPr>
        <p:spPr>
          <a:xfrm>
            <a:off x="1122830" y="2403995"/>
            <a:ext cx="8825659" cy="3416300"/>
          </a:xfrm>
        </p:spPr>
        <p:txBody>
          <a:bodyPr/>
          <a:lstStyle/>
          <a:p>
            <a:r>
              <a:rPr lang="en-GB" dirty="0" smtClean="0"/>
              <a:t>Keys and Wallets </a:t>
            </a:r>
            <a:r>
              <a:rPr lang="en-GB" dirty="0"/>
              <a:t>– A string encrypted with one key can only be decrypted with the other. One key needs to be kept private, the other one can be made publicly known so that it can be used by other parties to exchange data with you in a secure </a:t>
            </a:r>
            <a:r>
              <a:rPr lang="en-GB" dirty="0" smtClean="0"/>
              <a:t>manner. Private keys need to be stored either on a personal device or remotely with a service provider (wallet) so that it is only accessible for the owner</a:t>
            </a:r>
          </a:p>
          <a:p>
            <a:r>
              <a:rPr lang="en-GB" dirty="0"/>
              <a:t>Encryption </a:t>
            </a:r>
            <a:r>
              <a:rPr lang="en-GB" dirty="0" smtClean="0"/>
              <a:t>– The scrambling </a:t>
            </a:r>
            <a:r>
              <a:rPr lang="en-GB" dirty="0"/>
              <a:t>of clear text with the public key of the recipient so that the holder of that private key is the only one that can descramble the message. This is used to guarantee the confidentiality of the data exchanged.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830" y="5531233"/>
            <a:ext cx="10058400" cy="1012425"/>
          </a:xfrm>
          <a:prstGeom prst="rect">
            <a:avLst/>
          </a:prstGeom>
        </p:spPr>
      </p:pic>
    </p:spTree>
    <p:extLst>
      <p:ext uri="{BB962C8B-B14F-4D97-AF65-F5344CB8AC3E}">
        <p14:creationId xmlns:p14="http://schemas.microsoft.com/office/powerpoint/2010/main" val="2653326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Cryptography</a:t>
            </a:r>
            <a:endParaRPr lang="en-GB" dirty="0"/>
          </a:p>
        </p:txBody>
      </p:sp>
      <p:sp>
        <p:nvSpPr>
          <p:cNvPr id="3" name="Content Placeholder 2"/>
          <p:cNvSpPr>
            <a:spLocks noGrp="1"/>
          </p:cNvSpPr>
          <p:nvPr>
            <p:ph idx="1"/>
          </p:nvPr>
        </p:nvSpPr>
        <p:spPr>
          <a:xfrm>
            <a:off x="1154954" y="2354119"/>
            <a:ext cx="8825659" cy="3416300"/>
          </a:xfrm>
        </p:spPr>
        <p:txBody>
          <a:bodyPr/>
          <a:lstStyle/>
          <a:p>
            <a:r>
              <a:rPr lang="en-GB" dirty="0" smtClean="0"/>
              <a:t>Digital signature </a:t>
            </a:r>
            <a:r>
              <a:rPr lang="en-GB" dirty="0"/>
              <a:t>– Encryption of hash representing of original data to be secured with the private key of the </a:t>
            </a:r>
            <a:r>
              <a:rPr lang="en-GB" dirty="0" smtClean="0"/>
              <a:t>sender </a:t>
            </a:r>
            <a:r>
              <a:rPr lang="en-GB" dirty="0"/>
              <a:t>that is decrypted by the recipient with the public of the sender. If the decrypted hash matches the content of the original data it implies two things. First, the encryption can only be performed with the private key corresponding with public key and secondly, the original data can’t be tampered with.</a:t>
            </a:r>
            <a:endParaRPr lang="en-GB" dirty="0" smtClean="0"/>
          </a:p>
          <a:p>
            <a:r>
              <a:rPr lang="en-GB" dirty="0"/>
              <a:t>Digital signatures ensure that transactions originated from senders (signed with private keys) and not imposters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947" y="4964090"/>
            <a:ext cx="10058400" cy="981505"/>
          </a:xfrm>
          <a:prstGeom prst="rect">
            <a:avLst/>
          </a:prstGeom>
        </p:spPr>
      </p:pic>
    </p:spTree>
    <p:extLst>
      <p:ext uri="{BB962C8B-B14F-4D97-AF65-F5344CB8AC3E}">
        <p14:creationId xmlns:p14="http://schemas.microsoft.com/office/powerpoint/2010/main" val="1090663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Consensus</a:t>
            </a:r>
            <a:endParaRPr lang="en-GB" dirty="0"/>
          </a:p>
        </p:txBody>
      </p:sp>
      <p:sp>
        <p:nvSpPr>
          <p:cNvPr id="3" name="Content Placeholder 2"/>
          <p:cNvSpPr>
            <a:spLocks noGrp="1"/>
          </p:cNvSpPr>
          <p:nvPr>
            <p:ph idx="1"/>
          </p:nvPr>
        </p:nvSpPr>
        <p:spPr/>
        <p:txBody>
          <a:bodyPr/>
          <a:lstStyle/>
          <a:p>
            <a:r>
              <a:rPr lang="en-GB" dirty="0" smtClean="0"/>
              <a:t>Consensus – majority of nodes agree on the validity of transactions</a:t>
            </a:r>
          </a:p>
          <a:p>
            <a:r>
              <a:rPr lang="en-GB" dirty="0"/>
              <a:t>Consensus ensures that the shared ledgers are exact copies, and lowers the risk of fraudulent transactions, because tampering would have to occur across many places at exactly the same </a:t>
            </a:r>
            <a:r>
              <a:rPr lang="en-GB" dirty="0" smtClean="0"/>
              <a:t>time</a:t>
            </a:r>
          </a:p>
          <a:p>
            <a:endParaRPr lang="en-GB" dirty="0"/>
          </a:p>
        </p:txBody>
      </p:sp>
    </p:spTree>
    <p:extLst>
      <p:ext uri="{BB962C8B-B14F-4D97-AF65-F5344CB8AC3E}">
        <p14:creationId xmlns:p14="http://schemas.microsoft.com/office/powerpoint/2010/main" val="2117933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0466" y="2686627"/>
            <a:ext cx="4414219" cy="3416300"/>
          </a:xfrm>
        </p:spPr>
      </p:pic>
      <p:sp>
        <p:nvSpPr>
          <p:cNvPr id="5" name="Content Placeholder 2"/>
          <p:cNvSpPr txBox="1">
            <a:spLocks/>
          </p:cNvSpPr>
          <p:nvPr/>
        </p:nvSpPr>
        <p:spPr>
          <a:xfrm>
            <a:off x="1154955" y="2603500"/>
            <a:ext cx="5703046"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dirty="0" smtClean="0"/>
              <a:t>A business logic that can be assigned to a transaction on the </a:t>
            </a:r>
            <a:r>
              <a:rPr lang="en-GB" dirty="0" err="1" smtClean="0"/>
              <a:t>blockchain</a:t>
            </a:r>
            <a:endParaRPr lang="en-GB" dirty="0" smtClean="0"/>
          </a:p>
          <a:p>
            <a:r>
              <a:rPr lang="en-GB" dirty="0" smtClean="0"/>
              <a:t>Acts as a notary of </a:t>
            </a:r>
            <a:r>
              <a:rPr lang="en-GB" dirty="0" err="1" smtClean="0"/>
              <a:t>blockchain</a:t>
            </a:r>
            <a:r>
              <a:rPr lang="en-GB" dirty="0" smtClean="0"/>
              <a:t> transactions</a:t>
            </a:r>
          </a:p>
          <a:p>
            <a:r>
              <a:rPr lang="en-GB" dirty="0" smtClean="0"/>
              <a:t>It holds conditions under which specified actions can/must be fulfilled</a:t>
            </a:r>
          </a:p>
          <a:p>
            <a:r>
              <a:rPr lang="en-GB" dirty="0" smtClean="0"/>
              <a:t>Cannot be modified without predefined permissions</a:t>
            </a:r>
          </a:p>
          <a:p>
            <a:r>
              <a:rPr lang="en-GB" dirty="0" smtClean="0"/>
              <a:t>When a triggering event occurs the contract executes itself</a:t>
            </a:r>
          </a:p>
        </p:txBody>
      </p:sp>
    </p:spTree>
    <p:extLst>
      <p:ext uri="{BB962C8B-B14F-4D97-AF65-F5344CB8AC3E}">
        <p14:creationId xmlns:p14="http://schemas.microsoft.com/office/powerpoint/2010/main" val="4170525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887" y="1680632"/>
            <a:ext cx="10058400" cy="5010434"/>
          </a:xfrm>
          <a:prstGeom prst="rect">
            <a:avLst/>
          </a:prstGeom>
        </p:spPr>
      </p:pic>
    </p:spTree>
    <p:extLst>
      <p:ext uri="{BB962C8B-B14F-4D97-AF65-F5344CB8AC3E}">
        <p14:creationId xmlns:p14="http://schemas.microsoft.com/office/powerpoint/2010/main" val="2379602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blockchain used for?</a:t>
            </a:r>
            <a:endParaRPr lang="en-US" dirty="0"/>
          </a:p>
        </p:txBody>
      </p:sp>
      <p:pic>
        <p:nvPicPr>
          <p:cNvPr id="4" name="Picture 3" descr="Screen Shot 2017-10-30 at 14.30.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332" y="2271888"/>
            <a:ext cx="8609443" cy="4388556"/>
          </a:xfrm>
          <a:prstGeom prst="rect">
            <a:avLst/>
          </a:prstGeom>
        </p:spPr>
      </p:pic>
    </p:spTree>
    <p:extLst>
      <p:ext uri="{BB962C8B-B14F-4D97-AF65-F5344CB8AC3E}">
        <p14:creationId xmlns:p14="http://schemas.microsoft.com/office/powerpoint/2010/main" val="3586957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Blockchain?</a:t>
            </a:r>
            <a:endParaRPr lang="en-US" dirty="0"/>
          </a:p>
        </p:txBody>
      </p:sp>
      <p:pic>
        <p:nvPicPr>
          <p:cNvPr id="4" name="Picture 3" descr="Screen Shot 2017-10-29 at 17.28.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520" y="2449888"/>
            <a:ext cx="8158479" cy="4022106"/>
          </a:xfrm>
          <a:prstGeom prst="rect">
            <a:avLst/>
          </a:prstGeom>
        </p:spPr>
      </p:pic>
    </p:spTree>
    <p:extLst>
      <p:ext uri="{BB962C8B-B14F-4D97-AF65-F5344CB8AC3E}">
        <p14:creationId xmlns:p14="http://schemas.microsoft.com/office/powerpoint/2010/main" val="3036816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Benefits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609" y="2323182"/>
            <a:ext cx="8608162" cy="4375816"/>
          </a:xfrm>
          <a:prstGeom prst="rect">
            <a:avLst/>
          </a:prstGeom>
        </p:spPr>
      </p:pic>
    </p:spTree>
    <p:extLst>
      <p:ext uri="{BB962C8B-B14F-4D97-AF65-F5344CB8AC3E}">
        <p14:creationId xmlns:p14="http://schemas.microsoft.com/office/powerpoint/2010/main" val="3529864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6000" dirty="0" smtClean="0"/>
              <a:t>Any Questions?</a:t>
            </a:r>
            <a:endParaRPr lang="en-US" sz="6000" dirty="0"/>
          </a:p>
        </p:txBody>
      </p:sp>
    </p:spTree>
    <p:extLst>
      <p:ext uri="{BB962C8B-B14F-4D97-AF65-F5344CB8AC3E}">
        <p14:creationId xmlns:p14="http://schemas.microsoft.com/office/powerpoint/2010/main" val="715753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uses a distributed ledger to track transactions</a:t>
            </a:r>
            <a:endParaRPr lang="en-US" dirty="0"/>
          </a:p>
        </p:txBody>
      </p:sp>
      <p:pic>
        <p:nvPicPr>
          <p:cNvPr id="5" name="Picture 4" descr="Screen Shot 2017-10-30 at 14.23.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444" y="2159000"/>
            <a:ext cx="10075333" cy="4572000"/>
          </a:xfrm>
          <a:prstGeom prst="rect">
            <a:avLst/>
          </a:prstGeom>
        </p:spPr>
      </p:pic>
    </p:spTree>
    <p:extLst>
      <p:ext uri="{BB962C8B-B14F-4D97-AF65-F5344CB8AC3E}">
        <p14:creationId xmlns:p14="http://schemas.microsoft.com/office/powerpoint/2010/main" val="1327848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are connected within a chain of blocks</a:t>
            </a:r>
            <a:endParaRPr lang="en-US" dirty="0"/>
          </a:p>
        </p:txBody>
      </p:sp>
      <p:pic>
        <p:nvPicPr>
          <p:cNvPr id="4" name="Picture 3" descr="Screen Shot 2017-10-30 at 14.26.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890" y="2391517"/>
            <a:ext cx="8734776" cy="4134890"/>
          </a:xfrm>
          <a:prstGeom prst="rect">
            <a:avLst/>
          </a:prstGeom>
        </p:spPr>
      </p:pic>
    </p:spTree>
    <p:extLst>
      <p:ext uri="{BB962C8B-B14F-4D97-AF65-F5344CB8AC3E}">
        <p14:creationId xmlns:p14="http://schemas.microsoft.com/office/powerpoint/2010/main" val="270307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blockchain networks</a:t>
            </a:r>
            <a:endParaRPr lang="en-US" dirty="0"/>
          </a:p>
        </p:txBody>
      </p:sp>
      <p:pic>
        <p:nvPicPr>
          <p:cNvPr id="4" name="Picture 3" descr="Screen Shot 2017-10-30 at 14.29.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450" y="2334028"/>
            <a:ext cx="10258774" cy="4367764"/>
          </a:xfrm>
          <a:prstGeom prst="rect">
            <a:avLst/>
          </a:prstGeom>
        </p:spPr>
      </p:pic>
      <p:sp>
        <p:nvSpPr>
          <p:cNvPr id="3" name="Rectangle 2"/>
          <p:cNvSpPr/>
          <p:nvPr/>
        </p:nvSpPr>
        <p:spPr>
          <a:xfrm>
            <a:off x="7469437" y="2633031"/>
            <a:ext cx="4296578" cy="39881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2653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 &amp; Asset Exchange in business networks – Separate Ledgers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49" y="2277583"/>
            <a:ext cx="10058400" cy="3936714"/>
          </a:xfrm>
          <a:prstGeom prst="rect">
            <a:avLst/>
          </a:prstGeom>
        </p:spPr>
      </p:pic>
      <p:sp>
        <p:nvSpPr>
          <p:cNvPr id="5" name="TextBox 4"/>
          <p:cNvSpPr txBox="1"/>
          <p:nvPr/>
        </p:nvSpPr>
        <p:spPr>
          <a:xfrm>
            <a:off x="3042459" y="5844965"/>
            <a:ext cx="6051664" cy="369332"/>
          </a:xfrm>
          <a:prstGeom prst="rect">
            <a:avLst/>
          </a:prstGeom>
          <a:noFill/>
        </p:spPr>
        <p:txBody>
          <a:bodyPr wrap="square" rtlCol="0">
            <a:spAutoFit/>
          </a:bodyPr>
          <a:lstStyle/>
          <a:p>
            <a:r>
              <a:rPr lang="en-GB" dirty="0" smtClean="0"/>
              <a:t>Inefficient, expensive, error sensitive and vulnerable</a:t>
            </a:r>
            <a:endParaRPr lang="en-GB" dirty="0"/>
          </a:p>
        </p:txBody>
      </p:sp>
    </p:spTree>
    <p:extLst>
      <p:ext uri="{BB962C8B-B14F-4D97-AF65-F5344CB8AC3E}">
        <p14:creationId xmlns:p14="http://schemas.microsoft.com/office/powerpoint/2010/main" val="1608424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 and Asset Exchange in Business Networks – Shared Ledger</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969" y="2480126"/>
            <a:ext cx="10058400" cy="3549505"/>
          </a:xfrm>
          <a:prstGeom prst="rect">
            <a:avLst/>
          </a:prstGeom>
        </p:spPr>
      </p:pic>
      <p:sp>
        <p:nvSpPr>
          <p:cNvPr id="5" name="TextBox 4"/>
          <p:cNvSpPr txBox="1"/>
          <p:nvPr/>
        </p:nvSpPr>
        <p:spPr>
          <a:xfrm>
            <a:off x="3624350" y="5844965"/>
            <a:ext cx="6051664" cy="369332"/>
          </a:xfrm>
          <a:prstGeom prst="rect">
            <a:avLst/>
          </a:prstGeom>
          <a:noFill/>
        </p:spPr>
        <p:txBody>
          <a:bodyPr wrap="square" rtlCol="0">
            <a:spAutoFit/>
          </a:bodyPr>
          <a:lstStyle/>
          <a:p>
            <a:r>
              <a:rPr lang="en-GB" dirty="0" smtClean="0"/>
              <a:t>Consistent, efficient, secure and resilient</a:t>
            </a:r>
            <a:endParaRPr lang="en-GB" dirty="0"/>
          </a:p>
        </p:txBody>
      </p:sp>
    </p:spTree>
    <p:extLst>
      <p:ext uri="{BB962C8B-B14F-4D97-AF65-F5344CB8AC3E}">
        <p14:creationId xmlns:p14="http://schemas.microsoft.com/office/powerpoint/2010/main" val="2620046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key concepts</a:t>
            </a:r>
            <a:endParaRPr lang="en-GB" dirty="0"/>
          </a:p>
        </p:txBody>
      </p:sp>
      <p:sp>
        <p:nvSpPr>
          <p:cNvPr id="3" name="Content Placeholder 2"/>
          <p:cNvSpPr>
            <a:spLocks noGrp="1"/>
          </p:cNvSpPr>
          <p:nvPr>
            <p:ph idx="1"/>
          </p:nvPr>
        </p:nvSpPr>
        <p:spPr/>
        <p:txBody>
          <a:bodyPr/>
          <a:lstStyle/>
          <a:p>
            <a:r>
              <a:rPr lang="en-GB" dirty="0" smtClean="0"/>
              <a:t>- Distributed Shared </a:t>
            </a:r>
            <a:r>
              <a:rPr lang="en-GB" dirty="0"/>
              <a:t>L</a:t>
            </a:r>
            <a:r>
              <a:rPr lang="en-GB" dirty="0" smtClean="0"/>
              <a:t>edgers</a:t>
            </a:r>
          </a:p>
          <a:p>
            <a:r>
              <a:rPr lang="en-GB" dirty="0" smtClean="0"/>
              <a:t>- Cryptography</a:t>
            </a:r>
          </a:p>
          <a:p>
            <a:r>
              <a:rPr lang="en-GB" dirty="0" smtClean="0"/>
              <a:t>- Consensus</a:t>
            </a:r>
          </a:p>
          <a:p>
            <a:r>
              <a:rPr lang="en-GB" dirty="0" smtClean="0"/>
              <a:t>- Smart Contracts</a:t>
            </a:r>
            <a:endParaRPr lang="en-GB" dirty="0"/>
          </a:p>
        </p:txBody>
      </p:sp>
    </p:spTree>
    <p:extLst>
      <p:ext uri="{BB962C8B-B14F-4D97-AF65-F5344CB8AC3E}">
        <p14:creationId xmlns:p14="http://schemas.microsoft.com/office/powerpoint/2010/main" val="3452940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Shared Ledgers</a:t>
            </a:r>
            <a:endParaRPr lang="en-GB" dirty="0"/>
          </a:p>
        </p:txBody>
      </p:sp>
      <p:sp>
        <p:nvSpPr>
          <p:cNvPr id="3" name="Content Placeholder 2"/>
          <p:cNvSpPr>
            <a:spLocks noGrp="1"/>
          </p:cNvSpPr>
          <p:nvPr>
            <p:ph idx="1"/>
          </p:nvPr>
        </p:nvSpPr>
        <p:spPr>
          <a:xfrm>
            <a:off x="1154954" y="2603500"/>
            <a:ext cx="6334813" cy="3416300"/>
          </a:xfrm>
        </p:spPr>
        <p:txBody>
          <a:bodyPr/>
          <a:lstStyle/>
          <a:p>
            <a:r>
              <a:rPr lang="en-GB" dirty="0" smtClean="0"/>
              <a:t>- type of database that is shared, </a:t>
            </a:r>
            <a:r>
              <a:rPr lang="en-GB" dirty="0"/>
              <a:t>replicated, and synchronized among the members of a </a:t>
            </a:r>
            <a:r>
              <a:rPr lang="en-GB" dirty="0" smtClean="0"/>
              <a:t>network</a:t>
            </a:r>
          </a:p>
          <a:p>
            <a:r>
              <a:rPr lang="en-GB" dirty="0" smtClean="0"/>
              <a:t>- every recorded transaction has a unique cryptographic signature and timestamp, </a:t>
            </a:r>
            <a:r>
              <a:rPr lang="en-GB" dirty="0"/>
              <a:t>thus making the ledger an auditable history of all transactions in the </a:t>
            </a:r>
            <a:r>
              <a:rPr lang="en-GB" dirty="0" smtClean="0"/>
              <a:t>network</a:t>
            </a:r>
          </a:p>
          <a:p>
            <a:r>
              <a:rPr lang="en-GB" dirty="0"/>
              <a:t>- </a:t>
            </a:r>
            <a:r>
              <a:rPr lang="en-GB" dirty="0" smtClean="0"/>
              <a:t>A Node refers to a ‘full’ client - </a:t>
            </a:r>
            <a:r>
              <a:rPr lang="en-GB" dirty="0"/>
              <a:t>a client that owns the block chain and that is sharing blocks and transaction across the </a:t>
            </a:r>
            <a:r>
              <a:rPr lang="en-GB" dirty="0" smtClean="0"/>
              <a:t>network – all nods hold all transactions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010" y="2985332"/>
            <a:ext cx="3614041" cy="2652636"/>
          </a:xfrm>
          <a:prstGeom prst="rect">
            <a:avLst/>
          </a:prstGeom>
        </p:spPr>
      </p:pic>
    </p:spTree>
    <p:extLst>
      <p:ext uri="{BB962C8B-B14F-4D97-AF65-F5344CB8AC3E}">
        <p14:creationId xmlns:p14="http://schemas.microsoft.com/office/powerpoint/2010/main" val="1764824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382</TotalTime>
  <Words>489</Words>
  <Application>Microsoft Macintosh PowerPoint</Application>
  <PresentationFormat>Widescreen</PresentationFormat>
  <Paragraphs>41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Century Gothic</vt:lpstr>
      <vt:lpstr>Wingdings 3</vt:lpstr>
      <vt:lpstr>Arial</vt:lpstr>
      <vt:lpstr>Ion Boardroom</vt:lpstr>
      <vt:lpstr>Blockchain</vt:lpstr>
      <vt:lpstr>What is Blockchain?</vt:lpstr>
      <vt:lpstr>Blockchain uses a distributed ledger to track transactions</vt:lpstr>
      <vt:lpstr>Transactions are connected within a chain of blocks</vt:lpstr>
      <vt:lpstr>Types of blockchain networks</vt:lpstr>
      <vt:lpstr>Information &amp; Asset Exchange in business networks – Separate Ledgers</vt:lpstr>
      <vt:lpstr>Information and Asset Exchange in Business Networks – Shared Ledger</vt:lpstr>
      <vt:lpstr>4 key concepts</vt:lpstr>
      <vt:lpstr>Distributed Shared Ledgers</vt:lpstr>
      <vt:lpstr>PowerPoint Presentation</vt:lpstr>
      <vt:lpstr>PowerPoint Presentation</vt:lpstr>
      <vt:lpstr>PowerPoint Presentation</vt:lpstr>
      <vt:lpstr>Cryptography</vt:lpstr>
      <vt:lpstr>Cryptography</vt:lpstr>
      <vt:lpstr>Cryptography</vt:lpstr>
      <vt:lpstr>Consensus</vt:lpstr>
      <vt:lpstr>Smart Contracts</vt:lpstr>
      <vt:lpstr>Smart Contracts</vt:lpstr>
      <vt:lpstr>What is blockchain used for?</vt:lpstr>
      <vt:lpstr>Blockchain Benefits</vt:lpstr>
      <vt:lpstr>PowerPoint Presentation</vt:lpstr>
    </vt:vector>
  </TitlesOfParts>
  <Company>Queen Mary, University of London</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Bence Tamas Kalozdi</dc:creator>
  <cp:lastModifiedBy>Mihail Butnaru</cp:lastModifiedBy>
  <cp:revision>17</cp:revision>
  <cp:lastPrinted>2017-11-13T15:28:37Z</cp:lastPrinted>
  <dcterms:created xsi:type="dcterms:W3CDTF">2017-10-30T11:03:12Z</dcterms:created>
  <dcterms:modified xsi:type="dcterms:W3CDTF">2017-12-13T18:16:59Z</dcterms:modified>
</cp:coreProperties>
</file>