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7" r:id="rId6"/>
    <p:sldId id="267" r:id="rId7"/>
    <p:sldId id="271" r:id="rId8"/>
    <p:sldId id="261" r:id="rId9"/>
    <p:sldId id="270" r:id="rId10"/>
    <p:sldId id="260" r:id="rId11"/>
    <p:sldId id="262" r:id="rId12"/>
    <p:sldId id="278" r:id="rId13"/>
    <p:sldId id="266" r:id="rId14"/>
    <p:sldId id="264" r:id="rId15"/>
    <p:sldId id="273" r:id="rId16"/>
    <p:sldId id="274" r:id="rId17"/>
    <p:sldId id="263" r:id="rId18"/>
    <p:sldId id="268" r:id="rId19"/>
    <p:sldId id="269" r:id="rId20"/>
    <p:sldId id="258" r:id="rId21"/>
    <p:sldId id="265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D0D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4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2611F-DA9B-46DB-865B-BA2A77F00790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38F9-8416-4B7F-9EC3-181EAD9D9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7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38F9-8416-4B7F-9EC3-181EAD9D9E4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1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38F9-8416-4B7F-9EC3-181EAD9D9E4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C60971E-F7D7-4DD9-9371-333BDEBBEA2D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C85BA0-CC25-4DDA-AF73-59E5537A2E1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ar.1gb.u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077072"/>
            <a:ext cx="4953000" cy="23042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Tutor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ru-RU" dirty="0" smtClean="0"/>
              <a:t>Новиков Евгений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Разработчики:</a:t>
            </a:r>
          </a:p>
          <a:p>
            <a:pPr marL="379476" indent="-342900">
              <a:buFontTx/>
              <a:buChar char="-"/>
            </a:pPr>
            <a:r>
              <a:rPr lang="ru-RU" dirty="0" err="1" smtClean="0"/>
              <a:t>Сысоенко</a:t>
            </a:r>
            <a:r>
              <a:rPr lang="ru-RU" dirty="0" smtClean="0"/>
              <a:t> Евгений</a:t>
            </a:r>
          </a:p>
          <a:p>
            <a:pPr marL="379476" indent="-342900">
              <a:buFontTx/>
              <a:buChar char="-"/>
            </a:pPr>
            <a:r>
              <a:rPr lang="ru-RU" dirty="0" smtClean="0"/>
              <a:t>Кузнецов Денис</a:t>
            </a:r>
          </a:p>
          <a:p>
            <a:pPr marL="379476" indent="-342900">
              <a:buFontTx/>
              <a:buChar char="-"/>
            </a:pPr>
            <a:r>
              <a:rPr lang="ru-RU" dirty="0" err="1" smtClean="0"/>
              <a:t>Золотаревский</a:t>
            </a:r>
            <a:r>
              <a:rPr lang="ru-RU" dirty="0" smtClean="0"/>
              <a:t> Михаил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4868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+mj-lt"/>
              </a:rPr>
              <a:t>Презентация проекта</a:t>
            </a:r>
            <a:endParaRPr lang="ru-RU" sz="3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4276" y="1628800"/>
            <a:ext cx="76434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WEB CALENDAR</a:t>
            </a:r>
            <a:endParaRPr lang="ru-RU" sz="80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2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Объявление основных </a:t>
            </a:r>
            <a:endParaRPr lang="en-US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>
                <a:solidFill>
                  <a:schemeClr val="accent2"/>
                </a:solidFill>
                <a:latin typeface="+mj-lt"/>
              </a:rPr>
              <a:t>и</a:t>
            </a: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нтерфейсов</a:t>
            </a:r>
            <a:r>
              <a:rPr lang="en-US" sz="2000" b="1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сервисов</a:t>
            </a:r>
          </a:p>
          <a:p>
            <a:pPr marL="109728" indent="0">
              <a:buNone/>
            </a:pP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Основные классы </a:t>
            </a: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и </a:t>
            </a:r>
            <a:r>
              <a:rPr lang="ru-RU" sz="2000" b="1" dirty="0" err="1" smtClean="0">
                <a:solidFill>
                  <a:schemeClr val="accent2"/>
                </a:solidFill>
                <a:latin typeface="+mj-lt"/>
              </a:rPr>
              <a:t>репозитории</a:t>
            </a: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Реализация сервисов</a:t>
            </a:r>
          </a:p>
          <a:p>
            <a:pPr marL="109728" indent="0">
              <a:buNone/>
            </a:pPr>
            <a:endParaRPr lang="en-US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Слой доступа к данным</a:t>
            </a:r>
          </a:p>
          <a:p>
            <a:pPr marL="109728" indent="0">
              <a:buNone/>
            </a:pPr>
            <a:endParaRPr lang="ru-RU" sz="2000" b="1" dirty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+mj-lt"/>
              </a:rPr>
              <a:t>Тесты</a:t>
            </a:r>
          </a:p>
          <a:p>
            <a:pPr marL="109728" indent="0">
              <a:buNone/>
            </a:pPr>
            <a:endParaRPr lang="ru-RU" sz="2000" b="1" dirty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+mj-lt"/>
              </a:rPr>
              <a:t>User Interface</a:t>
            </a:r>
            <a:endParaRPr lang="ru-RU" sz="2000" b="1" dirty="0" smtClean="0">
              <a:solidFill>
                <a:schemeClr val="accent2"/>
              </a:solidFill>
              <a:latin typeface="+mj-lt"/>
            </a:endParaRPr>
          </a:p>
          <a:p>
            <a:pPr marL="109728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iha\Desktop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402004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3419872" y="2060848"/>
            <a:ext cx="1728192" cy="64807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699792" y="3001144"/>
            <a:ext cx="2448272" cy="13982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347864" y="3284984"/>
            <a:ext cx="1800200" cy="64807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707904" y="3861048"/>
            <a:ext cx="1440160" cy="79208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475656" y="4653136"/>
            <a:ext cx="3672408" cy="7200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2411760" y="5301208"/>
            <a:ext cx="2736304" cy="7200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890D0D"/>
                </a:solidFill>
              </a:rPr>
              <a:t>Code </a:t>
            </a:r>
            <a:r>
              <a:rPr lang="en-US" u="sng" dirty="0" smtClean="0">
                <a:solidFill>
                  <a:srgbClr val="890D0D"/>
                </a:solidFill>
              </a:rPr>
              <a:t>convention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ru-RU" smtClean="0">
                <a:solidFill>
                  <a:schemeClr val="accent2"/>
                </a:solidFill>
              </a:rPr>
              <a:t>Наименование классов </a:t>
            </a:r>
            <a:r>
              <a:rPr lang="ru-RU" dirty="0" smtClean="0">
                <a:solidFill>
                  <a:schemeClr val="accent2"/>
                </a:solidFill>
              </a:rPr>
              <a:t>и методов – </a:t>
            </a:r>
            <a:r>
              <a:rPr lang="en-US" dirty="0" err="1" smtClean="0">
                <a:solidFill>
                  <a:schemeClr val="accent2"/>
                </a:solidFill>
              </a:rPr>
              <a:t>PascalCase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chemeClr val="accent2"/>
                </a:solidFill>
              </a:rPr>
              <a:t>Наименование полей и переменных - </a:t>
            </a:r>
            <a:r>
              <a:rPr lang="en-US" dirty="0" err="1" smtClean="0">
                <a:solidFill>
                  <a:schemeClr val="accent2"/>
                </a:solidFill>
              </a:rPr>
              <a:t>camelCase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Структура</a:t>
            </a:r>
            <a:r>
              <a:rPr lang="ru-RU" u="sng" dirty="0">
                <a:solidFill>
                  <a:srgbClr val="890D0D"/>
                </a:solidFill>
              </a:rPr>
              <a:t> БД</a:t>
            </a:r>
            <a:endParaRPr lang="ru-RU" u="sng" dirty="0">
              <a:solidFill>
                <a:srgbClr val="890D0D"/>
              </a:solidFill>
            </a:endParaRPr>
          </a:p>
        </p:txBody>
      </p:sp>
      <p:pic>
        <p:nvPicPr>
          <p:cNvPr id="4098" name="Picture 2" descr="S:\IT\Apriorit\Calender\sc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" r="8410"/>
          <a:stretch/>
        </p:blipFill>
        <p:spPr bwMode="auto">
          <a:xfrm>
            <a:off x="251520" y="1844824"/>
            <a:ext cx="8676456" cy="415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20272" y="3429000"/>
            <a:ext cx="18722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iha\Downloads\images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8999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 smtClean="0">
                <a:solidFill>
                  <a:srgbClr val="890D0D"/>
                </a:solidFill>
              </a:rPr>
              <a:t>Хостинг</a:t>
            </a:r>
            <a:r>
              <a:rPr lang="en-US" u="sng" dirty="0" smtClean="0">
                <a:solidFill>
                  <a:srgbClr val="890D0D"/>
                </a:solidFill>
              </a:rPr>
              <a:t>, </a:t>
            </a:r>
            <a:r>
              <a:rPr lang="en-US" u="sng" dirty="0" err="1" smtClean="0">
                <a:solidFill>
                  <a:srgbClr val="890D0D"/>
                </a:solidFill>
              </a:rPr>
              <a:t>git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7744" y="2249424"/>
            <a:ext cx="6419056" cy="4325112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Хостинг-провайдер: 1</a:t>
            </a:r>
            <a:r>
              <a:rPr lang="en-US" dirty="0" smtClean="0">
                <a:solidFill>
                  <a:schemeClr val="accent2"/>
                </a:solidFill>
              </a:rPr>
              <a:t>gb.ua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s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://calendar.1gb.ua</a:t>
            </a:r>
            <a:endParaRPr lang="en-US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>
                <a:solidFill>
                  <a:schemeClr val="accent2"/>
                </a:solidFill>
              </a:rPr>
              <a:t>: https://github.com/inqueez/students-web-calendar/commits/master</a:t>
            </a:r>
            <a:endParaRPr lang="en-US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1026" name="Picture 2" descr="C:\Users\Miha\Downloads\1gb-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" y="2132856"/>
            <a:ext cx="1552655" cy="102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Описание </a:t>
            </a:r>
            <a:r>
              <a:rPr lang="en-US" u="sng" dirty="0" smtClean="0">
                <a:solidFill>
                  <a:srgbClr val="890D0D"/>
                </a:solidFill>
              </a:rPr>
              <a:t>UI</a:t>
            </a:r>
            <a:r>
              <a:rPr lang="ru-RU" u="sng" dirty="0" smtClean="0">
                <a:solidFill>
                  <a:srgbClr val="890D0D"/>
                </a:solidFill>
              </a:rPr>
              <a:t/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>
                <a:solidFill>
                  <a:srgbClr val="890D0D"/>
                </a:solidFill>
              </a:rPr>
              <a:t>(Главное окно </a:t>
            </a:r>
            <a:r>
              <a:rPr lang="en-US" sz="3100" u="sng" dirty="0">
                <a:solidFill>
                  <a:srgbClr val="890D0D"/>
                </a:solidFill>
              </a:rPr>
              <a:t>– </a:t>
            </a:r>
            <a:r>
              <a:rPr lang="ru-RU" sz="3100" u="sng" dirty="0" smtClean="0">
                <a:solidFill>
                  <a:srgbClr val="890D0D"/>
                </a:solidFill>
              </a:rPr>
              <a:t>управление календарями)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2051" name="Picture 3" descr="S:\IT\Apriorit\Calender\Calendar 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7397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Описание </a:t>
            </a:r>
            <a:r>
              <a:rPr lang="en-US" u="sng" dirty="0" smtClean="0">
                <a:solidFill>
                  <a:srgbClr val="890D0D"/>
                </a:solidFill>
              </a:rPr>
              <a:t>UI</a:t>
            </a:r>
            <a:r>
              <a:rPr lang="ru-RU" u="sng" dirty="0" smtClean="0">
                <a:solidFill>
                  <a:srgbClr val="890D0D"/>
                </a:solidFill>
              </a:rPr>
              <a:t/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>
                <a:solidFill>
                  <a:srgbClr val="890D0D"/>
                </a:solidFill>
              </a:rPr>
              <a:t>(Окно управления </a:t>
            </a:r>
            <a:r>
              <a:rPr lang="ru-RU" sz="3100" u="sng" dirty="0" smtClean="0">
                <a:solidFill>
                  <a:srgbClr val="890D0D"/>
                </a:solidFill>
              </a:rPr>
              <a:t>событиями)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3074" name="Picture 2" descr="S:\IT\Apriorit\Calender\Main 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4" y="2132856"/>
            <a:ext cx="8554450" cy="42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4098" name="Picture 2" descr="S:\IT\Apriorit\Calender\Create event win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24936" cy="540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Описание </a:t>
            </a:r>
            <a:r>
              <a:rPr lang="en-US" u="sng" dirty="0" smtClean="0">
                <a:solidFill>
                  <a:srgbClr val="890D0D"/>
                </a:solidFill>
              </a:rPr>
              <a:t>UI</a:t>
            </a:r>
            <a:r>
              <a:rPr lang="ru-RU" u="sng" dirty="0" smtClean="0">
                <a:solidFill>
                  <a:srgbClr val="890D0D"/>
                </a:solidFill>
              </a:rPr>
              <a:t/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>
                <a:solidFill>
                  <a:srgbClr val="890D0D"/>
                </a:solidFill>
              </a:rPr>
              <a:t>(Окно </a:t>
            </a:r>
            <a:r>
              <a:rPr lang="ru-RU" sz="3100" u="sng" dirty="0" smtClean="0">
                <a:solidFill>
                  <a:srgbClr val="890D0D"/>
                </a:solidFill>
              </a:rPr>
              <a:t>создания события)</a:t>
            </a:r>
            <a:endParaRPr lang="ru-RU" sz="3100" u="sng" dirty="0">
              <a:solidFill>
                <a:srgbClr val="89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36104"/>
          </a:xfrm>
        </p:spPr>
        <p:txBody>
          <a:bodyPr>
            <a:noAutofit/>
          </a:bodyPr>
          <a:lstStyle/>
          <a:p>
            <a:pPr algn="ctr"/>
            <a:r>
              <a:rPr lang="ru-RU" u="sng" dirty="0" err="1">
                <a:solidFill>
                  <a:srgbClr val="890D0D"/>
                </a:solidFill>
              </a:rPr>
              <a:t>Валидация</a:t>
            </a:r>
            <a:r>
              <a:rPr lang="ru-RU" u="sng" dirty="0">
                <a:solidFill>
                  <a:srgbClr val="890D0D"/>
                </a:solidFill>
              </a:rPr>
              <a:t> данных и безопасность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Валидация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 уровне моделей (</a:t>
            </a:r>
            <a:r>
              <a:rPr lang="ru-RU" dirty="0" err="1" smtClean="0"/>
              <a:t>аттрибуты</a:t>
            </a:r>
            <a:r>
              <a:rPr lang="ru-RU" dirty="0" smtClean="0"/>
              <a:t>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 уровне слоя </a:t>
            </a:r>
            <a:r>
              <a:rPr lang="en-US" dirty="0" smtClean="0"/>
              <a:t>Domain </a:t>
            </a:r>
            <a:r>
              <a:rPr lang="ru-RU" dirty="0" smtClean="0"/>
              <a:t>(классы </a:t>
            </a:r>
            <a:r>
              <a:rPr lang="en-US" dirty="0" err="1" smtClean="0"/>
              <a:t>CalendarValidation</a:t>
            </a:r>
            <a:r>
              <a:rPr lang="en-US" dirty="0" smtClean="0"/>
              <a:t> </a:t>
            </a:r>
            <a:r>
              <a:rPr lang="ru-RU" dirty="0" smtClean="0"/>
              <a:t> и др.</a:t>
            </a:r>
            <a:r>
              <a:rPr lang="en-US" dirty="0" smtClean="0"/>
              <a:t>)</a:t>
            </a:r>
            <a:endParaRPr lang="ru-RU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На клиентской </a:t>
            </a:r>
            <a:r>
              <a:rPr lang="ru-RU" dirty="0" smtClean="0"/>
              <a:t>стороне (</a:t>
            </a:r>
            <a:r>
              <a:rPr lang="en-US" i="1" dirty="0" smtClean="0"/>
              <a:t>angular-sanitize.js</a:t>
            </a:r>
            <a:r>
              <a:rPr lang="ru-RU" dirty="0" smtClean="0"/>
              <a:t>)</a:t>
            </a:r>
            <a:endParaRPr lang="ru-RU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Безопасность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en-US" dirty="0" smtClean="0"/>
              <a:t>Onion</a:t>
            </a:r>
            <a:r>
              <a:rPr lang="ru-RU" dirty="0" smtClean="0"/>
              <a:t>-</a:t>
            </a:r>
            <a:r>
              <a:rPr lang="ru-RU" dirty="0"/>
              <a:t>а</a:t>
            </a:r>
            <a:r>
              <a:rPr lang="ru-RU" dirty="0" smtClean="0"/>
              <a:t>рхитектуры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/>
                </a:solidFill>
              </a:rPr>
              <a:t>Обращение к БД с помощью </a:t>
            </a:r>
            <a:r>
              <a:rPr lang="en-US" dirty="0" smtClean="0">
                <a:solidFill>
                  <a:schemeClr val="accent2"/>
                </a:solidFill>
              </a:rPr>
              <a:t>Entity Framework </a:t>
            </a:r>
            <a:r>
              <a:rPr lang="ru-RU" dirty="0" smtClean="0">
                <a:solidFill>
                  <a:schemeClr val="accent2"/>
                </a:solidFill>
              </a:rPr>
              <a:t>и </a:t>
            </a:r>
            <a:r>
              <a:rPr lang="en-US" dirty="0" smtClean="0">
                <a:solidFill>
                  <a:schemeClr val="accent2"/>
                </a:solidFill>
              </a:rPr>
              <a:t> LINQ-</a:t>
            </a:r>
            <a:r>
              <a:rPr lang="ru-RU" dirty="0" smtClean="0">
                <a:solidFill>
                  <a:schemeClr val="accent2"/>
                </a:solidFill>
              </a:rPr>
              <a:t>запросов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Identity (</a:t>
            </a:r>
            <a:r>
              <a:rPr lang="ru-RU" dirty="0" smtClean="0"/>
              <a:t>функции контроля доступа, хранение паролей в </a:t>
            </a:r>
            <a:r>
              <a:rPr lang="ru-RU" dirty="0" err="1" smtClean="0"/>
              <a:t>хэшах</a:t>
            </a:r>
            <a:r>
              <a:rPr lang="ru-RU" dirty="0" smtClean="0"/>
              <a:t> и др.)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XSS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(Cross Site Scripting) -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Ganss.XSS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Cross-Site </a:t>
            </a:r>
            <a:r>
              <a:rPr lang="en-US" dirty="0"/>
              <a:t>Request Forgery, </a:t>
            </a:r>
            <a:r>
              <a:rPr lang="en-US" dirty="0" smtClean="0"/>
              <a:t>CSRF/XSRF</a:t>
            </a:r>
            <a:r>
              <a:rPr lang="ru-RU" dirty="0" smtClean="0"/>
              <a:t> – использование </a:t>
            </a:r>
            <a:r>
              <a:rPr lang="ru-RU" dirty="0" err="1" smtClean="0"/>
              <a:t>аттрибутов</a:t>
            </a:r>
            <a:r>
              <a:rPr lang="ru-RU" dirty="0" smtClean="0"/>
              <a:t> </a:t>
            </a:r>
            <a:r>
              <a:rPr lang="en-US" dirty="0"/>
              <a:t>[</a:t>
            </a:r>
            <a:r>
              <a:rPr lang="en-US" dirty="0" err="1"/>
              <a:t>ValidateAntiForgeryToken</a:t>
            </a:r>
            <a:r>
              <a:rPr lang="en-US" dirty="0" smtClean="0"/>
              <a:t>]</a:t>
            </a:r>
            <a:r>
              <a:rPr lang="ru-RU" dirty="0" smtClean="0"/>
              <a:t> и хелперов </a:t>
            </a:r>
            <a:r>
              <a:rPr lang="en-US" dirty="0"/>
              <a:t>@</a:t>
            </a:r>
            <a:r>
              <a:rPr lang="en-US" dirty="0" err="1"/>
              <a:t>Html.AntiForgeryToken</a:t>
            </a:r>
            <a:r>
              <a:rPr lang="en-US" dirty="0" smtClean="0"/>
              <a:t>()</a:t>
            </a:r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936104"/>
          </a:xfrm>
        </p:spPr>
        <p:txBody>
          <a:bodyPr>
            <a:no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Функциональность, которую можно добавить в 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Авторизация с помощью </a:t>
            </a:r>
            <a:r>
              <a:rPr lang="en-US" dirty="0" smtClean="0">
                <a:solidFill>
                  <a:schemeClr val="accent2"/>
                </a:solidFill>
              </a:rPr>
              <a:t>API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en-US" dirty="0" err="1" smtClean="0">
                <a:solidFill>
                  <a:schemeClr val="accent2"/>
                </a:solidFill>
              </a:rPr>
              <a:t>google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facebook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и др.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chemeClr val="accent2"/>
                </a:solidFill>
              </a:rPr>
              <a:t>Уведомление о наступлении события с помощью СМС и по электронной почте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Совместный доступ к календарям (в </a:t>
            </a:r>
            <a:r>
              <a:rPr lang="ru-RU" dirty="0" err="1" smtClean="0">
                <a:solidFill>
                  <a:schemeClr val="accent2"/>
                </a:solidFill>
              </a:rPr>
              <a:t>т.ч</a:t>
            </a:r>
            <a:r>
              <a:rPr lang="ru-RU" dirty="0" smtClean="0">
                <a:solidFill>
                  <a:schemeClr val="accent2"/>
                </a:solidFill>
              </a:rPr>
              <a:t>. общедоступные календари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0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>
                <a:solidFill>
                  <a:srgbClr val="890D0D"/>
                </a:solidFill>
              </a:rPr>
              <a:t>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Unit</a:t>
            </a:r>
            <a:r>
              <a:rPr lang="ru-RU" dirty="0" smtClean="0">
                <a:solidFill>
                  <a:schemeClr val="accent2"/>
                </a:solidFill>
              </a:rPr>
              <a:t>-тесты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MOCK-</a:t>
            </a:r>
            <a:r>
              <a:rPr lang="ru-RU" dirty="0" smtClean="0">
                <a:solidFill>
                  <a:schemeClr val="accent2"/>
                </a:solidFill>
              </a:rPr>
              <a:t>тесты (</a:t>
            </a:r>
            <a:r>
              <a:rPr lang="en-US" dirty="0" err="1" smtClean="0">
                <a:solidFill>
                  <a:schemeClr val="accent2"/>
                </a:solidFill>
              </a:rPr>
              <a:t>Moq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by Daniel </a:t>
            </a:r>
            <a:r>
              <a:rPr lang="en-US" dirty="0" err="1" smtClean="0">
                <a:solidFill>
                  <a:schemeClr val="accent2"/>
                </a:solidFill>
              </a:rPr>
              <a:t>Cazzulino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Изначальная постановка </a:t>
            </a:r>
            <a:r>
              <a:rPr lang="ru-RU" u="sng" dirty="0" smtClean="0">
                <a:solidFill>
                  <a:srgbClr val="890D0D"/>
                </a:solidFill>
              </a:rPr>
              <a:t>задачи</a:t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 smtClean="0">
                <a:solidFill>
                  <a:srgbClr val="890D0D"/>
                </a:solidFill>
              </a:rPr>
              <a:t>(требования заказчика)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Требования к </a:t>
            </a:r>
            <a:r>
              <a:rPr lang="en-US" dirty="0"/>
              <a:t>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Дизайн, приближенный к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Google 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Наличие календаря с датами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Наличие графика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 списка событий</a:t>
            </a:r>
          </a:p>
          <a:p>
            <a:r>
              <a:rPr lang="ru-RU" dirty="0"/>
              <a:t>Требования к функционалу </a:t>
            </a:r>
            <a:r>
              <a:rPr lang="ru-RU" dirty="0" smtClean="0"/>
              <a:t>приложения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Возможность создания, изменения, добавления календарей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пользователем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Возможность создания, изменения, добавления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событий пользователем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Возможность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указания повторяемости событий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Отображение событий в графике и списке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Оповещение о наступлении события в браузере с возможностью оповещения заблаговременно</a:t>
            </a:r>
          </a:p>
          <a:p>
            <a:endParaRPr lang="ru-RU" dirty="0" smtClean="0"/>
          </a:p>
          <a:p>
            <a:endParaRPr lang="ru-RU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7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301080"/>
          </a:xfrm>
        </p:spPr>
        <p:txBody>
          <a:bodyPr>
            <a:noAutofit/>
          </a:bodyPr>
          <a:lstStyle/>
          <a:p>
            <a:pPr algn="ctr"/>
            <a:r>
              <a:rPr lang="uk-UA" sz="3200" u="sng" dirty="0" err="1" smtClean="0">
                <a:solidFill>
                  <a:srgbClr val="890D0D"/>
                </a:solidFill>
              </a:rPr>
              <a:t>Коррективы</a:t>
            </a:r>
            <a:r>
              <a:rPr lang="en-US" sz="3200" u="sng" dirty="0" smtClean="0">
                <a:solidFill>
                  <a:srgbClr val="890D0D"/>
                </a:solidFill>
              </a:rPr>
              <a:t> </a:t>
            </a:r>
            <a:r>
              <a:rPr lang="ru-RU" sz="3200" u="sng" dirty="0" smtClean="0">
                <a:solidFill>
                  <a:srgbClr val="890D0D"/>
                </a:solidFill>
              </a:rPr>
              <a:t>в постановке задачи</a:t>
            </a:r>
            <a:r>
              <a:rPr lang="uk-UA" sz="3200" u="sng" dirty="0" smtClean="0">
                <a:solidFill>
                  <a:srgbClr val="890D0D"/>
                </a:solidFill>
              </a:rPr>
              <a:t>, </a:t>
            </a:r>
            <a:r>
              <a:rPr lang="uk-UA" sz="3200" u="sng" dirty="0" err="1">
                <a:solidFill>
                  <a:srgbClr val="890D0D"/>
                </a:solidFill>
              </a:rPr>
              <a:t>сделанные</a:t>
            </a:r>
            <a:r>
              <a:rPr lang="uk-UA" sz="3200" u="sng" dirty="0">
                <a:solidFill>
                  <a:srgbClr val="890D0D"/>
                </a:solidFill>
              </a:rPr>
              <a:t> в </a:t>
            </a:r>
            <a:r>
              <a:rPr lang="uk-UA" sz="3200" u="sng" dirty="0" err="1">
                <a:solidFill>
                  <a:srgbClr val="890D0D"/>
                </a:solidFill>
              </a:rPr>
              <a:t>процессе</a:t>
            </a:r>
            <a:r>
              <a:rPr lang="uk-UA" sz="3200" u="sng" dirty="0">
                <a:solidFill>
                  <a:srgbClr val="890D0D"/>
                </a:solidFill>
              </a:rPr>
              <a:t> </a:t>
            </a:r>
            <a:r>
              <a:rPr lang="uk-UA" sz="3200" u="sng" dirty="0" err="1">
                <a:solidFill>
                  <a:srgbClr val="890D0D"/>
                </a:solidFill>
              </a:rPr>
              <a:t>разработки</a:t>
            </a:r>
            <a:endParaRPr lang="ru-RU" sz="32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</a:rPr>
              <a:t>Реализация уведомления пользователя в помощью технологии </a:t>
            </a:r>
            <a:r>
              <a:rPr lang="en-US" dirty="0" err="1" smtClean="0">
                <a:solidFill>
                  <a:schemeClr val="accent2"/>
                </a:solidFill>
              </a:rPr>
              <a:t>SignalR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ru-RU" dirty="0" smtClean="0">
                <a:solidFill>
                  <a:srgbClr val="00B050"/>
                </a:solidFill>
              </a:rPr>
              <a:t>реализовано)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Реализация </a:t>
            </a:r>
            <a:r>
              <a:rPr lang="en-US" dirty="0" smtClean="0">
                <a:solidFill>
                  <a:schemeClr val="accent2"/>
                </a:solidFill>
              </a:rPr>
              <a:t>CRUD </a:t>
            </a:r>
            <a:r>
              <a:rPr lang="ru-RU" dirty="0" smtClean="0">
                <a:solidFill>
                  <a:schemeClr val="accent2"/>
                </a:solidFill>
              </a:rPr>
              <a:t>операций с календарями пользователя </a:t>
            </a:r>
            <a:r>
              <a:rPr lang="ru-RU" dirty="0" smtClean="0">
                <a:solidFill>
                  <a:srgbClr val="00B050"/>
                </a:solidFill>
              </a:rPr>
              <a:t>(реализовано)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Компании</a:t>
            </a:r>
            <a:endParaRPr lang="en-US" sz="4000" dirty="0" smtClean="0">
              <a:solidFill>
                <a:schemeClr val="accent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И всем, кто принимал участие в нашем обучении </a:t>
            </a:r>
            <a:r>
              <a:rPr lang="ru-RU" sz="4000" dirty="0" smtClean="0">
                <a:solidFill>
                  <a:schemeClr val="accent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sym typeface="Wingdings" panose="05000000000000000000" pitchFamily="2" charset="2"/>
              </a:rPr>
              <a:t></a:t>
            </a:r>
            <a:endParaRPr lang="ru-RU" sz="4000" dirty="0" smtClean="0">
              <a:solidFill>
                <a:schemeClr val="accent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uk-UA" u="sng" dirty="0" err="1" smtClean="0">
                <a:solidFill>
                  <a:srgbClr val="890D0D"/>
                </a:solidFill>
              </a:rPr>
              <a:t>Благодарности</a:t>
            </a:r>
            <a:endParaRPr lang="ru-RU" u="sng" dirty="0">
              <a:solidFill>
                <a:srgbClr val="890D0D"/>
              </a:solidFill>
            </a:endParaRPr>
          </a:p>
        </p:txBody>
      </p:sp>
      <p:pic>
        <p:nvPicPr>
          <p:cNvPr id="3077" name="Picture 5" descr="C:\Users\Miha\Downloads\1286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17" y="1876934"/>
            <a:ext cx="2376264" cy="6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36104"/>
          </a:xfrm>
        </p:spPr>
        <p:txBody>
          <a:bodyPr>
            <a:normAutofit/>
          </a:bodyPr>
          <a:lstStyle/>
          <a:p>
            <a:pPr algn="ctr"/>
            <a:r>
              <a:rPr lang="ru-RU" u="sng" dirty="0" smtClean="0">
                <a:solidFill>
                  <a:srgbClr val="890D0D"/>
                </a:solidFill>
              </a:rPr>
              <a:t>Вопросы к проекту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Miha\Downloads\140913792683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73016" cy="4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8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S:\IT\Apriorit\Calender\Требования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6"/>
          <a:stretch/>
        </p:blipFill>
        <p:spPr bwMode="auto">
          <a:xfrm>
            <a:off x="225202" y="737643"/>
            <a:ext cx="8734952" cy="586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Карта </a:t>
            </a:r>
            <a:r>
              <a:rPr lang="ru-RU" u="sng" dirty="0" err="1">
                <a:solidFill>
                  <a:srgbClr val="890D0D"/>
                </a:solidFill>
              </a:rPr>
              <a:t>эстимейтов</a:t>
            </a:r>
            <a:endParaRPr lang="ru-RU" u="sng" dirty="0">
              <a:solidFill>
                <a:srgbClr val="890D0D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609788"/>
              </p:ext>
            </p:extLst>
          </p:nvPr>
        </p:nvGraphicFramePr>
        <p:xfrm>
          <a:off x="457200" y="1628798"/>
          <a:ext cx="8291264" cy="486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57"/>
                <a:gridCol w="4663752"/>
                <a:gridCol w="2763755"/>
              </a:tblGrid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(дней)</a:t>
                      </a:r>
                      <a:endParaRPr lang="ru-RU" dirty="0"/>
                    </a:p>
                  </a:txBody>
                  <a:tcPr/>
                </a:tc>
              </a:tr>
              <a:tr h="73362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архитектуры и структуры БД (</a:t>
                      </a:r>
                      <a:r>
                        <a:rPr lang="en-US" baseline="0" dirty="0" smtClean="0"/>
                        <a:t>code first)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733629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</a:t>
                      </a:r>
                      <a:r>
                        <a:rPr lang="ru-RU" baseline="0" dirty="0" smtClean="0"/>
                        <a:t> проекта,  сервисов, </a:t>
                      </a:r>
                      <a:r>
                        <a:rPr lang="ru-RU" baseline="0" dirty="0" err="1" smtClean="0"/>
                        <a:t>репозиториев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</a:tr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окна</a:t>
                      </a:r>
                      <a:r>
                        <a:rPr lang="ru-RU" baseline="0" dirty="0" smtClean="0"/>
                        <a:t> календарей</a:t>
                      </a:r>
                      <a:r>
                        <a:rPr lang="en-US" baseline="0" dirty="0" smtClean="0"/>
                        <a:t> (index)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окна событий </a:t>
                      </a:r>
                      <a:r>
                        <a:rPr lang="en-US" dirty="0" smtClean="0"/>
                        <a:t>(open) </a:t>
                      </a:r>
                      <a:r>
                        <a:rPr lang="ru-RU" dirty="0" smtClean="0"/>
                        <a:t>в </a:t>
                      </a:r>
                      <a:r>
                        <a:rPr lang="ru-RU" dirty="0" err="1" smtClean="0"/>
                        <a:t>т.ч</a:t>
                      </a:r>
                      <a:r>
                        <a:rPr lang="ru-RU" dirty="0" smtClean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График-день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График-неделя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График-месяц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Отладка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bug-fix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425039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Организация </a:t>
            </a:r>
            <a:r>
              <a:rPr lang="en-US" u="sng" dirty="0" err="1">
                <a:solidFill>
                  <a:srgbClr val="890D0D"/>
                </a:solidFill>
              </a:rPr>
              <a:t>WorkFlow</a:t>
            </a:r>
            <a:endParaRPr lang="ru-RU" u="sng" dirty="0">
              <a:solidFill>
                <a:srgbClr val="890D0D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S:\IT\Apriorit\Calender\Gant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9177"/>
            <a:ext cx="8702997" cy="48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Изначальная постановка </a:t>
            </a:r>
            <a:r>
              <a:rPr lang="ru-RU" u="sng" dirty="0" smtClean="0">
                <a:solidFill>
                  <a:srgbClr val="890D0D"/>
                </a:solidFill>
              </a:rPr>
              <a:t>задачи</a:t>
            </a:r>
            <a:br>
              <a:rPr lang="ru-RU" u="sng" dirty="0" smtClean="0">
                <a:solidFill>
                  <a:srgbClr val="890D0D"/>
                </a:solidFill>
              </a:rPr>
            </a:br>
            <a:r>
              <a:rPr lang="ru-RU" sz="3100" u="sng" dirty="0" smtClean="0">
                <a:solidFill>
                  <a:srgbClr val="890D0D"/>
                </a:solidFill>
              </a:rPr>
              <a:t>(используемые технологии)</a:t>
            </a:r>
            <a:endParaRPr lang="ru-RU" sz="3100" u="sng" dirty="0">
              <a:solidFill>
                <a:srgbClr val="890D0D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ASP.NET MVC5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ASP.NET Identity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SignalR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Ninject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Jquery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Moment.js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HTML, CSS, Bootstrap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MS SQL Server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0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Источники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Материалы лекций</a:t>
            </a:r>
          </a:p>
          <a:p>
            <a:r>
              <a:rPr lang="ru-RU" dirty="0" smtClean="0"/>
              <a:t>Материалы с образовательных сайтов: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metanit.com (ASP, EF, C#)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professorweb.ru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ASP, EF, C</a:t>
            </a:r>
            <a:r>
              <a:rPr lang="en-US" dirty="0" smtClean="0"/>
              <a:t>#)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javascript.ru</a:t>
            </a:r>
            <a:r>
              <a:rPr lang="ru-RU" dirty="0" smtClean="0"/>
              <a:t>  (</a:t>
            </a:r>
            <a:r>
              <a:rPr lang="en-US" dirty="0" smtClean="0"/>
              <a:t>JavaScript)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jqbook.net.ru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JQuery</a:t>
            </a:r>
            <a:r>
              <a:rPr lang="en-US" dirty="0" smtClean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MSDN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MDN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getbootstrap.com </a:t>
            </a:r>
            <a:r>
              <a:rPr lang="ru-RU" dirty="0" smtClean="0"/>
              <a:t>и др.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Материалы с форумов: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habrahabr.ru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stackoverflow.com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Справочники и спецификации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u="sng" dirty="0">
                <a:solidFill>
                  <a:srgbClr val="890D0D"/>
                </a:solidFill>
              </a:rPr>
              <a:t>Структура проекта</a:t>
            </a:r>
          </a:p>
        </p:txBody>
      </p:sp>
      <p:pic>
        <p:nvPicPr>
          <p:cNvPr id="2051" name="Picture 3" descr="S:\IT\Apriorit\Calender\O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799"/>
            <a:ext cx="6884987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1227</TotalTime>
  <Words>447</Words>
  <Application>Microsoft Office PowerPoint</Application>
  <PresentationFormat>Экран (4:3)</PresentationFormat>
  <Paragraphs>141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Городская</vt:lpstr>
      <vt:lpstr>Презентация PowerPoint</vt:lpstr>
      <vt:lpstr>Изначальная постановка задачи (требования заказчика)</vt:lpstr>
      <vt:lpstr>Презентация PowerPoint</vt:lpstr>
      <vt:lpstr>Презентация PowerPoint</vt:lpstr>
      <vt:lpstr>Карта эстимейтов</vt:lpstr>
      <vt:lpstr>Организация WorkFlow</vt:lpstr>
      <vt:lpstr>Изначальная постановка задачи (используемые технологии)</vt:lpstr>
      <vt:lpstr>Источники информации</vt:lpstr>
      <vt:lpstr>Структура проекта</vt:lpstr>
      <vt:lpstr>Структура проекта</vt:lpstr>
      <vt:lpstr>Code convention</vt:lpstr>
      <vt:lpstr>Структура БД</vt:lpstr>
      <vt:lpstr>Хостинг, git</vt:lpstr>
      <vt:lpstr>Описание UI (Главное окно – управление календарями)</vt:lpstr>
      <vt:lpstr>Описание UI (Окно управления событиями)</vt:lpstr>
      <vt:lpstr>Описание UI (Окно создания события)</vt:lpstr>
      <vt:lpstr>Валидация данных и безопасность</vt:lpstr>
      <vt:lpstr>Функциональность, которую можно добавить в проект</vt:lpstr>
      <vt:lpstr>Тесты</vt:lpstr>
      <vt:lpstr>Коррективы в постановке задачи, сделанные в процессе разработки</vt:lpstr>
      <vt:lpstr>Благодарности</vt:lpstr>
      <vt:lpstr>Вопросы к проекту</vt:lpstr>
    </vt:vector>
  </TitlesOfParts>
  <Company>gypnor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CALENDAR</dc:title>
  <dc:creator>Machine</dc:creator>
  <cp:lastModifiedBy>Machine</cp:lastModifiedBy>
  <cp:revision>46</cp:revision>
  <dcterms:created xsi:type="dcterms:W3CDTF">2017-04-27T21:39:31Z</dcterms:created>
  <dcterms:modified xsi:type="dcterms:W3CDTF">2017-05-15T23:17:09Z</dcterms:modified>
</cp:coreProperties>
</file>