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0"/>
  </p:notesMasterIdLst>
  <p:sldIdLst>
    <p:sldId id="256" r:id="rId2"/>
    <p:sldId id="257" r:id="rId3"/>
    <p:sldId id="271" r:id="rId4"/>
    <p:sldId id="261" r:id="rId5"/>
    <p:sldId id="267" r:id="rId6"/>
    <p:sldId id="270" r:id="rId7"/>
    <p:sldId id="260" r:id="rId8"/>
    <p:sldId id="262" r:id="rId9"/>
    <p:sldId id="263" r:id="rId10"/>
    <p:sldId id="266" r:id="rId11"/>
    <p:sldId id="264" r:id="rId12"/>
    <p:sldId id="273" r:id="rId13"/>
    <p:sldId id="274" r:id="rId14"/>
    <p:sldId id="268" r:id="rId15"/>
    <p:sldId id="269" r:id="rId16"/>
    <p:sldId id="258" r:id="rId17"/>
    <p:sldId id="265" r:id="rId18"/>
    <p:sldId id="272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0D0D"/>
    <a:srgbClr val="F6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4" autoAdjust="0"/>
  </p:normalViewPr>
  <p:slideViewPr>
    <p:cSldViewPr>
      <p:cViewPr>
        <p:scale>
          <a:sx n="75" d="100"/>
          <a:sy n="75" d="100"/>
        </p:scale>
        <p:origin x="-1014" y="-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2611F-DA9B-46DB-865B-BA2A77F0079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A38F9-8416-4B7F-9EC3-181EAD9D9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37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38F9-8416-4B7F-9EC3-181EAD9D9E4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214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38F9-8416-4B7F-9EC3-181EAD9D9E4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21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C60971E-F7D7-4DD9-9371-333BDEBBEA2D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71E-F7D7-4DD9-9371-333BDEBBEA2D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71E-F7D7-4DD9-9371-333BDEBBEA2D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71E-F7D7-4DD9-9371-333BDEBBEA2D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71E-F7D7-4DD9-9371-333BDEBBEA2D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71E-F7D7-4DD9-9371-333BDEBBEA2D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60971E-F7D7-4DD9-9371-333BDEBBEA2D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C60971E-F7D7-4DD9-9371-333BDEBBEA2D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71E-F7D7-4DD9-9371-333BDEBBEA2D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71E-F7D7-4DD9-9371-333BDEBBEA2D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71E-F7D7-4DD9-9371-333BDEBBEA2D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C60971E-F7D7-4DD9-9371-333BDEBBEA2D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ar.1gb.ua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4077072"/>
            <a:ext cx="4953000" cy="2304256"/>
          </a:xfrm>
        </p:spPr>
        <p:txBody>
          <a:bodyPr>
            <a:normAutofit fontScale="92500" lnSpcReduction="20000"/>
          </a:bodyPr>
          <a:lstStyle/>
          <a:p>
            <a:r>
              <a:rPr lang="uk-UA" b="1" dirty="0" err="1" smtClean="0"/>
              <a:t>Тютор</a:t>
            </a:r>
            <a:r>
              <a:rPr lang="ru-RU" b="1" dirty="0" smtClean="0"/>
              <a:t>: </a:t>
            </a:r>
            <a:endParaRPr lang="en-US" b="1" dirty="0" smtClean="0"/>
          </a:p>
          <a:p>
            <a:r>
              <a:rPr lang="ru-RU" dirty="0" smtClean="0"/>
              <a:t>Новиков Евгений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 smtClean="0"/>
              <a:t>Разработчики:</a:t>
            </a:r>
          </a:p>
          <a:p>
            <a:pPr marL="379476" indent="-342900">
              <a:buFontTx/>
              <a:buChar char="-"/>
            </a:pPr>
            <a:r>
              <a:rPr lang="ru-RU" dirty="0" err="1" smtClean="0"/>
              <a:t>Сысоенко</a:t>
            </a:r>
            <a:r>
              <a:rPr lang="ru-RU" dirty="0" smtClean="0"/>
              <a:t> Евгений</a:t>
            </a:r>
          </a:p>
          <a:p>
            <a:pPr marL="379476" indent="-342900">
              <a:buFontTx/>
              <a:buChar char="-"/>
            </a:pPr>
            <a:r>
              <a:rPr lang="ru-RU" dirty="0" smtClean="0"/>
              <a:t>Кузнецов Денис</a:t>
            </a:r>
          </a:p>
          <a:p>
            <a:pPr marL="379476" indent="-342900">
              <a:buFontTx/>
              <a:buChar char="-"/>
            </a:pPr>
            <a:r>
              <a:rPr lang="ru-RU" dirty="0" err="1" smtClean="0"/>
              <a:t>Золотаревский</a:t>
            </a:r>
            <a:r>
              <a:rPr lang="ru-RU" dirty="0" smtClean="0"/>
              <a:t> Михаил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54868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+mj-lt"/>
              </a:rPr>
              <a:t>Презентация проекта</a:t>
            </a:r>
            <a:endParaRPr lang="ru-RU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14276" y="1628800"/>
            <a:ext cx="76434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</a:rPr>
              <a:t>WEB CALENDAR</a:t>
            </a:r>
            <a:endParaRPr lang="ru-RU" sz="80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024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Miha\Downloads\images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28999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 smtClean="0">
                <a:solidFill>
                  <a:srgbClr val="890D0D"/>
                </a:solidFill>
              </a:rPr>
              <a:t>Хостинг</a:t>
            </a:r>
            <a:r>
              <a:rPr lang="en-US" u="sng" dirty="0" smtClean="0">
                <a:solidFill>
                  <a:srgbClr val="890D0D"/>
                </a:solidFill>
              </a:rPr>
              <a:t>, </a:t>
            </a:r>
            <a:r>
              <a:rPr lang="en-US" u="sng" dirty="0" err="1" smtClean="0">
                <a:solidFill>
                  <a:srgbClr val="890D0D"/>
                </a:solidFill>
              </a:rPr>
              <a:t>git</a:t>
            </a:r>
            <a:endParaRPr lang="ru-RU" u="sng" dirty="0">
              <a:solidFill>
                <a:srgbClr val="890D0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67744" y="2249424"/>
            <a:ext cx="6419056" cy="4325112"/>
          </a:xfrm>
        </p:spPr>
        <p:txBody>
          <a:bodyPr/>
          <a:lstStyle/>
          <a:p>
            <a:pPr marL="109728" indent="0">
              <a:buNone/>
            </a:pPr>
            <a:r>
              <a:rPr lang="ru-RU" dirty="0" smtClean="0">
                <a:solidFill>
                  <a:schemeClr val="accent2"/>
                </a:solidFill>
              </a:rPr>
              <a:t>Хостинг-провайдер: 1</a:t>
            </a:r>
            <a:r>
              <a:rPr lang="en-US" dirty="0" smtClean="0">
                <a:solidFill>
                  <a:schemeClr val="accent2"/>
                </a:solidFill>
              </a:rPr>
              <a:t>gb.ua</a:t>
            </a:r>
          </a:p>
          <a:p>
            <a:pPr marL="109728" indent="0">
              <a:buNone/>
            </a:pPr>
            <a:r>
              <a:rPr lang="en-US" dirty="0" smtClean="0">
                <a:solidFill>
                  <a:schemeClr val="accent2"/>
                </a:solidFill>
                <a:hlinkClick r:id="rId3"/>
              </a:rPr>
              <a:t>http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s</a:t>
            </a:r>
            <a:r>
              <a:rPr lang="en-US" dirty="0" smtClean="0">
                <a:solidFill>
                  <a:schemeClr val="accent2"/>
                </a:solidFill>
                <a:hlinkClick r:id="rId3"/>
              </a:rPr>
              <a:t>://calendar.1gb.ua</a:t>
            </a:r>
            <a:endParaRPr lang="en-US" dirty="0" smtClean="0">
              <a:solidFill>
                <a:schemeClr val="accent2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Github</a:t>
            </a:r>
            <a:r>
              <a:rPr lang="en-US" dirty="0">
                <a:solidFill>
                  <a:schemeClr val="accent2"/>
                </a:solidFill>
              </a:rPr>
              <a:t>: https://github.com/inqueez/students-web-calendar/commits/master</a:t>
            </a:r>
            <a:endParaRPr lang="en-US" dirty="0" smtClean="0">
              <a:solidFill>
                <a:schemeClr val="accent2"/>
              </a:solidFill>
            </a:endParaRPr>
          </a:p>
          <a:p>
            <a:pPr marL="109728" indent="0">
              <a:buNone/>
            </a:pPr>
            <a:endParaRPr lang="ru-RU" dirty="0"/>
          </a:p>
        </p:txBody>
      </p:sp>
      <p:pic>
        <p:nvPicPr>
          <p:cNvPr id="1026" name="Picture 2" descr="C:\Users\Miha\Downloads\1gb-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2" y="2132856"/>
            <a:ext cx="1552655" cy="102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3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>
                <a:solidFill>
                  <a:srgbClr val="890D0D"/>
                </a:solidFill>
              </a:rPr>
              <a:t>Описание </a:t>
            </a:r>
            <a:r>
              <a:rPr lang="en-US" u="sng" dirty="0" smtClean="0">
                <a:solidFill>
                  <a:srgbClr val="890D0D"/>
                </a:solidFill>
              </a:rPr>
              <a:t>UI</a:t>
            </a:r>
            <a:r>
              <a:rPr lang="ru-RU" u="sng" dirty="0" smtClean="0">
                <a:solidFill>
                  <a:srgbClr val="890D0D"/>
                </a:solidFill>
              </a:rPr>
              <a:t/>
            </a:r>
            <a:br>
              <a:rPr lang="ru-RU" u="sng" dirty="0" smtClean="0">
                <a:solidFill>
                  <a:srgbClr val="890D0D"/>
                </a:solidFill>
              </a:rPr>
            </a:br>
            <a:r>
              <a:rPr lang="ru-RU" sz="3100" u="sng" dirty="0">
                <a:solidFill>
                  <a:srgbClr val="890D0D"/>
                </a:solidFill>
              </a:rPr>
              <a:t>(</a:t>
            </a:r>
            <a:r>
              <a:rPr lang="ru-RU" sz="3100" u="sng" dirty="0">
                <a:solidFill>
                  <a:srgbClr val="890D0D"/>
                </a:solidFill>
              </a:rPr>
              <a:t>Главное окно </a:t>
            </a:r>
            <a:r>
              <a:rPr lang="en-US" sz="3100" u="sng" dirty="0">
                <a:solidFill>
                  <a:srgbClr val="890D0D"/>
                </a:solidFill>
              </a:rPr>
              <a:t>– </a:t>
            </a:r>
            <a:r>
              <a:rPr lang="ru-RU" sz="3100" u="sng" dirty="0" smtClean="0">
                <a:solidFill>
                  <a:srgbClr val="890D0D"/>
                </a:solidFill>
              </a:rPr>
              <a:t>управление календарями)</a:t>
            </a:r>
            <a:endParaRPr lang="ru-RU" sz="3100" u="sng" dirty="0">
              <a:solidFill>
                <a:srgbClr val="890D0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ru-RU" dirty="0"/>
          </a:p>
        </p:txBody>
      </p:sp>
      <p:pic>
        <p:nvPicPr>
          <p:cNvPr id="2051" name="Picture 3" descr="S:\IT\Apriorit\Calender\Calendar wind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57397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1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>
                <a:solidFill>
                  <a:srgbClr val="890D0D"/>
                </a:solidFill>
              </a:rPr>
              <a:t>Описание </a:t>
            </a:r>
            <a:r>
              <a:rPr lang="en-US" u="sng" dirty="0" smtClean="0">
                <a:solidFill>
                  <a:srgbClr val="890D0D"/>
                </a:solidFill>
              </a:rPr>
              <a:t>UI</a:t>
            </a:r>
            <a:r>
              <a:rPr lang="ru-RU" u="sng" dirty="0" smtClean="0">
                <a:solidFill>
                  <a:srgbClr val="890D0D"/>
                </a:solidFill>
              </a:rPr>
              <a:t/>
            </a:r>
            <a:br>
              <a:rPr lang="ru-RU" u="sng" dirty="0" smtClean="0">
                <a:solidFill>
                  <a:srgbClr val="890D0D"/>
                </a:solidFill>
              </a:rPr>
            </a:br>
            <a:r>
              <a:rPr lang="ru-RU" sz="3100" u="sng" dirty="0">
                <a:solidFill>
                  <a:srgbClr val="890D0D"/>
                </a:solidFill>
              </a:rPr>
              <a:t>(Окно управления </a:t>
            </a:r>
            <a:r>
              <a:rPr lang="ru-RU" sz="3100" u="sng" dirty="0" smtClean="0">
                <a:solidFill>
                  <a:srgbClr val="890D0D"/>
                </a:solidFill>
              </a:rPr>
              <a:t>событиями)</a:t>
            </a:r>
            <a:endParaRPr lang="ru-RU" sz="3100" u="sng" dirty="0">
              <a:solidFill>
                <a:srgbClr val="890D0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ru-RU" dirty="0"/>
          </a:p>
        </p:txBody>
      </p:sp>
      <p:pic>
        <p:nvPicPr>
          <p:cNvPr id="3074" name="Picture 2" descr="S:\IT\Apriorit\Calender\Main wind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4" y="2132856"/>
            <a:ext cx="8554450" cy="424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3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ru-RU" dirty="0"/>
          </a:p>
        </p:txBody>
      </p:sp>
      <p:pic>
        <p:nvPicPr>
          <p:cNvPr id="4098" name="Picture 2" descr="S:\IT\Apriorit\Calender\Create event wind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424936" cy="540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>
                <a:solidFill>
                  <a:srgbClr val="890D0D"/>
                </a:solidFill>
              </a:rPr>
              <a:t>Описание </a:t>
            </a:r>
            <a:r>
              <a:rPr lang="en-US" u="sng" dirty="0" smtClean="0">
                <a:solidFill>
                  <a:srgbClr val="890D0D"/>
                </a:solidFill>
              </a:rPr>
              <a:t>UI</a:t>
            </a:r>
            <a:r>
              <a:rPr lang="ru-RU" u="sng" dirty="0" smtClean="0">
                <a:solidFill>
                  <a:srgbClr val="890D0D"/>
                </a:solidFill>
              </a:rPr>
              <a:t/>
            </a:r>
            <a:br>
              <a:rPr lang="ru-RU" u="sng" dirty="0" smtClean="0">
                <a:solidFill>
                  <a:srgbClr val="890D0D"/>
                </a:solidFill>
              </a:rPr>
            </a:br>
            <a:r>
              <a:rPr lang="ru-RU" sz="3100" u="sng" dirty="0">
                <a:solidFill>
                  <a:srgbClr val="890D0D"/>
                </a:solidFill>
              </a:rPr>
              <a:t>(Окно </a:t>
            </a:r>
            <a:r>
              <a:rPr lang="ru-RU" sz="3100" u="sng" dirty="0" smtClean="0">
                <a:solidFill>
                  <a:srgbClr val="890D0D"/>
                </a:solidFill>
              </a:rPr>
              <a:t>создания события)</a:t>
            </a:r>
            <a:endParaRPr lang="ru-RU" sz="3100" u="sng" dirty="0">
              <a:solidFill>
                <a:srgbClr val="89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936104"/>
          </a:xfrm>
        </p:spPr>
        <p:txBody>
          <a:bodyPr>
            <a:noAutofit/>
          </a:bodyPr>
          <a:lstStyle/>
          <a:p>
            <a:pPr algn="ctr"/>
            <a:r>
              <a:rPr lang="ru-RU" u="sng" dirty="0">
                <a:solidFill>
                  <a:srgbClr val="890D0D"/>
                </a:solidFill>
              </a:rPr>
              <a:t>Функциональность, которую можно добавить в проект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/>
                </a:solidFill>
              </a:rPr>
              <a:t>Авторизация с помощью </a:t>
            </a:r>
            <a:r>
              <a:rPr lang="en-US" dirty="0" smtClean="0">
                <a:solidFill>
                  <a:schemeClr val="accent2"/>
                </a:solidFill>
              </a:rPr>
              <a:t>API</a:t>
            </a:r>
            <a:r>
              <a:rPr lang="ru-RU" dirty="0" smtClean="0">
                <a:solidFill>
                  <a:schemeClr val="accent2"/>
                </a:solidFill>
              </a:rPr>
              <a:t> (</a:t>
            </a:r>
            <a:r>
              <a:rPr lang="en-US" dirty="0" err="1" smtClean="0">
                <a:solidFill>
                  <a:schemeClr val="accent2"/>
                </a:solidFill>
              </a:rPr>
              <a:t>google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facebook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ru-RU" dirty="0" smtClean="0">
                <a:solidFill>
                  <a:schemeClr val="accent2"/>
                </a:solidFill>
              </a:rPr>
              <a:t>и др.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ru-RU" dirty="0" smtClean="0">
              <a:solidFill>
                <a:schemeClr val="accent2"/>
              </a:solidFill>
            </a:endParaRPr>
          </a:p>
          <a:p>
            <a:r>
              <a:rPr lang="ru-RU" dirty="0" smtClean="0">
                <a:solidFill>
                  <a:schemeClr val="accent2"/>
                </a:solidFill>
              </a:rPr>
              <a:t>Уведомление о наступлении события с помощью СМС и по электронной почте</a:t>
            </a:r>
          </a:p>
          <a:p>
            <a:r>
              <a:rPr lang="ru-RU" dirty="0" smtClean="0">
                <a:solidFill>
                  <a:schemeClr val="accent2"/>
                </a:solidFill>
              </a:rPr>
              <a:t>Совместный доступ к календарям (в </a:t>
            </a:r>
            <a:r>
              <a:rPr lang="ru-RU" dirty="0" err="1" smtClean="0">
                <a:solidFill>
                  <a:schemeClr val="accent2"/>
                </a:solidFill>
              </a:rPr>
              <a:t>т.ч</a:t>
            </a:r>
            <a:r>
              <a:rPr lang="ru-RU" dirty="0" smtClean="0">
                <a:solidFill>
                  <a:schemeClr val="accent2"/>
                </a:solidFill>
              </a:rPr>
              <a:t>. общедоступные календари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0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>
                <a:solidFill>
                  <a:srgbClr val="890D0D"/>
                </a:solidFill>
              </a:rPr>
              <a:t>Тесты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Unit</a:t>
            </a:r>
            <a:r>
              <a:rPr lang="ru-RU" dirty="0" smtClean="0">
                <a:solidFill>
                  <a:schemeClr val="accent2"/>
                </a:solidFill>
              </a:rPr>
              <a:t>-тесты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MOCK-</a:t>
            </a:r>
            <a:r>
              <a:rPr lang="ru-RU" dirty="0" smtClean="0">
                <a:solidFill>
                  <a:schemeClr val="accent2"/>
                </a:solidFill>
              </a:rPr>
              <a:t>тесты (</a:t>
            </a:r>
            <a:r>
              <a:rPr lang="en-US" dirty="0" err="1" smtClean="0">
                <a:solidFill>
                  <a:schemeClr val="accent2"/>
                </a:solidFill>
              </a:rPr>
              <a:t>Moq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by Daniel </a:t>
            </a:r>
            <a:r>
              <a:rPr lang="en-US" dirty="0" err="1" smtClean="0">
                <a:solidFill>
                  <a:schemeClr val="accent2"/>
                </a:solidFill>
              </a:rPr>
              <a:t>Cazzulino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38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301080"/>
          </a:xfrm>
        </p:spPr>
        <p:txBody>
          <a:bodyPr>
            <a:noAutofit/>
          </a:bodyPr>
          <a:lstStyle/>
          <a:p>
            <a:pPr algn="ctr"/>
            <a:r>
              <a:rPr lang="uk-UA" sz="3200" u="sng" dirty="0" err="1">
                <a:solidFill>
                  <a:srgbClr val="890D0D"/>
                </a:solidFill>
              </a:rPr>
              <a:t>Коррективы</a:t>
            </a:r>
            <a:r>
              <a:rPr lang="uk-UA" sz="3200" u="sng" dirty="0">
                <a:solidFill>
                  <a:srgbClr val="890D0D"/>
                </a:solidFill>
              </a:rPr>
              <a:t>, </a:t>
            </a:r>
            <a:r>
              <a:rPr lang="uk-UA" sz="3200" u="sng" dirty="0" err="1">
                <a:solidFill>
                  <a:srgbClr val="890D0D"/>
                </a:solidFill>
              </a:rPr>
              <a:t>сделанные</a:t>
            </a:r>
            <a:r>
              <a:rPr lang="uk-UA" sz="3200" u="sng" dirty="0">
                <a:solidFill>
                  <a:srgbClr val="890D0D"/>
                </a:solidFill>
              </a:rPr>
              <a:t> в </a:t>
            </a:r>
            <a:r>
              <a:rPr lang="uk-UA" sz="3200" u="sng" dirty="0" err="1">
                <a:solidFill>
                  <a:srgbClr val="890D0D"/>
                </a:solidFill>
              </a:rPr>
              <a:t>процессе</a:t>
            </a:r>
            <a:r>
              <a:rPr lang="uk-UA" sz="3200" u="sng" dirty="0">
                <a:solidFill>
                  <a:srgbClr val="890D0D"/>
                </a:solidFill>
              </a:rPr>
              <a:t> </a:t>
            </a:r>
            <a:r>
              <a:rPr lang="uk-UA" sz="3200" u="sng" dirty="0" err="1">
                <a:solidFill>
                  <a:srgbClr val="890D0D"/>
                </a:solidFill>
              </a:rPr>
              <a:t>разработки</a:t>
            </a:r>
            <a:endParaRPr lang="ru-RU" sz="3200" u="sng" dirty="0">
              <a:solidFill>
                <a:srgbClr val="890D0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/>
                </a:solidFill>
              </a:rPr>
              <a:t>Реализация уведомления пользователя в помощью технологии </a:t>
            </a:r>
            <a:r>
              <a:rPr lang="en-US" dirty="0" err="1" smtClean="0">
                <a:solidFill>
                  <a:schemeClr val="accent2"/>
                </a:solidFill>
              </a:rPr>
              <a:t>SignalR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ru-RU" dirty="0" smtClean="0">
                <a:solidFill>
                  <a:srgbClr val="00B050"/>
                </a:solidFill>
              </a:rPr>
              <a:t>реализовано)</a:t>
            </a:r>
          </a:p>
          <a:p>
            <a:r>
              <a:rPr lang="ru-RU" dirty="0" smtClean="0">
                <a:solidFill>
                  <a:schemeClr val="accent2"/>
                </a:solidFill>
              </a:rPr>
              <a:t>Реализация </a:t>
            </a:r>
            <a:r>
              <a:rPr lang="en-US" dirty="0" smtClean="0">
                <a:solidFill>
                  <a:schemeClr val="accent2"/>
                </a:solidFill>
              </a:rPr>
              <a:t>CRUD </a:t>
            </a:r>
            <a:r>
              <a:rPr lang="ru-RU" dirty="0" smtClean="0">
                <a:solidFill>
                  <a:schemeClr val="accent2"/>
                </a:solidFill>
              </a:rPr>
              <a:t>операций с календарями пользователя </a:t>
            </a:r>
            <a:r>
              <a:rPr lang="ru-RU" dirty="0" smtClean="0">
                <a:solidFill>
                  <a:srgbClr val="00B050"/>
                </a:solidFill>
              </a:rPr>
              <a:t>(реализовано)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8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accent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Компании</a:t>
            </a:r>
            <a:endParaRPr lang="en-US" sz="4000" dirty="0" smtClean="0">
              <a:solidFill>
                <a:schemeClr val="accent2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lang="ru-RU" sz="4000" dirty="0" smtClean="0">
                <a:solidFill>
                  <a:schemeClr val="accent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Лекторам</a:t>
            </a:r>
          </a:p>
          <a:p>
            <a:r>
              <a:rPr lang="ru-RU" sz="4000" dirty="0" smtClean="0">
                <a:solidFill>
                  <a:schemeClr val="accent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Евгению Новикову</a:t>
            </a:r>
          </a:p>
          <a:p>
            <a:r>
              <a:rPr lang="ru-RU" sz="4000" dirty="0" smtClean="0">
                <a:solidFill>
                  <a:schemeClr val="accent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Татьяне</a:t>
            </a:r>
            <a:r>
              <a:rPr lang="en-US" sz="4000" dirty="0" smtClean="0">
                <a:solidFill>
                  <a:schemeClr val="accent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ru-RU" sz="4000" dirty="0" smtClean="0">
                <a:solidFill>
                  <a:schemeClr val="accent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Аксеновой </a:t>
            </a:r>
            <a:r>
              <a:rPr lang="ru-RU" sz="4000" dirty="0" smtClean="0">
                <a:solidFill>
                  <a:schemeClr val="accent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sym typeface="Wingdings" panose="05000000000000000000" pitchFamily="2" charset="2"/>
              </a:rPr>
              <a:t></a:t>
            </a:r>
            <a:endParaRPr lang="ru-RU" sz="4000" dirty="0">
              <a:solidFill>
                <a:schemeClr val="accent2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792088"/>
          </a:xfrm>
        </p:spPr>
        <p:txBody>
          <a:bodyPr>
            <a:normAutofit/>
          </a:bodyPr>
          <a:lstStyle/>
          <a:p>
            <a:pPr algn="ctr"/>
            <a:r>
              <a:rPr lang="uk-UA" u="sng" dirty="0" err="1" smtClean="0">
                <a:solidFill>
                  <a:srgbClr val="890D0D"/>
                </a:solidFill>
              </a:rPr>
              <a:t>Благодарности</a:t>
            </a:r>
            <a:endParaRPr lang="ru-RU" u="sng" dirty="0">
              <a:solidFill>
                <a:srgbClr val="890D0D"/>
              </a:solidFill>
            </a:endParaRPr>
          </a:p>
        </p:txBody>
      </p:sp>
      <p:pic>
        <p:nvPicPr>
          <p:cNvPr id="3077" name="Picture 5" descr="C:\Users\Miha\Downloads\1286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417" y="1876934"/>
            <a:ext cx="2376264" cy="68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52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ru-RU" u="sng" dirty="0" smtClean="0">
                <a:solidFill>
                  <a:srgbClr val="890D0D"/>
                </a:solidFill>
              </a:rPr>
              <a:t>Вопросы к проекту</a:t>
            </a:r>
            <a:endParaRPr lang="ru-RU" u="sng" dirty="0">
              <a:solidFill>
                <a:srgbClr val="890D0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C:\Users\Miha\Downloads\140913792683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873016" cy="443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1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>
                <a:solidFill>
                  <a:srgbClr val="890D0D"/>
                </a:solidFill>
              </a:rPr>
              <a:t>Изначальная постановка </a:t>
            </a:r>
            <a:r>
              <a:rPr lang="ru-RU" u="sng" dirty="0" smtClean="0">
                <a:solidFill>
                  <a:srgbClr val="890D0D"/>
                </a:solidFill>
              </a:rPr>
              <a:t>задачи</a:t>
            </a:r>
            <a:br>
              <a:rPr lang="ru-RU" u="sng" dirty="0" smtClean="0">
                <a:solidFill>
                  <a:srgbClr val="890D0D"/>
                </a:solidFill>
              </a:rPr>
            </a:br>
            <a:r>
              <a:rPr lang="ru-RU" sz="3100" u="sng" dirty="0" smtClean="0">
                <a:solidFill>
                  <a:srgbClr val="890D0D"/>
                </a:solidFill>
              </a:rPr>
              <a:t>(требования заказчика)</a:t>
            </a:r>
            <a:endParaRPr lang="ru-RU" sz="3100" u="sng" dirty="0">
              <a:solidFill>
                <a:srgbClr val="890D0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8569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Требования к </a:t>
            </a:r>
            <a:r>
              <a:rPr lang="en-US" dirty="0"/>
              <a:t>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Дизайн, приближенный к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Google Calendar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Наличие календаря с датами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Наличие графика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и списка событий</a:t>
            </a:r>
          </a:p>
          <a:p>
            <a:r>
              <a:rPr lang="ru-RU" dirty="0"/>
              <a:t>Требования к функционалу </a:t>
            </a:r>
            <a:r>
              <a:rPr lang="ru-RU" dirty="0" smtClean="0"/>
              <a:t>приложения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Возможность создания, изменения, добавления календарей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пользователем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Возможность создания, изменения, добавления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событий пользователем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Возможность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указания повторяемости событий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Отображение событий в графике и списке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Оповещение о наступлении события в браузере с возможностью оповещения заблаговременно</a:t>
            </a:r>
          </a:p>
          <a:p>
            <a:endParaRPr lang="ru-RU" dirty="0" smtClean="0"/>
          </a:p>
          <a:p>
            <a:endParaRPr lang="ru-RU" dirty="0" smtClean="0"/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7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>
                <a:solidFill>
                  <a:srgbClr val="890D0D"/>
                </a:solidFill>
              </a:rPr>
              <a:t>Изначальная постановка </a:t>
            </a:r>
            <a:r>
              <a:rPr lang="ru-RU" u="sng" dirty="0" smtClean="0">
                <a:solidFill>
                  <a:srgbClr val="890D0D"/>
                </a:solidFill>
              </a:rPr>
              <a:t>задачи</a:t>
            </a:r>
            <a:br>
              <a:rPr lang="ru-RU" u="sng" dirty="0" smtClean="0">
                <a:solidFill>
                  <a:srgbClr val="890D0D"/>
                </a:solidFill>
              </a:rPr>
            </a:br>
            <a:r>
              <a:rPr lang="ru-RU" sz="3100" u="sng" dirty="0" smtClean="0">
                <a:solidFill>
                  <a:srgbClr val="890D0D"/>
                </a:solidFill>
              </a:rPr>
              <a:t>(используемые технологии)</a:t>
            </a:r>
            <a:endParaRPr lang="ru-RU" sz="3100" u="sng" dirty="0">
              <a:solidFill>
                <a:srgbClr val="890D0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8569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ASP.NET MVC5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ASP.NET Identity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SignalR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Entity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Ninject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JavaScript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JqueryUI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Angular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Moment.js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HTML, CSS, Bootstrap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MS SQL Server</a:t>
            </a:r>
            <a:endParaRPr lang="en-US" dirty="0"/>
          </a:p>
          <a:p>
            <a:endParaRPr lang="ru-RU" dirty="0" smtClean="0"/>
          </a:p>
          <a:p>
            <a:endParaRPr lang="ru-RU" dirty="0" smtClean="0"/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0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ru-RU" u="sng" dirty="0">
                <a:solidFill>
                  <a:srgbClr val="890D0D"/>
                </a:solidFill>
              </a:rPr>
              <a:t>Источники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04056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Материалы лекций</a:t>
            </a:r>
          </a:p>
          <a:p>
            <a:r>
              <a:rPr lang="ru-RU" dirty="0" smtClean="0"/>
              <a:t>Материалы с образовательных сайтов: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metanit.com (ASP, EF, C#)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professorweb.ru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/>
              <a:t>ASP, EF, C</a:t>
            </a:r>
            <a:r>
              <a:rPr lang="en-US" dirty="0" smtClean="0"/>
              <a:t>#)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javascript.ru</a:t>
            </a:r>
            <a:r>
              <a:rPr lang="ru-RU" dirty="0" smtClean="0"/>
              <a:t>  (</a:t>
            </a:r>
            <a:r>
              <a:rPr lang="en-US" dirty="0" smtClean="0"/>
              <a:t>JavaScript)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jqbook.net.ru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JQuery</a:t>
            </a:r>
            <a:r>
              <a:rPr lang="en-US" dirty="0" smtClean="0"/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MSDN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MDN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getbootstrap.com </a:t>
            </a:r>
            <a:r>
              <a:rPr lang="ru-RU" dirty="0" smtClean="0"/>
              <a:t>и др.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Материалы с форумов: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habrahabr.ru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stackoverflow.com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Справочники и спецификации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38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792088"/>
          </a:xfrm>
        </p:spPr>
        <p:txBody>
          <a:bodyPr>
            <a:normAutofit/>
          </a:bodyPr>
          <a:lstStyle/>
          <a:p>
            <a:pPr algn="ctr"/>
            <a:r>
              <a:rPr lang="ru-RU" u="sng" dirty="0">
                <a:solidFill>
                  <a:srgbClr val="890D0D"/>
                </a:solidFill>
              </a:rPr>
              <a:t>Организация </a:t>
            </a:r>
            <a:r>
              <a:rPr lang="en-US" u="sng" dirty="0" err="1">
                <a:solidFill>
                  <a:srgbClr val="890D0D"/>
                </a:solidFill>
              </a:rPr>
              <a:t>WorkFlow</a:t>
            </a:r>
            <a:endParaRPr lang="ru-RU" u="sng" dirty="0">
              <a:solidFill>
                <a:srgbClr val="890D0D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S:\IT\Apriorit\Calender\Ga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8" y="1628800"/>
            <a:ext cx="8624232" cy="460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1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720080"/>
          </a:xfrm>
        </p:spPr>
        <p:txBody>
          <a:bodyPr>
            <a:normAutofit/>
          </a:bodyPr>
          <a:lstStyle/>
          <a:p>
            <a:pPr algn="ctr"/>
            <a:r>
              <a:rPr lang="ru-RU" u="sng" dirty="0">
                <a:solidFill>
                  <a:srgbClr val="890D0D"/>
                </a:solidFill>
              </a:rPr>
              <a:t>Структура проекта</a:t>
            </a:r>
          </a:p>
        </p:txBody>
      </p:sp>
      <p:pic>
        <p:nvPicPr>
          <p:cNvPr id="2051" name="Picture 3" descr="S:\IT\Apriorit\Calender\On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799"/>
            <a:ext cx="6884987" cy="469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6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720080"/>
          </a:xfrm>
        </p:spPr>
        <p:txBody>
          <a:bodyPr>
            <a:normAutofit/>
          </a:bodyPr>
          <a:lstStyle/>
          <a:p>
            <a:pPr algn="ctr"/>
            <a:r>
              <a:rPr lang="ru-RU" u="sng" dirty="0">
                <a:solidFill>
                  <a:srgbClr val="890D0D"/>
                </a:solidFill>
              </a:rPr>
              <a:t>Структура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3728"/>
          </a:xfrm>
        </p:spPr>
        <p:txBody>
          <a:bodyPr/>
          <a:lstStyle/>
          <a:p>
            <a:pPr marL="109728" indent="0">
              <a:buNone/>
            </a:pPr>
            <a:r>
              <a:rPr lang="ru-RU" sz="2000" b="1" dirty="0" smtClean="0">
                <a:solidFill>
                  <a:schemeClr val="accent2"/>
                </a:solidFill>
                <a:latin typeface="+mj-lt"/>
              </a:rPr>
              <a:t>Объявление основных </a:t>
            </a:r>
            <a:endParaRPr lang="en-US" sz="2000" b="1" dirty="0" smtClean="0">
              <a:solidFill>
                <a:schemeClr val="accent2"/>
              </a:solidFill>
              <a:latin typeface="+mj-lt"/>
            </a:endParaRPr>
          </a:p>
          <a:p>
            <a:pPr marL="109728" indent="0">
              <a:buNone/>
            </a:pPr>
            <a:r>
              <a:rPr lang="ru-RU" sz="2000" b="1" dirty="0">
                <a:solidFill>
                  <a:schemeClr val="accent2"/>
                </a:solidFill>
                <a:latin typeface="+mj-lt"/>
              </a:rPr>
              <a:t>и</a:t>
            </a:r>
            <a:r>
              <a:rPr lang="ru-RU" sz="2000" b="1" dirty="0" smtClean="0">
                <a:solidFill>
                  <a:schemeClr val="accent2"/>
                </a:solidFill>
                <a:latin typeface="+mj-lt"/>
              </a:rPr>
              <a:t>нтерфейсов</a:t>
            </a:r>
            <a:r>
              <a:rPr lang="en-US" sz="20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ru-RU" sz="2000" b="1" dirty="0" smtClean="0">
                <a:solidFill>
                  <a:schemeClr val="accent2"/>
                </a:solidFill>
                <a:latin typeface="+mj-lt"/>
              </a:rPr>
              <a:t>сервисов</a:t>
            </a:r>
          </a:p>
          <a:p>
            <a:pPr marL="109728" indent="0">
              <a:buNone/>
            </a:pPr>
            <a:endParaRPr lang="ru-RU" sz="2000" b="1" dirty="0" smtClean="0">
              <a:solidFill>
                <a:schemeClr val="accent2"/>
              </a:solidFill>
              <a:latin typeface="+mj-lt"/>
            </a:endParaRPr>
          </a:p>
          <a:p>
            <a:pPr marL="109728" indent="0">
              <a:buNone/>
            </a:pPr>
            <a:r>
              <a:rPr lang="ru-RU" sz="2000" b="1" dirty="0" smtClean="0">
                <a:solidFill>
                  <a:schemeClr val="accent2"/>
                </a:solidFill>
                <a:latin typeface="+mj-lt"/>
              </a:rPr>
              <a:t>Основные классы </a:t>
            </a:r>
          </a:p>
          <a:p>
            <a:pPr marL="109728" indent="0">
              <a:buNone/>
            </a:pPr>
            <a:r>
              <a:rPr lang="ru-RU" sz="2000" b="1" dirty="0" smtClean="0">
                <a:solidFill>
                  <a:schemeClr val="accent2"/>
                </a:solidFill>
                <a:latin typeface="+mj-lt"/>
              </a:rPr>
              <a:t>и </a:t>
            </a:r>
            <a:r>
              <a:rPr lang="ru-RU" sz="2000" b="1" dirty="0" err="1" smtClean="0">
                <a:solidFill>
                  <a:schemeClr val="accent2"/>
                </a:solidFill>
                <a:latin typeface="+mj-lt"/>
              </a:rPr>
              <a:t>репозитории</a:t>
            </a:r>
            <a:endParaRPr lang="ru-RU" sz="2000" b="1" dirty="0" smtClean="0">
              <a:solidFill>
                <a:schemeClr val="accent2"/>
              </a:solidFill>
              <a:latin typeface="+mj-lt"/>
            </a:endParaRPr>
          </a:p>
          <a:p>
            <a:pPr marL="109728" indent="0">
              <a:buNone/>
            </a:pPr>
            <a:endParaRPr lang="ru-RU" sz="2000" b="1" dirty="0" smtClean="0">
              <a:solidFill>
                <a:schemeClr val="accent2"/>
              </a:solidFill>
              <a:latin typeface="+mj-lt"/>
            </a:endParaRPr>
          </a:p>
          <a:p>
            <a:pPr marL="109728" indent="0">
              <a:buNone/>
            </a:pPr>
            <a:r>
              <a:rPr lang="ru-RU" sz="2000" b="1" dirty="0" smtClean="0">
                <a:solidFill>
                  <a:schemeClr val="accent2"/>
                </a:solidFill>
                <a:latin typeface="+mj-lt"/>
              </a:rPr>
              <a:t>Реализация сервисов</a:t>
            </a:r>
          </a:p>
          <a:p>
            <a:pPr marL="109728" indent="0">
              <a:buNone/>
            </a:pPr>
            <a:endParaRPr lang="en-US" sz="2000" b="1" dirty="0" smtClean="0">
              <a:solidFill>
                <a:schemeClr val="accent2"/>
              </a:solidFill>
              <a:latin typeface="+mj-lt"/>
            </a:endParaRPr>
          </a:p>
          <a:p>
            <a:pPr marL="109728" indent="0">
              <a:buNone/>
            </a:pPr>
            <a:r>
              <a:rPr lang="ru-RU" sz="2000" b="1" dirty="0" smtClean="0">
                <a:solidFill>
                  <a:schemeClr val="accent2"/>
                </a:solidFill>
                <a:latin typeface="+mj-lt"/>
              </a:rPr>
              <a:t>Слой доступа к данным</a:t>
            </a:r>
          </a:p>
          <a:p>
            <a:pPr marL="109728" indent="0">
              <a:buNone/>
            </a:pPr>
            <a:endParaRPr lang="ru-RU" sz="2000" b="1" dirty="0">
              <a:solidFill>
                <a:schemeClr val="accent2"/>
              </a:solidFill>
              <a:latin typeface="+mj-lt"/>
            </a:endParaRPr>
          </a:p>
          <a:p>
            <a:pPr marL="109728" indent="0">
              <a:buNone/>
            </a:pPr>
            <a:r>
              <a:rPr lang="ru-RU" sz="2000" b="1" dirty="0" smtClean="0">
                <a:solidFill>
                  <a:schemeClr val="accent2"/>
                </a:solidFill>
                <a:latin typeface="+mj-lt"/>
              </a:rPr>
              <a:t>Тесты</a:t>
            </a:r>
          </a:p>
          <a:p>
            <a:pPr marL="109728" indent="0">
              <a:buNone/>
            </a:pPr>
            <a:endParaRPr lang="ru-RU" sz="2000" b="1" dirty="0">
              <a:solidFill>
                <a:schemeClr val="accent2"/>
              </a:solidFill>
              <a:latin typeface="+mj-lt"/>
            </a:endParaRPr>
          </a:p>
          <a:p>
            <a:pPr marL="109728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+mj-lt"/>
              </a:rPr>
              <a:t>User Interface</a:t>
            </a:r>
            <a:endParaRPr lang="ru-RU" sz="2000" b="1" dirty="0" smtClean="0">
              <a:solidFill>
                <a:schemeClr val="accent2"/>
              </a:solidFill>
              <a:latin typeface="+mj-lt"/>
            </a:endParaRPr>
          </a:p>
          <a:p>
            <a:pPr marL="109728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Miha\Desktop\Untitled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88840"/>
            <a:ext cx="4020042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>
            <a:off x="3419872" y="2060848"/>
            <a:ext cx="1728192" cy="648072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2699792" y="3001144"/>
            <a:ext cx="2448272" cy="139824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3347864" y="3284984"/>
            <a:ext cx="1800200" cy="648072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3707904" y="3861048"/>
            <a:ext cx="1440160" cy="79208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1475656" y="4653136"/>
            <a:ext cx="3672408" cy="7200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2411760" y="5301208"/>
            <a:ext cx="2736304" cy="7200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0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92088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rgbClr val="890D0D"/>
                </a:solidFill>
              </a:rPr>
              <a:t>Code </a:t>
            </a:r>
            <a:r>
              <a:rPr lang="en-US" u="sng" dirty="0" smtClean="0">
                <a:solidFill>
                  <a:srgbClr val="890D0D"/>
                </a:solidFill>
              </a:rPr>
              <a:t>convention</a:t>
            </a:r>
            <a:endParaRPr lang="ru-RU" u="sng" dirty="0">
              <a:solidFill>
                <a:srgbClr val="890D0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/>
          <a:lstStyle/>
          <a:p>
            <a:r>
              <a:rPr lang="ru-RU" dirty="0" smtClean="0">
                <a:solidFill>
                  <a:schemeClr val="accent2"/>
                </a:solidFill>
              </a:rPr>
              <a:t>Наименование </a:t>
            </a:r>
            <a:r>
              <a:rPr lang="ru-RU" dirty="0" err="1" smtClean="0">
                <a:solidFill>
                  <a:schemeClr val="accent2"/>
                </a:solidFill>
              </a:rPr>
              <a:t>слассов</a:t>
            </a:r>
            <a:r>
              <a:rPr lang="ru-RU" dirty="0" smtClean="0">
                <a:solidFill>
                  <a:schemeClr val="accent2"/>
                </a:solidFill>
              </a:rPr>
              <a:t> и методов – </a:t>
            </a:r>
            <a:r>
              <a:rPr lang="en-US" dirty="0" err="1" smtClean="0">
                <a:solidFill>
                  <a:schemeClr val="accent2"/>
                </a:solidFill>
              </a:rPr>
              <a:t>PascalCase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ru-RU" dirty="0" smtClean="0">
                <a:solidFill>
                  <a:schemeClr val="accent2"/>
                </a:solidFill>
              </a:rPr>
              <a:t>Наименование полей и переменных - </a:t>
            </a:r>
            <a:r>
              <a:rPr lang="en-US" dirty="0" err="1" smtClean="0">
                <a:solidFill>
                  <a:schemeClr val="accent2"/>
                </a:solidFill>
              </a:rPr>
              <a:t>camelCase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6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36104"/>
          </a:xfrm>
        </p:spPr>
        <p:txBody>
          <a:bodyPr>
            <a:noAutofit/>
          </a:bodyPr>
          <a:lstStyle/>
          <a:p>
            <a:pPr algn="ctr"/>
            <a:r>
              <a:rPr lang="ru-RU" u="sng" dirty="0" err="1">
                <a:solidFill>
                  <a:srgbClr val="890D0D"/>
                </a:solidFill>
              </a:rPr>
              <a:t>Валидация</a:t>
            </a:r>
            <a:r>
              <a:rPr lang="ru-RU" u="sng" dirty="0">
                <a:solidFill>
                  <a:srgbClr val="890D0D"/>
                </a:solidFill>
              </a:rPr>
              <a:t> данных и безопасность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Валидация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На уровне моделей (</a:t>
            </a:r>
            <a:r>
              <a:rPr lang="ru-RU" dirty="0" err="1" smtClean="0"/>
              <a:t>аттрибуты</a:t>
            </a:r>
            <a:r>
              <a:rPr lang="ru-RU" dirty="0" smtClean="0"/>
              <a:t>)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На уровне слоя </a:t>
            </a:r>
            <a:r>
              <a:rPr lang="en-US" dirty="0" smtClean="0"/>
              <a:t>Domain </a:t>
            </a:r>
            <a:r>
              <a:rPr lang="ru-RU" dirty="0" smtClean="0"/>
              <a:t>(классы </a:t>
            </a:r>
            <a:r>
              <a:rPr lang="en-US" dirty="0" err="1" smtClean="0"/>
              <a:t>CalendarValidation</a:t>
            </a:r>
            <a:r>
              <a:rPr lang="en-US" dirty="0" smtClean="0"/>
              <a:t> </a:t>
            </a:r>
            <a:r>
              <a:rPr lang="ru-RU" dirty="0" smtClean="0"/>
              <a:t> и др.</a:t>
            </a:r>
            <a:r>
              <a:rPr lang="en-US" dirty="0" smtClean="0"/>
              <a:t>)</a:t>
            </a:r>
            <a:endParaRPr lang="ru-RU" dirty="0" smtClean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На клиентской стороне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Безопасность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Использование </a:t>
            </a:r>
            <a:r>
              <a:rPr lang="en-US" dirty="0" smtClean="0"/>
              <a:t>Onion</a:t>
            </a:r>
            <a:r>
              <a:rPr lang="ru-RU" dirty="0" smtClean="0"/>
              <a:t>-</a:t>
            </a:r>
            <a:r>
              <a:rPr lang="ru-RU" dirty="0"/>
              <a:t>а</a:t>
            </a:r>
            <a:r>
              <a:rPr lang="ru-RU" dirty="0" smtClean="0"/>
              <a:t>рхитектуры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2"/>
                </a:solidFill>
              </a:rPr>
              <a:t>Обращение к БД с помощью </a:t>
            </a:r>
            <a:r>
              <a:rPr lang="en-US" dirty="0" smtClean="0">
                <a:solidFill>
                  <a:schemeClr val="accent2"/>
                </a:solidFill>
              </a:rPr>
              <a:t>Entity Framework </a:t>
            </a:r>
            <a:r>
              <a:rPr lang="ru-RU" dirty="0" smtClean="0">
                <a:solidFill>
                  <a:schemeClr val="accent2"/>
                </a:solidFill>
              </a:rPr>
              <a:t>и </a:t>
            </a:r>
            <a:r>
              <a:rPr lang="en-US" dirty="0" smtClean="0">
                <a:solidFill>
                  <a:schemeClr val="accent2"/>
                </a:solidFill>
              </a:rPr>
              <a:t> LINQ-</a:t>
            </a:r>
            <a:r>
              <a:rPr lang="ru-RU" dirty="0" smtClean="0">
                <a:solidFill>
                  <a:schemeClr val="accent2"/>
                </a:solidFill>
              </a:rPr>
              <a:t>запросов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ASP.NET </a:t>
            </a:r>
            <a:r>
              <a:rPr lang="en-US" dirty="0" smtClean="0"/>
              <a:t>Identity (</a:t>
            </a:r>
            <a:r>
              <a:rPr lang="ru-RU" dirty="0" smtClean="0"/>
              <a:t>функции контроля доступа, </a:t>
            </a:r>
            <a:r>
              <a:rPr lang="ru-RU" dirty="0" smtClean="0"/>
              <a:t>хранение паролей в </a:t>
            </a:r>
            <a:r>
              <a:rPr lang="ru-RU" dirty="0" err="1" smtClean="0"/>
              <a:t>хэшах</a:t>
            </a:r>
            <a:r>
              <a:rPr lang="ru-RU" dirty="0" smtClean="0"/>
              <a:t> и др.)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Использование </a:t>
            </a:r>
            <a:r>
              <a:rPr lang="en-US" dirty="0" smtClean="0">
                <a:solidFill>
                  <a:srgbClr val="FF0000"/>
                </a:solidFill>
              </a:rPr>
              <a:t>HTTPS, SSL</a:t>
            </a:r>
            <a:endParaRPr lang="ru-RU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XSS (Cross Site Scripting) - </a:t>
            </a:r>
            <a:r>
              <a:rPr lang="en-US" dirty="0" err="1" smtClean="0">
                <a:solidFill>
                  <a:srgbClr val="FF0000"/>
                </a:solidFill>
              </a:rPr>
              <a:t>Ganss.XSS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ru-RU" dirty="0">
                <a:solidFill>
                  <a:srgbClr val="FF0000"/>
                </a:solidFill>
              </a:rPr>
              <a:t>[</a:t>
            </a:r>
            <a:r>
              <a:rPr lang="ru-RU" dirty="0" err="1">
                <a:solidFill>
                  <a:srgbClr val="FF0000"/>
                </a:solidFill>
              </a:rPr>
              <a:t>ValidateInput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ru-RU" dirty="0" smtClean="0">
                <a:solidFill>
                  <a:srgbClr val="FF0000"/>
                </a:solidFill>
              </a:rPr>
              <a:t>)]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("X-XSS-Protection", "1")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Cross-Site Request Forgery, </a:t>
            </a:r>
            <a:r>
              <a:rPr lang="en-US" dirty="0" smtClean="0"/>
              <a:t>CSRF/XSRF</a:t>
            </a:r>
            <a:r>
              <a:rPr lang="ru-RU" dirty="0" smtClean="0"/>
              <a:t> – использование </a:t>
            </a:r>
            <a:r>
              <a:rPr lang="ru-RU" dirty="0" err="1" smtClean="0"/>
              <a:t>аттрибутов</a:t>
            </a:r>
            <a:r>
              <a:rPr lang="ru-RU" dirty="0" smtClean="0"/>
              <a:t> </a:t>
            </a:r>
            <a:r>
              <a:rPr lang="en-US" dirty="0"/>
              <a:t>[</a:t>
            </a:r>
            <a:r>
              <a:rPr lang="en-US" dirty="0" err="1"/>
              <a:t>ValidateAntiForgeryToken</a:t>
            </a:r>
            <a:r>
              <a:rPr lang="en-US" dirty="0" smtClean="0"/>
              <a:t>]</a:t>
            </a:r>
            <a:r>
              <a:rPr lang="ru-RU" dirty="0" smtClean="0"/>
              <a:t> и хелперов </a:t>
            </a:r>
            <a:r>
              <a:rPr lang="en-US" dirty="0"/>
              <a:t>@</a:t>
            </a:r>
            <a:r>
              <a:rPr lang="en-US" dirty="0" err="1"/>
              <a:t>Html.AntiForgeryToken</a:t>
            </a:r>
            <a:r>
              <a:rPr lang="en-US" dirty="0" smtClean="0"/>
              <a:t>()</a:t>
            </a:r>
            <a:endParaRPr lang="ru-RU" dirty="0" smtClean="0">
              <a:solidFill>
                <a:schemeClr val="accent2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5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1040</TotalTime>
  <Words>390</Words>
  <Application>Microsoft Office PowerPoint</Application>
  <PresentationFormat>Экран (4:3)</PresentationFormat>
  <Paragraphs>112</Paragraphs>
  <Slides>18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Городская</vt:lpstr>
      <vt:lpstr>Презентация PowerPoint</vt:lpstr>
      <vt:lpstr>Изначальная постановка задачи (требования заказчика)</vt:lpstr>
      <vt:lpstr>Изначальная постановка задачи (используемые технологии)</vt:lpstr>
      <vt:lpstr>Источники информации</vt:lpstr>
      <vt:lpstr>Организация WorkFlow</vt:lpstr>
      <vt:lpstr>Структура проекта</vt:lpstr>
      <vt:lpstr>Структура проекта</vt:lpstr>
      <vt:lpstr>Code convention</vt:lpstr>
      <vt:lpstr>Валидация данных и безопасность</vt:lpstr>
      <vt:lpstr>Хостинг, git</vt:lpstr>
      <vt:lpstr>Описание UI (Главное окно – управление календарями)</vt:lpstr>
      <vt:lpstr>Описание UI (Окно управления событиями)</vt:lpstr>
      <vt:lpstr>Описание UI (Окно создания события)</vt:lpstr>
      <vt:lpstr>Функциональность, которую можно добавить в проект</vt:lpstr>
      <vt:lpstr>Тесты</vt:lpstr>
      <vt:lpstr>Коррективы, сделанные в процессе разработки</vt:lpstr>
      <vt:lpstr>Благодарности</vt:lpstr>
      <vt:lpstr>Вопросы к проекту</vt:lpstr>
    </vt:vector>
  </TitlesOfParts>
  <Company>gypnor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CALENDAR</dc:title>
  <dc:creator>Machine</dc:creator>
  <cp:lastModifiedBy>Machine</cp:lastModifiedBy>
  <cp:revision>31</cp:revision>
  <dcterms:created xsi:type="dcterms:W3CDTF">2017-04-27T21:39:31Z</dcterms:created>
  <dcterms:modified xsi:type="dcterms:W3CDTF">2017-05-13T14:03:25Z</dcterms:modified>
</cp:coreProperties>
</file>