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1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2FBE-35CA-4C1B-A27D-D93275AB712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02D2-B3C8-4104-9151-DFE9178E1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8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contexts" TargetMode="External"/><Relationship Id="rId2" Type="http://schemas.openxmlformats.org/officeDocument/2006/relationships/hyperlink" Target="https://docs.github.com/en/actions/learn-github-actions/expre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ru/action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using-workflows/events-that-trigger-workflo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using-workflows/workflow-syntax-for-github-ac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GitHub Actions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1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r>
              <a:rPr lang="en-US" dirty="0" smtClean="0"/>
              <a:t>/</a:t>
            </a:r>
            <a:r>
              <a:rPr lang="ru-RU" dirty="0" smtClean="0"/>
              <a:t>контексты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://docs.github.com/en/actions/learn-github-actions/expressions</a:t>
            </a:r>
            <a:r>
              <a:rPr lang="ru-RU" dirty="0" smtClean="0"/>
              <a:t> 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r>
              <a:rPr lang="ru-RU" dirty="0" smtClean="0"/>
              <a:t>Контексты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информация (наборы данных) о </a:t>
            </a:r>
            <a:r>
              <a:rPr lang="ru-RU" dirty="0" err="1" smtClean="0"/>
              <a:t>репозитории</a:t>
            </a:r>
            <a:r>
              <a:rPr lang="ru-RU" dirty="0" smtClean="0"/>
              <a:t>, </a:t>
            </a:r>
            <a:r>
              <a:rPr lang="en-US" dirty="0" smtClean="0"/>
              <a:t>workflow</a:t>
            </a:r>
            <a:r>
              <a:rPr lang="ru-RU" dirty="0" smtClean="0"/>
              <a:t>, …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docs.github.com/en/actions/learn-github-actions/contexts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965" y="2894476"/>
            <a:ext cx="286488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4292F"/>
                </a:solidFill>
                <a:latin typeface="Consolas" panose="020B0609020204030204" pitchFamily="49" charset="0"/>
              </a:rPr>
              <a:t>${{ &lt;expression&gt; }}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28965" y="5184453"/>
            <a:ext cx="328808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${{ </a:t>
            </a:r>
            <a:r>
              <a:rPr lang="en-US" sz="2000" dirty="0" err="1">
                <a:latin typeface="Consolas" panose="020B0609020204030204" pitchFamily="49" charset="0"/>
              </a:rPr>
              <a:t>github.workflow</a:t>
            </a:r>
            <a:r>
              <a:rPr lang="en-US" sz="2000" dirty="0">
                <a:latin typeface="Consolas" panose="020B0609020204030204" pitchFamily="49" charset="0"/>
              </a:rPr>
              <a:t> }}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CI: </a:t>
            </a:r>
            <a:r>
              <a:rPr lang="ru-RU" dirty="0" smtClean="0"/>
              <a:t>контроль качества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каждый </a:t>
            </a:r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  <a:p>
            <a:pPr lvl="1"/>
            <a:r>
              <a:rPr lang="ru-RU" dirty="0" smtClean="0"/>
              <a:t>Событи</a:t>
            </a:r>
            <a:r>
              <a:rPr lang="ru-RU" dirty="0"/>
              <a:t>е</a:t>
            </a:r>
            <a:r>
              <a:rPr lang="en-US" dirty="0" smtClean="0"/>
              <a:t>: push</a:t>
            </a:r>
          </a:p>
          <a:p>
            <a:pPr lvl="1"/>
            <a:r>
              <a:rPr lang="ru-RU" dirty="0" smtClean="0"/>
              <a:t>Действия</a:t>
            </a:r>
            <a:r>
              <a:rPr lang="en-US" dirty="0" smtClean="0"/>
              <a:t>: </a:t>
            </a:r>
            <a:r>
              <a:rPr lang="ru-RU" dirty="0" smtClean="0"/>
              <a:t>сборка, запуск тестов, </a:t>
            </a:r>
            <a:r>
              <a:rPr lang="en-US" dirty="0" smtClean="0"/>
              <a:t>[</a:t>
            </a:r>
            <a:r>
              <a:rPr lang="ru-RU" dirty="0" smtClean="0"/>
              <a:t>опционально</a:t>
            </a:r>
            <a:r>
              <a:rPr lang="en-US" dirty="0" smtClean="0"/>
              <a:t>]</a:t>
            </a:r>
            <a:r>
              <a:rPr lang="ru-RU" dirty="0"/>
              <a:t> другие </a:t>
            </a:r>
            <a:r>
              <a:rPr lang="ru-RU" dirty="0" smtClean="0"/>
              <a:t>анализаторы</a:t>
            </a:r>
          </a:p>
          <a:p>
            <a:endParaRPr lang="ru-RU" dirty="0"/>
          </a:p>
          <a:p>
            <a:r>
              <a:rPr lang="ru-RU" dirty="0" smtClean="0"/>
              <a:t>Показ статуса последнего </a:t>
            </a:r>
            <a:r>
              <a:rPr lang="ru-RU" dirty="0" err="1" smtClean="0"/>
              <a:t>коммита</a:t>
            </a:r>
            <a:endParaRPr lang="ru-RU" dirty="0" smtClean="0"/>
          </a:p>
          <a:p>
            <a:r>
              <a:rPr lang="en-US" dirty="0" smtClean="0"/>
              <a:t>Merge </a:t>
            </a:r>
            <a:r>
              <a:rPr lang="ru-RU" dirty="0" smtClean="0"/>
              <a:t>только при прохождении проверки</a:t>
            </a:r>
          </a:p>
          <a:p>
            <a:r>
              <a:rPr lang="ru-RU" dirty="0" err="1" smtClean="0"/>
              <a:t>Бейдж</a:t>
            </a:r>
            <a:r>
              <a:rPr lang="ru-RU" dirty="0" smtClean="0"/>
              <a:t> общего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65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 статуса последнего </a:t>
            </a:r>
            <a:r>
              <a:rPr lang="ru-RU" dirty="0" err="1"/>
              <a:t>коммита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775376"/>
            <a:ext cx="7799779" cy="473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22074" b="65064"/>
          <a:stretch/>
        </p:blipFill>
        <p:spPr>
          <a:xfrm>
            <a:off x="4426591" y="3379304"/>
            <a:ext cx="6927209" cy="540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21270" b="65153"/>
          <a:stretch/>
        </p:blipFill>
        <p:spPr>
          <a:xfrm>
            <a:off x="4395840" y="4145086"/>
            <a:ext cx="6988709" cy="554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ая выноска 7"/>
          <p:cNvSpPr/>
          <p:nvPr/>
        </p:nvSpPr>
        <p:spPr>
          <a:xfrm>
            <a:off x="9373925" y="2023783"/>
            <a:ext cx="1979875" cy="612648"/>
          </a:xfrm>
          <a:prstGeom prst="wedgeRectCallout">
            <a:avLst>
              <a:gd name="adj1" fmla="val -207423"/>
              <a:gd name="adj2" fmla="val 118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Статус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8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защиты веток для </a:t>
            </a:r>
            <a:r>
              <a:rPr lang="en-US" dirty="0" smtClean="0"/>
              <a:t>master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5" y="1690688"/>
            <a:ext cx="8302263" cy="506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9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7" y="300415"/>
            <a:ext cx="7868748" cy="515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ая выноска 4"/>
          <p:cNvSpPr/>
          <p:nvPr/>
        </p:nvSpPr>
        <p:spPr>
          <a:xfrm>
            <a:off x="8957143" y="875682"/>
            <a:ext cx="1979875" cy="612648"/>
          </a:xfrm>
          <a:prstGeom prst="wedgeRectCallout">
            <a:avLst>
              <a:gd name="adj1" fmla="val -432724"/>
              <a:gd name="adj2" fmla="val 1067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 имени ветки</a:t>
            </a:r>
            <a:endParaRPr lang="ru-RU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8957143" y="1677910"/>
            <a:ext cx="1979875" cy="612648"/>
          </a:xfrm>
          <a:prstGeom prst="wedgeRectCallout">
            <a:avLst>
              <a:gd name="adj1" fmla="val -427905"/>
              <a:gd name="adj2" fmla="val 3118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</a:t>
            </a:r>
            <a:r>
              <a:rPr lang="ru-RU" dirty="0" smtClean="0"/>
              <a:t>только через </a:t>
            </a:r>
            <a:r>
              <a:rPr lang="en-US" dirty="0" smtClean="0"/>
              <a:t>PR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91" y="2315700"/>
            <a:ext cx="811643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ая выноска 6"/>
          <p:cNvSpPr/>
          <p:nvPr/>
        </p:nvSpPr>
        <p:spPr>
          <a:xfrm>
            <a:off x="395427" y="5768529"/>
            <a:ext cx="1979875" cy="834702"/>
          </a:xfrm>
          <a:prstGeom prst="wedgeRectCallout">
            <a:avLst>
              <a:gd name="adj1" fmla="val 148919"/>
              <a:gd name="adj2" fmla="val -338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Обязательно проверка статуса перед </a:t>
            </a:r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8498873" y="6249724"/>
            <a:ext cx="2896413" cy="511281"/>
          </a:xfrm>
          <a:prstGeom prst="wedgeRectCallout">
            <a:avLst>
              <a:gd name="adj1" fmla="val -165556"/>
              <a:gd name="adj2" fmla="val -2127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Обязательные проверки (имена </a:t>
            </a:r>
            <a:r>
              <a:rPr lang="en-US" dirty="0" smtClean="0"/>
              <a:t>Jobs)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38" y="365125"/>
            <a:ext cx="10034155" cy="5112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ая выноска 3"/>
          <p:cNvSpPr/>
          <p:nvPr/>
        </p:nvSpPr>
        <p:spPr>
          <a:xfrm>
            <a:off x="139146" y="3006631"/>
            <a:ext cx="1979875" cy="612648"/>
          </a:xfrm>
          <a:prstGeom prst="wedgeRectCallout">
            <a:avLst>
              <a:gd name="adj1" fmla="val 343907"/>
              <a:gd name="adj2" fmla="val -641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Статусы </a:t>
            </a:r>
            <a:r>
              <a:rPr lang="ru-RU" dirty="0" err="1" smtClean="0"/>
              <a:t>коммитов</a:t>
            </a:r>
            <a:endParaRPr lang="ru-RU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5538081" y="5948614"/>
            <a:ext cx="2810788" cy="612648"/>
          </a:xfrm>
          <a:prstGeom prst="wedgeRectCallout">
            <a:avLst>
              <a:gd name="adj1" fmla="val -101061"/>
              <a:gd name="adj2" fmla="val -1770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</a:t>
            </a:r>
            <a:r>
              <a:rPr lang="ru-RU" dirty="0" smtClean="0"/>
              <a:t>доступен, т.к. последний успешен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Бейдж</a:t>
            </a:r>
            <a:r>
              <a:rPr lang="ru-RU" dirty="0" smtClean="0"/>
              <a:t> статуса (</a:t>
            </a:r>
            <a:r>
              <a:rPr lang="en-US" dirty="0" smtClean="0"/>
              <a:t>master)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6" y="1832363"/>
            <a:ext cx="6446026" cy="34030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26275" y="5720926"/>
            <a:ext cx="1075112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smtClean="0">
                <a:latin typeface="Consolas" panose="020B0609020204030204" pitchFamily="49" charset="0"/>
              </a:rPr>
              <a:t>DevTools_lab02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![</a:t>
            </a:r>
            <a:r>
              <a:rPr lang="en-US" sz="1400" dirty="0" err="1">
                <a:latin typeface="Consolas" panose="020B0609020204030204" pitchFamily="49" charset="0"/>
              </a:rPr>
              <a:t>Статус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сборки</a:t>
            </a:r>
            <a:r>
              <a:rPr lang="en-US" sz="1400" dirty="0">
                <a:latin typeface="Consolas" panose="020B0609020204030204" pitchFamily="49" charset="0"/>
              </a:rPr>
              <a:t>](https://github.com/epammentoring/DevTools_lab02/actions/workflows/on_push.yml/badge.svg)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smtClean="0"/>
              <a:t>Actions (</a:t>
            </a:r>
            <a:r>
              <a:rPr lang="ru-RU" dirty="0"/>
              <a:t>из </a:t>
            </a:r>
            <a:r>
              <a:rPr lang="ru-RU" dirty="0" smtClean="0"/>
              <a:t>описания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817720"/>
            <a:ext cx="105785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Автоматизируйте, настраивайте и выполняйте рабочие процессы разработки программного обеспечения прямо в </a:t>
            </a:r>
            <a:r>
              <a:rPr lang="ru-RU" sz="2800" dirty="0" err="1"/>
              <a:t>репозитории</a:t>
            </a:r>
            <a:r>
              <a:rPr lang="ru-RU" sz="2800" dirty="0"/>
              <a:t> с помощью </a:t>
            </a:r>
            <a:r>
              <a:rPr lang="ru-RU" sz="2800" dirty="0" err="1"/>
              <a:t>GitHub</a:t>
            </a:r>
            <a:r>
              <a:rPr lang="ru-RU" sz="2800" dirty="0"/>
              <a:t> </a:t>
            </a:r>
            <a:r>
              <a:rPr lang="ru-RU" sz="2800" dirty="0" err="1"/>
              <a:t>Actions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Вы </a:t>
            </a:r>
            <a:r>
              <a:rPr lang="ru-RU" sz="2800" dirty="0"/>
              <a:t>можете обнаруживать, создавать действия и обмениваться ими для выполнения любой работы, включая CI/CD, а также объединять действия в полностью настраиваемый рабочий процесс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pPr algn="r"/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docs.github.com/ru/actions</a:t>
            </a:r>
            <a:r>
              <a:rPr lang="ru-RU" sz="2800" i="1" dirty="0" smtClean="0"/>
              <a:t>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464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</a:t>
            </a:r>
            <a:r>
              <a:rPr lang="en-US" dirty="0" smtClean="0"/>
              <a:t>works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332141" y="2676089"/>
            <a:ext cx="2390862" cy="3145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>
          <a:xfrm>
            <a:off x="1308682" y="3254929"/>
            <a:ext cx="796954" cy="87245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4949508" y="3967993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олния 5"/>
          <p:cNvSpPr/>
          <p:nvPr/>
        </p:nvSpPr>
        <p:spPr>
          <a:xfrm>
            <a:off x="5167622" y="3967993"/>
            <a:ext cx="377505" cy="377505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6070532" y="3582721"/>
            <a:ext cx="1255176" cy="1575198"/>
            <a:chOff x="4938018" y="3784056"/>
            <a:chExt cx="1255176" cy="157519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018" y="3784056"/>
              <a:ext cx="1255176" cy="12551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69794" y="4989922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7228514" y="2233512"/>
            <a:ext cx="1647173" cy="1390532"/>
            <a:chOff x="6096000" y="2434847"/>
            <a:chExt cx="1647173" cy="1390532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434847"/>
              <a:ext cx="1390532" cy="13905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229891" y="250809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ru-RU" dirty="0"/>
            </a:p>
          </p:txBody>
        </p:sp>
      </p:grpSp>
      <p:cxnSp>
        <p:nvCxnSpPr>
          <p:cNvPr id="15" name="Прямая со стрелкой 14"/>
          <p:cNvCxnSpPr/>
          <p:nvPr/>
        </p:nvCxnSpPr>
        <p:spPr>
          <a:xfrm flipV="1">
            <a:off x="7109495" y="2994872"/>
            <a:ext cx="396404" cy="6962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8808464" y="3024231"/>
            <a:ext cx="1429108" cy="964956"/>
            <a:chOff x="7150578" y="3261870"/>
            <a:chExt cx="1429108" cy="96495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78" y="3261870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483873" y="3857494"/>
              <a:ext cx="1095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Workflow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9663545" y="2875870"/>
            <a:ext cx="1065974" cy="37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Полилиния 26"/>
          <p:cNvSpPr/>
          <p:nvPr/>
        </p:nvSpPr>
        <p:spPr>
          <a:xfrm>
            <a:off x="4823669" y="3918382"/>
            <a:ext cx="4312140" cy="1771242"/>
          </a:xfrm>
          <a:custGeom>
            <a:avLst/>
            <a:gdLst>
              <a:gd name="connsiteX0" fmla="*/ 3850547 w 4317436"/>
              <a:gd name="connsiteY0" fmla="*/ 0 h 1770047"/>
              <a:gd name="connsiteX1" fmla="*/ 4295163 w 4317436"/>
              <a:gd name="connsiteY1" fmla="*/ 604007 h 1770047"/>
              <a:gd name="connsiteX2" fmla="*/ 3884102 w 4317436"/>
              <a:gd name="connsiteY2" fmla="*/ 1468073 h 1770047"/>
              <a:gd name="connsiteX3" fmla="*/ 889233 w 4317436"/>
              <a:gd name="connsiteY3" fmla="*/ 1761688 h 1770047"/>
              <a:gd name="connsiteX4" fmla="*/ 0 w 4317436"/>
              <a:gd name="connsiteY4" fmla="*/ 1661020 h 1770047"/>
              <a:gd name="connsiteX0" fmla="*/ 4023245 w 4304691"/>
              <a:gd name="connsiteY0" fmla="*/ 0 h 1853937"/>
              <a:gd name="connsiteX1" fmla="*/ 4295163 w 4304691"/>
              <a:gd name="connsiteY1" fmla="*/ 687897 h 1853937"/>
              <a:gd name="connsiteX2" fmla="*/ 3884102 w 4304691"/>
              <a:gd name="connsiteY2" fmla="*/ 1551963 h 1853937"/>
              <a:gd name="connsiteX3" fmla="*/ 889233 w 4304691"/>
              <a:gd name="connsiteY3" fmla="*/ 1845578 h 1853937"/>
              <a:gd name="connsiteX4" fmla="*/ 0 w 4304691"/>
              <a:gd name="connsiteY4" fmla="*/ 1744910 h 1853937"/>
              <a:gd name="connsiteX0" fmla="*/ 4023245 w 4304691"/>
              <a:gd name="connsiteY0" fmla="*/ 0 h 1853937"/>
              <a:gd name="connsiteX1" fmla="*/ 4295163 w 4304691"/>
              <a:gd name="connsiteY1" fmla="*/ 687897 h 1853937"/>
              <a:gd name="connsiteX2" fmla="*/ 3884102 w 4304691"/>
              <a:gd name="connsiteY2" fmla="*/ 1551963 h 1853937"/>
              <a:gd name="connsiteX3" fmla="*/ 889233 w 4304691"/>
              <a:gd name="connsiteY3" fmla="*/ 1845578 h 1853937"/>
              <a:gd name="connsiteX4" fmla="*/ 0 w 4304691"/>
              <a:gd name="connsiteY4" fmla="*/ 1744910 h 1853937"/>
              <a:gd name="connsiteX0" fmla="*/ 3423357 w 4349013"/>
              <a:gd name="connsiteY0" fmla="*/ 0 h 2181108"/>
              <a:gd name="connsiteX1" fmla="*/ 4295163 w 4349013"/>
              <a:gd name="connsiteY1" fmla="*/ 1015068 h 2181108"/>
              <a:gd name="connsiteX2" fmla="*/ 3884102 w 4349013"/>
              <a:gd name="connsiteY2" fmla="*/ 1879134 h 2181108"/>
              <a:gd name="connsiteX3" fmla="*/ 889233 w 4349013"/>
              <a:gd name="connsiteY3" fmla="*/ 2172749 h 2181108"/>
              <a:gd name="connsiteX4" fmla="*/ 0 w 4349013"/>
              <a:gd name="connsiteY4" fmla="*/ 2072081 h 2181108"/>
              <a:gd name="connsiteX0" fmla="*/ 3423357 w 4349013"/>
              <a:gd name="connsiteY0" fmla="*/ 0 h 2181108"/>
              <a:gd name="connsiteX1" fmla="*/ 4295163 w 4349013"/>
              <a:gd name="connsiteY1" fmla="*/ 1015068 h 2181108"/>
              <a:gd name="connsiteX2" fmla="*/ 3884102 w 4349013"/>
              <a:gd name="connsiteY2" fmla="*/ 1879134 h 2181108"/>
              <a:gd name="connsiteX3" fmla="*/ 889233 w 4349013"/>
              <a:gd name="connsiteY3" fmla="*/ 2172749 h 2181108"/>
              <a:gd name="connsiteX4" fmla="*/ 0 w 4349013"/>
              <a:gd name="connsiteY4" fmla="*/ 2072081 h 2181108"/>
              <a:gd name="connsiteX0" fmla="*/ 3423357 w 4349013"/>
              <a:gd name="connsiteY0" fmla="*/ 0 h 2181108"/>
              <a:gd name="connsiteX1" fmla="*/ 4295163 w 4349013"/>
              <a:gd name="connsiteY1" fmla="*/ 1015068 h 2181108"/>
              <a:gd name="connsiteX2" fmla="*/ 3884102 w 4349013"/>
              <a:gd name="connsiteY2" fmla="*/ 1879134 h 2181108"/>
              <a:gd name="connsiteX3" fmla="*/ 889233 w 4349013"/>
              <a:gd name="connsiteY3" fmla="*/ 2172749 h 2181108"/>
              <a:gd name="connsiteX4" fmla="*/ 0 w 4349013"/>
              <a:gd name="connsiteY4" fmla="*/ 2072081 h 2181108"/>
              <a:gd name="connsiteX0" fmla="*/ 3423357 w 4475066"/>
              <a:gd name="connsiteY0" fmla="*/ 0 h 2181108"/>
              <a:gd name="connsiteX1" fmla="*/ 4446783 w 4475066"/>
              <a:gd name="connsiteY1" fmla="*/ 897622 h 2181108"/>
              <a:gd name="connsiteX2" fmla="*/ 3884102 w 4475066"/>
              <a:gd name="connsiteY2" fmla="*/ 1879134 h 2181108"/>
              <a:gd name="connsiteX3" fmla="*/ 889233 w 4475066"/>
              <a:gd name="connsiteY3" fmla="*/ 2172749 h 2181108"/>
              <a:gd name="connsiteX4" fmla="*/ 0 w 4475066"/>
              <a:gd name="connsiteY4" fmla="*/ 2072081 h 2181108"/>
              <a:gd name="connsiteX0" fmla="*/ 3423357 w 4467151"/>
              <a:gd name="connsiteY0" fmla="*/ 0 h 2181108"/>
              <a:gd name="connsiteX1" fmla="*/ 4446783 w 4467151"/>
              <a:gd name="connsiteY1" fmla="*/ 897622 h 2181108"/>
              <a:gd name="connsiteX2" fmla="*/ 3884102 w 4467151"/>
              <a:gd name="connsiteY2" fmla="*/ 1879134 h 2181108"/>
              <a:gd name="connsiteX3" fmla="*/ 889233 w 4467151"/>
              <a:gd name="connsiteY3" fmla="*/ 2172749 h 2181108"/>
              <a:gd name="connsiteX4" fmla="*/ 0 w 4467151"/>
              <a:gd name="connsiteY4" fmla="*/ 2072081 h 2181108"/>
              <a:gd name="connsiteX0" fmla="*/ 3558271 w 4466085"/>
              <a:gd name="connsiteY0" fmla="*/ 0 h 1945664"/>
              <a:gd name="connsiteX1" fmla="*/ 4446783 w 4466085"/>
              <a:gd name="connsiteY1" fmla="*/ 662178 h 1945664"/>
              <a:gd name="connsiteX2" fmla="*/ 3884102 w 4466085"/>
              <a:gd name="connsiteY2" fmla="*/ 1643690 h 1945664"/>
              <a:gd name="connsiteX3" fmla="*/ 889233 w 4466085"/>
              <a:gd name="connsiteY3" fmla="*/ 1937305 h 1945664"/>
              <a:gd name="connsiteX4" fmla="*/ 0 w 4466085"/>
              <a:gd name="connsiteY4" fmla="*/ 1836637 h 1945664"/>
              <a:gd name="connsiteX0" fmla="*/ 3558271 w 4456826"/>
              <a:gd name="connsiteY0" fmla="*/ 0 h 1947837"/>
              <a:gd name="connsiteX1" fmla="*/ 4446783 w 4456826"/>
              <a:gd name="connsiteY1" fmla="*/ 662178 h 1947837"/>
              <a:gd name="connsiteX2" fmla="*/ 2956572 w 4456826"/>
              <a:gd name="connsiteY2" fmla="*/ 1608373 h 1947837"/>
              <a:gd name="connsiteX3" fmla="*/ 889233 w 4456826"/>
              <a:gd name="connsiteY3" fmla="*/ 1937305 h 1947837"/>
              <a:gd name="connsiteX4" fmla="*/ 0 w 4456826"/>
              <a:gd name="connsiteY4" fmla="*/ 1836637 h 1947837"/>
              <a:gd name="connsiteX0" fmla="*/ 3558271 w 3803038"/>
              <a:gd name="connsiteY0" fmla="*/ 0 h 1947837"/>
              <a:gd name="connsiteX1" fmla="*/ 3730056 w 3803038"/>
              <a:gd name="connsiteY1" fmla="*/ 862307 h 1947837"/>
              <a:gd name="connsiteX2" fmla="*/ 2956572 w 3803038"/>
              <a:gd name="connsiteY2" fmla="*/ 1608373 h 1947837"/>
              <a:gd name="connsiteX3" fmla="*/ 889233 w 3803038"/>
              <a:gd name="connsiteY3" fmla="*/ 1937305 h 1947837"/>
              <a:gd name="connsiteX4" fmla="*/ 0 w 3803038"/>
              <a:gd name="connsiteY4" fmla="*/ 1836637 h 1947837"/>
              <a:gd name="connsiteX0" fmla="*/ 3558271 w 3558271"/>
              <a:gd name="connsiteY0" fmla="*/ 0 h 1947837"/>
              <a:gd name="connsiteX1" fmla="*/ 2956572 w 3558271"/>
              <a:gd name="connsiteY1" fmla="*/ 1608373 h 1947837"/>
              <a:gd name="connsiteX2" fmla="*/ 889233 w 3558271"/>
              <a:gd name="connsiteY2" fmla="*/ 1937305 h 1947837"/>
              <a:gd name="connsiteX3" fmla="*/ 0 w 3558271"/>
              <a:gd name="connsiteY3" fmla="*/ 1836637 h 1947837"/>
              <a:gd name="connsiteX0" fmla="*/ 3499247 w 3499247"/>
              <a:gd name="connsiteY0" fmla="*/ 0 h 2006697"/>
              <a:gd name="connsiteX1" fmla="*/ 2956572 w 3499247"/>
              <a:gd name="connsiteY1" fmla="*/ 1667233 h 2006697"/>
              <a:gd name="connsiteX2" fmla="*/ 889233 w 3499247"/>
              <a:gd name="connsiteY2" fmla="*/ 1996165 h 2006697"/>
              <a:gd name="connsiteX3" fmla="*/ 0 w 3499247"/>
              <a:gd name="connsiteY3" fmla="*/ 1895497 h 2006697"/>
              <a:gd name="connsiteX0" fmla="*/ 3499247 w 3499247"/>
              <a:gd name="connsiteY0" fmla="*/ 0 h 2006697"/>
              <a:gd name="connsiteX1" fmla="*/ 2956572 w 3499247"/>
              <a:gd name="connsiteY1" fmla="*/ 1667233 h 2006697"/>
              <a:gd name="connsiteX2" fmla="*/ 889233 w 3499247"/>
              <a:gd name="connsiteY2" fmla="*/ 1996165 h 2006697"/>
              <a:gd name="connsiteX3" fmla="*/ 0 w 3499247"/>
              <a:gd name="connsiteY3" fmla="*/ 1895497 h 20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247" h="2006697">
                <a:moveTo>
                  <a:pt x="3499247" y="0"/>
                </a:moveTo>
                <a:cubicBezTo>
                  <a:pt x="3491943" y="382167"/>
                  <a:pt x="3391574" y="1334539"/>
                  <a:pt x="2956572" y="1667233"/>
                </a:cubicBezTo>
                <a:cubicBezTo>
                  <a:pt x="2521570" y="1999927"/>
                  <a:pt x="1381995" y="1958121"/>
                  <a:pt x="889233" y="1996165"/>
                </a:cubicBezTo>
                <a:cubicBezTo>
                  <a:pt x="396471" y="2034209"/>
                  <a:pt x="120941" y="1961910"/>
                  <a:pt x="0" y="189549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8260774" y="3024232"/>
            <a:ext cx="547690" cy="230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3868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215387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События (</a:t>
            </a:r>
            <a:r>
              <a:rPr lang="en-US" dirty="0" smtClean="0"/>
              <a:t>events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Рабочие процессы</a:t>
            </a:r>
            <a:r>
              <a:rPr lang="en-US" dirty="0"/>
              <a:t> </a:t>
            </a:r>
            <a:r>
              <a:rPr lang="en-US" dirty="0" smtClean="0"/>
              <a:t>(workflows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Задания</a:t>
            </a:r>
            <a:r>
              <a:rPr lang="en-US" dirty="0" smtClean="0"/>
              <a:t> (jobs)</a:t>
            </a:r>
            <a:endParaRPr lang="ru-RU" dirty="0" smtClean="0"/>
          </a:p>
          <a:p>
            <a:pPr lvl="2"/>
            <a:r>
              <a:rPr lang="ru-RU" dirty="0" smtClean="0"/>
              <a:t>Действия</a:t>
            </a:r>
            <a:r>
              <a:rPr lang="en-US" dirty="0" smtClean="0"/>
              <a:t>/</a:t>
            </a:r>
            <a:r>
              <a:rPr lang="ru-RU" dirty="0" smtClean="0"/>
              <a:t>шаги</a:t>
            </a:r>
            <a:r>
              <a:rPr lang="en-US" dirty="0" smtClean="0"/>
              <a:t> (steps)</a:t>
            </a:r>
            <a:endParaRPr lang="ru-RU" dirty="0" smtClean="0"/>
          </a:p>
          <a:p>
            <a:pPr lvl="2"/>
            <a:endParaRPr lang="ru-RU" dirty="0"/>
          </a:p>
          <a:p>
            <a:r>
              <a:rPr lang="ru-RU" dirty="0"/>
              <a:t>Средства </a:t>
            </a:r>
            <a:r>
              <a:rPr lang="ru-RU" dirty="0" smtClean="0"/>
              <a:t>выполнения (</a:t>
            </a:r>
            <a:r>
              <a:rPr lang="en-US" dirty="0" smtClean="0"/>
              <a:t>runners)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09" y="4114435"/>
            <a:ext cx="6664005" cy="233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23129" cy="4351338"/>
          </a:xfrm>
        </p:spPr>
        <p:txBody>
          <a:bodyPr/>
          <a:lstStyle/>
          <a:p>
            <a:r>
              <a:rPr lang="ru-RU" dirty="0" smtClean="0"/>
              <a:t>Есть практически на любое действие</a:t>
            </a:r>
          </a:p>
          <a:p>
            <a:pPr lvl="1"/>
            <a:r>
              <a:rPr lang="en-US" dirty="0" smtClean="0"/>
              <a:t>Fork / push / </a:t>
            </a:r>
            <a:r>
              <a:rPr lang="ru-RU" dirty="0" smtClean="0"/>
              <a:t>работа с </a:t>
            </a:r>
            <a:r>
              <a:rPr lang="en-US" dirty="0" smtClean="0"/>
              <a:t>issue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ru-RU" dirty="0" smtClean="0"/>
              <a:t>обсуждение</a:t>
            </a:r>
          </a:p>
          <a:p>
            <a:r>
              <a:rPr lang="ru-RU" dirty="0" smtClean="0"/>
              <a:t>Могут иметь параметр тип активности (</a:t>
            </a:r>
            <a:r>
              <a:rPr lang="en-US" dirty="0" smtClean="0"/>
              <a:t>activity type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Являются также </a:t>
            </a:r>
            <a:r>
              <a:rPr lang="en-US" dirty="0" smtClean="0"/>
              <a:t>web hooks (</a:t>
            </a:r>
            <a:r>
              <a:rPr lang="ru-RU" dirty="0" smtClean="0"/>
              <a:t>можно подписаться извне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92" y="2090117"/>
            <a:ext cx="6175617" cy="327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324432" y="5992297"/>
            <a:ext cx="8727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docs.github.com/en/actions/using-workflows/events-that-trigger-workflows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4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Рабочие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</a:p>
          <a:p>
            <a:pPr lvl="1"/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en-US" b="1" dirty="0"/>
              <a:t>.</a:t>
            </a:r>
            <a:r>
              <a:rPr lang="en-US" b="1" dirty="0" err="1" smtClean="0"/>
              <a:t>github</a:t>
            </a:r>
            <a:r>
              <a:rPr lang="en-US" b="1" dirty="0" smtClean="0"/>
              <a:t>/workflows/&lt;</a:t>
            </a:r>
            <a:r>
              <a:rPr lang="en-US" b="1" dirty="0" err="1" smtClean="0"/>
              <a:t>workflow_name</a:t>
            </a:r>
            <a:r>
              <a:rPr lang="en-US" b="1" dirty="0" smtClean="0"/>
              <a:t>&gt;.</a:t>
            </a:r>
            <a:r>
              <a:rPr lang="en-US" b="1" dirty="0" err="1" smtClean="0"/>
              <a:t>yml</a:t>
            </a:r>
            <a:endParaRPr lang="ru-RU" b="1" dirty="0" smtClean="0"/>
          </a:p>
          <a:p>
            <a:pPr lvl="2"/>
            <a:r>
              <a:rPr lang="ru-RU" dirty="0" smtClean="0"/>
              <a:t>Может быть множество !</a:t>
            </a:r>
            <a:endParaRPr lang="en-US" dirty="0" smtClean="0"/>
          </a:p>
          <a:p>
            <a:pPr lvl="1"/>
            <a:r>
              <a:rPr lang="ru-RU" dirty="0"/>
              <a:t>Язык на основе </a:t>
            </a:r>
            <a:r>
              <a:rPr lang="en-US" dirty="0" smtClean="0"/>
              <a:t>YAML</a:t>
            </a:r>
            <a:endParaRPr lang="ru-RU" dirty="0" smtClean="0"/>
          </a:p>
          <a:p>
            <a:pPr lvl="1"/>
            <a:r>
              <a:rPr lang="ru-RU" dirty="0" smtClean="0"/>
              <a:t>Создать</a:t>
            </a:r>
          </a:p>
          <a:p>
            <a:pPr lvl="2"/>
            <a:r>
              <a:rPr lang="ru-RU" dirty="0" smtClean="0"/>
              <a:t>Вручную</a:t>
            </a:r>
          </a:p>
          <a:p>
            <a:pPr lvl="2"/>
            <a:r>
              <a:rPr lang="ru-RU" dirty="0" smtClean="0"/>
              <a:t>В </a:t>
            </a:r>
            <a:r>
              <a:rPr lang="en-US" b="1" dirty="0" smtClean="0"/>
              <a:t>Actions/New Workflow</a:t>
            </a:r>
            <a:endParaRPr lang="ru-RU" b="1" dirty="0" smtClean="0"/>
          </a:p>
          <a:p>
            <a:pPr lvl="2"/>
            <a:endParaRPr lang="ru-RU" b="1" dirty="0"/>
          </a:p>
          <a:p>
            <a:pPr lvl="1"/>
            <a:r>
              <a:rPr lang="ru-RU" dirty="0" smtClean="0"/>
              <a:t>Редактировать</a:t>
            </a:r>
          </a:p>
          <a:p>
            <a:pPr lvl="2"/>
            <a:r>
              <a:rPr lang="en-US" dirty="0" smtClean="0"/>
              <a:t>Visual Studio</a:t>
            </a:r>
          </a:p>
          <a:p>
            <a:pPr lvl="2"/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756332" y="3079102"/>
            <a:ext cx="5743283" cy="3377358"/>
            <a:chOff x="5756332" y="3079102"/>
            <a:chExt cx="5743283" cy="337735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6332" y="3079102"/>
              <a:ext cx="5743283" cy="3377358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601447" y="4564049"/>
              <a:ext cx="628153" cy="286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24653" y="4929809"/>
              <a:ext cx="803082" cy="24649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рабочего процесса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60206"/>
            <a:ext cx="6386685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run-name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${{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github.workflow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}} for ${{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github.triggering_actor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runs-on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ubuntu-latest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working-directory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PowerCollections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Release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Notify</a:t>
            </a:r>
            <a:r>
              <a:rPr lang="ru-RU" alt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runs-on</a:t>
            </a: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ubuntu-latest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steps</a:t>
            </a: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- </a:t>
            </a:r>
            <a:r>
              <a:rPr lang="ru-RU" altLang="ru-RU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ru-RU" alt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build</a:t>
            </a:r>
            <a:r>
              <a:rPr lang="ru-RU" alt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 --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configuration</a:t>
            </a:r>
            <a:r>
              <a:rPr lang="ru-RU" alt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Release</a:t>
            </a:r>
            <a:endParaRPr lang="ru-RU" altLang="ru-RU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35029"/>
          <a:stretch/>
        </p:blipFill>
        <p:spPr>
          <a:xfrm>
            <a:off x="7652550" y="1467872"/>
            <a:ext cx="3843805" cy="2736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Прямая соединительная линия 7"/>
          <p:cNvCxnSpPr/>
          <p:nvPr/>
        </p:nvCxnSpPr>
        <p:spPr>
          <a:xfrm flipH="1" flipV="1">
            <a:off x="2894275" y="1749287"/>
            <a:ext cx="4945711" cy="152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108466" y="2043485"/>
            <a:ext cx="2759103" cy="165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ая выноска 10"/>
          <p:cNvSpPr/>
          <p:nvPr/>
        </p:nvSpPr>
        <p:spPr>
          <a:xfrm>
            <a:off x="7430494" y="4404200"/>
            <a:ext cx="1979875" cy="612648"/>
          </a:xfrm>
          <a:prstGeom prst="wedgeRectCallout">
            <a:avLst>
              <a:gd name="adj1" fmla="val -331118"/>
              <a:gd name="adj2" fmla="val -390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обытия</a:t>
            </a:r>
            <a:endParaRPr lang="ru-RU" dirty="0"/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7430493" y="5137582"/>
            <a:ext cx="1979875" cy="612648"/>
          </a:xfrm>
          <a:prstGeom prst="wedgeRectCallout">
            <a:avLst>
              <a:gd name="adj1" fmla="val -324290"/>
              <a:gd name="adj2" fmla="val -385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983063" y="6263119"/>
            <a:ext cx="889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docs.github.com/en/actions/using-workflows/workflow-syntax-for-github-actions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3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r>
              <a:rPr lang="en-US" dirty="0" smtClean="0"/>
              <a:t>/</a:t>
            </a:r>
            <a:r>
              <a:rPr lang="ru-RU" dirty="0" smtClean="0"/>
              <a:t>шаги</a:t>
            </a:r>
            <a:r>
              <a:rPr lang="en-US" dirty="0" smtClean="0"/>
              <a:t>/</a:t>
            </a:r>
            <a:r>
              <a:rPr lang="ru-RU" dirty="0" smtClean="0"/>
              <a:t>исполнители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7910" y="1806104"/>
            <a:ext cx="5580374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runs-on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ubuntu-latest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working-directory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PowerCollections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/setup-dotnet@v3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dotnet-version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'6.0'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/checkout@v3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Release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7064734" y="1899539"/>
            <a:ext cx="1979875" cy="612648"/>
          </a:xfrm>
          <a:prstGeom prst="wedgeRectCallout">
            <a:avLst>
              <a:gd name="adj1" fmla="val -220275"/>
              <a:gd name="adj2" fmla="val 418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</a:t>
            </a:r>
            <a:endParaRPr lang="ru-RU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7064733" y="2721038"/>
            <a:ext cx="1979875" cy="612648"/>
          </a:xfrm>
          <a:prstGeom prst="wedgeRectCallout">
            <a:avLst>
              <a:gd name="adj1" fmla="val -274492"/>
              <a:gd name="adj2" fmla="val -126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Умолчания (опционально)</a:t>
            </a:r>
            <a:endParaRPr lang="ru-RU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7032926" y="3542537"/>
            <a:ext cx="1979875" cy="612648"/>
          </a:xfrm>
          <a:prstGeom prst="wedgeRectCallout">
            <a:avLst>
              <a:gd name="adj1" fmla="val -199793"/>
              <a:gd name="adj2" fmla="val -126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шага </a:t>
            </a:r>
            <a:r>
              <a:rPr lang="ru-RU" dirty="0"/>
              <a:t>(опционально)</a:t>
            </a:r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7032925" y="4274057"/>
            <a:ext cx="1979875" cy="612648"/>
          </a:xfrm>
          <a:prstGeom prst="wedgeRectCallout">
            <a:avLst>
              <a:gd name="adj1" fmla="val -156018"/>
              <a:gd name="adj2" fmla="val -684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 готового </a:t>
            </a:r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7064733" y="5005577"/>
            <a:ext cx="1979875" cy="612648"/>
          </a:xfrm>
          <a:prstGeom prst="wedgeRectCallout">
            <a:avLst>
              <a:gd name="adj1" fmla="val -188950"/>
              <a:gd name="adj2" fmla="val -1229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Параметры </a:t>
            </a:r>
            <a:r>
              <a:rPr lang="en-US" dirty="0" smtClean="0"/>
              <a:t>action</a:t>
            </a:r>
            <a:r>
              <a:rPr lang="ru-RU" dirty="0" smtClean="0"/>
              <a:t> </a:t>
            </a:r>
            <a:r>
              <a:rPr lang="ru-RU" dirty="0"/>
              <a:t>(опционально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7064733" y="5945948"/>
            <a:ext cx="2349611" cy="612648"/>
          </a:xfrm>
          <a:prstGeom prst="wedgeRectCallout">
            <a:avLst>
              <a:gd name="adj1" fmla="val -180987"/>
              <a:gd name="adj2" fmla="val -891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Выполнение команды в консоли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</a:t>
            </a:r>
            <a:r>
              <a:rPr lang="en-US" dirty="0" smtClean="0"/>
              <a:t>/</a:t>
            </a:r>
            <a:r>
              <a:rPr lang="ru-RU" dirty="0" smtClean="0"/>
              <a:t> результат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7" y="1935894"/>
            <a:ext cx="6713789" cy="41070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32" y="1306996"/>
            <a:ext cx="4852324" cy="53970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3" y="1306996"/>
            <a:ext cx="4929831" cy="54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736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Введение в GitHub Actions</vt:lpstr>
      <vt:lpstr>GitHub Actions (из описания)</vt:lpstr>
      <vt:lpstr>How it works…</vt:lpstr>
      <vt:lpstr>Компоненты</vt:lpstr>
      <vt:lpstr>События</vt:lpstr>
      <vt:lpstr>Рабочие процессы</vt:lpstr>
      <vt:lpstr>Описание рабочего процесса</vt:lpstr>
      <vt:lpstr>Задания/шаги/исполнители</vt:lpstr>
      <vt:lpstr>Отладка / результат</vt:lpstr>
      <vt:lpstr>Выражения/контексты</vt:lpstr>
      <vt:lpstr>CI: контроль качества</vt:lpstr>
      <vt:lpstr>Проверка на каждый push</vt:lpstr>
      <vt:lpstr>Показ статуса последнего коммита</vt:lpstr>
      <vt:lpstr>Правила защиты веток для master</vt:lpstr>
      <vt:lpstr>Презентация PowerPoint</vt:lpstr>
      <vt:lpstr>Презентация PowerPoint</vt:lpstr>
      <vt:lpstr>Бейдж статуса (master)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GitHub Actions</dc:title>
  <dc:creator>Романов Михаил Леонидович</dc:creator>
  <cp:lastModifiedBy>Романов Михаил Леонидович</cp:lastModifiedBy>
  <cp:revision>22</cp:revision>
  <dcterms:created xsi:type="dcterms:W3CDTF">2023-03-05T16:35:57Z</dcterms:created>
  <dcterms:modified xsi:type="dcterms:W3CDTF">2023-03-07T07:59:46Z</dcterms:modified>
</cp:coreProperties>
</file>