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68" r:id="rId5"/>
    <p:sldId id="270" r:id="rId6"/>
    <p:sldId id="271" r:id="rId7"/>
    <p:sldId id="275" r:id="rId8"/>
    <p:sldId id="272" r:id="rId9"/>
    <p:sldId id="273" r:id="rId10"/>
    <p:sldId id="274" r:id="rId11"/>
    <p:sldId id="261" r:id="rId12"/>
    <p:sldId id="262" r:id="rId13"/>
    <p:sldId id="263" r:id="rId14"/>
    <p:sldId id="265" r:id="rId15"/>
    <p:sldId id="266" r:id="rId16"/>
    <p:sldId id="269" r:id="rId17"/>
    <p:sldId id="25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8" autoAdjust="0"/>
  </p:normalViewPr>
  <p:slideViewPr>
    <p:cSldViewPr snapToGrid="0">
      <p:cViewPr varScale="1">
        <p:scale>
          <a:sx n="113" d="100"/>
          <a:sy n="113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6EA14-AAB6-47BB-83A2-FF285808744F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B2D08-930D-46E6-AB7C-681FD786F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45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D89-025D-4C63-A771-183218458CC6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F0B2-8BD3-4F23-AD7B-3B2E49EB8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95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D89-025D-4C63-A771-183218458CC6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F0B2-8BD3-4F23-AD7B-3B2E49EB8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96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D89-025D-4C63-A771-183218458CC6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F0B2-8BD3-4F23-AD7B-3B2E49EB8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8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D89-025D-4C63-A771-183218458CC6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F0B2-8BD3-4F23-AD7B-3B2E49EB8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2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D89-025D-4C63-A771-183218458CC6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F0B2-8BD3-4F23-AD7B-3B2E49EB8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34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D89-025D-4C63-A771-183218458CC6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F0B2-8BD3-4F23-AD7B-3B2E49EB8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16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D89-025D-4C63-A771-183218458CC6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F0B2-8BD3-4F23-AD7B-3B2E49EB8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35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D89-025D-4C63-A771-183218458CC6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F0B2-8BD3-4F23-AD7B-3B2E49EB8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73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D89-025D-4C63-A771-183218458CC6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F0B2-8BD3-4F23-AD7B-3B2E49EB8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6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D89-025D-4C63-A771-183218458CC6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F0B2-8BD3-4F23-AD7B-3B2E49EB8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97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D89-025D-4C63-A771-183218458CC6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F0B2-8BD3-4F23-AD7B-3B2E49EB8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31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DD89-025D-4C63-A771-183218458CC6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F0B2-8BD3-4F23-AD7B-3B2E49EB8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04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core/test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Интеграционные и системные тесты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0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Заместители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Скорость</a:t>
            </a:r>
          </a:p>
          <a:p>
            <a:r>
              <a:rPr lang="ru-RU" dirty="0" smtClean="0"/>
              <a:t>Повторяемость (заново для каждого теста)</a:t>
            </a:r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Тестирование кода как «белого ящика» (уметь подменять реализацию </a:t>
            </a:r>
            <a:r>
              <a:rPr lang="en-US" dirty="0" smtClean="0"/>
              <a:t>DAL)</a:t>
            </a:r>
          </a:p>
          <a:p>
            <a:r>
              <a:rPr lang="ru-RU" dirty="0" smtClean="0"/>
              <a:t>Заместители могут вносить свои особенности:</a:t>
            </a:r>
          </a:p>
          <a:p>
            <a:pPr lvl="1"/>
            <a:r>
              <a:rPr lang="ru-RU" dirty="0" smtClean="0"/>
              <a:t>Не полная совместимость</a:t>
            </a:r>
          </a:p>
          <a:p>
            <a:r>
              <a:rPr lang="ru-RU" dirty="0" smtClean="0"/>
              <a:t>Ограничения самого подхода (</a:t>
            </a:r>
            <a:r>
              <a:rPr lang="ru-RU" dirty="0" err="1" smtClean="0"/>
              <a:t>репозитории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25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Реальная база и тестовые данные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Где брать данные</a:t>
            </a:r>
            <a:r>
              <a:rPr lang="en-US" dirty="0" smtClean="0"/>
              <a:t>?</a:t>
            </a:r>
            <a:endParaRPr lang="en-US" dirty="0"/>
          </a:p>
          <a:p>
            <a:r>
              <a:rPr lang="ru-RU" dirty="0" smtClean="0"/>
              <a:t>Как их хранить</a:t>
            </a:r>
            <a:r>
              <a:rPr lang="en-US" dirty="0" smtClean="0"/>
              <a:t>?</a:t>
            </a:r>
          </a:p>
          <a:p>
            <a:r>
              <a:rPr lang="ru-RU" dirty="0" smtClean="0"/>
              <a:t>Как организовать тестовые наборы</a:t>
            </a:r>
            <a:r>
              <a:rPr lang="en-US" dirty="0" smtClean="0"/>
              <a:t>?</a:t>
            </a:r>
          </a:p>
          <a:p>
            <a:pPr lvl="1"/>
            <a:r>
              <a:rPr lang="ru-RU" dirty="0" smtClean="0"/>
              <a:t>Сколько</a:t>
            </a:r>
          </a:p>
          <a:p>
            <a:pPr lvl="1"/>
            <a:r>
              <a:rPr lang="ru-RU" dirty="0" smtClean="0"/>
              <a:t>Как поддерживать их независимость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3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взять данные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Реальная (</a:t>
            </a:r>
            <a:r>
              <a:rPr lang="en-US" dirty="0" smtClean="0"/>
              <a:t>production) </a:t>
            </a:r>
            <a:r>
              <a:rPr lang="ru-RU" dirty="0" smtClean="0"/>
              <a:t>база </a:t>
            </a:r>
            <a:r>
              <a:rPr lang="en-US" dirty="0" smtClean="0"/>
              <a:t>/ </a:t>
            </a:r>
            <a:r>
              <a:rPr lang="ru-RU" dirty="0" smtClean="0"/>
              <a:t>её часть</a:t>
            </a:r>
            <a:endParaRPr lang="en-US" dirty="0" smtClean="0"/>
          </a:p>
          <a:p>
            <a:pPr lvl="1"/>
            <a:r>
              <a:rPr lang="ru-RU" dirty="0" err="1" smtClean="0"/>
              <a:t>Обфусцировать</a:t>
            </a:r>
            <a:r>
              <a:rPr lang="ru-RU" dirty="0" smtClean="0"/>
              <a:t> критические данные</a:t>
            </a:r>
            <a:endParaRPr lang="en-US" dirty="0" smtClean="0"/>
          </a:p>
          <a:p>
            <a:r>
              <a:rPr lang="ru-RU" dirty="0" smtClean="0"/>
              <a:t>Генератор данных</a:t>
            </a:r>
            <a:endParaRPr lang="en-US" dirty="0" smtClean="0"/>
          </a:p>
          <a:p>
            <a:r>
              <a:rPr lang="ru-RU" dirty="0" smtClean="0"/>
              <a:t>Вручную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3893354"/>
            <a:ext cx="3896993" cy="2418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3505200"/>
            <a:ext cx="3909459" cy="167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хранить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 backup</a:t>
            </a:r>
          </a:p>
          <a:p>
            <a:r>
              <a:rPr lang="en-US" dirty="0" smtClean="0"/>
              <a:t>SQL </a:t>
            </a:r>
            <a:r>
              <a:rPr lang="ru-RU" dirty="0" smtClean="0"/>
              <a:t>скрипты</a:t>
            </a:r>
            <a:endParaRPr lang="en-US" dirty="0" smtClean="0"/>
          </a:p>
          <a:p>
            <a:r>
              <a:rPr lang="ru-RU" dirty="0" smtClean="0"/>
              <a:t>В коде программы</a:t>
            </a:r>
            <a:endParaRPr lang="en-US" dirty="0" smtClean="0"/>
          </a:p>
          <a:p>
            <a:r>
              <a:rPr lang="ru-RU" dirty="0" smtClean="0"/>
              <a:t>Специальный </a:t>
            </a:r>
            <a:r>
              <a:rPr lang="en-US" dirty="0" smtClean="0"/>
              <a:t>DSL (xml, Excel, </a:t>
            </a:r>
            <a:r>
              <a:rPr lang="ru-RU" dirty="0" smtClean="0"/>
              <a:t>…)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4157133"/>
            <a:ext cx="7772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IDENTITY_INSERT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Northwind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[Shippers]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Northwind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[Shippers]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[Phone]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N'Speedy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Express'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N'(503) 555-9831'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Northwind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[Shippers]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[Phone]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N'United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Package'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N'(503) 555-3199'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Northwind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[Shippers]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[Phone]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N'Federal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Shipping'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N'(503) 555-9931'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IDENTITY_INSERT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Northwind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[Shippers]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484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организовать наборы данных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540935" y="1690688"/>
            <a:ext cx="2609925" cy="2057400"/>
            <a:chOff x="533400" y="838200"/>
            <a:chExt cx="2609925" cy="2057400"/>
          </a:xfrm>
        </p:grpSpPr>
        <p:sp>
          <p:nvSpPr>
            <p:cNvPr id="7" name="Flowchart: Document 6"/>
            <p:cNvSpPr/>
            <p:nvPr/>
          </p:nvSpPr>
          <p:spPr>
            <a:xfrm>
              <a:off x="1066800" y="838200"/>
              <a:ext cx="762000" cy="7620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Preparation 10"/>
            <p:cNvSpPr/>
            <p:nvPr/>
          </p:nvSpPr>
          <p:spPr>
            <a:xfrm>
              <a:off x="533400" y="2590800"/>
              <a:ext cx="381000" cy="30480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Flowchart: Preparation 13"/>
            <p:cNvSpPr/>
            <p:nvPr/>
          </p:nvSpPr>
          <p:spPr>
            <a:xfrm>
              <a:off x="1066800" y="2590800"/>
              <a:ext cx="381000" cy="30480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" name="Flowchart: Preparation 14"/>
            <p:cNvSpPr/>
            <p:nvPr/>
          </p:nvSpPr>
          <p:spPr>
            <a:xfrm>
              <a:off x="1600200" y="2590800"/>
              <a:ext cx="381000" cy="30480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762000" y="1676400"/>
              <a:ext cx="495300" cy="838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1257300" y="1676400"/>
              <a:ext cx="114300" cy="838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24000" y="1676400"/>
              <a:ext cx="266700" cy="838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209800" y="1219200"/>
              <a:ext cx="9335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</a:t>
              </a:r>
            </a:p>
            <a:p>
              <a:r>
                <a:rPr lang="en-US" dirty="0"/>
                <a:t>data set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808134" y="1999396"/>
            <a:ext cx="3067124" cy="681893"/>
            <a:chOff x="4800600" y="1146907"/>
            <a:chExt cx="3067124" cy="681893"/>
          </a:xfrm>
        </p:grpSpPr>
        <p:sp>
          <p:nvSpPr>
            <p:cNvPr id="24" name="Flowchart: Preparation 23"/>
            <p:cNvSpPr/>
            <p:nvPr/>
          </p:nvSpPr>
          <p:spPr>
            <a:xfrm>
              <a:off x="4800600" y="1524000"/>
              <a:ext cx="381000" cy="30480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5" name="Flowchart: Preparation 24"/>
            <p:cNvSpPr/>
            <p:nvPr/>
          </p:nvSpPr>
          <p:spPr>
            <a:xfrm>
              <a:off x="5437554" y="1517746"/>
              <a:ext cx="381000" cy="30480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6" name="Flowchart: Preparation 25"/>
            <p:cNvSpPr/>
            <p:nvPr/>
          </p:nvSpPr>
          <p:spPr>
            <a:xfrm>
              <a:off x="6115538" y="1517746"/>
              <a:ext cx="381000" cy="30480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0" name="Flowchart: Document 29"/>
            <p:cNvSpPr/>
            <p:nvPr/>
          </p:nvSpPr>
          <p:spPr>
            <a:xfrm>
              <a:off x="5021874" y="1331154"/>
              <a:ext cx="228600" cy="3048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Document 30"/>
            <p:cNvSpPr/>
            <p:nvPr/>
          </p:nvSpPr>
          <p:spPr>
            <a:xfrm>
              <a:off x="5677877" y="1331154"/>
              <a:ext cx="228600" cy="3048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Document 31"/>
            <p:cNvSpPr/>
            <p:nvPr/>
          </p:nvSpPr>
          <p:spPr>
            <a:xfrm>
              <a:off x="6344138" y="1331154"/>
              <a:ext cx="228600" cy="3048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34199" y="1146907"/>
              <a:ext cx="9335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Own</a:t>
              </a:r>
            </a:p>
            <a:p>
              <a:r>
                <a:rPr lang="en-US" dirty="0"/>
                <a:t>data set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612330" y="3330354"/>
            <a:ext cx="4422581" cy="3160935"/>
            <a:chOff x="3604795" y="2477865"/>
            <a:chExt cx="4422581" cy="3160935"/>
          </a:xfrm>
        </p:grpSpPr>
        <p:sp>
          <p:nvSpPr>
            <p:cNvPr id="35" name="Flowchart: Document 34"/>
            <p:cNvSpPr/>
            <p:nvPr/>
          </p:nvSpPr>
          <p:spPr>
            <a:xfrm>
              <a:off x="5480783" y="2477865"/>
              <a:ext cx="675541" cy="638715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Preparation 35"/>
            <p:cNvSpPr/>
            <p:nvPr/>
          </p:nvSpPr>
          <p:spPr>
            <a:xfrm>
              <a:off x="6465276" y="5334000"/>
              <a:ext cx="381000" cy="30480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7" name="Flowchart: Preparation 36"/>
            <p:cNvSpPr/>
            <p:nvPr/>
          </p:nvSpPr>
          <p:spPr>
            <a:xfrm>
              <a:off x="6998676" y="5334000"/>
              <a:ext cx="381000" cy="30480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8" name="Flowchart: Preparation 37"/>
            <p:cNvSpPr/>
            <p:nvPr/>
          </p:nvSpPr>
          <p:spPr>
            <a:xfrm>
              <a:off x="7532076" y="5334000"/>
              <a:ext cx="381000" cy="30480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465276" y="4419600"/>
              <a:ext cx="228600" cy="838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655776" y="4419600"/>
              <a:ext cx="533400" cy="838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846276" y="4419600"/>
              <a:ext cx="876300" cy="838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lowchart: Document 41"/>
            <p:cNvSpPr/>
            <p:nvPr/>
          </p:nvSpPr>
          <p:spPr>
            <a:xfrm>
              <a:off x="4645272" y="3845754"/>
              <a:ext cx="414214" cy="51220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Document 42"/>
            <p:cNvSpPr/>
            <p:nvPr/>
          </p:nvSpPr>
          <p:spPr>
            <a:xfrm>
              <a:off x="6344138" y="3771900"/>
              <a:ext cx="414214" cy="51220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Preparation 43"/>
            <p:cNvSpPr/>
            <p:nvPr/>
          </p:nvSpPr>
          <p:spPr>
            <a:xfrm>
              <a:off x="3937979" y="5334000"/>
              <a:ext cx="381000" cy="30480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5" name="Flowchart: Preparation 44"/>
            <p:cNvSpPr/>
            <p:nvPr/>
          </p:nvSpPr>
          <p:spPr>
            <a:xfrm>
              <a:off x="4471379" y="5334000"/>
              <a:ext cx="381000" cy="30480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6" name="Flowchart: Preparation 45"/>
            <p:cNvSpPr/>
            <p:nvPr/>
          </p:nvSpPr>
          <p:spPr>
            <a:xfrm>
              <a:off x="5004779" y="5334000"/>
              <a:ext cx="381000" cy="30480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4166579" y="4419600"/>
              <a:ext cx="495300" cy="838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661879" y="4419600"/>
              <a:ext cx="114300" cy="838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928579" y="4419600"/>
              <a:ext cx="266700" cy="838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991100" y="3192780"/>
              <a:ext cx="528394" cy="5517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019800" y="3192780"/>
              <a:ext cx="476738" cy="4648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lowchart: Document 60"/>
            <p:cNvSpPr/>
            <p:nvPr/>
          </p:nvSpPr>
          <p:spPr>
            <a:xfrm>
              <a:off x="7798776" y="5164015"/>
              <a:ext cx="228600" cy="3048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04795" y="3006724"/>
              <a:ext cx="10570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sets</a:t>
              </a:r>
            </a:p>
            <a:p>
              <a:r>
                <a:rPr lang="en-US" dirty="0"/>
                <a:t>hierarchy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47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Независимость тестов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035801" y="1825625"/>
            <a:ext cx="4318000" cy="4351338"/>
          </a:xfrm>
        </p:spPr>
        <p:txBody>
          <a:bodyPr/>
          <a:lstStyle/>
          <a:p>
            <a:r>
              <a:rPr lang="ru-RU" dirty="0" smtClean="0"/>
              <a:t>Тесты не зависят (по данным) друг от друга</a:t>
            </a:r>
            <a:endParaRPr lang="en-US" dirty="0" smtClean="0"/>
          </a:p>
          <a:p>
            <a:r>
              <a:rPr lang="ru-RU" dirty="0" smtClean="0"/>
              <a:t>Чистить измененные (созданные) в тесте данные</a:t>
            </a:r>
          </a:p>
          <a:p>
            <a:r>
              <a:rPr lang="ru-RU" dirty="0" smtClean="0"/>
              <a:t>Восстанавливать всю БД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0566"/>
            <a:ext cx="4724400" cy="458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1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только </a:t>
            </a:r>
            <a:r>
              <a:rPr lang="ru-RU" dirty="0" smtClean="0"/>
              <a:t>от внешних 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478942" cy="4351338"/>
          </a:xfrm>
        </p:spPr>
        <p:txBody>
          <a:bodyPr/>
          <a:lstStyle/>
          <a:p>
            <a:r>
              <a:rPr lang="ru-RU" dirty="0" smtClean="0"/>
              <a:t>Стратегии</a:t>
            </a:r>
          </a:p>
          <a:p>
            <a:pPr lvl="1"/>
            <a:r>
              <a:rPr lang="ru-RU" dirty="0" smtClean="0"/>
              <a:t>Полное воссоздание нужного окружения с 0 для каждого теста (группы тестов)</a:t>
            </a:r>
          </a:p>
          <a:p>
            <a:pPr lvl="1"/>
            <a:r>
              <a:rPr lang="ru-RU" dirty="0" smtClean="0"/>
              <a:t>Использование </a:t>
            </a:r>
            <a:r>
              <a:rPr lang="ru-RU" dirty="0" err="1" smtClean="0"/>
              <a:t>тенантов</a:t>
            </a:r>
            <a:r>
              <a:rPr lang="ru-RU" dirty="0" smtClean="0"/>
              <a:t> (</a:t>
            </a:r>
            <a:r>
              <a:rPr lang="en-US" dirty="0" smtClean="0"/>
              <a:t>tenants) </a:t>
            </a:r>
            <a:r>
              <a:rPr lang="ru-RU" dirty="0" smtClean="0"/>
              <a:t>– изолированные виртуальные среды</a:t>
            </a:r>
          </a:p>
          <a:p>
            <a:pPr lvl="1"/>
            <a:r>
              <a:rPr lang="ru-RU" dirty="0" smtClean="0"/>
              <a:t>Инициализация</a:t>
            </a:r>
            <a:r>
              <a:rPr lang="en-US" dirty="0" smtClean="0"/>
              <a:t>/</a:t>
            </a:r>
            <a:r>
              <a:rPr lang="ru-RU" dirty="0" smtClean="0"/>
              <a:t>очистка</a:t>
            </a:r>
          </a:p>
          <a:p>
            <a:pPr lvl="1"/>
            <a:r>
              <a:rPr lang="ru-RU" dirty="0" smtClean="0"/>
              <a:t>Предварительная инициализация для </a:t>
            </a:r>
            <a:r>
              <a:rPr lang="en-US" dirty="0" smtClean="0"/>
              <a:t>read-only </a:t>
            </a:r>
            <a:r>
              <a:rPr lang="ru-RU" dirty="0" smtClean="0"/>
              <a:t>данных</a:t>
            </a:r>
          </a:p>
          <a:p>
            <a:endParaRPr lang="ru-RU" dirty="0"/>
          </a:p>
        </p:txBody>
      </p:sp>
      <p:grpSp>
        <p:nvGrpSpPr>
          <p:cNvPr id="36" name="Группа 35"/>
          <p:cNvGrpSpPr/>
          <p:nvPr/>
        </p:nvGrpSpPr>
        <p:grpSpPr>
          <a:xfrm>
            <a:off x="7713133" y="1624311"/>
            <a:ext cx="4019956" cy="3912890"/>
            <a:chOff x="6544733" y="1471911"/>
            <a:chExt cx="4019956" cy="3912890"/>
          </a:xfrm>
        </p:grpSpPr>
        <p:pic>
          <p:nvPicPr>
            <p:cNvPr id="4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5215" y="1471911"/>
              <a:ext cx="834813" cy="550105"/>
            </a:xfrm>
            <a:prstGeom prst="rect">
              <a:avLst/>
            </a:prstGeom>
          </p:spPr>
        </p:pic>
        <p:sp>
          <p:nvSpPr>
            <p:cNvPr id="5" name="Скругленный прямоугольник 4"/>
            <p:cNvSpPr/>
            <p:nvPr/>
          </p:nvSpPr>
          <p:spPr>
            <a:xfrm>
              <a:off x="6544733" y="2572278"/>
              <a:ext cx="1815777" cy="20157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6738058" y="2694353"/>
              <a:ext cx="651587" cy="38658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6738058" y="3265517"/>
              <a:ext cx="651587" cy="38658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6738058" y="4058736"/>
              <a:ext cx="651587" cy="38658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7564749" y="3587506"/>
              <a:ext cx="651587" cy="38658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 стрелкой 9"/>
            <p:cNvCxnSpPr>
              <a:stCxn id="6" idx="2"/>
              <a:endCxn id="7" idx="0"/>
            </p:cNvCxnSpPr>
            <p:nvPr/>
          </p:nvCxnSpPr>
          <p:spPr>
            <a:xfrm>
              <a:off x="7063852" y="3080942"/>
              <a:ext cx="0" cy="1845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7" idx="3"/>
              <a:endCxn id="9" idx="1"/>
            </p:cNvCxnSpPr>
            <p:nvPr/>
          </p:nvCxnSpPr>
          <p:spPr>
            <a:xfrm>
              <a:off x="7389645" y="3458811"/>
              <a:ext cx="175103" cy="3219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endCxn id="8" idx="0"/>
            </p:cNvCxnSpPr>
            <p:nvPr/>
          </p:nvCxnSpPr>
          <p:spPr>
            <a:xfrm>
              <a:off x="7063851" y="3658241"/>
              <a:ext cx="1" cy="4004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Прямоугольник 12"/>
            <p:cNvSpPr/>
            <p:nvPr/>
          </p:nvSpPr>
          <p:spPr>
            <a:xfrm>
              <a:off x="8891562" y="2572278"/>
              <a:ext cx="738066" cy="5758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 стрелкой 13"/>
            <p:cNvCxnSpPr>
              <a:stCxn id="6" idx="3"/>
              <a:endCxn id="13" idx="1"/>
            </p:cNvCxnSpPr>
            <p:nvPr/>
          </p:nvCxnSpPr>
          <p:spPr>
            <a:xfrm flipV="1">
              <a:off x="7389645" y="2860220"/>
              <a:ext cx="1501917" cy="274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Прямоугольник 14"/>
            <p:cNvSpPr/>
            <p:nvPr/>
          </p:nvSpPr>
          <p:spPr>
            <a:xfrm>
              <a:off x="8891562" y="3773875"/>
              <a:ext cx="738066" cy="5758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 стрелкой 15"/>
            <p:cNvCxnSpPr>
              <a:stCxn id="9" idx="3"/>
              <a:endCxn id="15" idx="1"/>
            </p:cNvCxnSpPr>
            <p:nvPr/>
          </p:nvCxnSpPr>
          <p:spPr>
            <a:xfrm>
              <a:off x="8216336" y="3780801"/>
              <a:ext cx="675226" cy="2810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Flowchart: Magnetic Disk 38"/>
            <p:cNvSpPr/>
            <p:nvPr/>
          </p:nvSpPr>
          <p:spPr>
            <a:xfrm>
              <a:off x="6886808" y="4965930"/>
              <a:ext cx="1180777" cy="41887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" name="Flowchart: Magnetic Disk 38"/>
            <p:cNvSpPr/>
            <p:nvPr/>
          </p:nvSpPr>
          <p:spPr>
            <a:xfrm>
              <a:off x="9911986" y="2645803"/>
              <a:ext cx="652703" cy="418871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9" name="Flowchart: Magnetic Disk 38"/>
            <p:cNvSpPr/>
            <p:nvPr/>
          </p:nvSpPr>
          <p:spPr>
            <a:xfrm>
              <a:off x="9911986" y="3849300"/>
              <a:ext cx="652703" cy="418871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20" name="Прямая со стрелкой 19"/>
            <p:cNvCxnSpPr>
              <a:stCxn id="13" idx="3"/>
              <a:endCxn id="18" idx="2"/>
            </p:cNvCxnSpPr>
            <p:nvPr/>
          </p:nvCxnSpPr>
          <p:spPr>
            <a:xfrm flipV="1">
              <a:off x="9629628" y="2855239"/>
              <a:ext cx="282358" cy="49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5" idx="3"/>
              <a:endCxn id="19" idx="2"/>
            </p:cNvCxnSpPr>
            <p:nvPr/>
          </p:nvCxnSpPr>
          <p:spPr>
            <a:xfrm flipV="1">
              <a:off x="9629628" y="4058736"/>
              <a:ext cx="282358" cy="30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4" idx="2"/>
              <a:endCxn id="6" idx="0"/>
            </p:cNvCxnSpPr>
            <p:nvPr/>
          </p:nvCxnSpPr>
          <p:spPr>
            <a:xfrm flipH="1">
              <a:off x="7063852" y="2022016"/>
              <a:ext cx="388769" cy="6723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8" idx="2"/>
              <a:endCxn id="17" idx="1"/>
            </p:cNvCxnSpPr>
            <p:nvPr/>
          </p:nvCxnSpPr>
          <p:spPr>
            <a:xfrm>
              <a:off x="7063852" y="4445325"/>
              <a:ext cx="413345" cy="520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Прямоугольник 24"/>
            <p:cNvSpPr/>
            <p:nvPr/>
          </p:nvSpPr>
          <p:spPr>
            <a:xfrm>
              <a:off x="8496880" y="2547525"/>
              <a:ext cx="370847" cy="717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22225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</a:rPr>
                <a:t>?</a:t>
              </a:r>
              <a:endParaRPr lang="ru-RU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8458354" y="3619804"/>
              <a:ext cx="370847" cy="717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22225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</a:rPr>
                <a:t>?</a:t>
              </a:r>
              <a:endParaRPr lang="ru-RU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7452621" y="4639106"/>
              <a:ext cx="370847" cy="717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22225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</a:rPr>
                <a:t>?</a:t>
              </a:r>
              <a:endParaRPr lang="ru-RU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1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825625"/>
            <a:ext cx="7799773" cy="4351338"/>
          </a:xfrm>
        </p:spPr>
        <p:txBody>
          <a:bodyPr/>
          <a:lstStyle/>
          <a:p>
            <a:r>
              <a:rPr lang="en-US" dirty="0" smtClean="0"/>
              <a:t>API</a:t>
            </a:r>
            <a:endParaRPr lang="ru-RU" dirty="0" smtClean="0"/>
          </a:p>
          <a:p>
            <a:pPr lvl="1"/>
            <a:r>
              <a:rPr lang="ru-RU" dirty="0" smtClean="0"/>
              <a:t>Публичное</a:t>
            </a:r>
            <a:r>
              <a:rPr lang="en-US" dirty="0" smtClean="0"/>
              <a:t> </a:t>
            </a:r>
            <a:r>
              <a:rPr lang="ru-RU" dirty="0" smtClean="0"/>
              <a:t>(внешнее)</a:t>
            </a:r>
            <a:endParaRPr lang="en-US" dirty="0" smtClean="0"/>
          </a:p>
          <a:p>
            <a:pPr lvl="2"/>
            <a:r>
              <a:rPr lang="ru-RU" dirty="0" smtClean="0"/>
              <a:t>Сервисы </a:t>
            </a:r>
            <a:r>
              <a:rPr lang="en-US" dirty="0" smtClean="0"/>
              <a:t>/ REST / COM / …</a:t>
            </a:r>
          </a:p>
          <a:p>
            <a:pPr lvl="1"/>
            <a:r>
              <a:rPr lang="ru-RU" dirty="0" smtClean="0"/>
              <a:t>Внутреннее </a:t>
            </a:r>
          </a:p>
          <a:p>
            <a:pPr lvl="2"/>
            <a:r>
              <a:rPr lang="ru-RU" dirty="0" smtClean="0"/>
              <a:t>Прямой вызов кода</a:t>
            </a:r>
            <a:r>
              <a:rPr lang="en-US" dirty="0" smtClean="0"/>
              <a:t>/</a:t>
            </a:r>
            <a:r>
              <a:rPr lang="ru-RU" dirty="0" smtClean="0"/>
              <a:t>классов</a:t>
            </a:r>
          </a:p>
          <a:p>
            <a:r>
              <a:rPr lang="ru-RU" dirty="0" err="1" smtClean="0"/>
              <a:t>Парсинг</a:t>
            </a:r>
            <a:r>
              <a:rPr lang="ru-RU" dirty="0" smtClean="0"/>
              <a:t> ответов (</a:t>
            </a:r>
            <a:r>
              <a:rPr lang="en-US" smtClean="0"/>
              <a:t>HTML)</a:t>
            </a:r>
            <a:endParaRPr lang="en-US" dirty="0" smtClean="0"/>
          </a:p>
          <a:p>
            <a:r>
              <a:rPr lang="en-US" dirty="0" smtClean="0"/>
              <a:t>UI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33194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7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моменты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4764000" y="1909231"/>
            <a:ext cx="2952254" cy="2353687"/>
            <a:chOff x="6248400" y="2076543"/>
            <a:chExt cx="2952254" cy="2353687"/>
          </a:xfrm>
        </p:grpSpPr>
        <p:grpSp>
          <p:nvGrpSpPr>
            <p:cNvPr id="20" name="Group 19"/>
            <p:cNvGrpSpPr/>
            <p:nvPr/>
          </p:nvGrpSpPr>
          <p:grpSpPr>
            <a:xfrm>
              <a:off x="6248400" y="2076543"/>
              <a:ext cx="2442865" cy="1534889"/>
              <a:chOff x="5862935" y="988646"/>
              <a:chExt cx="2442865" cy="153488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6019800" y="990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019800" y="1484923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019800" y="2218735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862935" y="1919744"/>
                <a:ext cx="461665" cy="251031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010400" y="988646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010400" y="1482969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010400" y="2216781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853535" y="1917790"/>
                <a:ext cx="461665" cy="251031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001000" y="1482969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</a:p>
            </p:txBody>
          </p:sp>
          <p:sp>
            <p:nvSpPr>
              <p:cNvPr id="18" name="Equal 17"/>
              <p:cNvSpPr/>
              <p:nvPr/>
            </p:nvSpPr>
            <p:spPr>
              <a:xfrm>
                <a:off x="6517682" y="1595991"/>
                <a:ext cx="299636" cy="321799"/>
              </a:xfrm>
              <a:prstGeom prst="mathEqual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Equal 18"/>
              <p:cNvSpPr/>
              <p:nvPr/>
            </p:nvSpPr>
            <p:spPr>
              <a:xfrm>
                <a:off x="7544499" y="1625982"/>
                <a:ext cx="299636" cy="321799"/>
              </a:xfrm>
              <a:prstGeom prst="mathEqual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6427520" y="3783899"/>
              <a:ext cx="27731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Повторяемость результатов тестов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4775" y="1837376"/>
            <a:ext cx="3606405" cy="3047281"/>
            <a:chOff x="914400" y="653211"/>
            <a:chExt cx="3606405" cy="3047281"/>
          </a:xfrm>
        </p:grpSpPr>
        <p:grpSp>
          <p:nvGrpSpPr>
            <p:cNvPr id="51" name="Group 50"/>
            <p:cNvGrpSpPr/>
            <p:nvPr/>
          </p:nvGrpSpPr>
          <p:grpSpPr>
            <a:xfrm>
              <a:off x="914400" y="653211"/>
              <a:ext cx="2362200" cy="3047281"/>
              <a:chOff x="5410200" y="1155132"/>
              <a:chExt cx="3230100" cy="471226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410200" y="2895600"/>
                <a:ext cx="1295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UI Layer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410200" y="3657600"/>
                <a:ext cx="1295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Business Layer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410200" y="4419600"/>
                <a:ext cx="1295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Data Access Layer</a:t>
                </a:r>
              </a:p>
            </p:txBody>
          </p:sp>
          <p:sp>
            <p:nvSpPr>
              <p:cNvPr id="39" name="Flowchart: Magnetic Disk 38"/>
              <p:cNvSpPr/>
              <p:nvPr/>
            </p:nvSpPr>
            <p:spPr>
              <a:xfrm>
                <a:off x="5562600" y="5257800"/>
                <a:ext cx="990600" cy="6096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86666" y="1179196"/>
                <a:ext cx="1142469" cy="800590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4800" y="1155132"/>
                <a:ext cx="715500" cy="902267"/>
              </a:xfrm>
              <a:prstGeom prst="rect">
                <a:avLst/>
              </a:prstGeom>
            </p:spPr>
          </p:pic>
          <p:cxnSp>
            <p:nvCxnSpPr>
              <p:cNvPr id="42" name="Straight Arrow Connector 41"/>
              <p:cNvCxnSpPr/>
              <p:nvPr/>
            </p:nvCxnSpPr>
            <p:spPr>
              <a:xfrm flipH="1">
                <a:off x="6781800" y="1606266"/>
                <a:ext cx="10145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5867400" y="2057399"/>
                <a:ext cx="0" cy="7620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791200" y="3429000"/>
                <a:ext cx="0" cy="228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5791200" y="4191000"/>
                <a:ext cx="0" cy="228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791200" y="5029200"/>
                <a:ext cx="0" cy="228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>
                <a:off x="6781800" y="2057399"/>
                <a:ext cx="1295400" cy="1028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41" idx="2"/>
              </p:cNvCxnSpPr>
              <p:nvPr/>
            </p:nvCxnSpPr>
            <p:spPr>
              <a:xfrm flipH="1">
                <a:off x="6834044" y="2057399"/>
                <a:ext cx="1448506" cy="1866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6858000" y="2133600"/>
                <a:ext cx="1524000" cy="2438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53"/>
            <p:cNvSpPr/>
            <p:nvPr/>
          </p:nvSpPr>
          <p:spPr>
            <a:xfrm>
              <a:off x="2178570" y="2616415"/>
              <a:ext cx="234223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Уровень</a:t>
              </a:r>
              <a:r>
                <a:rPr lang="en-US" dirty="0" smtClean="0"/>
                <a:t> </a:t>
              </a:r>
              <a:r>
                <a:rPr lang="ru-RU" dirty="0" smtClean="0"/>
                <a:t>интеграции </a:t>
              </a:r>
              <a:r>
                <a:rPr lang="en-US" dirty="0" smtClean="0"/>
                <a:t>/</a:t>
              </a:r>
              <a:r>
                <a:rPr lang="ru-RU" dirty="0" smtClean="0"/>
                <a:t> охват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998520" y="4986960"/>
            <a:ext cx="6855291" cy="1687844"/>
            <a:chOff x="611832" y="4016497"/>
            <a:chExt cx="6848543" cy="168784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832" y="4016497"/>
              <a:ext cx="4419083" cy="1687844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5207622" y="4715546"/>
              <a:ext cx="22527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Способы описания тестовых сценариев</a:t>
              </a:r>
              <a:endParaRPr lang="en-US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8229052" y="1786040"/>
            <a:ext cx="2752101" cy="2353688"/>
            <a:chOff x="4100110" y="2155145"/>
            <a:chExt cx="2752101" cy="2353688"/>
          </a:xfrm>
        </p:grpSpPr>
        <p:pic>
          <p:nvPicPr>
            <p:cNvPr id="1026" name="Picture 2" descr="Tool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431" y="2155145"/>
              <a:ext cx="1662293" cy="164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100110" y="4139501"/>
              <a:ext cx="2752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Технологии</a:t>
              </a:r>
              <a:r>
                <a:rPr lang="en-US" dirty="0" smtClean="0"/>
                <a:t>/</a:t>
              </a:r>
              <a:r>
                <a:rPr lang="ru-RU" dirty="0" smtClean="0"/>
                <a:t>инструменты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098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</a:t>
            </a:r>
            <a:r>
              <a:rPr lang="en-US" dirty="0"/>
              <a:t> </a:t>
            </a:r>
            <a:r>
              <a:rPr lang="ru-RU" dirty="0"/>
              <a:t>интеграции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ru-RU" dirty="0" smtClean="0"/>
              <a:t>охват</a:t>
            </a:r>
            <a:r>
              <a:rPr lang="en-US" dirty="0" smtClean="0"/>
              <a:t> </a:t>
            </a:r>
            <a:r>
              <a:rPr lang="ru-RU" dirty="0" smtClean="0"/>
              <a:t>тестом(</a:t>
            </a:r>
            <a:r>
              <a:rPr lang="ru-RU" dirty="0" err="1" smtClean="0"/>
              <a:t>ами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873" y="1599498"/>
            <a:ext cx="712330" cy="797275"/>
          </a:xfrm>
          <a:prstGeom prst="rect">
            <a:avLst/>
          </a:prstGeom>
        </p:spPr>
      </p:pic>
      <p:pic>
        <p:nvPicPr>
          <p:cNvPr id="35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805" y="1558958"/>
            <a:ext cx="1137407" cy="707430"/>
          </a:xfrm>
          <a:prstGeom prst="rect">
            <a:avLst/>
          </a:prstGeom>
        </p:spPr>
      </p:pic>
      <p:sp>
        <p:nvSpPr>
          <p:cNvPr id="20" name="Скругленный прямоугольник 19"/>
          <p:cNvSpPr/>
          <p:nvPr/>
        </p:nvSpPr>
        <p:spPr>
          <a:xfrm>
            <a:off x="2861539" y="2974020"/>
            <a:ext cx="2473940" cy="2592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124939" y="3131008"/>
            <a:ext cx="887767" cy="4971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124939" y="3865519"/>
            <a:ext cx="887767" cy="4971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124938" y="4885592"/>
            <a:ext cx="887767" cy="4971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4251279" y="4279594"/>
            <a:ext cx="887767" cy="4971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/>
          <p:cNvCxnSpPr>
            <a:stCxn id="21" idx="2"/>
            <a:endCxn id="22" idx="0"/>
          </p:cNvCxnSpPr>
          <p:nvPr/>
        </p:nvCxnSpPr>
        <p:spPr>
          <a:xfrm>
            <a:off x="3568823" y="3628158"/>
            <a:ext cx="0" cy="237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2" idx="3"/>
            <a:endCxn id="24" idx="1"/>
          </p:cNvCxnSpPr>
          <p:nvPr/>
        </p:nvCxnSpPr>
        <p:spPr>
          <a:xfrm>
            <a:off x="4012706" y="4114094"/>
            <a:ext cx="238573" cy="414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23" idx="0"/>
          </p:cNvCxnSpPr>
          <p:nvPr/>
        </p:nvCxnSpPr>
        <p:spPr>
          <a:xfrm>
            <a:off x="3568821" y="4370559"/>
            <a:ext cx="1" cy="51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6747030" y="3006258"/>
            <a:ext cx="1855433" cy="7405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21" idx="3"/>
            <a:endCxn id="36" idx="1"/>
          </p:cNvCxnSpPr>
          <p:nvPr/>
        </p:nvCxnSpPr>
        <p:spPr>
          <a:xfrm flipV="1">
            <a:off x="4012706" y="3376548"/>
            <a:ext cx="2734324" cy="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6747030" y="4551500"/>
            <a:ext cx="1855433" cy="7405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stCxn id="24" idx="3"/>
            <a:endCxn id="41" idx="1"/>
          </p:cNvCxnSpPr>
          <p:nvPr/>
        </p:nvCxnSpPr>
        <p:spPr>
          <a:xfrm>
            <a:off x="5139046" y="4528169"/>
            <a:ext cx="1607984" cy="393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Flowchart: Magnetic Disk 38"/>
          <p:cNvSpPr/>
          <p:nvPr/>
        </p:nvSpPr>
        <p:spPr>
          <a:xfrm>
            <a:off x="3327606" y="6052236"/>
            <a:ext cx="1608772" cy="538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Flowchart: Magnetic Disk 38"/>
          <p:cNvSpPr/>
          <p:nvPr/>
        </p:nvSpPr>
        <p:spPr>
          <a:xfrm>
            <a:off x="9133602" y="3104772"/>
            <a:ext cx="889287" cy="53866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7" name="Flowchart: Magnetic Disk 38"/>
          <p:cNvSpPr/>
          <p:nvPr/>
        </p:nvSpPr>
        <p:spPr>
          <a:xfrm>
            <a:off x="9133602" y="4652458"/>
            <a:ext cx="889287" cy="53866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50" name="Прямая со стрелкой 49"/>
          <p:cNvCxnSpPr>
            <a:stCxn id="36" idx="3"/>
            <a:endCxn id="46" idx="2"/>
          </p:cNvCxnSpPr>
          <p:nvPr/>
        </p:nvCxnSpPr>
        <p:spPr>
          <a:xfrm flipV="1">
            <a:off x="8602463" y="3374104"/>
            <a:ext cx="531139" cy="2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1" idx="3"/>
            <a:endCxn id="47" idx="2"/>
          </p:cNvCxnSpPr>
          <p:nvPr/>
        </p:nvCxnSpPr>
        <p:spPr>
          <a:xfrm>
            <a:off x="8602463" y="4921790"/>
            <a:ext cx="5311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35" idx="2"/>
            <a:endCxn id="21" idx="0"/>
          </p:cNvCxnSpPr>
          <p:nvPr/>
        </p:nvCxnSpPr>
        <p:spPr>
          <a:xfrm flipH="1">
            <a:off x="3568823" y="2266388"/>
            <a:ext cx="529686" cy="864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23" idx="2"/>
            <a:endCxn id="45" idx="1"/>
          </p:cNvCxnSpPr>
          <p:nvPr/>
        </p:nvCxnSpPr>
        <p:spPr>
          <a:xfrm>
            <a:off x="3568822" y="5382742"/>
            <a:ext cx="563170" cy="669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Стрелка вниз 68"/>
          <p:cNvSpPr/>
          <p:nvPr/>
        </p:nvSpPr>
        <p:spPr>
          <a:xfrm>
            <a:off x="3929831" y="2310961"/>
            <a:ext cx="337353" cy="60903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Стрелка вниз 69"/>
          <p:cNvSpPr/>
          <p:nvPr/>
        </p:nvSpPr>
        <p:spPr>
          <a:xfrm>
            <a:off x="3963315" y="5620103"/>
            <a:ext cx="337353" cy="41407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Стрелка вниз 70"/>
          <p:cNvSpPr/>
          <p:nvPr/>
        </p:nvSpPr>
        <p:spPr>
          <a:xfrm rot="5400000">
            <a:off x="5060413" y="1739214"/>
            <a:ext cx="337353" cy="60903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олилиния 80"/>
          <p:cNvSpPr/>
          <p:nvPr/>
        </p:nvSpPr>
        <p:spPr>
          <a:xfrm>
            <a:off x="2895877" y="2870799"/>
            <a:ext cx="2375966" cy="2128086"/>
          </a:xfrm>
          <a:custGeom>
            <a:avLst/>
            <a:gdLst>
              <a:gd name="connsiteX0" fmla="*/ 332665 w 2522238"/>
              <a:gd name="connsiteY0" fmla="*/ 175554 h 2087376"/>
              <a:gd name="connsiteX1" fmla="*/ 2125955 w 2522238"/>
              <a:gd name="connsiteY1" fmla="*/ 228820 h 2087376"/>
              <a:gd name="connsiteX2" fmla="*/ 2365652 w 2522238"/>
              <a:gd name="connsiteY2" fmla="*/ 2004354 h 2087376"/>
              <a:gd name="connsiteX3" fmla="*/ 190623 w 2522238"/>
              <a:gd name="connsiteY3" fmla="*/ 1631492 h 2087376"/>
              <a:gd name="connsiteX4" fmla="*/ 332665 w 2522238"/>
              <a:gd name="connsiteY4" fmla="*/ 175554 h 2087376"/>
              <a:gd name="connsiteX0" fmla="*/ 273033 w 2462606"/>
              <a:gd name="connsiteY0" fmla="*/ 171920 h 2075765"/>
              <a:gd name="connsiteX1" fmla="*/ 2066323 w 2462606"/>
              <a:gd name="connsiteY1" fmla="*/ 225186 h 2075765"/>
              <a:gd name="connsiteX2" fmla="*/ 2306020 w 2462606"/>
              <a:gd name="connsiteY2" fmla="*/ 2000720 h 2075765"/>
              <a:gd name="connsiteX3" fmla="*/ 219768 w 2462606"/>
              <a:gd name="connsiteY3" fmla="*/ 1571295 h 2075765"/>
              <a:gd name="connsiteX4" fmla="*/ 273033 w 2462606"/>
              <a:gd name="connsiteY4" fmla="*/ 171920 h 2075765"/>
              <a:gd name="connsiteX0" fmla="*/ 287692 w 2477265"/>
              <a:gd name="connsiteY0" fmla="*/ 171920 h 2071547"/>
              <a:gd name="connsiteX1" fmla="*/ 2080982 w 2477265"/>
              <a:gd name="connsiteY1" fmla="*/ 225186 h 2071547"/>
              <a:gd name="connsiteX2" fmla="*/ 2320679 w 2477265"/>
              <a:gd name="connsiteY2" fmla="*/ 2000720 h 2071547"/>
              <a:gd name="connsiteX3" fmla="*/ 234427 w 2477265"/>
              <a:gd name="connsiteY3" fmla="*/ 1571295 h 2071547"/>
              <a:gd name="connsiteX4" fmla="*/ 287692 w 2477265"/>
              <a:gd name="connsiteY4" fmla="*/ 171920 h 2071547"/>
              <a:gd name="connsiteX0" fmla="*/ 264572 w 2375966"/>
              <a:gd name="connsiteY0" fmla="*/ 183587 h 2259797"/>
              <a:gd name="connsiteX1" fmla="*/ 2057862 w 2375966"/>
              <a:gd name="connsiteY1" fmla="*/ 236853 h 2259797"/>
              <a:gd name="connsiteX2" fmla="*/ 2191027 w 2375966"/>
              <a:gd name="connsiteY2" fmla="*/ 2200929 h 2259797"/>
              <a:gd name="connsiteX3" fmla="*/ 211307 w 2375966"/>
              <a:gd name="connsiteY3" fmla="*/ 1582962 h 2259797"/>
              <a:gd name="connsiteX4" fmla="*/ 264572 w 2375966"/>
              <a:gd name="connsiteY4" fmla="*/ 183587 h 22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5966" h="2259797">
                <a:moveTo>
                  <a:pt x="264572" y="183587"/>
                </a:moveTo>
                <a:cubicBezTo>
                  <a:pt x="572331" y="-40764"/>
                  <a:pt x="1736786" y="-99371"/>
                  <a:pt x="2057862" y="236853"/>
                </a:cubicBezTo>
                <a:cubicBezTo>
                  <a:pt x="2378938" y="573077"/>
                  <a:pt x="2513582" y="1967150"/>
                  <a:pt x="2191027" y="2200929"/>
                </a:cubicBezTo>
                <a:cubicBezTo>
                  <a:pt x="1868472" y="2434708"/>
                  <a:pt x="532383" y="1919186"/>
                  <a:pt x="211307" y="1582962"/>
                </a:cubicBezTo>
                <a:cubicBezTo>
                  <a:pt x="-109769" y="1246738"/>
                  <a:pt x="-43187" y="407938"/>
                  <a:pt x="264572" y="183587"/>
                </a:cubicBezTo>
                <a:close/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олилиния 90"/>
          <p:cNvSpPr/>
          <p:nvPr/>
        </p:nvSpPr>
        <p:spPr>
          <a:xfrm>
            <a:off x="1180312" y="2302083"/>
            <a:ext cx="9993690" cy="4462702"/>
          </a:xfrm>
          <a:custGeom>
            <a:avLst/>
            <a:gdLst>
              <a:gd name="connsiteX0" fmla="*/ 897063 w 9993690"/>
              <a:gd name="connsiteY0" fmla="*/ 893879 h 4749371"/>
              <a:gd name="connsiteX1" fmla="*/ 3622507 w 9993690"/>
              <a:gd name="connsiteY1" fmla="*/ 228054 h 4749371"/>
              <a:gd name="connsiteX2" fmla="*/ 9321971 w 9993690"/>
              <a:gd name="connsiteY2" fmla="*/ 370097 h 4749371"/>
              <a:gd name="connsiteX3" fmla="*/ 8913599 w 9993690"/>
              <a:gd name="connsiteY3" fmla="*/ 4320660 h 4749371"/>
              <a:gd name="connsiteX4" fmla="*/ 639610 w 9993690"/>
              <a:gd name="connsiteY4" fmla="*/ 4258516 h 4749371"/>
              <a:gd name="connsiteX5" fmla="*/ 897063 w 9993690"/>
              <a:gd name="connsiteY5" fmla="*/ 893879 h 474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3690" h="4749371">
                <a:moveTo>
                  <a:pt x="897063" y="893879"/>
                </a:moveTo>
                <a:cubicBezTo>
                  <a:pt x="1394212" y="222135"/>
                  <a:pt x="2218356" y="315351"/>
                  <a:pt x="3622507" y="228054"/>
                </a:cubicBezTo>
                <a:cubicBezTo>
                  <a:pt x="5026658" y="140757"/>
                  <a:pt x="8440122" y="-312004"/>
                  <a:pt x="9321971" y="370097"/>
                </a:cubicBezTo>
                <a:cubicBezTo>
                  <a:pt x="10203820" y="1052198"/>
                  <a:pt x="10360659" y="3672590"/>
                  <a:pt x="8913599" y="4320660"/>
                </a:cubicBezTo>
                <a:cubicBezTo>
                  <a:pt x="7466539" y="4968730"/>
                  <a:pt x="1977179" y="4828167"/>
                  <a:pt x="639610" y="4258516"/>
                </a:cubicBezTo>
                <a:cubicBezTo>
                  <a:pt x="-697959" y="3688866"/>
                  <a:pt x="399914" y="1565623"/>
                  <a:pt x="897063" y="893879"/>
                </a:cubicBezTo>
                <a:close/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олилиния 91"/>
          <p:cNvSpPr/>
          <p:nvPr/>
        </p:nvSpPr>
        <p:spPr>
          <a:xfrm>
            <a:off x="2147289" y="2378555"/>
            <a:ext cx="3857157" cy="4421926"/>
          </a:xfrm>
          <a:custGeom>
            <a:avLst/>
            <a:gdLst>
              <a:gd name="connsiteX0" fmla="*/ 782342 w 3857157"/>
              <a:gd name="connsiteY0" fmla="*/ 497811 h 4571797"/>
              <a:gd name="connsiteX1" fmla="*/ 3055026 w 3857157"/>
              <a:gd name="connsiteY1" fmla="*/ 417912 h 4571797"/>
              <a:gd name="connsiteX2" fmla="*/ 3685340 w 3857157"/>
              <a:gd name="connsiteY2" fmla="*/ 4048879 h 4571797"/>
              <a:gd name="connsiteX3" fmla="*/ 178661 w 3857157"/>
              <a:gd name="connsiteY3" fmla="*/ 4173166 h 4571797"/>
              <a:gd name="connsiteX4" fmla="*/ 782342 w 3857157"/>
              <a:gd name="connsiteY4" fmla="*/ 497811 h 457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7157" h="4571797">
                <a:moveTo>
                  <a:pt x="782342" y="497811"/>
                </a:moveTo>
                <a:cubicBezTo>
                  <a:pt x="1261736" y="-128065"/>
                  <a:pt x="2571193" y="-173933"/>
                  <a:pt x="3055026" y="417912"/>
                </a:cubicBezTo>
                <a:cubicBezTo>
                  <a:pt x="3538859" y="1009757"/>
                  <a:pt x="4164734" y="3423003"/>
                  <a:pt x="3685340" y="4048879"/>
                </a:cubicBezTo>
                <a:cubicBezTo>
                  <a:pt x="3205946" y="4674755"/>
                  <a:pt x="665453" y="4766490"/>
                  <a:pt x="178661" y="4173166"/>
                </a:cubicBezTo>
                <a:cubicBezTo>
                  <a:pt x="-308131" y="3579842"/>
                  <a:pt x="302948" y="1123687"/>
                  <a:pt x="782342" y="497811"/>
                </a:cubicBezTo>
                <a:close/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олилиния 92"/>
          <p:cNvSpPr/>
          <p:nvPr/>
        </p:nvSpPr>
        <p:spPr>
          <a:xfrm>
            <a:off x="2599228" y="3718897"/>
            <a:ext cx="7957528" cy="1945608"/>
          </a:xfrm>
          <a:custGeom>
            <a:avLst/>
            <a:gdLst>
              <a:gd name="connsiteX0" fmla="*/ 616112 w 8438543"/>
              <a:gd name="connsiteY0" fmla="*/ 77355 h 1924461"/>
              <a:gd name="connsiteX1" fmla="*/ 4060648 w 8438543"/>
              <a:gd name="connsiteY1" fmla="*/ 112866 h 1924461"/>
              <a:gd name="connsiteX2" fmla="*/ 8384073 w 8438543"/>
              <a:gd name="connsiteY2" fmla="*/ 1124920 h 1924461"/>
              <a:gd name="connsiteX3" fmla="*/ 6102512 w 8438543"/>
              <a:gd name="connsiteY3" fmla="*/ 1915033 h 1924461"/>
              <a:gd name="connsiteX4" fmla="*/ 536213 w 8438543"/>
              <a:gd name="connsiteY4" fmla="*/ 583382 h 1924461"/>
              <a:gd name="connsiteX5" fmla="*/ 616112 w 8438543"/>
              <a:gd name="connsiteY5" fmla="*/ 77355 h 1924461"/>
              <a:gd name="connsiteX0" fmla="*/ 616112 w 8438543"/>
              <a:gd name="connsiteY0" fmla="*/ 77355 h 1924461"/>
              <a:gd name="connsiteX1" fmla="*/ 4060648 w 8438543"/>
              <a:gd name="connsiteY1" fmla="*/ 112866 h 1924461"/>
              <a:gd name="connsiteX2" fmla="*/ 8384073 w 8438543"/>
              <a:gd name="connsiteY2" fmla="*/ 1124920 h 1924461"/>
              <a:gd name="connsiteX3" fmla="*/ 6102512 w 8438543"/>
              <a:gd name="connsiteY3" fmla="*/ 1915033 h 1924461"/>
              <a:gd name="connsiteX4" fmla="*/ 536213 w 8438543"/>
              <a:gd name="connsiteY4" fmla="*/ 583382 h 1924461"/>
              <a:gd name="connsiteX5" fmla="*/ 616112 w 8438543"/>
              <a:gd name="connsiteY5" fmla="*/ 77355 h 1924461"/>
              <a:gd name="connsiteX0" fmla="*/ 352990 w 8175421"/>
              <a:gd name="connsiteY0" fmla="*/ 77355 h 1924461"/>
              <a:gd name="connsiteX1" fmla="*/ 3797526 w 8175421"/>
              <a:gd name="connsiteY1" fmla="*/ 112866 h 1924461"/>
              <a:gd name="connsiteX2" fmla="*/ 8120951 w 8175421"/>
              <a:gd name="connsiteY2" fmla="*/ 1124920 h 1924461"/>
              <a:gd name="connsiteX3" fmla="*/ 5839390 w 8175421"/>
              <a:gd name="connsiteY3" fmla="*/ 1915033 h 1924461"/>
              <a:gd name="connsiteX4" fmla="*/ 273091 w 8175421"/>
              <a:gd name="connsiteY4" fmla="*/ 583382 h 1924461"/>
              <a:gd name="connsiteX5" fmla="*/ 352990 w 8175421"/>
              <a:gd name="connsiteY5" fmla="*/ 77355 h 1924461"/>
              <a:gd name="connsiteX0" fmla="*/ 256333 w 8078764"/>
              <a:gd name="connsiteY0" fmla="*/ 362193 h 2209299"/>
              <a:gd name="connsiteX1" fmla="*/ 3700869 w 8078764"/>
              <a:gd name="connsiteY1" fmla="*/ 397704 h 2209299"/>
              <a:gd name="connsiteX2" fmla="*/ 8024294 w 8078764"/>
              <a:gd name="connsiteY2" fmla="*/ 1409758 h 2209299"/>
              <a:gd name="connsiteX3" fmla="*/ 5742733 w 8078764"/>
              <a:gd name="connsiteY3" fmla="*/ 2199871 h 2209299"/>
              <a:gd name="connsiteX4" fmla="*/ 176434 w 8078764"/>
              <a:gd name="connsiteY4" fmla="*/ 868220 h 2209299"/>
              <a:gd name="connsiteX5" fmla="*/ 256333 w 8078764"/>
              <a:gd name="connsiteY5" fmla="*/ 362193 h 2209299"/>
              <a:gd name="connsiteX0" fmla="*/ 201206 w 8023637"/>
              <a:gd name="connsiteY0" fmla="*/ 362193 h 2209299"/>
              <a:gd name="connsiteX1" fmla="*/ 3645742 w 8023637"/>
              <a:gd name="connsiteY1" fmla="*/ 397704 h 2209299"/>
              <a:gd name="connsiteX2" fmla="*/ 7969167 w 8023637"/>
              <a:gd name="connsiteY2" fmla="*/ 1409758 h 2209299"/>
              <a:gd name="connsiteX3" fmla="*/ 5687606 w 8023637"/>
              <a:gd name="connsiteY3" fmla="*/ 2199871 h 2209299"/>
              <a:gd name="connsiteX4" fmla="*/ 121307 w 8023637"/>
              <a:gd name="connsiteY4" fmla="*/ 868220 h 2209299"/>
              <a:gd name="connsiteX5" fmla="*/ 201206 w 8023637"/>
              <a:gd name="connsiteY5" fmla="*/ 362193 h 2209299"/>
              <a:gd name="connsiteX0" fmla="*/ 275765 w 8098196"/>
              <a:gd name="connsiteY0" fmla="*/ 264327 h 2111433"/>
              <a:gd name="connsiteX1" fmla="*/ 3720301 w 8098196"/>
              <a:gd name="connsiteY1" fmla="*/ 299838 h 2111433"/>
              <a:gd name="connsiteX2" fmla="*/ 8043726 w 8098196"/>
              <a:gd name="connsiteY2" fmla="*/ 1311892 h 2111433"/>
              <a:gd name="connsiteX3" fmla="*/ 5762165 w 8098196"/>
              <a:gd name="connsiteY3" fmla="*/ 2102005 h 2111433"/>
              <a:gd name="connsiteX4" fmla="*/ 195866 w 8098196"/>
              <a:gd name="connsiteY4" fmla="*/ 770354 h 2111433"/>
              <a:gd name="connsiteX5" fmla="*/ 275765 w 8098196"/>
              <a:gd name="connsiteY5" fmla="*/ 264327 h 2111433"/>
              <a:gd name="connsiteX0" fmla="*/ 324054 w 8146485"/>
              <a:gd name="connsiteY0" fmla="*/ 80012 h 1927118"/>
              <a:gd name="connsiteX1" fmla="*/ 3768590 w 8146485"/>
              <a:gd name="connsiteY1" fmla="*/ 115523 h 1927118"/>
              <a:gd name="connsiteX2" fmla="*/ 8092015 w 8146485"/>
              <a:gd name="connsiteY2" fmla="*/ 1127577 h 1927118"/>
              <a:gd name="connsiteX3" fmla="*/ 5810454 w 8146485"/>
              <a:gd name="connsiteY3" fmla="*/ 1917690 h 1927118"/>
              <a:gd name="connsiteX4" fmla="*/ 306299 w 8146485"/>
              <a:gd name="connsiteY4" fmla="*/ 630427 h 1927118"/>
              <a:gd name="connsiteX5" fmla="*/ 324054 w 8146485"/>
              <a:gd name="connsiteY5" fmla="*/ 80012 h 1927118"/>
              <a:gd name="connsiteX0" fmla="*/ 300874 w 8123305"/>
              <a:gd name="connsiteY0" fmla="*/ 80012 h 1927118"/>
              <a:gd name="connsiteX1" fmla="*/ 3745410 w 8123305"/>
              <a:gd name="connsiteY1" fmla="*/ 115523 h 1927118"/>
              <a:gd name="connsiteX2" fmla="*/ 8068835 w 8123305"/>
              <a:gd name="connsiteY2" fmla="*/ 1127577 h 1927118"/>
              <a:gd name="connsiteX3" fmla="*/ 5787274 w 8123305"/>
              <a:gd name="connsiteY3" fmla="*/ 1917690 h 1927118"/>
              <a:gd name="connsiteX4" fmla="*/ 283119 w 8123305"/>
              <a:gd name="connsiteY4" fmla="*/ 630427 h 1927118"/>
              <a:gd name="connsiteX5" fmla="*/ 300874 w 8123305"/>
              <a:gd name="connsiteY5" fmla="*/ 80012 h 1927118"/>
              <a:gd name="connsiteX0" fmla="*/ 277453 w 8099884"/>
              <a:gd name="connsiteY0" fmla="*/ 80012 h 1927118"/>
              <a:gd name="connsiteX1" fmla="*/ 3721989 w 8099884"/>
              <a:gd name="connsiteY1" fmla="*/ 115523 h 1927118"/>
              <a:gd name="connsiteX2" fmla="*/ 8045414 w 8099884"/>
              <a:gd name="connsiteY2" fmla="*/ 1127577 h 1927118"/>
              <a:gd name="connsiteX3" fmla="*/ 5763853 w 8099884"/>
              <a:gd name="connsiteY3" fmla="*/ 1917690 h 1927118"/>
              <a:gd name="connsiteX4" fmla="*/ 259698 w 8099884"/>
              <a:gd name="connsiteY4" fmla="*/ 630427 h 1927118"/>
              <a:gd name="connsiteX5" fmla="*/ 277453 w 8099884"/>
              <a:gd name="connsiteY5" fmla="*/ 80012 h 1927118"/>
              <a:gd name="connsiteX0" fmla="*/ 262514 w 8084945"/>
              <a:gd name="connsiteY0" fmla="*/ 80012 h 1927118"/>
              <a:gd name="connsiteX1" fmla="*/ 3707050 w 8084945"/>
              <a:gd name="connsiteY1" fmla="*/ 115523 h 1927118"/>
              <a:gd name="connsiteX2" fmla="*/ 8030475 w 8084945"/>
              <a:gd name="connsiteY2" fmla="*/ 1127577 h 1927118"/>
              <a:gd name="connsiteX3" fmla="*/ 5748914 w 8084945"/>
              <a:gd name="connsiteY3" fmla="*/ 1917690 h 1927118"/>
              <a:gd name="connsiteX4" fmla="*/ 244759 w 8084945"/>
              <a:gd name="connsiteY4" fmla="*/ 630427 h 1927118"/>
              <a:gd name="connsiteX5" fmla="*/ 262514 w 8084945"/>
              <a:gd name="connsiteY5" fmla="*/ 80012 h 1927118"/>
              <a:gd name="connsiteX0" fmla="*/ 219139 w 8041570"/>
              <a:gd name="connsiteY0" fmla="*/ 155504 h 2002610"/>
              <a:gd name="connsiteX1" fmla="*/ 3663675 w 8041570"/>
              <a:gd name="connsiteY1" fmla="*/ 191015 h 2002610"/>
              <a:gd name="connsiteX2" fmla="*/ 7987100 w 8041570"/>
              <a:gd name="connsiteY2" fmla="*/ 1203069 h 2002610"/>
              <a:gd name="connsiteX3" fmla="*/ 5705539 w 8041570"/>
              <a:gd name="connsiteY3" fmla="*/ 1993182 h 2002610"/>
              <a:gd name="connsiteX4" fmla="*/ 201384 w 8041570"/>
              <a:gd name="connsiteY4" fmla="*/ 705919 h 2002610"/>
              <a:gd name="connsiteX5" fmla="*/ 219139 w 8041570"/>
              <a:gd name="connsiteY5" fmla="*/ 155504 h 2002610"/>
              <a:gd name="connsiteX0" fmla="*/ 175778 w 7998209"/>
              <a:gd name="connsiteY0" fmla="*/ 209245 h 2056351"/>
              <a:gd name="connsiteX1" fmla="*/ 3620314 w 7998209"/>
              <a:gd name="connsiteY1" fmla="*/ 244756 h 2056351"/>
              <a:gd name="connsiteX2" fmla="*/ 7943739 w 7998209"/>
              <a:gd name="connsiteY2" fmla="*/ 1256810 h 2056351"/>
              <a:gd name="connsiteX3" fmla="*/ 5662178 w 7998209"/>
              <a:gd name="connsiteY3" fmla="*/ 2046923 h 2056351"/>
              <a:gd name="connsiteX4" fmla="*/ 158023 w 7998209"/>
              <a:gd name="connsiteY4" fmla="*/ 759660 h 2056351"/>
              <a:gd name="connsiteX5" fmla="*/ 175778 w 7998209"/>
              <a:gd name="connsiteY5" fmla="*/ 209245 h 2056351"/>
              <a:gd name="connsiteX0" fmla="*/ 211337 w 8033768"/>
              <a:gd name="connsiteY0" fmla="*/ 209245 h 2056351"/>
              <a:gd name="connsiteX1" fmla="*/ 3655873 w 8033768"/>
              <a:gd name="connsiteY1" fmla="*/ 244756 h 2056351"/>
              <a:gd name="connsiteX2" fmla="*/ 7979298 w 8033768"/>
              <a:gd name="connsiteY2" fmla="*/ 1256810 h 2056351"/>
              <a:gd name="connsiteX3" fmla="*/ 5697737 w 8033768"/>
              <a:gd name="connsiteY3" fmla="*/ 2046923 h 2056351"/>
              <a:gd name="connsiteX4" fmla="*/ 193582 w 8033768"/>
              <a:gd name="connsiteY4" fmla="*/ 759660 h 2056351"/>
              <a:gd name="connsiteX5" fmla="*/ 211337 w 8033768"/>
              <a:gd name="connsiteY5" fmla="*/ 209245 h 2056351"/>
              <a:gd name="connsiteX0" fmla="*/ 230759 w 8053190"/>
              <a:gd name="connsiteY0" fmla="*/ 209245 h 2056351"/>
              <a:gd name="connsiteX1" fmla="*/ 3675295 w 8053190"/>
              <a:gd name="connsiteY1" fmla="*/ 244756 h 2056351"/>
              <a:gd name="connsiteX2" fmla="*/ 7998720 w 8053190"/>
              <a:gd name="connsiteY2" fmla="*/ 1256810 h 2056351"/>
              <a:gd name="connsiteX3" fmla="*/ 5717159 w 8053190"/>
              <a:gd name="connsiteY3" fmla="*/ 2046923 h 2056351"/>
              <a:gd name="connsiteX4" fmla="*/ 213004 w 8053190"/>
              <a:gd name="connsiteY4" fmla="*/ 759660 h 2056351"/>
              <a:gd name="connsiteX5" fmla="*/ 230759 w 8053190"/>
              <a:gd name="connsiteY5" fmla="*/ 209245 h 2056351"/>
              <a:gd name="connsiteX0" fmla="*/ 325436 w 8147867"/>
              <a:gd name="connsiteY0" fmla="*/ 209245 h 2056351"/>
              <a:gd name="connsiteX1" fmla="*/ 3769972 w 8147867"/>
              <a:gd name="connsiteY1" fmla="*/ 244756 h 2056351"/>
              <a:gd name="connsiteX2" fmla="*/ 8093397 w 8147867"/>
              <a:gd name="connsiteY2" fmla="*/ 1256810 h 2056351"/>
              <a:gd name="connsiteX3" fmla="*/ 5811836 w 8147867"/>
              <a:gd name="connsiteY3" fmla="*/ 2046923 h 2056351"/>
              <a:gd name="connsiteX4" fmla="*/ 307681 w 8147867"/>
              <a:gd name="connsiteY4" fmla="*/ 759660 h 2056351"/>
              <a:gd name="connsiteX5" fmla="*/ 325436 w 8147867"/>
              <a:gd name="connsiteY5" fmla="*/ 209245 h 2056351"/>
              <a:gd name="connsiteX0" fmla="*/ 277447 w 8099878"/>
              <a:gd name="connsiteY0" fmla="*/ 209245 h 2056351"/>
              <a:gd name="connsiteX1" fmla="*/ 3721983 w 8099878"/>
              <a:gd name="connsiteY1" fmla="*/ 244756 h 2056351"/>
              <a:gd name="connsiteX2" fmla="*/ 8045408 w 8099878"/>
              <a:gd name="connsiteY2" fmla="*/ 1256810 h 2056351"/>
              <a:gd name="connsiteX3" fmla="*/ 5763847 w 8099878"/>
              <a:gd name="connsiteY3" fmla="*/ 2046923 h 2056351"/>
              <a:gd name="connsiteX4" fmla="*/ 259692 w 8099878"/>
              <a:gd name="connsiteY4" fmla="*/ 759660 h 2056351"/>
              <a:gd name="connsiteX5" fmla="*/ 277447 w 8099878"/>
              <a:gd name="connsiteY5" fmla="*/ 209245 h 2056351"/>
              <a:gd name="connsiteX0" fmla="*/ 189658 w 8012089"/>
              <a:gd name="connsiteY0" fmla="*/ 93888 h 1940994"/>
              <a:gd name="connsiteX1" fmla="*/ 3634194 w 8012089"/>
              <a:gd name="connsiteY1" fmla="*/ 129399 h 1940994"/>
              <a:gd name="connsiteX2" fmla="*/ 7957619 w 8012089"/>
              <a:gd name="connsiteY2" fmla="*/ 1141453 h 1940994"/>
              <a:gd name="connsiteX3" fmla="*/ 5676058 w 8012089"/>
              <a:gd name="connsiteY3" fmla="*/ 1931566 h 1940994"/>
              <a:gd name="connsiteX4" fmla="*/ 633542 w 8012089"/>
              <a:gd name="connsiteY4" fmla="*/ 866245 h 1940994"/>
              <a:gd name="connsiteX5" fmla="*/ 189658 w 8012089"/>
              <a:gd name="connsiteY5" fmla="*/ 93888 h 1940994"/>
              <a:gd name="connsiteX0" fmla="*/ 118661 w 7941092"/>
              <a:gd name="connsiteY0" fmla="*/ 98502 h 1945608"/>
              <a:gd name="connsiteX1" fmla="*/ 3563197 w 7941092"/>
              <a:gd name="connsiteY1" fmla="*/ 134013 h 1945608"/>
              <a:gd name="connsiteX2" fmla="*/ 7886622 w 7941092"/>
              <a:gd name="connsiteY2" fmla="*/ 1146067 h 1945608"/>
              <a:gd name="connsiteX3" fmla="*/ 5605061 w 7941092"/>
              <a:gd name="connsiteY3" fmla="*/ 1936180 h 1945608"/>
              <a:gd name="connsiteX4" fmla="*/ 917652 w 7941092"/>
              <a:gd name="connsiteY4" fmla="*/ 941880 h 1945608"/>
              <a:gd name="connsiteX5" fmla="*/ 118661 w 7941092"/>
              <a:gd name="connsiteY5" fmla="*/ 98502 h 1945608"/>
              <a:gd name="connsiteX0" fmla="*/ 135097 w 7957528"/>
              <a:gd name="connsiteY0" fmla="*/ 98502 h 1945608"/>
              <a:gd name="connsiteX1" fmla="*/ 3579633 w 7957528"/>
              <a:gd name="connsiteY1" fmla="*/ 134013 h 1945608"/>
              <a:gd name="connsiteX2" fmla="*/ 7903058 w 7957528"/>
              <a:gd name="connsiteY2" fmla="*/ 1146067 h 1945608"/>
              <a:gd name="connsiteX3" fmla="*/ 5621497 w 7957528"/>
              <a:gd name="connsiteY3" fmla="*/ 1936180 h 1945608"/>
              <a:gd name="connsiteX4" fmla="*/ 934088 w 7957528"/>
              <a:gd name="connsiteY4" fmla="*/ 941880 h 1945608"/>
              <a:gd name="connsiteX5" fmla="*/ 135097 w 7957528"/>
              <a:gd name="connsiteY5" fmla="*/ 98502 h 194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7528" h="1945608">
                <a:moveTo>
                  <a:pt x="135097" y="98502"/>
                </a:moveTo>
                <a:cubicBezTo>
                  <a:pt x="576021" y="-36143"/>
                  <a:pt x="2284973" y="-40581"/>
                  <a:pt x="3579633" y="134013"/>
                </a:cubicBezTo>
                <a:cubicBezTo>
                  <a:pt x="4874293" y="308607"/>
                  <a:pt x="7562747" y="845706"/>
                  <a:pt x="7903058" y="1146067"/>
                </a:cubicBezTo>
                <a:cubicBezTo>
                  <a:pt x="8243369" y="1446428"/>
                  <a:pt x="6929474" y="2026436"/>
                  <a:pt x="5621497" y="1936180"/>
                </a:cubicBezTo>
                <a:cubicBezTo>
                  <a:pt x="4313520" y="1845924"/>
                  <a:pt x="1437157" y="1082444"/>
                  <a:pt x="934088" y="941880"/>
                </a:cubicBezTo>
                <a:cubicBezTo>
                  <a:pt x="431019" y="801316"/>
                  <a:pt x="-305827" y="233147"/>
                  <a:pt x="135097" y="98502"/>
                </a:cubicBezTo>
                <a:close/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20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36" grpId="0" animBg="1"/>
      <p:bldP spid="41" grpId="0" animBg="1"/>
      <p:bldP spid="46" grpId="0" animBg="1"/>
      <p:bldP spid="47" grpId="0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1" grpId="2" animBg="1"/>
      <p:bldP spid="81" grpId="0" animBg="1"/>
      <p:bldP spid="81" grpId="1" animBg="1"/>
      <p:bldP spid="91" grpId="0" animBg="1"/>
      <p:bldP spid="92" grpId="0" animBg="1"/>
      <p:bldP spid="92" grpId="1" animBg="1"/>
      <p:bldP spid="93" grpId="0" animBg="1"/>
      <p:bldP spid="9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Повторяемость результатов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85990" cy="4351338"/>
          </a:xfrm>
        </p:spPr>
        <p:txBody>
          <a:bodyPr/>
          <a:lstStyle/>
          <a:p>
            <a:r>
              <a:rPr lang="ru-RU" dirty="0" smtClean="0"/>
              <a:t>Элементы</a:t>
            </a:r>
            <a:endParaRPr lang="en-US" dirty="0" smtClean="0"/>
          </a:p>
          <a:p>
            <a:pPr lvl="1"/>
            <a:r>
              <a:rPr lang="ru-RU" dirty="0" smtClean="0"/>
              <a:t>Среда (</a:t>
            </a:r>
            <a:r>
              <a:rPr lang="en-US" dirty="0" smtClean="0"/>
              <a:t>environment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Тестовые данные </a:t>
            </a:r>
            <a:r>
              <a:rPr lang="en-US" dirty="0" smtClean="0"/>
              <a:t>(Data base)</a:t>
            </a:r>
          </a:p>
          <a:p>
            <a:pPr lvl="1"/>
            <a:r>
              <a:rPr lang="ru-RU" dirty="0" smtClean="0"/>
              <a:t>Связанные систем (данные, размещение, поведение)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Вариативность:</a:t>
            </a:r>
          </a:p>
          <a:p>
            <a:pPr lvl="1"/>
            <a:r>
              <a:rPr lang="ru-RU" dirty="0" smtClean="0"/>
              <a:t>Отсутствует (ничего не меняется)</a:t>
            </a:r>
          </a:p>
          <a:p>
            <a:pPr lvl="1"/>
            <a:r>
              <a:rPr lang="ru-RU" dirty="0" smtClean="0"/>
              <a:t>Предсказуемая </a:t>
            </a:r>
            <a:r>
              <a:rPr lang="en-US" dirty="0" smtClean="0"/>
              <a:t>/ </a:t>
            </a:r>
            <a:r>
              <a:rPr lang="ru-RU" dirty="0" smtClean="0"/>
              <a:t>контролируемая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ru-RU" dirty="0"/>
          </a:p>
        </p:txBody>
      </p:sp>
      <p:pic>
        <p:nvPicPr>
          <p:cNvPr id="35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15" y="1471911"/>
            <a:ext cx="834813" cy="550105"/>
          </a:xfrm>
          <a:prstGeom prst="rect">
            <a:avLst/>
          </a:prstGeom>
        </p:spPr>
      </p:pic>
      <p:sp>
        <p:nvSpPr>
          <p:cNvPr id="20" name="Скругленный прямоугольник 19"/>
          <p:cNvSpPr/>
          <p:nvPr/>
        </p:nvSpPr>
        <p:spPr>
          <a:xfrm>
            <a:off x="6544733" y="2572278"/>
            <a:ext cx="1815777" cy="201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738058" y="2694353"/>
            <a:ext cx="651587" cy="3865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738058" y="3265517"/>
            <a:ext cx="651587" cy="3865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738058" y="4058736"/>
            <a:ext cx="651587" cy="3865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564749" y="3587506"/>
            <a:ext cx="651587" cy="3865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/>
          <p:cNvCxnSpPr>
            <a:stCxn id="21" idx="2"/>
            <a:endCxn id="22" idx="0"/>
          </p:cNvCxnSpPr>
          <p:nvPr/>
        </p:nvCxnSpPr>
        <p:spPr>
          <a:xfrm>
            <a:off x="7063852" y="3080942"/>
            <a:ext cx="0" cy="184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2" idx="3"/>
            <a:endCxn id="24" idx="1"/>
          </p:cNvCxnSpPr>
          <p:nvPr/>
        </p:nvCxnSpPr>
        <p:spPr>
          <a:xfrm>
            <a:off x="7389645" y="3458811"/>
            <a:ext cx="175103" cy="321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23" idx="0"/>
          </p:cNvCxnSpPr>
          <p:nvPr/>
        </p:nvCxnSpPr>
        <p:spPr>
          <a:xfrm>
            <a:off x="7063851" y="3658241"/>
            <a:ext cx="1" cy="400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9396534" y="2597346"/>
            <a:ext cx="1361817" cy="5758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21" idx="3"/>
            <a:endCxn id="36" idx="1"/>
          </p:cNvCxnSpPr>
          <p:nvPr/>
        </p:nvCxnSpPr>
        <p:spPr>
          <a:xfrm flipV="1">
            <a:off x="7389645" y="2885288"/>
            <a:ext cx="2006889" cy="2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9396534" y="3798943"/>
            <a:ext cx="1361817" cy="5758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stCxn id="24" idx="3"/>
            <a:endCxn id="41" idx="1"/>
          </p:cNvCxnSpPr>
          <p:nvPr/>
        </p:nvCxnSpPr>
        <p:spPr>
          <a:xfrm>
            <a:off x="8216336" y="3780800"/>
            <a:ext cx="1180199" cy="306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Flowchart: Magnetic Disk 38"/>
          <p:cNvSpPr/>
          <p:nvPr/>
        </p:nvSpPr>
        <p:spPr>
          <a:xfrm>
            <a:off x="6886808" y="4965930"/>
            <a:ext cx="1180777" cy="4188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Flowchart: Magnetic Disk 38"/>
          <p:cNvSpPr/>
          <p:nvPr/>
        </p:nvSpPr>
        <p:spPr>
          <a:xfrm>
            <a:off x="11148186" y="2673952"/>
            <a:ext cx="652703" cy="4188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7" name="Flowchart: Magnetic Disk 38"/>
          <p:cNvSpPr/>
          <p:nvPr/>
        </p:nvSpPr>
        <p:spPr>
          <a:xfrm>
            <a:off x="11148186" y="3877449"/>
            <a:ext cx="652703" cy="4188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50" name="Прямая со стрелкой 49"/>
          <p:cNvCxnSpPr>
            <a:stCxn id="36" idx="3"/>
            <a:endCxn id="46" idx="2"/>
          </p:cNvCxnSpPr>
          <p:nvPr/>
        </p:nvCxnSpPr>
        <p:spPr>
          <a:xfrm flipV="1">
            <a:off x="10758351" y="2883387"/>
            <a:ext cx="389836" cy="1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1" idx="3"/>
            <a:endCxn id="47" idx="2"/>
          </p:cNvCxnSpPr>
          <p:nvPr/>
        </p:nvCxnSpPr>
        <p:spPr>
          <a:xfrm>
            <a:off x="10758351" y="4086884"/>
            <a:ext cx="389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35" idx="2"/>
            <a:endCxn id="21" idx="0"/>
          </p:cNvCxnSpPr>
          <p:nvPr/>
        </p:nvCxnSpPr>
        <p:spPr>
          <a:xfrm flipH="1">
            <a:off x="7063852" y="2022016"/>
            <a:ext cx="388769" cy="67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23" idx="2"/>
            <a:endCxn id="45" idx="1"/>
          </p:cNvCxnSpPr>
          <p:nvPr/>
        </p:nvCxnSpPr>
        <p:spPr>
          <a:xfrm>
            <a:off x="7063852" y="4445325"/>
            <a:ext cx="413345" cy="52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Полилиния 80"/>
          <p:cNvSpPr/>
          <p:nvPr/>
        </p:nvSpPr>
        <p:spPr>
          <a:xfrm>
            <a:off x="6569936" y="2492012"/>
            <a:ext cx="1743868" cy="1654822"/>
          </a:xfrm>
          <a:custGeom>
            <a:avLst/>
            <a:gdLst>
              <a:gd name="connsiteX0" fmla="*/ 332665 w 2522238"/>
              <a:gd name="connsiteY0" fmla="*/ 175554 h 2087376"/>
              <a:gd name="connsiteX1" fmla="*/ 2125955 w 2522238"/>
              <a:gd name="connsiteY1" fmla="*/ 228820 h 2087376"/>
              <a:gd name="connsiteX2" fmla="*/ 2365652 w 2522238"/>
              <a:gd name="connsiteY2" fmla="*/ 2004354 h 2087376"/>
              <a:gd name="connsiteX3" fmla="*/ 190623 w 2522238"/>
              <a:gd name="connsiteY3" fmla="*/ 1631492 h 2087376"/>
              <a:gd name="connsiteX4" fmla="*/ 332665 w 2522238"/>
              <a:gd name="connsiteY4" fmla="*/ 175554 h 2087376"/>
              <a:gd name="connsiteX0" fmla="*/ 273033 w 2462606"/>
              <a:gd name="connsiteY0" fmla="*/ 171920 h 2075765"/>
              <a:gd name="connsiteX1" fmla="*/ 2066323 w 2462606"/>
              <a:gd name="connsiteY1" fmla="*/ 225186 h 2075765"/>
              <a:gd name="connsiteX2" fmla="*/ 2306020 w 2462606"/>
              <a:gd name="connsiteY2" fmla="*/ 2000720 h 2075765"/>
              <a:gd name="connsiteX3" fmla="*/ 219768 w 2462606"/>
              <a:gd name="connsiteY3" fmla="*/ 1571295 h 2075765"/>
              <a:gd name="connsiteX4" fmla="*/ 273033 w 2462606"/>
              <a:gd name="connsiteY4" fmla="*/ 171920 h 2075765"/>
              <a:gd name="connsiteX0" fmla="*/ 287692 w 2477265"/>
              <a:gd name="connsiteY0" fmla="*/ 171920 h 2071547"/>
              <a:gd name="connsiteX1" fmla="*/ 2080982 w 2477265"/>
              <a:gd name="connsiteY1" fmla="*/ 225186 h 2071547"/>
              <a:gd name="connsiteX2" fmla="*/ 2320679 w 2477265"/>
              <a:gd name="connsiteY2" fmla="*/ 2000720 h 2071547"/>
              <a:gd name="connsiteX3" fmla="*/ 234427 w 2477265"/>
              <a:gd name="connsiteY3" fmla="*/ 1571295 h 2071547"/>
              <a:gd name="connsiteX4" fmla="*/ 287692 w 2477265"/>
              <a:gd name="connsiteY4" fmla="*/ 171920 h 2071547"/>
              <a:gd name="connsiteX0" fmla="*/ 264572 w 2375966"/>
              <a:gd name="connsiteY0" fmla="*/ 183587 h 2259797"/>
              <a:gd name="connsiteX1" fmla="*/ 2057862 w 2375966"/>
              <a:gd name="connsiteY1" fmla="*/ 236853 h 2259797"/>
              <a:gd name="connsiteX2" fmla="*/ 2191027 w 2375966"/>
              <a:gd name="connsiteY2" fmla="*/ 2200929 h 2259797"/>
              <a:gd name="connsiteX3" fmla="*/ 211307 w 2375966"/>
              <a:gd name="connsiteY3" fmla="*/ 1582962 h 2259797"/>
              <a:gd name="connsiteX4" fmla="*/ 264572 w 2375966"/>
              <a:gd name="connsiteY4" fmla="*/ 183587 h 22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5966" h="2259797">
                <a:moveTo>
                  <a:pt x="264572" y="183587"/>
                </a:moveTo>
                <a:cubicBezTo>
                  <a:pt x="572331" y="-40764"/>
                  <a:pt x="1736786" y="-99371"/>
                  <a:pt x="2057862" y="236853"/>
                </a:cubicBezTo>
                <a:cubicBezTo>
                  <a:pt x="2378938" y="573077"/>
                  <a:pt x="2513582" y="1967150"/>
                  <a:pt x="2191027" y="2200929"/>
                </a:cubicBezTo>
                <a:cubicBezTo>
                  <a:pt x="1868472" y="2434708"/>
                  <a:pt x="532383" y="1919186"/>
                  <a:pt x="211307" y="1582962"/>
                </a:cubicBezTo>
                <a:cubicBezTo>
                  <a:pt x="-109769" y="1246738"/>
                  <a:pt x="-43187" y="407938"/>
                  <a:pt x="264572" y="183587"/>
                </a:cubicBezTo>
                <a:close/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8750346" y="2547526"/>
            <a:ext cx="370847" cy="717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?</a:t>
            </a:r>
            <a:endParaRPr lang="ru-RU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8711820" y="3619805"/>
            <a:ext cx="370847" cy="717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?</a:t>
            </a:r>
            <a:endParaRPr lang="ru-RU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7452621" y="4639106"/>
            <a:ext cx="370847" cy="717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?</a:t>
            </a:r>
            <a:endParaRPr lang="ru-RU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253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1" grpId="0" animBg="1"/>
      <p:bldP spid="87" grpId="0"/>
      <p:bldP spid="88" grpId="0"/>
      <p:bldP spid="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 только от базы данных</a:t>
            </a:r>
            <a:endParaRPr lang="ru-RU" dirty="0"/>
          </a:p>
        </p:txBody>
      </p:sp>
      <p:sp>
        <p:nvSpPr>
          <p:cNvPr id="24" name="Объект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Заместители</a:t>
            </a:r>
          </a:p>
          <a:p>
            <a:pPr lvl="1"/>
            <a:r>
              <a:rPr lang="ru-RU" dirty="0" smtClean="0"/>
              <a:t>Слой </a:t>
            </a:r>
            <a:r>
              <a:rPr lang="ru-RU" dirty="0" err="1" smtClean="0"/>
              <a:t>репозиториев</a:t>
            </a:r>
            <a:endParaRPr lang="ru-RU" dirty="0" smtClean="0"/>
          </a:p>
          <a:p>
            <a:pPr lvl="1"/>
            <a:r>
              <a:rPr lang="en-US" dirty="0" smtClean="0"/>
              <a:t>In-memory </a:t>
            </a:r>
            <a:r>
              <a:rPr lang="ru-RU" dirty="0" smtClean="0"/>
              <a:t>провайдер данных </a:t>
            </a:r>
            <a:r>
              <a:rPr lang="en-US" dirty="0" smtClean="0"/>
              <a:t>(</a:t>
            </a:r>
            <a:r>
              <a:rPr lang="ru-RU" dirty="0" smtClean="0"/>
              <a:t>для </a:t>
            </a:r>
            <a:r>
              <a:rPr lang="en-US" dirty="0" smtClean="0"/>
              <a:t>ORM)</a:t>
            </a:r>
            <a:endParaRPr lang="ru-RU" dirty="0" smtClean="0"/>
          </a:p>
          <a:p>
            <a:pPr lvl="1"/>
            <a:r>
              <a:rPr lang="ru-RU" dirty="0" smtClean="0"/>
              <a:t>Легковесная (</a:t>
            </a:r>
            <a:r>
              <a:rPr lang="en-US" dirty="0" smtClean="0"/>
              <a:t>in-memory</a:t>
            </a:r>
            <a:r>
              <a:rPr lang="ru-RU" dirty="0" smtClean="0"/>
              <a:t>) СУБД</a:t>
            </a:r>
          </a:p>
          <a:p>
            <a:endParaRPr lang="en-US" dirty="0" smtClean="0"/>
          </a:p>
          <a:p>
            <a:r>
              <a:rPr lang="ru-RU" dirty="0" smtClean="0"/>
              <a:t>Использование реальной базы</a:t>
            </a:r>
          </a:p>
          <a:p>
            <a:pPr lvl="1"/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9427630" y="2040488"/>
            <a:ext cx="1180777" cy="3921611"/>
            <a:chOff x="9427630" y="2040488"/>
            <a:chExt cx="1180777" cy="3921611"/>
          </a:xfrm>
        </p:grpSpPr>
        <p:pic>
          <p:nvPicPr>
            <p:cNvPr id="5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0612" y="2040488"/>
              <a:ext cx="834813" cy="550105"/>
            </a:xfrm>
            <a:prstGeom prst="rect">
              <a:avLst/>
            </a:prstGeom>
          </p:spPr>
        </p:pic>
        <p:sp>
          <p:nvSpPr>
            <p:cNvPr id="6" name="Скругленный прямоугольник 5"/>
            <p:cNvSpPr/>
            <p:nvPr/>
          </p:nvSpPr>
          <p:spPr>
            <a:xfrm>
              <a:off x="9427630" y="2927604"/>
              <a:ext cx="1180777" cy="23047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9692225" y="3237530"/>
              <a:ext cx="651587" cy="38658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9692225" y="3919722"/>
              <a:ext cx="651587" cy="38658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9692225" y="4601913"/>
              <a:ext cx="651587" cy="38658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10018018" y="3624119"/>
              <a:ext cx="0" cy="2956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>
              <a:off x="10018018" y="4306311"/>
              <a:ext cx="0" cy="295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lowchart: Magnetic Disk 38"/>
            <p:cNvSpPr/>
            <p:nvPr/>
          </p:nvSpPr>
          <p:spPr>
            <a:xfrm>
              <a:off x="9427630" y="5543228"/>
              <a:ext cx="1180777" cy="41887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>
              <a:off x="10018018" y="2590593"/>
              <a:ext cx="0" cy="6469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>
              <a:off x="10018018" y="4988502"/>
              <a:ext cx="0" cy="5547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10064580" y="5034672"/>
              <a:ext cx="370847" cy="717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22225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</a:rPr>
                <a:t>?</a:t>
              </a:r>
              <a:endParaRPr lang="ru-RU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52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«</a:t>
            </a:r>
            <a:r>
              <a:rPr lang="ru-RU" dirty="0" err="1" smtClean="0"/>
              <a:t>Репозиторий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0933" y="1967006"/>
            <a:ext cx="481753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ICategoryRepository</a:t>
            </a: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&lt;Category&gt;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Category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Category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SearchByName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Add(Category category);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Update(Category category);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SaveChanges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88468" y="1575393"/>
            <a:ext cx="699346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CategoryRepository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ICategoryRepository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NorthwindContext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northwindContext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CategoryRepository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NorthwindContext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northwindContext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=&gt;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.northwindContext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northwindContext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Add(Category category)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northwindContext.Categories.Add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(category);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&lt;Category&gt;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northwindContext.Categories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Category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=&gt;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northwindContext.Categories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SingleOrDefault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c.CategoryId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id);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80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120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</a:t>
            </a:r>
            <a:r>
              <a:rPr lang="ru-RU" dirty="0"/>
              <a:t>провайдер </a:t>
            </a:r>
            <a:r>
              <a:rPr lang="en-US" dirty="0" smtClean="0"/>
              <a:t>/ </a:t>
            </a:r>
            <a:r>
              <a:rPr lang="ru-RU" dirty="0" smtClean="0"/>
              <a:t>СУБД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Зависит от поддержки </a:t>
            </a:r>
            <a:r>
              <a:rPr lang="en-US" dirty="0" smtClean="0"/>
              <a:t>DAL (ORM)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EF Core</a:t>
            </a:r>
          </a:p>
          <a:p>
            <a:pPr lvl="1"/>
            <a:r>
              <a:rPr lang="en-US" dirty="0" err="1" smtClean="0"/>
              <a:t>InMemory</a:t>
            </a:r>
            <a:r>
              <a:rPr lang="en-US" dirty="0" smtClean="0"/>
              <a:t> provider</a:t>
            </a:r>
          </a:p>
          <a:p>
            <a:pPr lvl="1"/>
            <a:r>
              <a:rPr lang="en-US" dirty="0" smtClean="0"/>
              <a:t>SQLite </a:t>
            </a:r>
            <a:r>
              <a:rPr lang="ru-RU" dirty="0" smtClean="0"/>
              <a:t>с опцией </a:t>
            </a:r>
            <a:r>
              <a:rPr lang="en-US" dirty="0" smtClean="0"/>
              <a:t>In-memory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979853" y="5157801"/>
            <a:ext cx="2804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Testing EF Core Applications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677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1748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531</Words>
  <Application>Microsoft Office PowerPoint</Application>
  <PresentationFormat>Широкоэкранный</PresentationFormat>
  <Paragraphs>138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Тема Office</vt:lpstr>
      <vt:lpstr>Интеграционные и системные тесты</vt:lpstr>
      <vt:lpstr>Основные моменты</vt:lpstr>
      <vt:lpstr>Уровень интеграции / охват тестом(ами)</vt:lpstr>
      <vt:lpstr>Повторяемость результатов</vt:lpstr>
      <vt:lpstr>Зависимость только от базы данных</vt:lpstr>
      <vt:lpstr>Паттерн «Репозиторий»</vt:lpstr>
      <vt:lpstr>DEMO</vt:lpstr>
      <vt:lpstr>In-memory провайдер / СУБД</vt:lpstr>
      <vt:lpstr>DEMO</vt:lpstr>
      <vt:lpstr>Заместители</vt:lpstr>
      <vt:lpstr>Реальная база и тестовые данные</vt:lpstr>
      <vt:lpstr>Где взять данные?</vt:lpstr>
      <vt:lpstr>Как хранить?</vt:lpstr>
      <vt:lpstr>Как организовать наборы данных</vt:lpstr>
      <vt:lpstr>Независимость тестов</vt:lpstr>
      <vt:lpstr>Зависимость только от внешних систем</vt:lpstr>
      <vt:lpstr>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Интеграционные тесты</dc:title>
  <dc:creator>Романов Михаил Леонидович</dc:creator>
  <cp:lastModifiedBy>Романов Михаил Леонидович</cp:lastModifiedBy>
  <cp:revision>47</cp:revision>
  <dcterms:created xsi:type="dcterms:W3CDTF">2022-10-02T10:09:02Z</dcterms:created>
  <dcterms:modified xsi:type="dcterms:W3CDTF">2022-10-16T18:40:41Z</dcterms:modified>
</cp:coreProperties>
</file>