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5EB97-AF0F-40EC-9C6C-362131C4EE99}">
          <p14:sldIdLst>
            <p14:sldId id="256"/>
          </p14:sldIdLst>
        </p14:section>
        <p14:section name="Будем знакомы..." id="{69EB1416-8E94-4EA5-B9F3-BC541DB710CE}">
          <p14:sldIdLst>
            <p14:sldId id="257"/>
            <p14:sldId id="268"/>
            <p14:sldId id="258"/>
            <p14:sldId id="259"/>
          </p14:sldIdLst>
        </p14:section>
        <p14:section name="Курс" id="{2AB87484-8C89-4A2C-AAD4-44791E1AC4FA}">
          <p14:sldIdLst>
            <p14:sldId id="260"/>
            <p14:sldId id="263"/>
            <p14:sldId id="261"/>
            <p14:sldId id="262"/>
          </p14:sldIdLst>
        </p14:section>
        <p14:section name="Как мы работаем" id="{A858EEB9-6FCF-44DC-AC5F-FC97ED47F249}">
          <p14:sldIdLst>
            <p14:sldId id="265"/>
            <p14:sldId id="266"/>
            <p14:sldId id="267"/>
          </p14:sldIdLst>
        </p14:section>
        <p14:section name="Дипломы" id="{024BA6F6-A21C-420B-A9EF-F39E6CAA11D8}">
          <p14:sldIdLst>
            <p14:sldId id="269"/>
            <p14:sldId id="270"/>
            <p14:sldId id="271"/>
            <p14:sldId id="272"/>
          </p14:sldIdLst>
        </p14:section>
        <p14:section name="Ваши вопросы" id="{FE144493-65F8-45BC-A2F4-8CC12D2B1DD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75" autoAdjust="0"/>
  </p:normalViewPr>
  <p:slideViewPr>
    <p:cSldViewPr snapToGrid="0">
      <p:cViewPr varScale="1">
        <p:scale>
          <a:sx n="106" d="100"/>
          <a:sy n="106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51B1-1A99-4180-A195-43D3B0A0BD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612E-B255-4CB4-85BA-DC8E83B0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Уточнить, знают ли они про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Imagine Premium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F612E-B255-4CB4-85BA-DC8E83B00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F612E-B255-4CB4-85BA-DC8E83B001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E6BA-8097-48ED-A475-BBC6011A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E6F2C-3FF7-4DB0-A37B-442222D8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B9E2-FFAC-4B4B-9202-91182F9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8E0B-BD19-441B-BFBF-625DF7B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4DF7-2B45-48B4-A51E-7CC1755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83C6-3884-40D4-9C71-DD049A35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E27BE-ACE1-4E0C-91DC-12F18E73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8199-7F87-4CB0-9D11-94A89B4B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24B5-91A8-49AC-B75F-DEC2045D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963D-266F-45E8-9A14-25AA14C7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B08D1-9120-40F9-A3DF-ACE55C6E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D4623-4B3F-4E07-A6C0-E82C77A07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1A36-32C6-427B-B426-7510AEC3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68F5-A88C-43C8-9823-02C9CBD9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F976-D0FC-4E45-BE9F-36792709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3DB3-B06A-4057-8C82-A25CBF6B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5F0D-50D3-4E8E-BC79-8B5494ED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A3B9-D460-4EDC-99DD-0B9B45B7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93453-0C34-4CD6-B640-F56C5CF6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BD68-051F-473F-BA6B-D8FFD3A0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5CA-C861-4F78-8D1E-91846C27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1869-39C7-44AE-B75C-269B1F94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AD52-79D7-4A6E-8BAF-33096A3F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F259-214B-4B24-9FB3-4ABCE4A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0865-942A-492C-B188-8B6CBCDF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5868-740A-4E16-B002-4AD43C98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5BC3-D37F-4D81-BAD2-27A96B63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467-545E-49EA-AD09-F1CC6AAB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230D-E6D0-4B97-9415-A17970B7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D184-495F-4949-9AB9-2259AB9B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B7F9-79D1-47DE-8C56-1BB89A40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93AD-EC1C-4D00-A9F2-98C9F68E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9513-14AC-4A4C-919C-52906037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D77B-8764-40F5-B170-DCF8E624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358AD-04FE-487E-BFBA-1516B329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77CC0-2850-4532-9810-FAC1DD1B8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0D4BE-821F-4C2D-9BE3-54CEB4D1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4BFF6-62A5-42B1-AFE9-6788294E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33858-BE45-49FD-8142-CF54C90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36D8-1A65-4BFB-99DF-45A58E61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88F11-1003-4E2F-ADBA-8C0023AB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AF410-635F-4464-9EF0-49058574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E03C-A941-4734-8701-E6B0DDC9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DD4-825A-4E1B-9CF7-E9C9131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CBE4B-43D8-486A-81F1-4D148C9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5F33-F4F4-454D-A199-931BB821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7524-4F69-429C-8C98-8DB91FD3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3F63-A71B-40AC-B2BD-D26834EB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F0EEC-662A-4047-A26D-FA5968A9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FC9F-365B-465A-9EE2-905877DC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A3AAA-8940-460B-A650-16249EB4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34D0-A0E6-40DD-9F27-B5AC85D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09D9-D715-4ED7-8695-FA29D548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5F598-E4CD-44BB-BB90-8323C9C50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39A2-C3E6-4283-B799-2BC1F66E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4012C-1965-4523-A658-65FCA873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8FA1-0139-4BCD-A769-D443C16E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DA04-5706-4026-9443-9CE2EC2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C1AE6-9185-4FF4-935F-B296AA22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EB21-0649-4FFF-84B7-DF485E98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0809-2315-4722-816A-B219BBB5B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B0AE-5577-4620-B7E6-6531FF90C6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7354-EE55-4859-A2DE-4F9D1E51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50D2-D663-437A-AA5F-B433C7631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1FD3-26D6-4A94-B447-B0445DC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ailRomanov/DevTools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%3cyour_account%3e/DevTools_labX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89B7-D4DB-41D2-A0D2-5CD215447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Давайте знакомиться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29D0-C65E-43A4-B42D-A2378E14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9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E881-E0AB-451B-827E-2BC5C856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работаем…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994A-BF87-4E01-B328-B445A974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8F7DF-6DE8-4236-8847-450162F2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моменты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447DF-E5C4-43E3-8832-AD4FAF44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sz="2400" dirty="0"/>
              <a:t>Материалы, примеры, задания, </a:t>
            </a:r>
            <a:r>
              <a:rPr lang="ru-RU" sz="2400" dirty="0" smtClean="0"/>
              <a:t>…</a:t>
            </a:r>
          </a:p>
          <a:p>
            <a:pPr lvl="1"/>
            <a:r>
              <a:rPr lang="en-US" sz="2000" dirty="0" smtClean="0"/>
              <a:t>TG </a:t>
            </a:r>
            <a:r>
              <a:rPr lang="ru-RU" sz="2000" dirty="0" smtClean="0"/>
              <a:t>группа (создаст …)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github.com/MihailRomanov/DevTools_Course</a:t>
            </a:r>
            <a:r>
              <a:rPr lang="ru-RU" sz="2000" dirty="0" smtClean="0"/>
              <a:t> 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/>
              <a:t>Сдача лабораторных</a:t>
            </a:r>
            <a:endParaRPr lang="ru-RU" sz="2400" dirty="0"/>
          </a:p>
          <a:p>
            <a:pPr lvl="1"/>
            <a:r>
              <a:rPr lang="en-US" sz="2000" dirty="0">
                <a:hlinkClick r:id="rId4"/>
              </a:rPr>
              <a:t>https://github.com/&lt;your_account</a:t>
            </a:r>
            <a:r>
              <a:rPr lang="en-US" sz="2000" dirty="0" smtClean="0">
                <a:hlinkClick r:id="rId4"/>
              </a:rPr>
              <a:t>&gt;/DevTools_labXX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ru-RU" sz="2000" dirty="0"/>
              <a:t>Личная встреча во время </a:t>
            </a:r>
            <a:r>
              <a:rPr lang="ru-RU" sz="2000" dirty="0" smtClean="0"/>
              <a:t>лабораторных</a:t>
            </a:r>
          </a:p>
          <a:p>
            <a:pPr lvl="2"/>
            <a:r>
              <a:rPr lang="ru-RU" sz="1800" dirty="0" smtClean="0"/>
              <a:t>Приоритет того, чья сейчас подгруппа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/>
              <a:t>Оперативная связь</a:t>
            </a:r>
          </a:p>
          <a:p>
            <a:pPr lvl="1"/>
            <a:r>
              <a:rPr lang="ru-RU" sz="2000" dirty="0" smtClean="0"/>
              <a:t>Староста</a:t>
            </a:r>
            <a:r>
              <a:rPr lang="en-US" sz="2000" dirty="0" smtClean="0"/>
              <a:t> </a:t>
            </a:r>
            <a:r>
              <a:rPr lang="en-US" sz="2000" dirty="0"/>
              <a:t>(only!!!)</a:t>
            </a:r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r>
              <a:rPr lang="ru-RU" sz="2400" dirty="0"/>
              <a:t>Консультации, вопросы…</a:t>
            </a:r>
          </a:p>
          <a:p>
            <a:pPr lvl="1"/>
            <a:r>
              <a:rPr lang="en-US" sz="2000" dirty="0" smtClean="0"/>
              <a:t>TG </a:t>
            </a:r>
            <a:r>
              <a:rPr lang="ru-RU" sz="2000" dirty="0"/>
              <a:t>группа</a:t>
            </a:r>
            <a:endParaRPr lang="en-US" sz="2000" dirty="0" smtClean="0"/>
          </a:p>
          <a:p>
            <a:pPr lvl="1"/>
            <a:r>
              <a:rPr lang="ru-RU" sz="2000" dirty="0" smtClean="0"/>
              <a:t>Лабораторные</a:t>
            </a:r>
            <a:endParaRPr lang="en-US" sz="2000" dirty="0" smtClean="0"/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60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40EE-4088-4DC7-A482-83FDCBA3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ru-RU" dirty="0" smtClean="0"/>
              <a:t>к зачету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3AFE-5294-4C03-BA32-4129EF18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Осень</a:t>
            </a:r>
            <a:endParaRPr lang="ru-RU" dirty="0"/>
          </a:p>
          <a:p>
            <a:pPr lvl="1"/>
            <a:r>
              <a:rPr lang="ru-RU" dirty="0" smtClean="0"/>
              <a:t>Допуск: 70</a:t>
            </a:r>
            <a:r>
              <a:rPr lang="en-US" dirty="0" smtClean="0"/>
              <a:t>%</a:t>
            </a:r>
            <a:r>
              <a:rPr lang="ru-RU" dirty="0" smtClean="0"/>
              <a:t> (лабораторные)</a:t>
            </a:r>
            <a:endParaRPr lang="ru-RU" dirty="0"/>
          </a:p>
          <a:p>
            <a:pPr lvl="1"/>
            <a:r>
              <a:rPr lang="ru-RU" dirty="0" smtClean="0"/>
              <a:t>Зачет автоматом: 90% (лабораторные)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Весна:</a:t>
            </a:r>
            <a:endParaRPr lang="ru-RU" dirty="0"/>
          </a:p>
          <a:p>
            <a:pPr lvl="1"/>
            <a:r>
              <a:rPr lang="ru-RU" dirty="0"/>
              <a:t>Допуск: </a:t>
            </a:r>
            <a:r>
              <a:rPr lang="ru-RU" dirty="0" smtClean="0"/>
              <a:t>80</a:t>
            </a:r>
            <a:r>
              <a:rPr lang="en-US" dirty="0" smtClean="0"/>
              <a:t>%</a:t>
            </a:r>
            <a:r>
              <a:rPr lang="ru-RU" dirty="0" smtClean="0"/>
              <a:t> </a:t>
            </a:r>
            <a:r>
              <a:rPr lang="ru-RU" dirty="0"/>
              <a:t>(лабораторные)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Важно (!):</a:t>
            </a:r>
          </a:p>
          <a:p>
            <a:pPr lvl="1"/>
            <a:r>
              <a:rPr lang="ru-RU" dirty="0" smtClean="0"/>
              <a:t>Веса убывают!</a:t>
            </a:r>
          </a:p>
          <a:p>
            <a:pPr lvl="1"/>
            <a:r>
              <a:rPr lang="ru-RU" dirty="0" smtClean="0"/>
              <a:t>Проценты могут быть скорректированы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Дипломы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2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Только если вам это надо…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Высокий ритм</a:t>
            </a:r>
          </a:p>
          <a:p>
            <a:pPr lvl="1"/>
            <a:r>
              <a:rPr lang="ru-RU" dirty="0"/>
              <a:t>Еженедельный </a:t>
            </a:r>
            <a:r>
              <a:rPr lang="ru-RU" dirty="0" smtClean="0"/>
              <a:t>результат</a:t>
            </a:r>
            <a:endParaRPr lang="en-US" dirty="0" smtClean="0"/>
          </a:p>
          <a:p>
            <a:pPr lvl="1"/>
            <a:endParaRPr lang="ru-RU" dirty="0"/>
          </a:p>
          <a:p>
            <a:r>
              <a:rPr lang="ru-RU" dirty="0" smtClean="0"/>
              <a:t>Высока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сложность</a:t>
            </a:r>
          </a:p>
          <a:p>
            <a:pPr lvl="1"/>
            <a:r>
              <a:rPr lang="ru-RU" dirty="0"/>
              <a:t>Не учебная </a:t>
            </a:r>
            <a:r>
              <a:rPr lang="ru-RU" dirty="0" smtClean="0"/>
              <a:t>программа</a:t>
            </a:r>
          </a:p>
          <a:p>
            <a:pPr lvl="1"/>
            <a:endParaRPr lang="ru-RU" dirty="0"/>
          </a:p>
          <a:p>
            <a:r>
              <a:rPr lang="ru-RU" dirty="0"/>
              <a:t>Много изучать самим</a:t>
            </a:r>
          </a:p>
          <a:p>
            <a:r>
              <a:rPr lang="ru-RU" dirty="0" smtClean="0"/>
              <a:t>Я не помогаю с оформлением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Получить в портфолио реальный (близкий к реальному!) проект</a:t>
            </a:r>
          </a:p>
          <a:p>
            <a:endParaRPr lang="ru-RU" dirty="0" smtClean="0"/>
          </a:p>
          <a:p>
            <a:r>
              <a:rPr lang="ru-RU" dirty="0" smtClean="0"/>
              <a:t>Опыт разработки близкий к реальному</a:t>
            </a:r>
          </a:p>
          <a:p>
            <a:endParaRPr lang="ru-RU" dirty="0"/>
          </a:p>
          <a:p>
            <a:r>
              <a:rPr lang="ru-RU" dirty="0" smtClean="0"/>
              <a:t>Знания и навыки за пределами базового 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тем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</a:p>
          <a:p>
            <a:pPr lvl="1"/>
            <a:r>
              <a:rPr lang="ru-RU" dirty="0" smtClean="0"/>
              <a:t>Инструмент для </a:t>
            </a:r>
            <a:r>
              <a:rPr lang="en-US" dirty="0" smtClean="0"/>
              <a:t>Code Review </a:t>
            </a:r>
            <a:r>
              <a:rPr lang="ru-RU" dirty="0" smtClean="0"/>
              <a:t>на базе</a:t>
            </a:r>
            <a:r>
              <a:rPr lang="en-US" dirty="0" smtClean="0"/>
              <a:t> </a:t>
            </a:r>
            <a:r>
              <a:rPr lang="en-US" dirty="0" err="1" smtClean="0"/>
              <a:t>Upsource</a:t>
            </a:r>
            <a:r>
              <a:rPr lang="en-US" dirty="0" smtClean="0"/>
              <a:t>/GitHub</a:t>
            </a:r>
          </a:p>
          <a:p>
            <a:pPr lvl="1"/>
            <a:r>
              <a:rPr lang="ru-RU" dirty="0" smtClean="0"/>
              <a:t>Интеграция с </a:t>
            </a:r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ru-RU" dirty="0" smtClean="0"/>
              <a:t>переходы между </a:t>
            </a:r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VS</a:t>
            </a:r>
            <a:r>
              <a:rPr lang="ru-RU" dirty="0" smtClean="0"/>
              <a:t>, отображением </a:t>
            </a:r>
            <a:r>
              <a:rPr lang="en-US" dirty="0" smtClean="0"/>
              <a:t>Items</a:t>
            </a:r>
            <a:r>
              <a:rPr lang="ru-RU" dirty="0" smtClean="0"/>
              <a:t>, …) </a:t>
            </a:r>
          </a:p>
          <a:p>
            <a:pPr lvl="1"/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для языка шаблонов (</a:t>
            </a:r>
            <a:r>
              <a:rPr lang="en-US" dirty="0" err="1" smtClean="0"/>
              <a:t>Scriban</a:t>
            </a:r>
            <a:r>
              <a:rPr lang="ru-RU" dirty="0" smtClean="0"/>
              <a:t>, </a:t>
            </a:r>
            <a:r>
              <a:rPr lang="en-US" dirty="0" smtClean="0"/>
              <a:t>T4)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en-US" dirty="0" smtClean="0"/>
              <a:t>Windows </a:t>
            </a:r>
            <a:r>
              <a:rPr lang="en-US" dirty="0"/>
              <a:t>Cloud </a:t>
            </a:r>
            <a:r>
              <a:rPr lang="en-US" dirty="0" smtClean="0"/>
              <a:t>Provider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Yandex</a:t>
            </a:r>
            <a:r>
              <a:rPr lang="en-US" dirty="0" smtClean="0"/>
              <a:t> Disk (</a:t>
            </a:r>
            <a:r>
              <a:rPr lang="ru-RU" dirty="0" smtClean="0"/>
              <a:t>как </a:t>
            </a:r>
            <a:r>
              <a:rPr lang="en-US" dirty="0" smtClean="0"/>
              <a:t>OneDrive)</a:t>
            </a:r>
          </a:p>
          <a:p>
            <a:r>
              <a:rPr lang="ru-RU" dirty="0" smtClean="0"/>
              <a:t>(!!!!) Стенд для курса ОС на базе </a:t>
            </a:r>
            <a:r>
              <a:rPr lang="en-US" dirty="0" err="1" smtClean="0"/>
              <a:t>Minix</a:t>
            </a:r>
            <a:r>
              <a:rPr lang="en-US" dirty="0" smtClean="0"/>
              <a:t>/</a:t>
            </a:r>
            <a:r>
              <a:rPr lang="en-US" dirty="0" err="1" smtClean="0"/>
              <a:t>FreeOS</a:t>
            </a:r>
            <a:r>
              <a:rPr lang="en-US" dirty="0" smtClean="0"/>
              <a:t>/Xv6 (</a:t>
            </a:r>
            <a:r>
              <a:rPr lang="ru-RU" dirty="0" smtClean="0"/>
              <a:t>кросс-компиляция, удаленная отладка, …)</a:t>
            </a:r>
          </a:p>
          <a:p>
            <a:r>
              <a:rPr lang="ru-RU" dirty="0" smtClean="0"/>
              <a:t>… - что-то подобное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32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я хочу…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Определиться с темой</a:t>
            </a:r>
          </a:p>
          <a:p>
            <a:pPr lvl="1"/>
            <a:r>
              <a:rPr lang="ru-RU" dirty="0" smtClean="0"/>
              <a:t>Конкретную предложенную</a:t>
            </a:r>
          </a:p>
          <a:p>
            <a:pPr lvl="1"/>
            <a:r>
              <a:rPr lang="ru-RU" dirty="0" smtClean="0"/>
              <a:t>Одно из направлений</a:t>
            </a:r>
          </a:p>
          <a:p>
            <a:pPr lvl="1"/>
            <a:r>
              <a:rPr lang="ru-RU" dirty="0" smtClean="0"/>
              <a:t>У меня своя (!)</a:t>
            </a:r>
          </a:p>
          <a:p>
            <a:pPr lvl="1"/>
            <a:r>
              <a:rPr lang="ru-RU" dirty="0" smtClean="0"/>
              <a:t>А что есть еще</a:t>
            </a:r>
            <a:r>
              <a:rPr lang="en-US" dirty="0" smtClean="0"/>
              <a:t>? </a:t>
            </a:r>
            <a:r>
              <a:rPr lang="ru-RU" smtClean="0"/>
              <a:t>…</a:t>
            </a:r>
            <a:endParaRPr lang="ru-RU" dirty="0" smtClean="0"/>
          </a:p>
          <a:p>
            <a:r>
              <a:rPr lang="ru-RU" dirty="0" smtClean="0"/>
              <a:t>Зафиксировать тему у ОЛ</a:t>
            </a:r>
          </a:p>
          <a:p>
            <a:r>
              <a:rPr lang="ru-RU" dirty="0" smtClean="0"/>
              <a:t>В след. ПТ – за дальнейшими инструкциями</a:t>
            </a:r>
          </a:p>
        </p:txBody>
      </p:sp>
    </p:spTree>
    <p:extLst>
      <p:ext uri="{BB962C8B-B14F-4D97-AF65-F5344CB8AC3E}">
        <p14:creationId xmlns:p14="http://schemas.microsoft.com/office/powerpoint/2010/main" val="29146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7B078-0D0C-420E-A3D5-C78BC5E1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C6C19-FA3C-4F28-A77F-3A18B261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D23-1D00-408A-AC68-AC58C01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Будем знакомы…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7D29-0080-4960-8E8E-04E81191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Романов Михаил Леонидович</a:t>
            </a:r>
            <a:endParaRPr lang="en-US" dirty="0"/>
          </a:p>
          <a:p>
            <a:pPr lvl="1"/>
            <a:r>
              <a:rPr lang="ru-RU" dirty="0" smtClean="0"/>
              <a:t>Ведущий разработчик СКБ Контур</a:t>
            </a:r>
            <a:endParaRPr lang="en-US" dirty="0" smtClean="0"/>
          </a:p>
          <a:p>
            <a:pPr lvl="2"/>
            <a:r>
              <a:rPr lang="en-US" dirty="0" err="1" smtClean="0"/>
              <a:t>.</a:t>
            </a:r>
            <a:r>
              <a:rPr lang="en-US" dirty="0" err="1"/>
              <a:t>Net</a:t>
            </a:r>
            <a:r>
              <a:rPr lang="en-US" dirty="0"/>
              <a:t>-</a:t>
            </a:r>
            <a:r>
              <a:rPr lang="ru-RU" dirty="0"/>
              <a:t>тренер компании</a:t>
            </a:r>
            <a:r>
              <a:rPr lang="en-US" dirty="0"/>
              <a:t> EPAM Systems</a:t>
            </a:r>
            <a:endParaRPr lang="ru-RU" dirty="0"/>
          </a:p>
          <a:p>
            <a:pPr lvl="2"/>
            <a:r>
              <a:rPr lang="ru-RU" dirty="0"/>
              <a:t>Ведущий разработчик компании </a:t>
            </a:r>
            <a:r>
              <a:rPr lang="en-US" dirty="0"/>
              <a:t>EPAM Systems</a:t>
            </a:r>
            <a:endParaRPr lang="ru-RU" dirty="0"/>
          </a:p>
          <a:p>
            <a:pPr lvl="2"/>
            <a:r>
              <a:rPr lang="en-US" dirty="0"/>
              <a:t>IT</a:t>
            </a:r>
            <a:r>
              <a:rPr lang="ru-RU" dirty="0"/>
              <a:t>-аналитик группы компаний НПО «Компьютер»</a:t>
            </a:r>
          </a:p>
          <a:p>
            <a:pPr lvl="2"/>
            <a:r>
              <a:rPr lang="ru-RU" dirty="0"/>
              <a:t>Разработчик НПО «Компьютер»</a:t>
            </a:r>
          </a:p>
          <a:p>
            <a:pPr lvl="1"/>
            <a:r>
              <a:rPr lang="ru-RU" dirty="0" smtClean="0"/>
              <a:t>Контакты</a:t>
            </a:r>
            <a:endParaRPr lang="en-US" dirty="0" smtClean="0"/>
          </a:p>
          <a:p>
            <a:pPr lvl="2"/>
            <a:r>
              <a:rPr lang="en-US" dirty="0" smtClean="0"/>
              <a:t>[Censored]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098252"/>
            <a:ext cx="3657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Старосты</a:t>
            </a:r>
          </a:p>
          <a:p>
            <a:pPr lvl="1"/>
            <a:r>
              <a:rPr lang="en-US" dirty="0" smtClean="0"/>
              <a:t>TG </a:t>
            </a:r>
            <a:r>
              <a:rPr lang="ru-RU" dirty="0" smtClean="0"/>
              <a:t>группа</a:t>
            </a:r>
          </a:p>
          <a:p>
            <a:endParaRPr lang="ru-RU" dirty="0"/>
          </a:p>
          <a:p>
            <a:r>
              <a:rPr lang="ru-RU" dirty="0" smtClean="0"/>
              <a:t>С чем знакомы 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/</a:t>
            </a:r>
            <a:r>
              <a:rPr lang="en-US" dirty="0" err="1" smtClean="0"/>
              <a:t>.Net</a:t>
            </a:r>
            <a:r>
              <a:rPr lang="en-US" dirty="0" smtClean="0"/>
              <a:t> Core (IDE</a:t>
            </a:r>
            <a:r>
              <a:rPr lang="ru-RU" dirty="0" smtClean="0"/>
              <a:t>, консоль, </a:t>
            </a:r>
            <a:r>
              <a:rPr lang="en-US" dirty="0" smtClean="0"/>
              <a:t>Web)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БД (таблицы, поля, ключи), доступ из кода</a:t>
            </a:r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39309" y="1027906"/>
            <a:ext cx="152805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ru-RU" sz="3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9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0F77-7B45-425E-B572-5F640749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1F6B3-CE75-4637-9E2E-23C7BBE66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83514"/>
              </p:ext>
            </p:extLst>
          </p:nvPr>
        </p:nvGraphicFramePr>
        <p:xfrm>
          <a:off x="838200" y="2270335"/>
          <a:ext cx="107302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358">
                  <a:extLst>
                    <a:ext uri="{9D8B030D-6E8A-4147-A177-3AD203B41FA5}">
                      <a16:colId xmlns:a16="http://schemas.microsoft.com/office/drawing/2014/main" val="1415808760"/>
                    </a:ext>
                  </a:extLst>
                </a:gridCol>
                <a:gridCol w="7451860">
                  <a:extLst>
                    <a:ext uri="{9D8B030D-6E8A-4147-A177-3AD203B41FA5}">
                      <a16:colId xmlns:a16="http://schemas.microsoft.com/office/drawing/2014/main" val="162833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Семестр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Курс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1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Осень </a:t>
                      </a:r>
                      <a:r>
                        <a:rPr lang="ru-RU" sz="2800" dirty="0" smtClean="0"/>
                        <a:t>2022</a:t>
                      </a:r>
                      <a:endParaRPr 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Инструментальные средства разработки ПО (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 tools)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83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Весна (начало) 2022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7152-C330-4E23-ABB4-1CAC1854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 (состав)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391CA-0A1D-4A17-9AC6-0A55CD509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40506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67">
                  <a:extLst>
                    <a:ext uri="{9D8B030D-6E8A-4147-A177-3AD203B41FA5}">
                      <a16:colId xmlns:a16="http://schemas.microsoft.com/office/drawing/2014/main" val="2518924230"/>
                    </a:ext>
                  </a:extLst>
                </a:gridCol>
                <a:gridCol w="7052733">
                  <a:extLst>
                    <a:ext uri="{9D8B030D-6E8A-4147-A177-3AD203B41FA5}">
                      <a16:colId xmlns:a16="http://schemas.microsoft.com/office/drawing/2014/main" val="131219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Курс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 </a:t>
                      </a:r>
                      <a:r>
                        <a:rPr lang="ru-RU" dirty="0" smtClean="0"/>
                        <a:t>чем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(примерно)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9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Инструментальные средства разработки ПО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Процесс</a:t>
                      </a:r>
                      <a:r>
                        <a:rPr lang="ru-RU" baseline="0" dirty="0" smtClean="0"/>
                        <a:t> выпуска программного продукта (разница между «программой» и «продуктом»)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Технические роли в проекте: разработчики, </a:t>
                      </a:r>
                      <a:r>
                        <a:rPr lang="ru-RU" dirty="0" err="1" smtClean="0"/>
                        <a:t>тестировщики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DevOps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Инструменты и автоматизация: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Тестирование (модульное, интеграционное, </a:t>
                      </a:r>
                      <a:r>
                        <a:rPr lang="en-US" dirty="0" smtClean="0"/>
                        <a:t>UI)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выпуском и конфигурациями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Код</a:t>
                      </a:r>
                      <a:r>
                        <a:rPr lang="ru-RU" baseline="0" dirty="0" smtClean="0"/>
                        <a:t> и артефакты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Сборка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Доставка и установка (</a:t>
                      </a:r>
                      <a:r>
                        <a:rPr lang="ru-RU" baseline="0" dirty="0" err="1" smtClean="0"/>
                        <a:t>деплоймент</a:t>
                      </a:r>
                      <a:r>
                        <a:rPr lang="ru-RU" baseline="0" dirty="0" smtClean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Качество кода и стиль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Code review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Автоматический анализ кода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Отладка и профилирование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Документация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2D1FF-7C86-4DEB-9143-2BBE4A3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dk1"/>
                </a:solidFill>
              </a:rPr>
              <a:t>Инструментальные средства разработки ПО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999E1-5936-4A85-BA1B-17D5E043F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DE54C-7C08-4C5F-A13A-AFC254E5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10DAD-0CA8-4039-9804-F67E95F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Каждую неделю</a:t>
            </a:r>
          </a:p>
          <a:p>
            <a:pPr lvl="1"/>
            <a:r>
              <a:rPr lang="ru-RU" dirty="0"/>
              <a:t>1 – лекция</a:t>
            </a:r>
          </a:p>
          <a:p>
            <a:pPr lvl="1"/>
            <a:r>
              <a:rPr lang="ru-RU" dirty="0"/>
              <a:t>1 – </a:t>
            </a:r>
            <a:r>
              <a:rPr lang="ru-RU" dirty="0" smtClean="0"/>
              <a:t>лабораторная у 1 подгруппы</a:t>
            </a:r>
          </a:p>
          <a:p>
            <a:pPr lvl="2"/>
            <a:r>
              <a:rPr lang="ru-RU" dirty="0" smtClean="0"/>
              <a:t>Для консультаций и сдачи работ !!!</a:t>
            </a:r>
            <a:endParaRPr lang="ru-RU" dirty="0"/>
          </a:p>
          <a:p>
            <a:r>
              <a:rPr lang="ru-RU" dirty="0" smtClean="0"/>
              <a:t>Всего лабораторных:</a:t>
            </a:r>
            <a:endParaRPr lang="ru-RU" dirty="0"/>
          </a:p>
          <a:p>
            <a:pPr lvl="1"/>
            <a:r>
              <a:rPr lang="ru-RU" dirty="0" smtClean="0"/>
              <a:t>Осень – 2 лабораторных</a:t>
            </a:r>
          </a:p>
          <a:p>
            <a:pPr lvl="1"/>
            <a:r>
              <a:rPr lang="ru-RU" dirty="0" smtClean="0"/>
              <a:t>Весна – 1 лабораторная 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Итог</a:t>
            </a:r>
          </a:p>
          <a:p>
            <a:pPr lvl="1"/>
            <a:r>
              <a:rPr lang="ru-RU" b="1" dirty="0" smtClean="0"/>
              <a:t>Осень – зачет </a:t>
            </a:r>
            <a:r>
              <a:rPr lang="ru-RU" b="1" dirty="0"/>
              <a:t>с </a:t>
            </a:r>
            <a:r>
              <a:rPr lang="ru-RU" b="1" dirty="0" smtClean="0"/>
              <a:t>оценкой</a:t>
            </a:r>
            <a:endParaRPr lang="ru-RU" b="1" dirty="0"/>
          </a:p>
          <a:p>
            <a:pPr lvl="1"/>
            <a:r>
              <a:rPr lang="ru-RU" b="1" dirty="0" smtClean="0"/>
              <a:t>Весна – зачет</a:t>
            </a:r>
            <a:endParaRPr lang="en-US" b="1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2F8772-A5AC-4367-A2FA-CBD84BC9E0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35" y="1387988"/>
            <a:ext cx="3589150" cy="36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C4DA8-C20D-442A-98F5-1495305E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48AC5-CE14-4332-B0E9-A21C872F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26228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Основная</a:t>
            </a:r>
          </a:p>
          <a:p>
            <a:pPr lvl="1"/>
            <a:r>
              <a:rPr lang="en-US" sz="3200" dirty="0"/>
              <a:t>Windows 7+</a:t>
            </a:r>
            <a:r>
              <a:rPr lang="ru-RU" sz="3200" dirty="0"/>
              <a:t> (</a:t>
            </a:r>
            <a:r>
              <a:rPr lang="en-US" sz="3200" dirty="0"/>
              <a:t>by default  - </a:t>
            </a:r>
            <a:r>
              <a:rPr lang="ru-RU" sz="3200" dirty="0"/>
              <a:t>10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lvl="1"/>
            <a:endParaRPr lang="en-US" sz="3200" dirty="0"/>
          </a:p>
          <a:p>
            <a:r>
              <a:rPr lang="ru-RU" sz="3600" dirty="0" smtClean="0"/>
              <a:t>Дополнительная (вероятно)</a:t>
            </a:r>
            <a:endParaRPr lang="ru-RU" sz="3600" dirty="0"/>
          </a:p>
          <a:p>
            <a:pPr lvl="1"/>
            <a:r>
              <a:rPr lang="en-US" sz="3200" dirty="0"/>
              <a:t>Linux (Ubuntu, Debian, …)</a:t>
            </a:r>
          </a:p>
          <a:p>
            <a:pPr lvl="2"/>
            <a:r>
              <a:rPr lang="ru-RU" sz="2800" dirty="0"/>
              <a:t>«На железе»</a:t>
            </a:r>
            <a:endParaRPr lang="en-US" sz="2800" dirty="0"/>
          </a:p>
          <a:p>
            <a:pPr lvl="2"/>
            <a:r>
              <a:rPr lang="ru-RU" sz="2800" dirty="0"/>
              <a:t>Виртуальная машина – </a:t>
            </a:r>
            <a:r>
              <a:rPr lang="en-US" sz="2800" dirty="0"/>
              <a:t>Hyper-V, VirtualBox</a:t>
            </a:r>
          </a:p>
          <a:p>
            <a:pPr lvl="1"/>
            <a:r>
              <a:rPr lang="en-US" sz="3200" dirty="0" smtClean="0"/>
              <a:t>Windows </a:t>
            </a:r>
            <a:r>
              <a:rPr lang="en-US" sz="3200" dirty="0"/>
              <a:t>Subsystem for Linux (</a:t>
            </a:r>
            <a:r>
              <a:rPr lang="en-US" sz="3200" dirty="0" smtClean="0"/>
              <a:t>WSL2)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13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DC58-C586-46C0-9E9C-50668159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B82D-2E09-4037-85E5-13DEB0AA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6407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/C#</a:t>
            </a:r>
          </a:p>
          <a:p>
            <a:pPr lvl="1"/>
            <a:endParaRPr lang="en-US" dirty="0"/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Visual Studio </a:t>
            </a:r>
            <a:r>
              <a:rPr lang="en-US" dirty="0" smtClean="0"/>
              <a:t>2019/2022 </a:t>
            </a:r>
            <a:r>
              <a:rPr lang="en-US" dirty="0"/>
              <a:t>(</a:t>
            </a:r>
            <a:r>
              <a:rPr lang="en-US" dirty="0" smtClean="0"/>
              <a:t>Community)</a:t>
            </a:r>
            <a:endParaRPr lang="en-US" dirty="0"/>
          </a:p>
          <a:p>
            <a:pPr lvl="2"/>
            <a:r>
              <a:rPr lang="en-US" dirty="0" err="1" smtClean="0"/>
              <a:t>Workolads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ASP.Net</a:t>
            </a:r>
            <a:r>
              <a:rPr lang="en-US" dirty="0" smtClean="0"/>
              <a:t> and Web Development</a:t>
            </a:r>
          </a:p>
          <a:p>
            <a:pPr lvl="3"/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desktop </a:t>
            </a:r>
            <a:r>
              <a:rPr lang="en-US" dirty="0" smtClean="0"/>
              <a:t>development</a:t>
            </a:r>
          </a:p>
          <a:p>
            <a:pPr lvl="3"/>
            <a:r>
              <a:rPr lang="en-US" dirty="0" smtClean="0"/>
              <a:t>Data </a:t>
            </a:r>
            <a:r>
              <a:rPr lang="en-US" dirty="0"/>
              <a:t>storage and processing</a:t>
            </a:r>
          </a:p>
          <a:p>
            <a:pPr lvl="2"/>
            <a:r>
              <a:rPr lang="en-US" dirty="0"/>
              <a:t>Individual </a:t>
            </a:r>
            <a:r>
              <a:rPr lang="en-US" dirty="0" smtClean="0"/>
              <a:t>components:</a:t>
            </a:r>
          </a:p>
          <a:p>
            <a:pPr lvl="3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VS Code</a:t>
            </a:r>
          </a:p>
          <a:p>
            <a:endParaRPr lang="en-US" dirty="0"/>
          </a:p>
          <a:p>
            <a:r>
              <a:rPr lang="ru-RU" dirty="0" smtClean="0"/>
              <a:t>Остальное – в процессе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84" y="1502993"/>
            <a:ext cx="5679457" cy="36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542</Words>
  <Application>Microsoft Office PowerPoint</Application>
  <PresentationFormat>Широкоэкранный</PresentationFormat>
  <Paragraphs>148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Давайте знакомиться</vt:lpstr>
      <vt:lpstr>Будем знакомы…</vt:lpstr>
      <vt:lpstr>Представьтесь</vt:lpstr>
      <vt:lpstr>Курсы</vt:lpstr>
      <vt:lpstr>Курсы (состав)</vt:lpstr>
      <vt:lpstr>Инструментальные средства разработки ПО </vt:lpstr>
      <vt:lpstr>Планы</vt:lpstr>
      <vt:lpstr>ОС</vt:lpstr>
      <vt:lpstr>Tools</vt:lpstr>
      <vt:lpstr>Как мы работаем…</vt:lpstr>
      <vt:lpstr>Основные моменты</vt:lpstr>
      <vt:lpstr>Требования к зачету</vt:lpstr>
      <vt:lpstr>Дипломы</vt:lpstr>
      <vt:lpstr>Только если вам это надо…</vt:lpstr>
      <vt:lpstr>Примеры тем</vt:lpstr>
      <vt:lpstr>Если я хочу…</vt:lpstr>
      <vt:lpstr>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Давайте знакомиться</dc:title>
  <dc:creator>Mihail Romanov</dc:creator>
  <cp:lastModifiedBy>Романов Михаил Леонидович</cp:lastModifiedBy>
  <cp:revision>31</cp:revision>
  <dcterms:created xsi:type="dcterms:W3CDTF">2018-09-09T11:35:10Z</dcterms:created>
  <dcterms:modified xsi:type="dcterms:W3CDTF">2022-09-16T18:50:28Z</dcterms:modified>
</cp:coreProperties>
</file>