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6" r:id="rId4"/>
    <p:sldId id="259" r:id="rId5"/>
    <p:sldId id="280" r:id="rId6"/>
    <p:sldId id="273" r:id="rId7"/>
    <p:sldId id="261" r:id="rId8"/>
    <p:sldId id="262" r:id="rId9"/>
    <p:sldId id="279" r:id="rId10"/>
    <p:sldId id="260" r:id="rId11"/>
    <p:sldId id="264" r:id="rId12"/>
    <p:sldId id="274" r:id="rId13"/>
    <p:sldId id="277" r:id="rId14"/>
    <p:sldId id="281" r:id="rId15"/>
    <p:sldId id="292" r:id="rId16"/>
    <p:sldId id="282" r:id="rId17"/>
    <p:sldId id="283" r:id="rId18"/>
    <p:sldId id="266" r:id="rId19"/>
    <p:sldId id="269" r:id="rId20"/>
    <p:sldId id="284" r:id="rId21"/>
    <p:sldId id="267" r:id="rId22"/>
    <p:sldId id="285" r:id="rId23"/>
    <p:sldId id="268" r:id="rId24"/>
    <p:sldId id="286" r:id="rId25"/>
    <p:sldId id="287" r:id="rId26"/>
    <p:sldId id="290" r:id="rId27"/>
    <p:sldId id="291" r:id="rId28"/>
    <p:sldId id="288" r:id="rId29"/>
    <p:sldId id="278" r:id="rId30"/>
    <p:sldId id="272" r:id="rId31"/>
    <p:sldId id="29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3088A3F-7372-4D89-BA51-F41A293F73A8}">
          <p14:sldIdLst>
            <p14:sldId id="256"/>
            <p14:sldId id="258"/>
          </p14:sldIdLst>
        </p14:section>
        <p14:section name="Тесты в Web" id="{6FA40A07-AAE1-4CE8-A200-554EAF6F0F77}">
          <p14:sldIdLst>
            <p14:sldId id="276"/>
            <p14:sldId id="259"/>
            <p14:sldId id="280"/>
            <p14:sldId id="273"/>
            <p14:sldId id="261"/>
            <p14:sldId id="262"/>
            <p14:sldId id="279"/>
            <p14:sldId id="260"/>
            <p14:sldId id="264"/>
            <p14:sldId id="274"/>
          </p14:sldIdLst>
        </p14:section>
        <p14:section name="Тесты на Desktop" id="{CA232282-44D0-4D0E-9DDD-54295FD18E7B}">
          <p14:sldIdLst>
            <p14:sldId id="277"/>
            <p14:sldId id="281"/>
            <p14:sldId id="292"/>
            <p14:sldId id="282"/>
            <p14:sldId id="283"/>
            <p14:sldId id="266"/>
            <p14:sldId id="269"/>
            <p14:sldId id="284"/>
            <p14:sldId id="267"/>
            <p14:sldId id="285"/>
            <p14:sldId id="268"/>
            <p14:sldId id="286"/>
            <p14:sldId id="287"/>
            <p14:sldId id="290"/>
            <p14:sldId id="291"/>
            <p14:sldId id="288"/>
          </p14:sldIdLst>
        </p14:section>
        <p14:section name="Раздел без заголовка" id="{19D3F694-F6CE-4760-8299-B1168A52359D}">
          <p14:sldIdLst>
            <p14:sldId id="278"/>
            <p14:sldId id="27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32" autoAdjust="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4633-0A21-4CDD-A063-CA758092A0D9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81606-FEFB-4CC2-AB2F-86AD6956C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4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+ publish + start</a:t>
            </a:r>
          </a:p>
          <a:p>
            <a:r>
              <a:rPr lang="en-US" baseline="0" dirty="0" smtClean="0"/>
              <a:t>Show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ShowCategoriesList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for one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browser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81606-FEFB-4CC2-AB2F-86AD6956C7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6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81606-FEFB-4CC2-AB2F-86AD6956C7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for many browsers</a:t>
            </a:r>
          </a:p>
          <a:p>
            <a:r>
              <a:rPr lang="en-US" dirty="0" smtClean="0"/>
              <a:t>Page Object code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81606-FEFB-4CC2-AB2F-86AD6956C7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7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81606-FEFB-4CC2-AB2F-86AD6956C7E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33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8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4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3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569076"/>
            <a:ext cx="2844800" cy="288925"/>
          </a:xfrm>
          <a:prstGeom prst="rect">
            <a:avLst/>
          </a:prstGeom>
        </p:spPr>
        <p:txBody>
          <a:bodyPr/>
          <a:lstStyle/>
          <a:p>
            <a:fld id="{2E6B4AE5-3BDB-4883-A367-EAB842639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1176000" cy="5334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46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5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5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88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8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7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1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3EBB-E866-41E2-B75A-8CDB9CF5CF55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B1FC-4B2A-43F3-B69E-2D31DE7E97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2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ger-geger/Selenium.HtmlElements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t.io/product/quality-assurance/squish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en.wikipedia.org/wiki/Comparison_of_GUI_testing_tool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elerik.com/teststudio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smartbear.com/product/testcomple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utoitscript.com/" TargetMode="External"/><Relationship Id="rId3" Type="http://schemas.openxmlformats.org/officeDocument/2006/relationships/hyperlink" Target="https://en.wikipedia.org/wiki/Computer_accessibility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en.wikipedia.org/wiki/Robotic_process_auto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_Access_Bridge" TargetMode="External"/><Relationship Id="rId5" Type="http://schemas.openxmlformats.org/officeDocument/2006/relationships/hyperlink" Target="https://en.wikipedia.org/wiki/Assistive_Technology_Service_Provider_Interface" TargetMode="External"/><Relationship Id="rId4" Type="http://schemas.openxmlformats.org/officeDocument/2006/relationships/hyperlink" Target="https://en.wikipedia.org/wiki/Microsoft_Active_Accessibilit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windows/win32/winauto/entry-uiauto-win3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52056(v=vs.110).aspx" TargetMode="External"/><Relationship Id="rId2" Type="http://schemas.openxmlformats.org/officeDocument/2006/relationships/hyperlink" Target="https://msdn.microsoft.com/en-us/library/ms752362(v=vs.110)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FlaUI/FlaU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UI/FlaUInspec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playwright.dev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selenium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hyperlink" Target="https://habr.com/ru/post/566348/" TargetMode="External"/><Relationship Id="rId4" Type="http://schemas.openxmlformats.org/officeDocument/2006/relationships/hyperlink" Target="https://pptr.dev/" TargetMode="Externa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Функциональные и пользовательского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9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драйверами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Драйверы не часть </a:t>
            </a:r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пакета </a:t>
            </a:r>
            <a:r>
              <a:rPr lang="en-US" dirty="0" err="1"/>
              <a:t>Selenium.WebDriver</a:t>
            </a:r>
            <a:endParaRPr lang="en-US" dirty="0"/>
          </a:p>
          <a:p>
            <a:pPr lvl="1"/>
            <a:r>
              <a:rPr lang="ru-RU" dirty="0" smtClean="0"/>
              <a:t>Драйвер ↔ Версия браузера</a:t>
            </a:r>
          </a:p>
          <a:p>
            <a:endParaRPr lang="ru-RU" dirty="0"/>
          </a:p>
          <a:p>
            <a:r>
              <a:rPr lang="ru-RU" dirty="0" smtClean="0"/>
              <a:t>Распространение</a:t>
            </a:r>
          </a:p>
          <a:p>
            <a:pPr lvl="1"/>
            <a:r>
              <a:rPr lang="ru-RU" dirty="0" smtClean="0"/>
              <a:t>Специальные </a:t>
            </a:r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пакеты (</a:t>
            </a:r>
            <a:r>
              <a:rPr lang="en-US" dirty="0" smtClean="0"/>
              <a:t>e.g. </a:t>
            </a:r>
            <a:r>
              <a:rPr lang="en-US" dirty="0"/>
              <a:t>Selenium WebDriver </a:t>
            </a:r>
            <a:r>
              <a:rPr lang="en-US" dirty="0" err="1" smtClean="0"/>
              <a:t>ChromeDriver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Внутри тестов (предварительное скачивание)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 </a:t>
            </a:r>
            <a:r>
              <a:rPr lang="en-US" dirty="0" err="1"/>
              <a:t>WebDriverManager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76700" y="5530632"/>
            <a:ext cx="73533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SetUpDriver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FirefoxConfig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FirefoxDriver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PageObject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045" y="1552433"/>
            <a:ext cx="8866910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RegisterPage</a:t>
            </a:r>
            <a:endParaRPr lang="en-US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(How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.CssSelector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Using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input.form-control#Email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IWebElement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EmailTextBox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(How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.CssSelector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Using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input.form-control#Password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IWebElement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PasswordTextBox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(How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.CssSelector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Using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input.form-control#ConfirmPassword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IWebElement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ConfirmPasswordTextBox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(How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How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.CssSelector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Using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input.btn.btn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-default[value=Register]"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IWebElement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RegisterButton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962400" y="5048065"/>
            <a:ext cx="7391400" cy="16004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registerPage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PageFactory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.InitElements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RegisterPage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webDriver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registerPage.EmailTextBox.SendKeys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"mihail_romanov@epam.com"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registerPage.PasswordTextBox.SendKeys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"123qwe!@#QWE"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registerPage.ConfirmPasswordTextBox.SendKeys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"123qwe!@#QWE"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registerPage.RegisterButton.Click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79974" y="2647640"/>
            <a:ext cx="248209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 err="1">
                <a:solidFill>
                  <a:prstClr val="black"/>
                </a:solidFill>
                <a:hlinkClick r:id="rId3"/>
              </a:rPr>
              <a:t>HtmlElements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67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8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на </a:t>
            </a:r>
            <a:r>
              <a:rPr lang="en-US" dirty="0" smtClean="0"/>
              <a:t>Desktop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инструменты</a:t>
            </a:r>
            <a:r>
              <a:rPr lang="en-US" dirty="0" smtClean="0"/>
              <a:t> </a:t>
            </a:r>
            <a:r>
              <a:rPr lang="ru-RU" dirty="0" smtClean="0"/>
              <a:t>тестирования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13217" y="5932162"/>
            <a:ext cx="6355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en.wikipedia.org/wiki/Comparison_of_GUI_testing_tools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2" name="Picture 4" descr="TestComple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1" y="3451568"/>
            <a:ext cx="3096779" cy="7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141048" y="3619480"/>
            <a:ext cx="460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https://smartbear.com/product/testcomplete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45" y="4712628"/>
            <a:ext cx="1905000" cy="762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141048" y="5092950"/>
            <a:ext cx="357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www.telerik.com/teststudio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972" y="1820957"/>
            <a:ext cx="2727396" cy="114374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141048" y="2201796"/>
            <a:ext cx="517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www.qt.io/product/quality-assurance/squish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нет… (некоторые минусы)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Коммерческие (и дорогие)</a:t>
            </a:r>
          </a:p>
          <a:p>
            <a:r>
              <a:rPr lang="ru-RU" dirty="0" smtClean="0"/>
              <a:t>Как правило, «вещь в себе»</a:t>
            </a:r>
          </a:p>
          <a:p>
            <a:pPr lvl="1"/>
            <a:r>
              <a:rPr lang="ru-RU" dirty="0" smtClean="0"/>
              <a:t>Свой язык</a:t>
            </a:r>
          </a:p>
          <a:p>
            <a:pPr lvl="1"/>
            <a:r>
              <a:rPr lang="ru-RU" dirty="0" smtClean="0"/>
              <a:t>Своя среда разработки</a:t>
            </a:r>
          </a:p>
          <a:p>
            <a:pPr lvl="1"/>
            <a:r>
              <a:rPr lang="ru-RU" dirty="0" smtClean="0"/>
              <a:t>…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Дорого и сложно интегрировать в свой процесс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26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Родственные технологии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62380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Robotic process automation (RPA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Assistive/accessibility technology</a:t>
            </a:r>
            <a:endParaRPr lang="en-US" dirty="0" smtClean="0"/>
          </a:p>
          <a:p>
            <a:pPr lvl="1"/>
            <a:r>
              <a:rPr lang="en-US" dirty="0" smtClean="0"/>
              <a:t>Screen readers/magnifiers</a:t>
            </a:r>
          </a:p>
          <a:p>
            <a:pPr lvl="1"/>
            <a:r>
              <a:rPr lang="en-US" dirty="0" smtClean="0"/>
              <a:t>Voice </a:t>
            </a:r>
            <a:r>
              <a:rPr lang="en-US" dirty="0"/>
              <a:t>input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>
                <a:hlinkClick r:id="rId4"/>
              </a:rPr>
              <a:t>Microsoft Active </a:t>
            </a:r>
            <a:r>
              <a:rPr lang="en-US" dirty="0" smtClean="0">
                <a:hlinkClick r:id="rId4"/>
              </a:rPr>
              <a:t>Accessibility</a:t>
            </a:r>
            <a:r>
              <a:rPr lang="en-US" dirty="0" smtClean="0"/>
              <a:t> (MSAA)</a:t>
            </a:r>
          </a:p>
          <a:p>
            <a:pPr lvl="2"/>
            <a:r>
              <a:rPr lang="en-US" dirty="0"/>
              <a:t>Microsoft UI Automation</a:t>
            </a:r>
            <a:endParaRPr lang="en-US" dirty="0" smtClean="0"/>
          </a:p>
          <a:p>
            <a:pPr lvl="1"/>
            <a:r>
              <a:rPr lang="en-US" u="sng" dirty="0">
                <a:hlinkClick r:id="rId5"/>
              </a:rPr>
              <a:t>Assistive Technology Service Provider Interface</a:t>
            </a:r>
            <a:r>
              <a:rPr lang="en-US" dirty="0"/>
              <a:t> (AT-SPI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6" tooltip="Java Access Bridge"/>
              </a:rPr>
              <a:t>Java Access Bridge</a:t>
            </a:r>
            <a:r>
              <a:rPr lang="en-US" dirty="0"/>
              <a:t> 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14384" y="1825625"/>
            <a:ext cx="2000250" cy="6858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226662" y="2511425"/>
            <a:ext cx="312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https://www.autoitscript.com</a:t>
            </a:r>
            <a:r>
              <a:rPr lang="en-US" dirty="0" smtClean="0">
                <a:hlinkClick r:id="rId8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4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r>
              <a:rPr lang="en-US" dirty="0" smtClean="0"/>
              <a:t> (API)</a:t>
            </a:r>
            <a:r>
              <a:rPr lang="ru-RU" dirty="0" smtClean="0"/>
              <a:t> тестирования</a:t>
            </a:r>
            <a:endParaRPr lang="ru-RU" dirty="0"/>
          </a:p>
        </p:txBody>
      </p:sp>
      <p:pic>
        <p:nvPicPr>
          <p:cNvPr id="3" name="Picture 2" descr="http://appium.io/img/appium-logo-sauce-white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8501"/>
            <a:ext cx="2694709" cy="8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68030" y="2191086"/>
            <a:ext cx="19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http://appium.io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918936"/>
            <a:ext cx="40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Selenium-like API </a:t>
            </a:r>
            <a:r>
              <a:rPr lang="ru-RU" dirty="0" smtClean="0"/>
              <a:t>для тестирования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8820" y="4620974"/>
            <a:ext cx="392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UI Automation (UIA</a:t>
            </a:r>
            <a:r>
              <a:rPr lang="en-US" dirty="0" smtClean="0"/>
              <a:t>) – </a:t>
            </a:r>
            <a:r>
              <a:rPr lang="ru-RU" dirty="0" smtClean="0"/>
              <a:t>приемник </a:t>
            </a:r>
            <a:r>
              <a:rPr lang="en-US" dirty="0" smtClean="0"/>
              <a:t>MSAA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35882" y="4482474"/>
            <a:ext cx="4817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learn.microsoft.com/en-us/windows/win32/winauto/entry-uiauto-win32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0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531927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Оперирует на уровне отдельных </a:t>
            </a:r>
            <a:r>
              <a:rPr lang="ru-RU" dirty="0" err="1" smtClean="0"/>
              <a:t>контролов</a:t>
            </a:r>
            <a:endParaRPr lang="en-US" dirty="0" smtClean="0"/>
          </a:p>
          <a:p>
            <a:r>
              <a:rPr lang="ru-RU" dirty="0"/>
              <a:t>Поддерживает </a:t>
            </a:r>
            <a:r>
              <a:rPr lang="ru-RU" dirty="0" err="1"/>
              <a:t>контролы</a:t>
            </a:r>
            <a:endParaRPr lang="ru-RU" dirty="0"/>
          </a:p>
          <a:p>
            <a:pPr lvl="1"/>
            <a:r>
              <a:rPr lang="en-US" dirty="0" smtClean="0"/>
              <a:t>Manage (WPF, Silverlight, </a:t>
            </a:r>
            <a:r>
              <a:rPr lang="en-US" dirty="0" err="1" smtClean="0"/>
              <a:t>WinForms</a:t>
            </a:r>
            <a:r>
              <a:rPr lang="ru-RU" dirty="0" smtClean="0"/>
              <a:t>, </a:t>
            </a:r>
            <a:r>
              <a:rPr lang="en-US" dirty="0" smtClean="0"/>
              <a:t>UWP)</a:t>
            </a:r>
          </a:p>
          <a:p>
            <a:pPr lvl="1"/>
            <a:r>
              <a:rPr lang="en-US" dirty="0" smtClean="0"/>
              <a:t>Native (Win32)</a:t>
            </a:r>
          </a:p>
          <a:p>
            <a:pPr lvl="1"/>
            <a:r>
              <a:rPr lang="en-US" dirty="0" smtClean="0"/>
              <a:t>Own – </a:t>
            </a:r>
            <a:r>
              <a:rPr lang="ru-RU" dirty="0" smtClean="0"/>
              <a:t>нестандартные (сторонние)</a:t>
            </a:r>
            <a:endParaRPr lang="en-US" dirty="0" smtClean="0"/>
          </a:p>
          <a:p>
            <a:r>
              <a:rPr lang="ru-RU" dirty="0" smtClean="0"/>
              <a:t>Клиенты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Native (COM)</a:t>
            </a:r>
          </a:p>
          <a:p>
            <a:pPr lvl="1"/>
            <a:r>
              <a:rPr lang="en-US" dirty="0" smtClean="0"/>
              <a:t>Manage</a:t>
            </a:r>
          </a:p>
          <a:p>
            <a:pPr lvl="2"/>
            <a:r>
              <a:rPr lang="en-US" dirty="0" err="1" smtClean="0"/>
              <a:t>.Net</a:t>
            </a:r>
            <a:r>
              <a:rPr lang="en-US" dirty="0" smtClean="0"/>
              <a:t> Framework 3.0+,</a:t>
            </a:r>
          </a:p>
          <a:p>
            <a:pPr lvl="2"/>
            <a:r>
              <a:rPr lang="en-US" dirty="0" smtClean="0"/>
              <a:t>Windows Desktop 3.0+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28" y="3460173"/>
            <a:ext cx="5486400" cy="30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UI Automation</a:t>
            </a:r>
            <a:r>
              <a:rPr lang="ru-RU" dirty="0" smtClean="0"/>
              <a:t> </a:t>
            </a:r>
            <a:r>
              <a:rPr lang="en-US" dirty="0" smtClean="0"/>
              <a:t>(managed)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  <a:p>
            <a:pPr lvl="1"/>
            <a:r>
              <a:rPr lang="en-US" dirty="0" err="1"/>
              <a:t>UIAutomationClient</a:t>
            </a:r>
            <a:endParaRPr lang="en-US" dirty="0"/>
          </a:p>
          <a:p>
            <a:pPr lvl="1"/>
            <a:r>
              <a:rPr lang="en-US" dirty="0" err="1"/>
              <a:t>UIAutomationTypes</a:t>
            </a:r>
            <a:endParaRPr lang="en-US" dirty="0"/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Подключить</a:t>
            </a:r>
          </a:p>
          <a:p>
            <a:pPr lvl="1"/>
            <a:r>
              <a:rPr lang="en-US" dirty="0" err="1" smtClean="0"/>
              <a:t>Microsoft.WindowsDesktop.App</a:t>
            </a:r>
            <a:endParaRPr lang="ru-RU" dirty="0" smtClean="0"/>
          </a:p>
          <a:p>
            <a:pPr lvl="1"/>
            <a:r>
              <a:rPr lang="ru-RU" dirty="0" smtClean="0"/>
              <a:t>Профиль </a:t>
            </a:r>
            <a:r>
              <a:rPr lang="en-US" dirty="0" smtClean="0"/>
              <a:t>WPF</a:t>
            </a:r>
            <a:endParaRPr lang="ru-RU" dirty="0" smtClean="0"/>
          </a:p>
          <a:p>
            <a:pPr lvl="1"/>
            <a:r>
              <a:rPr lang="ru-RU" dirty="0" smtClean="0"/>
              <a:t>Версии 3.0+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41311" y="4716013"/>
            <a:ext cx="5483902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net6.0-windows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UseWPF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UseWPF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838" y="4716013"/>
            <a:ext cx="3674329" cy="11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«тесты через </a:t>
            </a:r>
            <a:r>
              <a:rPr lang="en-US" dirty="0" smtClean="0"/>
              <a:t>UI</a:t>
            </a:r>
            <a:r>
              <a:rPr lang="ru-RU" dirty="0" smtClean="0"/>
              <a:t>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Эмуляция взаимодействия Пользователя и ПО</a:t>
            </a:r>
            <a:endParaRPr lang="en-US" dirty="0" smtClean="0"/>
          </a:p>
          <a:p>
            <a:pPr lvl="1"/>
            <a:r>
              <a:rPr lang="ru-RU" dirty="0" smtClean="0"/>
              <a:t>«Чтение» страницы</a:t>
            </a:r>
            <a:r>
              <a:rPr lang="en-US" dirty="0" smtClean="0"/>
              <a:t> </a:t>
            </a:r>
            <a:r>
              <a:rPr lang="ru-RU" dirty="0" smtClean="0"/>
              <a:t>(текста и данных из </a:t>
            </a:r>
            <a:r>
              <a:rPr lang="ru-RU" dirty="0" err="1" smtClean="0"/>
              <a:t>контролов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Действия мыши </a:t>
            </a:r>
            <a:r>
              <a:rPr lang="en-US" dirty="0" smtClean="0"/>
              <a:t>(</a:t>
            </a:r>
            <a:r>
              <a:rPr lang="ru-RU" dirty="0" smtClean="0"/>
              <a:t>движения</a:t>
            </a:r>
            <a:r>
              <a:rPr lang="en-US" dirty="0" smtClean="0"/>
              <a:t>/</a:t>
            </a:r>
            <a:r>
              <a:rPr lang="ru-RU" dirty="0" smtClean="0"/>
              <a:t>клики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Заполнение форм</a:t>
            </a:r>
          </a:p>
          <a:p>
            <a:pPr lvl="1"/>
            <a:r>
              <a:rPr lang="ru-RU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Filling_for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93654" y="3584896"/>
            <a:ext cx="4267966" cy="2430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86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 </a:t>
            </a:r>
            <a:r>
              <a:rPr lang="en-US" dirty="0" smtClean="0"/>
              <a:t>UI Automation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7412" y="1774476"/>
            <a:ext cx="7295626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desktop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AutomationElement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RootElement.GetUpdatedCache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CacheRequest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TreeScope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TreeScope.Subtree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window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desktop.FindFirst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TreeScope.Descendants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AutomationElement.NameProperty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"Calculator"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toggleMenuButton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window.FindFirst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TreeScope.Descendants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AutomationElement.AutomationIdProperty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TogglePaneButton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GetCurrentPattern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InvokePattern.Pattern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InvokePattern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toggleMenuButton.Invoke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286" y="1133301"/>
            <a:ext cx="3476528" cy="5368168"/>
          </a:xfrm>
          <a:prstGeom prst="rect">
            <a:avLst/>
          </a:prstGeom>
        </p:spPr>
      </p:pic>
      <p:sp>
        <p:nvSpPr>
          <p:cNvPr id="17" name="Полилиния 16"/>
          <p:cNvSpPr/>
          <p:nvPr/>
        </p:nvSpPr>
        <p:spPr>
          <a:xfrm>
            <a:off x="5117285" y="1350627"/>
            <a:ext cx="3397542" cy="2080470"/>
          </a:xfrm>
          <a:custGeom>
            <a:avLst/>
            <a:gdLst>
              <a:gd name="connsiteX0" fmla="*/ 0 w 2919369"/>
              <a:gd name="connsiteY0" fmla="*/ 1988190 h 1988190"/>
              <a:gd name="connsiteX1" fmla="*/ 2919369 w 2919369"/>
              <a:gd name="connsiteY1" fmla="*/ 0 h 1988190"/>
              <a:gd name="connsiteX0" fmla="*/ 0 w 2919369"/>
              <a:gd name="connsiteY0" fmla="*/ 1988190 h 1988190"/>
              <a:gd name="connsiteX1" fmla="*/ 2919369 w 2919369"/>
              <a:gd name="connsiteY1" fmla="*/ 0 h 1988190"/>
              <a:gd name="connsiteX0" fmla="*/ 0 w 2919369"/>
              <a:gd name="connsiteY0" fmla="*/ 1988190 h 1988190"/>
              <a:gd name="connsiteX1" fmla="*/ 2919369 w 2919369"/>
              <a:gd name="connsiteY1" fmla="*/ 0 h 198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9369" h="1988190">
                <a:moveTo>
                  <a:pt x="0" y="1988190"/>
                </a:moveTo>
                <a:cubicBezTo>
                  <a:pt x="1432419" y="1947643"/>
                  <a:pt x="2604782" y="900419"/>
                  <a:pt x="2919369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21" idx="3"/>
          </p:cNvCxnSpPr>
          <p:nvPr/>
        </p:nvCxnSpPr>
        <p:spPr>
          <a:xfrm flipV="1">
            <a:off x="7554191" y="1690688"/>
            <a:ext cx="1019358" cy="3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28506" y="2718033"/>
            <a:ext cx="4588778" cy="14177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28506" y="4291445"/>
            <a:ext cx="7025685" cy="154824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7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</a:t>
            </a:r>
            <a:r>
              <a:rPr lang="ru-RU" dirty="0" smtClean="0"/>
              <a:t>идентификация </a:t>
            </a:r>
            <a:r>
              <a:rPr lang="ru-RU" dirty="0" err="1" smtClean="0"/>
              <a:t>элемнтов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107" y="2521911"/>
            <a:ext cx="3061983" cy="1429303"/>
          </a:xfrm>
        </p:spPr>
        <p:txBody>
          <a:bodyPr/>
          <a:lstStyle/>
          <a:p>
            <a:r>
              <a:rPr lang="en-US" dirty="0" smtClean="0"/>
              <a:t>Inspect </a:t>
            </a:r>
          </a:p>
          <a:p>
            <a:pPr lvl="1"/>
            <a:r>
              <a:rPr lang="ru-RU" dirty="0" smtClean="0"/>
              <a:t>Ранее </a:t>
            </a:r>
            <a:r>
              <a:rPr lang="en-US" dirty="0" err="1" smtClean="0"/>
              <a:t>UISpy</a:t>
            </a:r>
            <a:endParaRPr lang="ru-RU" dirty="0" smtClean="0"/>
          </a:p>
          <a:p>
            <a:pPr lvl="1"/>
            <a:r>
              <a:rPr lang="en-US" dirty="0" smtClean="0"/>
              <a:t>Windows SDK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4059" t="10358" r="2554" b="26846"/>
          <a:stretch/>
        </p:blipFill>
        <p:spPr>
          <a:xfrm>
            <a:off x="622324" y="1535139"/>
            <a:ext cx="7826679" cy="41402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62735" y="6030939"/>
            <a:ext cx="821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"C:\Program Files (x86)\Windows Kits\10\bin</a:t>
            </a:r>
            <a:r>
              <a:rPr lang="en-US" dirty="0" smtClean="0"/>
              <a:t>\&lt;version&gt;\&lt;platform&gt;\</a:t>
            </a:r>
            <a:r>
              <a:rPr lang="en-US" dirty="0"/>
              <a:t>inspect.exe"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8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в </a:t>
            </a:r>
            <a:r>
              <a:rPr lang="en-US" dirty="0" smtClean="0"/>
              <a:t>UI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b="1" dirty="0" err="1" smtClean="0"/>
              <a:t>AutomationId</a:t>
            </a:r>
            <a:endParaRPr lang="en-US" b="1" dirty="0" smtClean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dirty="0"/>
              <a:t>...</a:t>
            </a:r>
            <a:endParaRPr lang="ru-RU" dirty="0"/>
          </a:p>
          <a:p>
            <a:endParaRPr lang="ru-RU" dirty="0" smtClean="0"/>
          </a:p>
          <a:p>
            <a:r>
              <a:rPr lang="en-US" dirty="0" smtClean="0"/>
              <a:t>Behaviors / Patterns</a:t>
            </a:r>
          </a:p>
          <a:p>
            <a:pPr lvl="1"/>
            <a:r>
              <a:rPr lang="en-US" dirty="0" smtClean="0"/>
              <a:t>Expand/Collapse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Scroll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366933" y="4701457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UI Automation Control Patterns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6933" y="2178149"/>
            <a:ext cx="36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UI Automation Properties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5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FlaUI</a:t>
            </a:r>
            <a:r>
              <a:rPr lang="ru-RU" dirty="0" smtClean="0"/>
              <a:t> – обертка над </a:t>
            </a:r>
            <a:r>
              <a:rPr lang="en-US" dirty="0" smtClean="0"/>
              <a:t>UIA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Наследник </a:t>
            </a:r>
            <a:r>
              <a:rPr lang="en-US" b="1" dirty="0" err="1" smtClean="0"/>
              <a:t>TestStack.White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github.com/FlaUI/FlaUI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6" name="Picture 2" descr="https://raw.githubusercontent.com/FlaUI/FlaUI/master/Fla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973" y="447215"/>
            <a:ext cx="1161381" cy="11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28550" y="3713145"/>
            <a:ext cx="8305800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FlaUI.Core.Application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LaunchStoreApp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"Microsoft.WindowsCalculator_8wekyb3d8bbwe!App"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automation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UIA3Automation();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window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app.GetMainWindow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(automation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toggleMenuButton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window.FindFirstDescendant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c.ByAutomationId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TogglePaneButton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))?.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AsToggleButton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toggleMenuButton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?.Click();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FlaUI</a:t>
            </a:r>
            <a:r>
              <a:rPr lang="en-US" dirty="0" smtClean="0"/>
              <a:t> Inspect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85" y="1553955"/>
            <a:ext cx="8966222" cy="433432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6175542"/>
            <a:ext cx="377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github.com/FlaUI/FlaUInspect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52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</a:t>
            </a:r>
            <a:r>
              <a:rPr lang="en-US" dirty="0" err="1" smtClean="0"/>
              <a:t>PageObject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9388" y="1560965"/>
            <a:ext cx="6565786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FrameworkAutomationElementBase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frameworkAutomationElement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frameworkAutomationElement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Label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DisplayResult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FindFirstDescendant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cf.ByAutomationId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CalculatorResults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FindFirstDescendant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cf.ByAutomationId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divideButton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AsButton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42620" y="2091790"/>
            <a:ext cx="5257800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automation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UIA3Automation();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FlaUI.Core.Application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LaunchStoreApp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CalculatorAppName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calculator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app.GetMainWindow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(automation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As&lt;Calculator&gt;();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[4].Click();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calculator.Plus.Click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[5].Click();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[7].Click();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calculator.Equal.Click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calculator.DisplayResult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Text.Replace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"Display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result.Should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().Be(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"71"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7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2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Описание функциональных тестов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в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regular code</a:t>
            </a:r>
          </a:p>
          <a:p>
            <a:r>
              <a:rPr lang="en-US" smtClean="0"/>
              <a:t>Special DSL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2269" y="4065131"/>
            <a:ext cx="45720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Feature: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Arithmetic Operations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i="1" dirty="0">
                <a:solidFill>
                  <a:srgbClr val="808080"/>
                </a:solidFill>
                <a:latin typeface="Cascadia Mono" panose="020B0609020000020004" pitchFamily="49" charset="0"/>
              </a:rPr>
              <a:t>Support a four base arithmetic operations</a:t>
            </a:r>
          </a:p>
          <a:p>
            <a:endParaRPr lang="ru-RU" sz="1400" i="1" dirty="0">
              <a:solidFill>
                <a:srgbClr val="80808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Scenario: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Add two numbers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Given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Enter number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33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Press button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Enter number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3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Press button =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Then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Display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36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43912" y="1330834"/>
            <a:ext cx="60960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[4].Click();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calculator.Plus.Click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[5].Click();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calculator.NumButtons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[7].Click();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calculator.Equal.Click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calculator.DisplayResult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Text.Replace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"Display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result.Should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().Be(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"71"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9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для </a:t>
            </a:r>
            <a:r>
              <a:rPr lang="en-US" dirty="0" smtClean="0"/>
              <a:t>UI </a:t>
            </a:r>
            <a:r>
              <a:rPr lang="ru-RU" dirty="0" smtClean="0"/>
              <a:t>тестирования </a:t>
            </a:r>
            <a:r>
              <a:rPr lang="en-US" dirty="0" smtClean="0"/>
              <a:t>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4428" cy="435133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Selenium WebDriver</a:t>
            </a:r>
            <a:endParaRPr lang="ru-RU" dirty="0" smtClean="0"/>
          </a:p>
          <a:p>
            <a:r>
              <a:rPr lang="en-US" dirty="0">
                <a:hlinkClick r:id="rId3"/>
              </a:rPr>
              <a:t>Playwright</a:t>
            </a:r>
            <a:endParaRPr lang="en-US" dirty="0"/>
          </a:p>
          <a:p>
            <a:r>
              <a:rPr lang="en-US" dirty="0">
                <a:hlinkClick r:id="rId4"/>
              </a:rPr>
              <a:t>Puppeteer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305839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3572252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185" y="4105652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3185" y="4639052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Ruby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519199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3439390"/>
            <a:ext cx="1676400" cy="1905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</a:t>
            </a:r>
            <a:r>
              <a:rPr lang="en-US" dirty="0" smtClean="0"/>
              <a:t>/ Playwright /</a:t>
            </a:r>
            <a:endParaRPr lang="en-US" dirty="0"/>
          </a:p>
          <a:p>
            <a:pPr algn="ctr"/>
            <a:r>
              <a:rPr lang="en-US" dirty="0"/>
              <a:t>Puppeteer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956" y="2863597"/>
            <a:ext cx="591038" cy="591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28" y="3525800"/>
            <a:ext cx="551695" cy="511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354" y="4108111"/>
            <a:ext cx="614243" cy="5910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07" y="2151095"/>
            <a:ext cx="641337" cy="6413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50" y="4770314"/>
            <a:ext cx="940650" cy="68828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4800600" y="3248890"/>
            <a:ext cx="838200" cy="5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4800600" y="3762753"/>
            <a:ext cx="838200" cy="2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4792786" y="4296152"/>
            <a:ext cx="846015" cy="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4792786" y="4648822"/>
            <a:ext cx="846015" cy="18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 flipV="1">
            <a:off x="4800600" y="4925290"/>
            <a:ext cx="838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 flipV="1">
            <a:off x="7328746" y="2471764"/>
            <a:ext cx="3234061" cy="122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1"/>
          </p:cNvCxnSpPr>
          <p:nvPr/>
        </p:nvCxnSpPr>
        <p:spPr>
          <a:xfrm flipV="1">
            <a:off x="7328745" y="3159116"/>
            <a:ext cx="3259211" cy="65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 flipV="1">
            <a:off x="7309072" y="3781373"/>
            <a:ext cx="3298556" cy="17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2" idx="1"/>
          </p:cNvCxnSpPr>
          <p:nvPr/>
        </p:nvCxnSpPr>
        <p:spPr>
          <a:xfrm>
            <a:off x="7315200" y="4391890"/>
            <a:ext cx="3261154" cy="1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4" idx="1"/>
          </p:cNvCxnSpPr>
          <p:nvPr/>
        </p:nvCxnSpPr>
        <p:spPr>
          <a:xfrm>
            <a:off x="7328745" y="4686669"/>
            <a:ext cx="3084405" cy="42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838200" y="6204867"/>
            <a:ext cx="4643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Selenium vs Puppeteer vs Cypress vs Playwright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8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 с </a:t>
            </a:r>
            <a:r>
              <a:rPr lang="en-US" dirty="0" smtClean="0"/>
              <a:t>WebDriver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endParaRPr lang="en-US" dirty="0"/>
          </a:p>
          <a:p>
            <a:pPr lvl="1"/>
            <a:r>
              <a:rPr lang="en-US" dirty="0" err="1"/>
              <a:t>Selenium.WebDriver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опционально</a:t>
            </a:r>
            <a:r>
              <a:rPr lang="en-US" dirty="0" smtClean="0"/>
              <a:t>) </a:t>
            </a:r>
            <a:r>
              <a:rPr lang="en-US" dirty="0" err="1"/>
              <a:t>Selenium.Support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02122" y="3751139"/>
            <a:ext cx="6951678" cy="23391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IWebDriver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FirefoxDriver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webDriver.Navigate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GoToUrl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"http://localhost:5000/"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webDriver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FindElement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By.CssSelector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"a[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*='Categories'].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-link"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categoryLink.Click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259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элементов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6" y="1451673"/>
            <a:ext cx="5917044" cy="4260271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/>
          <a:srcRect l="764" t="62119" r="29765"/>
          <a:stretch/>
        </p:blipFill>
        <p:spPr>
          <a:xfrm>
            <a:off x="505749" y="4095118"/>
            <a:ext cx="4118206" cy="1616827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921805" y="1690687"/>
            <a:ext cx="4903050" cy="827785"/>
          </a:xfrm>
          <a:prstGeom prst="wedgeRoundRectCallout">
            <a:avLst>
              <a:gd name="adj1" fmla="val -121158"/>
              <a:gd name="adj2" fmla="val 1896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By.CssSelector</a:t>
            </a:r>
            <a:r>
              <a:rPr lang="en-US" dirty="0" smtClean="0">
                <a:latin typeface="Consolas" panose="020B0609020204030204" pitchFamily="49" charset="0"/>
              </a:rPr>
              <a:t>(".</a:t>
            </a:r>
            <a:r>
              <a:rPr lang="en-US" dirty="0" err="1" smtClean="0">
                <a:latin typeface="Consolas" panose="020B0609020204030204" pitchFamily="49" charset="0"/>
              </a:rPr>
              <a:t>nav.navbar</a:t>
            </a:r>
            <a:r>
              <a:rPr lang="en-US" dirty="0" smtClean="0">
                <a:latin typeface="Consolas" panose="020B0609020204030204" pitchFamily="49" charset="0"/>
              </a:rPr>
              <a:t>-</a:t>
            </a:r>
            <a:r>
              <a:rPr lang="en-US" dirty="0" err="1" smtClean="0">
                <a:latin typeface="Consolas" panose="020B0609020204030204" pitchFamily="49" charset="0"/>
              </a:rPr>
              <a:t>nav.navbar</a:t>
            </a:r>
            <a:r>
              <a:rPr lang="en-US" dirty="0" smtClean="0">
                <a:latin typeface="Consolas" panose="020B0609020204030204" pitchFamily="49" charset="0"/>
              </a:rPr>
              <a:t>-right")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152503" y="4560974"/>
            <a:ext cx="4017724" cy="609600"/>
          </a:xfrm>
          <a:prstGeom prst="wedgeRoundRectCallout">
            <a:avLst>
              <a:gd name="adj1" fmla="val -113452"/>
              <a:gd name="adj2" fmla="val -918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By.LinkText</a:t>
            </a:r>
            <a:r>
              <a:rPr lang="en-US" dirty="0">
                <a:latin typeface="Consolas" panose="020B0609020204030204" pitchFamily="49" charset="0"/>
              </a:rPr>
              <a:t>("Register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4177145" y="5850082"/>
            <a:ext cx="736196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webDriver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.CssSelector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nav.navbar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nav.navbar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-right"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.LinkText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"Register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8645" y="2084446"/>
            <a:ext cx="820882" cy="571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вниз 2"/>
          <p:cNvSpPr/>
          <p:nvPr/>
        </p:nvSpPr>
        <p:spPr>
          <a:xfrm>
            <a:off x="9008918" y="30549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09388 -0.16343 " pathEditMode="relative" rAng="0" ptsTypes="AA">
                                      <p:cBhvr>
                                        <p:cTn id="13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элементов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6940330"/>
              </p:ext>
            </p:extLst>
          </p:nvPr>
        </p:nvGraphicFramePr>
        <p:xfrm>
          <a:off x="238992" y="1821024"/>
          <a:ext cx="11689772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HTML Fragment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C# condition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&lt;div id="</a:t>
                      </a:r>
                      <a:r>
                        <a:rPr lang="en-US" sz="1400" b="1" dirty="0" err="1" smtClean="0">
                          <a:latin typeface="Consolas" panose="020B0609020204030204" pitchFamily="49" charset="0"/>
                        </a:rPr>
                        <a:t>coolestWidgetEvah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"&gt;...&lt;/div&gt;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By.Id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coolestWidgetEvah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"))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&lt;div class="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cheese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"&gt;&lt;span&gt;Cheddar&lt;/span&gt;&lt;/div&gt;</a:t>
                      </a:r>
                    </a:p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&lt;div class="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cheese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"&gt;&lt;span&gt;Gouda&lt;/span&gt;&lt;/div&gt;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FindElements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By.ClassName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("cheese"))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Tag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iframe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="..."&gt;&lt;/iframe&gt;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By.TagName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("iframe"))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&lt;input name="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cheese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" type="text"/&gt;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By.Name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("cheese"))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Link 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nsolas" panose="020B0609020204030204" pitchFamily="49" charset="0"/>
                        </a:rPr>
                        <a:t>&lt;a href="http://www.google.com/search?q=cheese"&gt;</a:t>
                      </a:r>
                    </a:p>
                    <a:p>
                      <a:r>
                        <a:rPr lang="pt-BR" sz="1400" b="1" dirty="0" smtClean="0">
                          <a:latin typeface="Consolas" panose="020B0609020204030204" pitchFamily="49" charset="0"/>
                        </a:rPr>
                        <a:t>cheese</a:t>
                      </a:r>
                      <a:r>
                        <a:rPr lang="pt-BR" sz="1400" dirty="0" smtClean="0">
                          <a:latin typeface="Consolas" panose="020B0609020204030204" pitchFamily="49" charset="0"/>
                        </a:rPr>
                        <a:t>&lt;/a&gt;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By.LinkText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("cheese"))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Partial Link 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&lt;a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="http://www.google.com/search?q=cheese"&gt;</a:t>
                      </a:r>
                    </a:p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search for 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cheese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By.PartialLinkText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("cheese"))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&lt;div id="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food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"&gt;&lt;</a:t>
                      </a:r>
                      <a:r>
                        <a:rPr lang="en-US" sz="1400" b="0" dirty="0" smtClean="0"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 class="dairy"&gt;milk&lt;/span&gt;&lt;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span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 class="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dairy aged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"&gt;cheese&lt;/span&gt;&lt;/div&gt;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By.CssSelector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("#food 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span.dairy.aged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")); 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XPATH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 type="text" name="example" /&gt; </a:t>
                      </a:r>
                    </a:p>
                    <a:p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1" dirty="0" smtClean="0">
                          <a:latin typeface="Consolas" panose="020B0609020204030204" pitchFamily="49" charset="0"/>
                        </a:rPr>
                        <a:t>INPUT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 type="text" name="other"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FindElements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 smtClean="0">
                          <a:effectLst/>
                          <a:latin typeface="Consolas" panose="020B0609020204030204" pitchFamily="49" charset="0"/>
                        </a:rPr>
                        <a:t>By.XPath</a:t>
                      </a:r>
                      <a:r>
                        <a:rPr lang="en-US" sz="1400" dirty="0" smtClean="0">
                          <a:effectLst/>
                          <a:latin typeface="Consolas" panose="020B0609020204030204" pitchFamily="49" charset="0"/>
                        </a:rPr>
                        <a:t>("//input"))</a:t>
                      </a:r>
                      <a:endParaRPr lang="en-US" sz="14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0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Группа 1045"/>
          <p:cNvGrpSpPr/>
          <p:nvPr/>
        </p:nvGrpSpPr>
        <p:grpSpPr>
          <a:xfrm>
            <a:off x="956345" y="3525600"/>
            <a:ext cx="3506599" cy="2286000"/>
            <a:chOff x="553673" y="3058391"/>
            <a:chExt cx="3506599" cy="2286000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553673" y="3058391"/>
              <a:ext cx="3506599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 smtClean="0"/>
                <a:t>Test</a:t>
              </a:r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71119" y="3900652"/>
              <a:ext cx="1459685" cy="3858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IWebDriver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441194" y="4418503"/>
              <a:ext cx="1459685" cy="3858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FrefoxDriver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2441194" y="3887405"/>
              <a:ext cx="1459685" cy="3858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/>
                <a:t>ChromeDriver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441194" y="3356307"/>
              <a:ext cx="1459685" cy="3858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/>
                <a:t>EdgeDriver</a:t>
              </a:r>
              <a:endParaRPr lang="ru-RU" dirty="0"/>
            </a:p>
          </p:txBody>
        </p:sp>
        <p:cxnSp>
          <p:nvCxnSpPr>
            <p:cNvPr id="1033" name="Прямая со стрелкой 1032"/>
            <p:cNvCxnSpPr>
              <a:stCxn id="27" idx="3"/>
              <a:endCxn id="31" idx="1"/>
            </p:cNvCxnSpPr>
            <p:nvPr/>
          </p:nvCxnSpPr>
          <p:spPr>
            <a:xfrm flipV="1">
              <a:off x="2130804" y="3549254"/>
              <a:ext cx="310390" cy="54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5" name="Прямая со стрелкой 1034"/>
            <p:cNvCxnSpPr>
              <a:stCxn id="27" idx="3"/>
              <a:endCxn id="30" idx="1"/>
            </p:cNvCxnSpPr>
            <p:nvPr/>
          </p:nvCxnSpPr>
          <p:spPr>
            <a:xfrm flipV="1">
              <a:off x="2130804" y="4080352"/>
              <a:ext cx="310390" cy="13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1" name="Прямая со стрелкой 1040"/>
            <p:cNvCxnSpPr>
              <a:stCxn id="27" idx="3"/>
              <a:endCxn id="29" idx="1"/>
            </p:cNvCxnSpPr>
            <p:nvPr/>
          </p:nvCxnSpPr>
          <p:spPr>
            <a:xfrm>
              <a:off x="2130804" y="4093599"/>
              <a:ext cx="310390" cy="517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 smtClean="0"/>
              <a:t>+ </a:t>
            </a:r>
            <a:r>
              <a:rPr lang="ru-RU" dirty="0" smtClean="0"/>
              <a:t>драйверы браузеров</a:t>
            </a:r>
            <a:r>
              <a:rPr lang="en-US" dirty="0" smtClean="0"/>
              <a:t> (</a:t>
            </a:r>
            <a:r>
              <a:rPr lang="ru-RU" dirty="0" smtClean="0"/>
              <a:t>локально)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973" y="4077562"/>
            <a:ext cx="591038" cy="5910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513" y="5546036"/>
            <a:ext cx="614243" cy="591038"/>
          </a:xfrm>
          <a:prstGeom prst="rect">
            <a:avLst/>
          </a:prstGeom>
        </p:spPr>
      </p:pic>
      <p:pic>
        <p:nvPicPr>
          <p:cNvPr id="1026" name="Picture 2" descr="https://upload.wikimedia.org/wikipedia/commons/thumb/7/7e/Microsoft_Edge_logo_%282019%29.png/120px-Microsoft_Edge_logo_%282019%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973" y="2856824"/>
            <a:ext cx="572302" cy="57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Скругленный прямоугольник 1023"/>
          <p:cNvSpPr/>
          <p:nvPr/>
        </p:nvSpPr>
        <p:spPr>
          <a:xfrm>
            <a:off x="6705599" y="4084935"/>
            <a:ext cx="2371725" cy="591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chromedriver.exe</a:t>
            </a:r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705599" y="2847615"/>
            <a:ext cx="2371725" cy="591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msedgedriver.exe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705599" y="5556911"/>
            <a:ext cx="2371725" cy="591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geckodriver.exe</a:t>
            </a:r>
            <a:endParaRPr lang="ru-RU" dirty="0"/>
          </a:p>
        </p:txBody>
      </p:sp>
      <p:cxnSp>
        <p:nvCxnSpPr>
          <p:cNvPr id="1027" name="Прямая со стрелкой 1026"/>
          <p:cNvCxnSpPr>
            <a:stCxn id="31" idx="3"/>
            <a:endCxn id="34" idx="1"/>
          </p:cNvCxnSpPr>
          <p:nvPr/>
        </p:nvCxnSpPr>
        <p:spPr>
          <a:xfrm flipV="1">
            <a:off x="4303551" y="3143134"/>
            <a:ext cx="2402048" cy="8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Прямая со стрелкой 1028"/>
          <p:cNvCxnSpPr>
            <a:stCxn id="34" idx="3"/>
            <a:endCxn id="1026" idx="1"/>
          </p:cNvCxnSpPr>
          <p:nvPr/>
        </p:nvCxnSpPr>
        <p:spPr>
          <a:xfrm flipV="1">
            <a:off x="9077324" y="3142976"/>
            <a:ext cx="1510649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Прямая со стрелкой 1036"/>
          <p:cNvCxnSpPr>
            <a:stCxn id="30" idx="3"/>
            <a:endCxn id="1024" idx="1"/>
          </p:cNvCxnSpPr>
          <p:nvPr/>
        </p:nvCxnSpPr>
        <p:spPr>
          <a:xfrm flipV="1">
            <a:off x="4303551" y="4380454"/>
            <a:ext cx="2402048" cy="16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Прямая со стрелкой 1038"/>
          <p:cNvCxnSpPr>
            <a:stCxn id="1024" idx="3"/>
            <a:endCxn id="10" idx="1"/>
          </p:cNvCxnSpPr>
          <p:nvPr/>
        </p:nvCxnSpPr>
        <p:spPr>
          <a:xfrm flipV="1">
            <a:off x="9077324" y="4373081"/>
            <a:ext cx="1510649" cy="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Прямая со стрелкой 1042"/>
          <p:cNvCxnSpPr>
            <a:stCxn id="29" idx="3"/>
            <a:endCxn id="35" idx="1"/>
          </p:cNvCxnSpPr>
          <p:nvPr/>
        </p:nvCxnSpPr>
        <p:spPr>
          <a:xfrm>
            <a:off x="4303551" y="5078659"/>
            <a:ext cx="2402048" cy="77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Прямая со стрелкой 1044"/>
          <p:cNvCxnSpPr>
            <a:stCxn id="35" idx="3"/>
            <a:endCxn id="12" idx="1"/>
          </p:cNvCxnSpPr>
          <p:nvPr/>
        </p:nvCxnSpPr>
        <p:spPr>
          <a:xfrm flipV="1">
            <a:off x="9077324" y="5841555"/>
            <a:ext cx="1525189" cy="1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7231310" y="223881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Драйверы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9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1110</Words>
  <Application>Microsoft Office PowerPoint</Application>
  <PresentationFormat>Широкоэкранный</PresentationFormat>
  <Paragraphs>306</Paragraphs>
  <Slides>31</Slides>
  <Notes>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Cascadia Mono</vt:lpstr>
      <vt:lpstr>Consolas</vt:lpstr>
      <vt:lpstr>Тема Office</vt:lpstr>
      <vt:lpstr>UI тесты</vt:lpstr>
      <vt:lpstr>Что такое «тесты через UI»</vt:lpstr>
      <vt:lpstr>Тесты в Web</vt:lpstr>
      <vt:lpstr>Инструменты для UI тестирования (.Net)</vt:lpstr>
      <vt:lpstr>Старт с WebDriver</vt:lpstr>
      <vt:lpstr>DEMO</vt:lpstr>
      <vt:lpstr>Поиск элементов</vt:lpstr>
      <vt:lpstr>Поиск элементов</vt:lpstr>
      <vt:lpstr>Selenium + драйверы браузеров (локально)</vt:lpstr>
      <vt:lpstr>Работа с драйверами</vt:lpstr>
      <vt:lpstr>Подход PageObject</vt:lpstr>
      <vt:lpstr>DEMO</vt:lpstr>
      <vt:lpstr>Тесты на Desktop</vt:lpstr>
      <vt:lpstr>Некоторые инструменты тестирования</vt:lpstr>
      <vt:lpstr>Почему нет… (некоторые минусы)</vt:lpstr>
      <vt:lpstr>Родственные технологии</vt:lpstr>
      <vt:lpstr>Библиотеки (API) тестирования</vt:lpstr>
      <vt:lpstr>UI Automation</vt:lpstr>
      <vt:lpstr>Подключение UI Automation (managed)</vt:lpstr>
      <vt:lpstr>Старт UI Automation</vt:lpstr>
      <vt:lpstr>Tools (идентификация элемнтов)</vt:lpstr>
      <vt:lpstr>DEMO</vt:lpstr>
      <vt:lpstr>Элементы в UI Automation</vt:lpstr>
      <vt:lpstr>DEMO</vt:lpstr>
      <vt:lpstr>FlaUI – обертка над UIA</vt:lpstr>
      <vt:lpstr>FlaUI Inspect</vt:lpstr>
      <vt:lpstr>Подход PageObject</vt:lpstr>
      <vt:lpstr>DEMO</vt:lpstr>
      <vt:lpstr>Описание функциональных тестов</vt:lpstr>
      <vt:lpstr>Tests definition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тесты</dc:title>
  <dc:creator>Романов Михаил Леонидович</dc:creator>
  <cp:lastModifiedBy>Романов Михаил Леонидович</cp:lastModifiedBy>
  <cp:revision>50</cp:revision>
  <dcterms:created xsi:type="dcterms:W3CDTF">2022-10-02T12:07:44Z</dcterms:created>
  <dcterms:modified xsi:type="dcterms:W3CDTF">2022-11-11T08:31:14Z</dcterms:modified>
</cp:coreProperties>
</file>