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9" r:id="rId13"/>
    <p:sldId id="268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25" autoAdjust="0"/>
  </p:normalViewPr>
  <p:slideViewPr>
    <p:cSldViewPr snapToGrid="0">
      <p:cViewPr varScale="1">
        <p:scale>
          <a:sx n="99" d="100"/>
          <a:sy n="99" d="100"/>
        </p:scale>
        <p:origin x="99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73249-0207-490E-9AB8-9BE40E030125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494C1-807A-4E72-8B86-10A6E4D14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96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94C1-807A-4E72-8B86-10A6E4D14F3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385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3771-51A2-45D9-ABD3-184C2E4D3C57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62D7-65C4-4619-998E-AE8309A6D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48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3771-51A2-45D9-ABD3-184C2E4D3C57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62D7-65C4-4619-998E-AE8309A6D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78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3771-51A2-45D9-ABD3-184C2E4D3C57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62D7-65C4-4619-998E-AE8309A6D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909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1200" y="4114800"/>
            <a:ext cx="111760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9046-9811-4EFC-A844-2F568197F3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2380650" y="2362200"/>
            <a:ext cx="75782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cap="none" spc="100" dirty="0" smtClean="0">
                <a:ln w="18000">
                  <a:solidFill>
                    <a:srgbClr val="002060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Демонстрация</a:t>
            </a:r>
            <a:endParaRPr lang="ru-RU" sz="8800" b="1" cap="none" spc="100" dirty="0">
              <a:ln w="18000">
                <a:solidFill>
                  <a:srgbClr val="002060"/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34007" y="6356350"/>
            <a:ext cx="2844800" cy="304800"/>
          </a:xfrm>
          <a:prstGeom prst="rect">
            <a:avLst/>
          </a:prstGeom>
        </p:spPr>
        <p:txBody>
          <a:bodyPr/>
          <a:lstStyle/>
          <a:p>
            <a:fld id="{E4A43AB8-A208-4AA8-A30B-8D94CA8675CE}" type="datetimeFigureOut">
              <a:rPr lang="en-US" smtClean="0"/>
              <a:pPr/>
              <a:t>12/9/2022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7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3771-51A2-45D9-ABD3-184C2E4D3C57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62D7-65C4-4619-998E-AE8309A6D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84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3771-51A2-45D9-ABD3-184C2E4D3C57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62D7-65C4-4619-998E-AE8309A6D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26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3771-51A2-45D9-ABD3-184C2E4D3C57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62D7-65C4-4619-998E-AE8309A6D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09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3771-51A2-45D9-ABD3-184C2E4D3C57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62D7-65C4-4619-998E-AE8309A6D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30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3771-51A2-45D9-ABD3-184C2E4D3C57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62D7-65C4-4619-998E-AE8309A6D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70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3771-51A2-45D9-ABD3-184C2E4D3C57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62D7-65C4-4619-998E-AE8309A6D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59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3771-51A2-45D9-ABD3-184C2E4D3C57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62D7-65C4-4619-998E-AE8309A6D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15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3771-51A2-45D9-ABD3-184C2E4D3C57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62D7-65C4-4619-998E-AE8309A6D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16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C3771-51A2-45D9-ABD3-184C2E4D3C57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A62D7-65C4-4619-998E-AE8309A6D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72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Documentation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15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2" y="150567"/>
            <a:ext cx="4476033" cy="1608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Стрелка вправо 10"/>
          <p:cNvSpPr/>
          <p:nvPr/>
        </p:nvSpPr>
        <p:spPr>
          <a:xfrm rot="20392629">
            <a:off x="2934093" y="279289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документ 11"/>
          <p:cNvSpPr/>
          <p:nvPr/>
        </p:nvSpPr>
        <p:spPr>
          <a:xfrm>
            <a:off x="4048832" y="2314921"/>
            <a:ext cx="914400" cy="90041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doc</a:t>
            </a:r>
            <a:endParaRPr lang="ru-RU" dirty="0"/>
          </a:p>
        </p:txBody>
      </p:sp>
      <p:sp>
        <p:nvSpPr>
          <p:cNvPr id="13" name="Блок-схема: несколько документов 12"/>
          <p:cNvSpPr/>
          <p:nvPr/>
        </p:nvSpPr>
        <p:spPr>
          <a:xfrm>
            <a:off x="7199698" y="617701"/>
            <a:ext cx="2781700" cy="1904117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Концептуальная документация</a:t>
            </a:r>
            <a:endParaRPr lang="ru-RU" dirty="0"/>
          </a:p>
        </p:txBody>
      </p:sp>
      <p:sp>
        <p:nvSpPr>
          <p:cNvPr id="14" name="Блок-схема: несколько документов 13"/>
          <p:cNvSpPr/>
          <p:nvPr/>
        </p:nvSpPr>
        <p:spPr>
          <a:xfrm>
            <a:off x="9981398" y="1935444"/>
            <a:ext cx="1212783" cy="758953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ru-RU" dirty="0"/>
          </a:p>
        </p:txBody>
      </p:sp>
      <p:sp>
        <p:nvSpPr>
          <p:cNvPr id="15" name="Стрелка вправо 14"/>
          <p:cNvSpPr/>
          <p:nvPr/>
        </p:nvSpPr>
        <p:spPr>
          <a:xfrm rot="7788724">
            <a:off x="6536954" y="29730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768468" y="3656764"/>
            <a:ext cx="1342195" cy="10371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SHFB / </a:t>
            </a:r>
            <a:r>
              <a:rPr lang="en-US" dirty="0" err="1" smtClean="0"/>
              <a:t>DocFX</a:t>
            </a:r>
            <a:endParaRPr lang="ru-RU" dirty="0"/>
          </a:p>
        </p:txBody>
      </p:sp>
      <p:sp>
        <p:nvSpPr>
          <p:cNvPr id="17" name="Стрелка вправо 16"/>
          <p:cNvSpPr/>
          <p:nvPr/>
        </p:nvSpPr>
        <p:spPr>
          <a:xfrm rot="9585264">
            <a:off x="7205389" y="3107217"/>
            <a:ext cx="25302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3025425">
            <a:off x="4839345" y="33499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188409" y="2709143"/>
            <a:ext cx="1623121" cy="10371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Компилятор</a:t>
            </a:r>
            <a:endParaRPr lang="ru-RU" dirty="0"/>
          </a:p>
        </p:txBody>
      </p:sp>
      <p:sp>
        <p:nvSpPr>
          <p:cNvPr id="20" name="Стрелка вниз 19"/>
          <p:cNvSpPr/>
          <p:nvPr/>
        </p:nvSpPr>
        <p:spPr>
          <a:xfrm>
            <a:off x="1757653" y="1935444"/>
            <a:ext cx="484632" cy="5863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Блок-схема: несколько документов 20"/>
          <p:cNvSpPr/>
          <p:nvPr/>
        </p:nvSpPr>
        <p:spPr>
          <a:xfrm>
            <a:off x="8768615" y="4177248"/>
            <a:ext cx="1212783" cy="758953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Styles</a:t>
            </a:r>
            <a:endParaRPr lang="ru-RU" dirty="0"/>
          </a:p>
        </p:txBody>
      </p:sp>
      <p:sp>
        <p:nvSpPr>
          <p:cNvPr id="22" name="Стрелка вправо 21"/>
          <p:cNvSpPr/>
          <p:nvPr/>
        </p:nvSpPr>
        <p:spPr>
          <a:xfrm rot="11332173">
            <a:off x="7241880" y="4125452"/>
            <a:ext cx="120737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6197249" y="4921763"/>
            <a:ext cx="484632" cy="683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Блок-схема: документ 23"/>
          <p:cNvSpPr/>
          <p:nvPr/>
        </p:nvSpPr>
        <p:spPr>
          <a:xfrm>
            <a:off x="5279714" y="5833034"/>
            <a:ext cx="2901759" cy="900413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Документация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91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</a:t>
            </a:r>
            <a:r>
              <a:rPr lang="en-US" smtClean="0"/>
              <a:t>SHFB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67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документация (в 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2393895"/>
            <a:ext cx="10945753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9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контента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92" y="1900757"/>
            <a:ext cx="5431103" cy="4211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954956" y="137826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MAML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7199"/>
            <a:ext cx="5553130" cy="38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479857" y="1378265"/>
            <a:ext cx="12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Markdown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6221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SHFB vs </a:t>
            </a:r>
            <a:r>
              <a:rPr lang="en-US" dirty="0" err="1" smtClean="0"/>
              <a:t>DocFX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SHFB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MS → </a:t>
            </a:r>
            <a:r>
              <a:rPr lang="ru-RU" dirty="0" smtClean="0"/>
              <a:t>Эрик </a:t>
            </a:r>
            <a:r>
              <a:rPr lang="ru-RU" dirty="0" err="1" smtClean="0"/>
              <a:t>Вудруф</a:t>
            </a:r>
            <a:endParaRPr lang="ru-RU" dirty="0" smtClean="0"/>
          </a:p>
          <a:p>
            <a:r>
              <a:rPr lang="ru-RU" dirty="0" smtClean="0"/>
              <a:t>Привязан к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dirty="0" smtClean="0"/>
              <a:t>MAML</a:t>
            </a:r>
            <a:r>
              <a:rPr lang="ru-RU" dirty="0" smtClean="0"/>
              <a:t> + </a:t>
            </a:r>
            <a:r>
              <a:rPr lang="en-US" dirty="0" err="1" smtClean="0"/>
              <a:t>Marcdown</a:t>
            </a:r>
            <a:endParaRPr lang="en-US" dirty="0" smtClean="0"/>
          </a:p>
          <a:p>
            <a:r>
              <a:rPr lang="ru-RU" dirty="0" smtClean="0"/>
              <a:t>Сайт, </a:t>
            </a:r>
            <a:r>
              <a:rPr lang="en-US" dirty="0" smtClean="0"/>
              <a:t>.chm, </a:t>
            </a:r>
            <a:r>
              <a:rPr lang="en-US" dirty="0" err="1" smtClean="0"/>
              <a:t>docx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MSBuild</a:t>
            </a:r>
            <a:r>
              <a:rPr lang="en-US" dirty="0" smtClean="0"/>
              <a:t> </a:t>
            </a:r>
            <a:r>
              <a:rPr lang="ru-RU" dirty="0" smtClean="0"/>
              <a:t>проект</a:t>
            </a:r>
            <a:endParaRPr lang="en-US" dirty="0" smtClean="0"/>
          </a:p>
          <a:p>
            <a:r>
              <a:rPr lang="en-US" dirty="0" smtClean="0"/>
              <a:t>Standalone GUI</a:t>
            </a:r>
            <a:r>
              <a:rPr lang="ru-RU" dirty="0" smtClean="0"/>
              <a:t>, плагин для </a:t>
            </a:r>
            <a:r>
              <a:rPr lang="en-US" smtClean="0"/>
              <a:t>VS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DocFx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MS</a:t>
            </a:r>
            <a:r>
              <a:rPr lang="ru-RU" dirty="0" smtClean="0"/>
              <a:t> (используется для генерации документации)</a:t>
            </a:r>
            <a:endParaRPr lang="en-US" dirty="0" smtClean="0"/>
          </a:p>
          <a:p>
            <a:r>
              <a:rPr lang="ru-RU" dirty="0" smtClean="0"/>
              <a:t>Можно использовать для разных языков, но пока основной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dirty="0" err="1" smtClean="0"/>
              <a:t>Marcdown</a:t>
            </a:r>
            <a:endParaRPr lang="en-US" dirty="0" smtClean="0"/>
          </a:p>
          <a:p>
            <a:r>
              <a:rPr lang="ru-RU" dirty="0" smtClean="0"/>
              <a:t>Сайт, </a:t>
            </a:r>
            <a:r>
              <a:rPr lang="en-US" dirty="0" smtClean="0"/>
              <a:t>PDF</a:t>
            </a:r>
            <a:endParaRPr lang="ru-RU" dirty="0" smtClean="0"/>
          </a:p>
          <a:p>
            <a:r>
              <a:rPr lang="ru-RU" dirty="0" err="1" smtClean="0"/>
              <a:t>Конфиг</a:t>
            </a:r>
            <a:r>
              <a:rPr lang="ru-RU" dirty="0" smtClean="0"/>
              <a:t> в </a:t>
            </a:r>
            <a:r>
              <a:rPr lang="en-US" dirty="0" smtClean="0"/>
              <a:t>JSON</a:t>
            </a:r>
            <a:r>
              <a:rPr lang="ru-RU" dirty="0" smtClean="0"/>
              <a:t> или </a:t>
            </a:r>
            <a:r>
              <a:rPr lang="en-US" dirty="0" err="1" smtClean="0"/>
              <a:t>Yaml</a:t>
            </a:r>
            <a:endParaRPr lang="en-US" dirty="0" smtClean="0"/>
          </a:p>
          <a:p>
            <a:r>
              <a:rPr lang="en-US" dirty="0" smtClean="0"/>
              <a:t>GUI </a:t>
            </a:r>
            <a:r>
              <a:rPr lang="ru-RU" dirty="0" smtClean="0"/>
              <a:t>нет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5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Документация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838200" y="1935490"/>
            <a:ext cx="4665980" cy="4148572"/>
            <a:chOff x="838200" y="1935490"/>
            <a:chExt cx="4665980" cy="4148572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200" y="2974186"/>
              <a:ext cx="4665980" cy="310987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30400" y="1935490"/>
              <a:ext cx="1965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 smtClean="0"/>
                <a:t>Внутренняя</a:t>
              </a:r>
              <a:endParaRPr lang="ru-RU" sz="2800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7688580" y="1935490"/>
            <a:ext cx="3665220" cy="4303358"/>
            <a:chOff x="7688580" y="1935490"/>
            <a:chExt cx="3665220" cy="4303358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88580" y="2819400"/>
              <a:ext cx="3665220" cy="341944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686800" y="1935490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 smtClean="0"/>
                <a:t>Внешняя</a:t>
              </a:r>
              <a:endParaRPr lang="ru-RU" sz="2800" dirty="0"/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6683" y="2138896"/>
            <a:ext cx="1079965" cy="10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пользователи документации?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83432" y="1844824"/>
            <a:ext cx="4298320" cy="4414257"/>
            <a:chOff x="983432" y="1844824"/>
            <a:chExt cx="4298320" cy="4414257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3432" y="3046105"/>
              <a:ext cx="4298320" cy="321297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495600" y="1844824"/>
              <a:ext cx="720080" cy="482352"/>
            </a:xfrm>
            <a:prstGeom prst="rect">
              <a:avLst/>
            </a:prstGeom>
          </p:spPr>
          <p:txBody>
            <a:bodyPr wrap="none" lIns="0" rtlCol="0" anchor="b">
              <a:noAutofit/>
            </a:bodyPr>
            <a:lstStyle/>
            <a:p>
              <a:r>
                <a:rPr lang="en-US" sz="2800" dirty="0" smtClean="0"/>
                <a:t>User</a:t>
              </a:r>
              <a:endParaRPr lang="ru-RU" sz="2800" dirty="0" smtClean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7248128" y="1702871"/>
            <a:ext cx="3888277" cy="4667114"/>
            <a:chOff x="7248128" y="1702871"/>
            <a:chExt cx="3888277" cy="4667114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48128" y="2475217"/>
              <a:ext cx="3888277" cy="389476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328248" y="1702871"/>
              <a:ext cx="2088077" cy="482352"/>
            </a:xfrm>
            <a:prstGeom prst="rect">
              <a:avLst/>
            </a:prstGeom>
          </p:spPr>
          <p:txBody>
            <a:bodyPr wrap="none" lIns="0" rtlCol="0" anchor="b">
              <a:noAutofit/>
            </a:bodyPr>
            <a:lstStyle/>
            <a:p>
              <a:r>
                <a:rPr lang="en-US" sz="2800" dirty="0" smtClean="0"/>
                <a:t>Programmer</a:t>
              </a:r>
              <a:endParaRPr lang="ru-RU" sz="2800" dirty="0" smtClean="0"/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0483" y="2348146"/>
            <a:ext cx="1079965" cy="100031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886" y="2327176"/>
            <a:ext cx="1079965" cy="10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0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документировать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Пользовательская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Основы использования</a:t>
            </a:r>
            <a:r>
              <a:rPr lang="en-US" dirty="0" smtClean="0"/>
              <a:t>/</a:t>
            </a:r>
            <a:r>
              <a:rPr lang="ru-RU" dirty="0" smtClean="0"/>
              <a:t>настройки</a:t>
            </a:r>
          </a:p>
          <a:p>
            <a:r>
              <a:rPr lang="ru-RU" dirty="0" smtClean="0"/>
              <a:t>Элементы интерфейса</a:t>
            </a:r>
          </a:p>
          <a:p>
            <a:pPr lvl="1"/>
            <a:r>
              <a:rPr lang="ru-RU" dirty="0" smtClean="0"/>
              <a:t>Контекстная справка</a:t>
            </a:r>
          </a:p>
          <a:p>
            <a:r>
              <a:rPr lang="ru-RU" dirty="0" smtClean="0"/>
              <a:t>Инструкции</a:t>
            </a:r>
          </a:p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Для разработчика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Концептуальные моменты</a:t>
            </a:r>
          </a:p>
          <a:p>
            <a:pPr lvl="1"/>
            <a:r>
              <a:rPr lang="ru-RU" dirty="0" smtClean="0"/>
              <a:t>Архитектура, технологии,</a:t>
            </a:r>
            <a:r>
              <a:rPr lang="en-US" dirty="0" smtClean="0"/>
              <a:t> </a:t>
            </a:r>
            <a:r>
              <a:rPr lang="ru-RU" dirty="0" smtClean="0"/>
              <a:t>…</a:t>
            </a:r>
          </a:p>
          <a:p>
            <a:pPr lvl="1"/>
            <a:r>
              <a:rPr lang="en-US" dirty="0" smtClean="0"/>
              <a:t>Tutorials</a:t>
            </a:r>
            <a:endParaRPr lang="ru-RU" dirty="0" smtClean="0"/>
          </a:p>
          <a:p>
            <a:r>
              <a:rPr lang="ru-RU" dirty="0" smtClean="0"/>
              <a:t>Документация на </a:t>
            </a:r>
            <a:r>
              <a:rPr lang="en-US" dirty="0" smtClean="0"/>
              <a:t>API/</a:t>
            </a:r>
            <a:r>
              <a:rPr lang="ru-RU" dirty="0" smtClean="0"/>
              <a:t>языки</a:t>
            </a:r>
            <a:r>
              <a:rPr lang="en-US" dirty="0" smtClean="0"/>
              <a:t>/</a:t>
            </a:r>
            <a:r>
              <a:rPr lang="ru-RU" dirty="0" smtClean="0"/>
              <a:t>утилиты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74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доставлять пользователю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ru-RU" dirty="0" smtClean="0"/>
              <a:t>документация</a:t>
            </a:r>
            <a:r>
              <a:rPr lang="en-US" dirty="0" smtClean="0"/>
              <a:t> (</a:t>
            </a:r>
            <a:r>
              <a:rPr lang="ru-RU" dirty="0" smtClean="0"/>
              <a:t>сайт)</a:t>
            </a:r>
          </a:p>
          <a:p>
            <a:r>
              <a:rPr lang="en-US" dirty="0" smtClean="0"/>
              <a:t>Offline</a:t>
            </a:r>
          </a:p>
          <a:p>
            <a:pPr lvl="1"/>
            <a:r>
              <a:rPr lang="en-US" dirty="0" smtClean="0"/>
              <a:t>Static HTML (</a:t>
            </a:r>
            <a:r>
              <a:rPr lang="ru-RU" dirty="0" smtClean="0"/>
              <a:t>одним файлом, группой файлов, …)</a:t>
            </a:r>
          </a:p>
          <a:p>
            <a:pPr lvl="1"/>
            <a:r>
              <a:rPr lang="ru-RU" dirty="0" smtClean="0"/>
              <a:t>Специальный формат</a:t>
            </a:r>
            <a:r>
              <a:rPr lang="en-US" dirty="0" smtClean="0"/>
              <a:t> </a:t>
            </a:r>
            <a:endParaRPr lang="ru-RU" dirty="0" smtClean="0"/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hlp</a:t>
            </a:r>
            <a:r>
              <a:rPr lang="ru-RU" dirty="0" smtClean="0"/>
              <a:t> (</a:t>
            </a:r>
            <a:r>
              <a:rPr lang="en-US" dirty="0" err="1" smtClean="0"/>
              <a:t>WinHelp</a:t>
            </a:r>
            <a:r>
              <a:rPr lang="ru-RU" dirty="0" smtClean="0"/>
              <a:t>)</a:t>
            </a:r>
            <a:r>
              <a:rPr lang="en-US" dirty="0" smtClean="0"/>
              <a:t>, .chm</a:t>
            </a:r>
            <a:r>
              <a:rPr lang="ru-RU" dirty="0" smtClean="0"/>
              <a:t> (</a:t>
            </a:r>
            <a:r>
              <a:rPr lang="en-US" dirty="0"/>
              <a:t>Microsoft Compiled HTML </a:t>
            </a:r>
            <a:r>
              <a:rPr lang="en-US" dirty="0" smtClean="0"/>
              <a:t>Help</a:t>
            </a:r>
            <a:r>
              <a:rPr lang="ru-RU" dirty="0" smtClean="0"/>
              <a:t>)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/>
              <a:t>.</a:t>
            </a:r>
            <a:r>
              <a:rPr lang="en-US" dirty="0" err="1"/>
              <a:t>hxs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Microsoft </a:t>
            </a:r>
            <a:r>
              <a:rPr lang="en-US" dirty="0"/>
              <a:t>Help </a:t>
            </a:r>
            <a:r>
              <a:rPr lang="en-US" dirty="0" smtClean="0"/>
              <a:t>2</a:t>
            </a:r>
            <a:r>
              <a:rPr lang="ru-RU" dirty="0" smtClean="0"/>
              <a:t>)</a:t>
            </a:r>
            <a:endParaRPr lang="en-US" dirty="0" smtClean="0"/>
          </a:p>
          <a:p>
            <a:pPr lvl="3"/>
            <a:r>
              <a:rPr lang="ru-RU" dirty="0" smtClean="0"/>
              <a:t>Поиск, навигация, поддержка контекстных переходов (на конкретный топик)</a:t>
            </a:r>
          </a:p>
          <a:p>
            <a:pPr lvl="1"/>
            <a:r>
              <a:rPr lang="ru-RU" dirty="0" smtClean="0"/>
              <a:t>Форматы документов</a:t>
            </a:r>
            <a:r>
              <a:rPr lang="en-US" dirty="0" smtClean="0"/>
              <a:t> </a:t>
            </a:r>
            <a:endParaRPr lang="ru-RU" dirty="0" smtClean="0"/>
          </a:p>
          <a:p>
            <a:pPr lvl="2"/>
            <a:r>
              <a:rPr lang="en-US" dirty="0" smtClean="0"/>
              <a:t>PDF</a:t>
            </a:r>
            <a:endParaRPr lang="ru-RU" dirty="0" smtClean="0"/>
          </a:p>
          <a:p>
            <a:pPr lvl="1"/>
            <a:r>
              <a:rPr lang="ru-RU" dirty="0" smtClean="0"/>
              <a:t>Специализированные системы помощи</a:t>
            </a:r>
            <a:r>
              <a:rPr lang="en-US" dirty="0" smtClean="0"/>
              <a:t>/</a:t>
            </a:r>
            <a:r>
              <a:rPr lang="ru-RU" dirty="0" smtClean="0"/>
              <a:t>документации </a:t>
            </a:r>
          </a:p>
          <a:p>
            <a:pPr lvl="2"/>
            <a:r>
              <a:rPr lang="en-US" dirty="0" smtClean="0"/>
              <a:t>man pages (Unix)</a:t>
            </a:r>
            <a:r>
              <a:rPr lang="ru-RU" dirty="0" smtClean="0"/>
              <a:t>, </a:t>
            </a:r>
            <a:r>
              <a:rPr lang="en-US" dirty="0" smtClean="0"/>
              <a:t>PowerShell help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356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authoring </a:t>
            </a:r>
            <a:r>
              <a:rPr lang="en-US" dirty="0" smtClean="0"/>
              <a:t>tool</a:t>
            </a:r>
            <a:r>
              <a:rPr lang="ru-RU" dirty="0" smtClean="0"/>
              <a:t> (системы создания документации)</a:t>
            </a:r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971550" y="2357437"/>
            <a:ext cx="3105176" cy="1114425"/>
            <a:chOff x="971550" y="2357437"/>
            <a:chExt cx="3105176" cy="1114425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550" y="2357437"/>
              <a:ext cx="1143000" cy="1114425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>
            <a:xfrm>
              <a:off x="2305023" y="2729983"/>
              <a:ext cx="17717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Adobe </a:t>
              </a:r>
              <a:r>
                <a:rPr lang="en-US" dirty="0" err="1"/>
                <a:t>RoboHelp</a:t>
              </a:r>
              <a:endParaRPr lang="ru-RU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2647950" y="3837728"/>
            <a:ext cx="2092463" cy="962025"/>
            <a:chOff x="2076449" y="3757609"/>
            <a:chExt cx="2092463" cy="962025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6449" y="3757609"/>
              <a:ext cx="962025" cy="962025"/>
            </a:xfrm>
            <a:prstGeom prst="rect">
              <a:avLst/>
            </a:prstGeom>
          </p:spPr>
        </p:pic>
        <p:sp>
          <p:nvSpPr>
            <p:cNvPr id="8" name="Прямоугольник 7"/>
            <p:cNvSpPr/>
            <p:nvPr/>
          </p:nvSpPr>
          <p:spPr>
            <a:xfrm>
              <a:off x="3038474" y="4085148"/>
              <a:ext cx="1130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HelpNDoc</a:t>
              </a:r>
              <a:endParaRPr lang="ru-RU" dirty="0"/>
            </a:p>
          </p:txBody>
        </p:sp>
      </p:grp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r="10159"/>
          <a:stretch/>
        </p:blipFill>
        <p:spPr>
          <a:xfrm>
            <a:off x="628650" y="5339829"/>
            <a:ext cx="2695575" cy="8382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3775" y="2232020"/>
            <a:ext cx="1255200" cy="12552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776" y="5209328"/>
            <a:ext cx="3253199" cy="6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5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Документация для разработчиков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75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Концептуальные </a:t>
            </a:r>
            <a:r>
              <a:rPr lang="ru-RU" dirty="0" smtClean="0"/>
              <a:t>моменты</a:t>
            </a:r>
            <a:r>
              <a:rPr lang="en-US" dirty="0" smtClean="0"/>
              <a:t> vs </a:t>
            </a:r>
            <a:r>
              <a:rPr lang="ru-RU" dirty="0"/>
              <a:t>Документация на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Концептуальные </a:t>
            </a:r>
            <a:r>
              <a:rPr lang="ru-RU" dirty="0" smtClean="0"/>
              <a:t>моменты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Большой объем текста</a:t>
            </a:r>
            <a:endParaRPr lang="en-US" dirty="0" smtClean="0"/>
          </a:p>
          <a:p>
            <a:r>
              <a:rPr lang="ru-RU" dirty="0" smtClean="0"/>
              <a:t>Оформление</a:t>
            </a:r>
          </a:p>
          <a:p>
            <a:pPr lvl="1"/>
            <a:r>
              <a:rPr lang="ru-RU" dirty="0" smtClean="0"/>
              <a:t>форматирование, списки</a:t>
            </a:r>
            <a:r>
              <a:rPr lang="en-US" dirty="0" smtClean="0"/>
              <a:t>/</a:t>
            </a:r>
            <a:r>
              <a:rPr lang="ru-RU" dirty="0" smtClean="0"/>
              <a:t>таблицы, картинки, …</a:t>
            </a:r>
          </a:p>
          <a:p>
            <a:r>
              <a:rPr lang="ru-RU" dirty="0" smtClean="0"/>
              <a:t>Относительно статичны</a:t>
            </a:r>
          </a:p>
          <a:p>
            <a:pPr lvl="1"/>
            <a:r>
              <a:rPr lang="ru-RU" dirty="0" smtClean="0"/>
              <a:t>Не так часто меняются</a:t>
            </a:r>
          </a:p>
          <a:p>
            <a:r>
              <a:rPr lang="ru-RU" dirty="0" smtClean="0"/>
              <a:t>Жесткой структуры нет</a:t>
            </a:r>
          </a:p>
          <a:p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Документация на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Структура соответствует структуре кода</a:t>
            </a:r>
          </a:p>
          <a:p>
            <a:pPr lvl="1"/>
            <a:r>
              <a:rPr lang="ru-RU" dirty="0" smtClean="0"/>
              <a:t>Классы, методы, свойства, …</a:t>
            </a:r>
          </a:p>
          <a:p>
            <a:r>
              <a:rPr lang="ru-RU" dirty="0" smtClean="0"/>
              <a:t>Оформление – минимально</a:t>
            </a:r>
          </a:p>
          <a:p>
            <a:r>
              <a:rPr lang="ru-RU" dirty="0" smtClean="0"/>
              <a:t>Меняются вместе с </a:t>
            </a:r>
            <a:r>
              <a:rPr lang="en-US" dirty="0" smtClean="0"/>
              <a:t>API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123950" y="5820330"/>
            <a:ext cx="339554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ru-RU" sz="3600" b="1" dirty="0">
                <a:ln/>
                <a:solidFill>
                  <a:schemeClr val="accent4"/>
                </a:solidFill>
              </a:rPr>
              <a:t>Писать вручную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00975" y="5820331"/>
            <a:ext cx="2923236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ru-RU" sz="3600" b="1" dirty="0" smtClean="0">
                <a:ln/>
                <a:solidFill>
                  <a:schemeClr val="accent4"/>
                </a:solidFill>
              </a:rPr>
              <a:t>Генерировать</a:t>
            </a:r>
            <a:endParaRPr lang="ru-RU" sz="36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0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Генераторы документации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311770"/>
            <a:ext cx="2486025" cy="485775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595000" y="3742250"/>
            <a:ext cx="4552434" cy="1547814"/>
            <a:chOff x="595000" y="3742250"/>
            <a:chExt cx="4552434" cy="154781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000" y="3742250"/>
              <a:ext cx="1581462" cy="1547814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2066" y="4269247"/>
              <a:ext cx="2865368" cy="493819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866" y="2490656"/>
            <a:ext cx="3172268" cy="187668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8935" y="4910040"/>
            <a:ext cx="4283132" cy="1027372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8417665" y="1744372"/>
            <a:ext cx="2262736" cy="1134795"/>
            <a:chOff x="8417665" y="1744372"/>
            <a:chExt cx="2262736" cy="1134795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17665" y="1744372"/>
              <a:ext cx="1274976" cy="1134795"/>
            </a:xfrm>
            <a:prstGeom prst="rect">
              <a:avLst/>
            </a:prstGeom>
          </p:spPr>
        </p:pic>
        <p:sp>
          <p:nvSpPr>
            <p:cNvPr id="11" name="Прямоугольник 10"/>
            <p:cNvSpPr/>
            <p:nvPr/>
          </p:nvSpPr>
          <p:spPr>
            <a:xfrm>
              <a:off x="9909934" y="2134693"/>
              <a:ext cx="770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DocFX</a:t>
              </a:r>
              <a:endParaRPr lang="ru-RU" dirty="0"/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427" y="4910040"/>
            <a:ext cx="1079965" cy="100031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538" y="2297386"/>
            <a:ext cx="1079965" cy="10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5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266</Words>
  <Application>Microsoft Office PowerPoint</Application>
  <PresentationFormat>Широкоэкранный</PresentationFormat>
  <Paragraphs>79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Documentation</vt:lpstr>
      <vt:lpstr>Документация</vt:lpstr>
      <vt:lpstr>Кто пользователи документации?</vt:lpstr>
      <vt:lpstr>Что документировать</vt:lpstr>
      <vt:lpstr>Как доставлять пользователю</vt:lpstr>
      <vt:lpstr>Help authoring tool (системы создания документации)</vt:lpstr>
      <vt:lpstr>Документация для разработчиков</vt:lpstr>
      <vt:lpstr>Концептуальные моменты vs Документация на API</vt:lpstr>
      <vt:lpstr>Генераторы документации</vt:lpstr>
      <vt:lpstr>Презентация PowerPoint</vt:lpstr>
      <vt:lpstr>Использование SHFB</vt:lpstr>
      <vt:lpstr>XML документация (в .Net)</vt:lpstr>
      <vt:lpstr>Описание контента</vt:lpstr>
      <vt:lpstr>SHFB vs DocFX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</dc:title>
  <dc:creator>Романов Михаил Леонидович</dc:creator>
  <cp:lastModifiedBy>Романов Михаил Леонидович</cp:lastModifiedBy>
  <cp:revision>21</cp:revision>
  <dcterms:created xsi:type="dcterms:W3CDTF">2022-11-20T14:27:27Z</dcterms:created>
  <dcterms:modified xsi:type="dcterms:W3CDTF">2022-12-09T09:08:57Z</dcterms:modified>
</cp:coreProperties>
</file>