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86" r:id="rId4"/>
    <p:sldId id="260" r:id="rId5"/>
    <p:sldId id="263" r:id="rId6"/>
    <p:sldId id="262" r:id="rId7"/>
    <p:sldId id="264" r:id="rId8"/>
    <p:sldId id="265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7" r:id="rId25"/>
    <p:sldId id="298" r:id="rId26"/>
    <p:sldId id="308" r:id="rId27"/>
    <p:sldId id="301" r:id="rId28"/>
    <p:sldId id="306" r:id="rId29"/>
    <p:sldId id="305" r:id="rId30"/>
    <p:sldId id="287" r:id="rId31"/>
    <p:sldId id="291" r:id="rId32"/>
    <p:sldId id="292" r:id="rId33"/>
    <p:sldId id="293" r:id="rId34"/>
    <p:sldId id="259" r:id="rId35"/>
    <p:sldId id="288" r:id="rId36"/>
    <p:sldId id="289" r:id="rId37"/>
    <p:sldId id="299" r:id="rId38"/>
    <p:sldId id="294" r:id="rId39"/>
    <p:sldId id="295" r:id="rId40"/>
    <p:sldId id="309" r:id="rId41"/>
    <p:sldId id="300" r:id="rId42"/>
    <p:sldId id="310" r:id="rId43"/>
    <p:sldId id="296" r:id="rId44"/>
    <p:sldId id="290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657211-EFFC-44BA-B6CF-97457393AB23}">
          <p14:sldIdLst>
            <p14:sldId id="256"/>
          </p14:sldIdLst>
        </p14:section>
        <p14:section name="Базовые моменты" id="{3010DC60-0E1B-408F-B3B1-D1707BCD51D2}">
          <p14:sldIdLst>
            <p14:sldId id="257"/>
            <p14:sldId id="286"/>
            <p14:sldId id="260"/>
            <p14:sldId id="263"/>
            <p14:sldId id="262"/>
            <p14:sldId id="264"/>
            <p14:sldId id="265"/>
          </p14:sldIdLst>
        </p14:section>
        <p14:section name="Архитектура, пригодная к тестированию" id="{D7DE4828-93EB-4E1D-B1FD-641616E1BAC7}">
          <p14:sldIdLst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Рекомендации и &quot;лучшие практики&quot;" id="{2C426E1A-0DE6-4231-8CE8-CAE5B1D245C8}">
          <p14:sldIdLst>
            <p14:sldId id="297"/>
            <p14:sldId id="298"/>
            <p14:sldId id="308"/>
            <p14:sldId id="301"/>
            <p14:sldId id="306"/>
            <p14:sldId id="305"/>
          </p14:sldIdLst>
        </p14:section>
        <p14:section name="Test Driven Development (TDD)" id="{B941F0AC-45C9-4A1D-B9D2-2B75D654A3F3}">
          <p14:sldIdLst>
            <p14:sldId id="287"/>
            <p14:sldId id="291"/>
            <p14:sldId id="292"/>
            <p14:sldId id="293"/>
          </p14:sldIdLst>
        </p14:section>
        <p14:section name="Проверка покрытия" id="{07CD1FF2-A19E-4F02-9340-F88AD8240808}">
          <p14:sldIdLst>
            <p14:sldId id="259"/>
            <p14:sldId id="288"/>
            <p14:sldId id="289"/>
            <p14:sldId id="299"/>
          </p14:sldIdLst>
        </p14:section>
        <p14:section name="Специальные случаи" id="{83148BAB-07CD-41E8-B04D-87E99D2704FC}">
          <p14:sldIdLst>
            <p14:sldId id="294"/>
            <p14:sldId id="295"/>
            <p14:sldId id="309"/>
            <p14:sldId id="300"/>
            <p14:sldId id="310"/>
          </p14:sldIdLst>
        </p14:section>
        <p14:section name="Заключение" id="{3F52017F-39B7-4117-AA16-8EA140D4FBBB}">
          <p14:sldIdLst>
            <p14:sldId id="29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91FF5-6470-4A2F-BF8E-5A10FFCD0C1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69250-AC67-4FC8-96E3-DB818A6186CE}">
      <dgm:prSet phldrT="[Text]"/>
      <dgm:spPr/>
      <dgm:t>
        <a:bodyPr/>
        <a:lstStyle/>
        <a:p>
          <a:r>
            <a:rPr lang="ru-RU" dirty="0" smtClean="0"/>
            <a:t>1) </a:t>
          </a:r>
          <a:r>
            <a:rPr lang="en-US" dirty="0" smtClean="0"/>
            <a:t>Write test</a:t>
          </a:r>
          <a:endParaRPr lang="en-US" dirty="0"/>
        </a:p>
      </dgm:t>
    </dgm:pt>
    <dgm:pt modelId="{453FD1AF-2F19-4917-937F-25CC9C272F4B}" type="parTrans" cxnId="{1828E6AA-AD7F-4DAF-918B-34C960C9F4EA}">
      <dgm:prSet/>
      <dgm:spPr/>
      <dgm:t>
        <a:bodyPr/>
        <a:lstStyle/>
        <a:p>
          <a:endParaRPr lang="en-US"/>
        </a:p>
      </dgm:t>
    </dgm:pt>
    <dgm:pt modelId="{FBDB7615-1704-4DB8-B10F-39E421A282D1}" type="sibTrans" cxnId="{1828E6AA-AD7F-4DAF-918B-34C960C9F4EA}">
      <dgm:prSet/>
      <dgm:spPr/>
      <dgm:t>
        <a:bodyPr/>
        <a:lstStyle/>
        <a:p>
          <a:endParaRPr lang="en-US" dirty="0"/>
        </a:p>
      </dgm:t>
    </dgm:pt>
    <dgm:pt modelId="{A1579BF3-83ED-4AC8-9A1B-D98516600030}">
      <dgm:prSet phldrT="[Text]"/>
      <dgm:spPr>
        <a:solidFill>
          <a:srgbClr val="FF0000"/>
        </a:solidFill>
      </dgm:spPr>
      <dgm:t>
        <a:bodyPr/>
        <a:lstStyle/>
        <a:p>
          <a:r>
            <a:rPr lang="ru-RU" dirty="0" smtClean="0"/>
            <a:t>2) </a:t>
          </a:r>
          <a:r>
            <a:rPr lang="en-US" dirty="0" smtClean="0"/>
            <a:t>Make compilable</a:t>
          </a:r>
          <a:endParaRPr lang="en-US" dirty="0"/>
        </a:p>
      </dgm:t>
    </dgm:pt>
    <dgm:pt modelId="{CD440171-83AF-4D6B-BCFE-7F921BF863BA}" type="parTrans" cxnId="{4DC2CD6D-F713-4044-9AAE-5474DA04DCAC}">
      <dgm:prSet/>
      <dgm:spPr/>
      <dgm:t>
        <a:bodyPr/>
        <a:lstStyle/>
        <a:p>
          <a:endParaRPr lang="en-US"/>
        </a:p>
      </dgm:t>
    </dgm:pt>
    <dgm:pt modelId="{0FBE3035-CCFC-4E6F-9C9A-D559E4B52BD5}" type="sibTrans" cxnId="{4DC2CD6D-F713-4044-9AAE-5474DA04DCAC}">
      <dgm:prSet/>
      <dgm:spPr/>
      <dgm:t>
        <a:bodyPr/>
        <a:lstStyle/>
        <a:p>
          <a:endParaRPr lang="en-US" dirty="0"/>
        </a:p>
      </dgm:t>
    </dgm:pt>
    <dgm:pt modelId="{007EA236-5AD7-4963-9213-2401270C2F6A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3) </a:t>
          </a:r>
          <a:r>
            <a:rPr lang="en-US" dirty="0" smtClean="0"/>
            <a:t>Fix test</a:t>
          </a:r>
          <a:endParaRPr lang="en-US" dirty="0"/>
        </a:p>
      </dgm:t>
    </dgm:pt>
    <dgm:pt modelId="{E8965958-822B-4A3C-A586-9C0B3BF1CF8E}" type="parTrans" cxnId="{5ADD030A-50C2-4AC8-8E17-9C2AED4663AC}">
      <dgm:prSet/>
      <dgm:spPr/>
      <dgm:t>
        <a:bodyPr/>
        <a:lstStyle/>
        <a:p>
          <a:endParaRPr lang="en-US"/>
        </a:p>
      </dgm:t>
    </dgm:pt>
    <dgm:pt modelId="{54B01553-D60D-4C3A-B1ED-81846E600736}" type="sibTrans" cxnId="{5ADD030A-50C2-4AC8-8E17-9C2AED4663AC}">
      <dgm:prSet/>
      <dgm:spPr/>
      <dgm:t>
        <a:bodyPr/>
        <a:lstStyle/>
        <a:p>
          <a:endParaRPr lang="en-US" dirty="0"/>
        </a:p>
      </dgm:t>
    </dgm:pt>
    <dgm:pt modelId="{79200927-9FFA-4677-AF7F-BCC451DF8CFA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4) </a:t>
          </a:r>
          <a:r>
            <a:rPr lang="en-US" dirty="0" smtClean="0"/>
            <a:t>Refactor</a:t>
          </a:r>
          <a:endParaRPr lang="en-US" dirty="0"/>
        </a:p>
      </dgm:t>
    </dgm:pt>
    <dgm:pt modelId="{4658816C-3879-430B-8080-E47C73A08B6A}" type="parTrans" cxnId="{57CC4A78-00A1-436F-8852-BA699447EB78}">
      <dgm:prSet/>
      <dgm:spPr/>
      <dgm:t>
        <a:bodyPr/>
        <a:lstStyle/>
        <a:p>
          <a:endParaRPr lang="en-US"/>
        </a:p>
      </dgm:t>
    </dgm:pt>
    <dgm:pt modelId="{6C9922D9-4DF1-45D4-ACCF-680212E8BE5E}" type="sibTrans" cxnId="{57CC4A78-00A1-436F-8852-BA699447EB78}">
      <dgm:prSet/>
      <dgm:spPr/>
      <dgm:t>
        <a:bodyPr/>
        <a:lstStyle/>
        <a:p>
          <a:endParaRPr lang="en-US" dirty="0"/>
        </a:p>
      </dgm:t>
    </dgm:pt>
    <dgm:pt modelId="{30D26679-3A4A-44D6-BAF7-F1A372EAEB60}" type="pres">
      <dgm:prSet presAssocID="{4D091FF5-6470-4A2F-BF8E-5A10FFCD0C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131D20-B369-4968-9DD2-85A7EE4E1978}" type="pres">
      <dgm:prSet presAssocID="{FD269250-AC67-4FC8-96E3-DB818A6186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86942-7A8F-47EC-AF33-2FD12164CA40}" type="pres">
      <dgm:prSet presAssocID="{FBDB7615-1704-4DB8-B10F-39E421A282D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3B940EB-350C-483F-90C3-E6F36436DAEC}" type="pres">
      <dgm:prSet presAssocID="{FBDB7615-1704-4DB8-B10F-39E421A282D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F9D39EA-6753-4A1E-9A89-5BC9B2F2D1FF}" type="pres">
      <dgm:prSet presAssocID="{A1579BF3-83ED-4AC8-9A1B-D9851660003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6549E-34F9-4EAF-BD4E-EC1D25E6B360}" type="pres">
      <dgm:prSet presAssocID="{0FBE3035-CCFC-4E6F-9C9A-D559E4B52B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B8955F9-FD7F-4398-BFBB-14BDD9371915}" type="pres">
      <dgm:prSet presAssocID="{0FBE3035-CCFC-4E6F-9C9A-D559E4B52B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ED91554-E0F5-4B4A-A107-84B62ADB55E1}" type="pres">
      <dgm:prSet presAssocID="{007EA236-5AD7-4963-9213-2401270C2F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46866-F00A-45BC-82C8-AACDB13D9E5F}" type="pres">
      <dgm:prSet presAssocID="{54B01553-D60D-4C3A-B1ED-81846E60073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6F897BB-5E53-412F-93E8-6320E0B6F708}" type="pres">
      <dgm:prSet presAssocID="{54B01553-D60D-4C3A-B1ED-81846E60073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F4CCD2C-E867-4443-8D31-0835285CEBA2}" type="pres">
      <dgm:prSet presAssocID="{79200927-9FFA-4677-AF7F-BCC451DF8C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5DD07-A2C3-4CBD-905F-5345EE924CF7}" type="pres">
      <dgm:prSet presAssocID="{6C9922D9-4DF1-45D4-ACCF-680212E8BE5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1088419-69D9-4087-A077-F76AED328BC6}" type="pres">
      <dgm:prSet presAssocID="{6C9922D9-4DF1-45D4-ACCF-680212E8BE5E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78B5975-171D-4A86-9CE6-EB158BC279BA}" type="presOf" srcId="{6C9922D9-4DF1-45D4-ACCF-680212E8BE5E}" destId="{D295DD07-A2C3-4CBD-905F-5345EE924CF7}" srcOrd="0" destOrd="0" presId="urn:microsoft.com/office/officeart/2005/8/layout/cycle2"/>
    <dgm:cxn modelId="{0FEFA1B5-39BB-426B-83DA-919FA933DABC}" type="presOf" srcId="{54B01553-D60D-4C3A-B1ED-81846E600736}" destId="{85146866-F00A-45BC-82C8-AACDB13D9E5F}" srcOrd="0" destOrd="0" presId="urn:microsoft.com/office/officeart/2005/8/layout/cycle2"/>
    <dgm:cxn modelId="{C0E00550-D871-4786-815D-D08A488E42F2}" type="presOf" srcId="{0FBE3035-CCFC-4E6F-9C9A-D559E4B52BD5}" destId="{DB8955F9-FD7F-4398-BFBB-14BDD9371915}" srcOrd="1" destOrd="0" presId="urn:microsoft.com/office/officeart/2005/8/layout/cycle2"/>
    <dgm:cxn modelId="{494E384F-FEAC-4A62-8C72-E488AC2B54F3}" type="presOf" srcId="{0FBE3035-CCFC-4E6F-9C9A-D559E4B52BD5}" destId="{5006549E-34F9-4EAF-BD4E-EC1D25E6B360}" srcOrd="0" destOrd="0" presId="urn:microsoft.com/office/officeart/2005/8/layout/cycle2"/>
    <dgm:cxn modelId="{60919019-36A9-4F0B-8DDC-B091B3CBD2E4}" type="presOf" srcId="{54B01553-D60D-4C3A-B1ED-81846E600736}" destId="{96F897BB-5E53-412F-93E8-6320E0B6F708}" srcOrd="1" destOrd="0" presId="urn:microsoft.com/office/officeart/2005/8/layout/cycle2"/>
    <dgm:cxn modelId="{1828E6AA-AD7F-4DAF-918B-34C960C9F4EA}" srcId="{4D091FF5-6470-4A2F-BF8E-5A10FFCD0C16}" destId="{FD269250-AC67-4FC8-96E3-DB818A6186CE}" srcOrd="0" destOrd="0" parTransId="{453FD1AF-2F19-4917-937F-25CC9C272F4B}" sibTransId="{FBDB7615-1704-4DB8-B10F-39E421A282D1}"/>
    <dgm:cxn modelId="{E63D9779-D3B2-4DAC-B612-E5391E6D5A33}" type="presOf" srcId="{A1579BF3-83ED-4AC8-9A1B-D98516600030}" destId="{0F9D39EA-6753-4A1E-9A89-5BC9B2F2D1FF}" srcOrd="0" destOrd="0" presId="urn:microsoft.com/office/officeart/2005/8/layout/cycle2"/>
    <dgm:cxn modelId="{37B72A7E-4AD7-4CD2-BC2A-5C3EB34C7660}" type="presOf" srcId="{4D091FF5-6470-4A2F-BF8E-5A10FFCD0C16}" destId="{30D26679-3A4A-44D6-BAF7-F1A372EAEB60}" srcOrd="0" destOrd="0" presId="urn:microsoft.com/office/officeart/2005/8/layout/cycle2"/>
    <dgm:cxn modelId="{73F3232A-411D-40EA-AD9D-05A5FEA098C9}" type="presOf" srcId="{007EA236-5AD7-4963-9213-2401270C2F6A}" destId="{AED91554-E0F5-4B4A-A107-84B62ADB55E1}" srcOrd="0" destOrd="0" presId="urn:microsoft.com/office/officeart/2005/8/layout/cycle2"/>
    <dgm:cxn modelId="{5ADD030A-50C2-4AC8-8E17-9C2AED4663AC}" srcId="{4D091FF5-6470-4A2F-BF8E-5A10FFCD0C16}" destId="{007EA236-5AD7-4963-9213-2401270C2F6A}" srcOrd="2" destOrd="0" parTransId="{E8965958-822B-4A3C-A586-9C0B3BF1CF8E}" sibTransId="{54B01553-D60D-4C3A-B1ED-81846E600736}"/>
    <dgm:cxn modelId="{4DC2CD6D-F713-4044-9AAE-5474DA04DCAC}" srcId="{4D091FF5-6470-4A2F-BF8E-5A10FFCD0C16}" destId="{A1579BF3-83ED-4AC8-9A1B-D98516600030}" srcOrd="1" destOrd="0" parTransId="{CD440171-83AF-4D6B-BCFE-7F921BF863BA}" sibTransId="{0FBE3035-CCFC-4E6F-9C9A-D559E4B52BD5}"/>
    <dgm:cxn modelId="{2F87D111-B242-418A-A6BD-8FBD24B369A5}" type="presOf" srcId="{FBDB7615-1704-4DB8-B10F-39E421A282D1}" destId="{A3B940EB-350C-483F-90C3-E6F36436DAEC}" srcOrd="1" destOrd="0" presId="urn:microsoft.com/office/officeart/2005/8/layout/cycle2"/>
    <dgm:cxn modelId="{7A130E0A-7371-44AF-A5CA-1B5060AD16D5}" type="presOf" srcId="{FD269250-AC67-4FC8-96E3-DB818A6186CE}" destId="{D2131D20-B369-4968-9DD2-85A7EE4E1978}" srcOrd="0" destOrd="0" presId="urn:microsoft.com/office/officeart/2005/8/layout/cycle2"/>
    <dgm:cxn modelId="{57CC4A78-00A1-436F-8852-BA699447EB78}" srcId="{4D091FF5-6470-4A2F-BF8E-5A10FFCD0C16}" destId="{79200927-9FFA-4677-AF7F-BCC451DF8CFA}" srcOrd="3" destOrd="0" parTransId="{4658816C-3879-430B-8080-E47C73A08B6A}" sibTransId="{6C9922D9-4DF1-45D4-ACCF-680212E8BE5E}"/>
    <dgm:cxn modelId="{EADEE2F1-DB65-492B-9D41-CE2D7715029F}" type="presOf" srcId="{79200927-9FFA-4677-AF7F-BCC451DF8CFA}" destId="{BF4CCD2C-E867-4443-8D31-0835285CEBA2}" srcOrd="0" destOrd="0" presId="urn:microsoft.com/office/officeart/2005/8/layout/cycle2"/>
    <dgm:cxn modelId="{CA9D7B42-4826-44A1-A189-AE1A686F54F2}" type="presOf" srcId="{FBDB7615-1704-4DB8-B10F-39E421A282D1}" destId="{7E586942-7A8F-47EC-AF33-2FD12164CA40}" srcOrd="0" destOrd="0" presId="urn:microsoft.com/office/officeart/2005/8/layout/cycle2"/>
    <dgm:cxn modelId="{0920720A-39DC-4E97-AB03-AD49D74502B8}" type="presOf" srcId="{6C9922D9-4DF1-45D4-ACCF-680212E8BE5E}" destId="{51088419-69D9-4087-A077-F76AED328BC6}" srcOrd="1" destOrd="0" presId="urn:microsoft.com/office/officeart/2005/8/layout/cycle2"/>
    <dgm:cxn modelId="{DD7BC4C7-7BF4-42AB-B1C2-9F9E4B8A2915}" type="presParOf" srcId="{30D26679-3A4A-44D6-BAF7-F1A372EAEB60}" destId="{D2131D20-B369-4968-9DD2-85A7EE4E1978}" srcOrd="0" destOrd="0" presId="urn:microsoft.com/office/officeart/2005/8/layout/cycle2"/>
    <dgm:cxn modelId="{AF6D77E9-8043-4376-8CFE-DA26D87B8F10}" type="presParOf" srcId="{30D26679-3A4A-44D6-BAF7-F1A372EAEB60}" destId="{7E586942-7A8F-47EC-AF33-2FD12164CA40}" srcOrd="1" destOrd="0" presId="urn:microsoft.com/office/officeart/2005/8/layout/cycle2"/>
    <dgm:cxn modelId="{353A091D-2BF2-499E-9E08-B6295EE6F333}" type="presParOf" srcId="{7E586942-7A8F-47EC-AF33-2FD12164CA40}" destId="{A3B940EB-350C-483F-90C3-E6F36436DAEC}" srcOrd="0" destOrd="0" presId="urn:microsoft.com/office/officeart/2005/8/layout/cycle2"/>
    <dgm:cxn modelId="{FFAB497F-1C1B-4725-AB3E-BAC7AE3D2A6B}" type="presParOf" srcId="{30D26679-3A4A-44D6-BAF7-F1A372EAEB60}" destId="{0F9D39EA-6753-4A1E-9A89-5BC9B2F2D1FF}" srcOrd="2" destOrd="0" presId="urn:microsoft.com/office/officeart/2005/8/layout/cycle2"/>
    <dgm:cxn modelId="{23E40C06-3D10-4F2F-9CC0-3D9677601B77}" type="presParOf" srcId="{30D26679-3A4A-44D6-BAF7-F1A372EAEB60}" destId="{5006549E-34F9-4EAF-BD4E-EC1D25E6B360}" srcOrd="3" destOrd="0" presId="urn:microsoft.com/office/officeart/2005/8/layout/cycle2"/>
    <dgm:cxn modelId="{2F0DC112-2257-4AD7-9027-B72DA6F1E3CB}" type="presParOf" srcId="{5006549E-34F9-4EAF-BD4E-EC1D25E6B360}" destId="{DB8955F9-FD7F-4398-BFBB-14BDD9371915}" srcOrd="0" destOrd="0" presId="urn:microsoft.com/office/officeart/2005/8/layout/cycle2"/>
    <dgm:cxn modelId="{702B4C99-6241-48EA-9DC8-FADBC5399423}" type="presParOf" srcId="{30D26679-3A4A-44D6-BAF7-F1A372EAEB60}" destId="{AED91554-E0F5-4B4A-A107-84B62ADB55E1}" srcOrd="4" destOrd="0" presId="urn:microsoft.com/office/officeart/2005/8/layout/cycle2"/>
    <dgm:cxn modelId="{7270E04A-3B95-48C9-B28A-F4AE3CBCD226}" type="presParOf" srcId="{30D26679-3A4A-44D6-BAF7-F1A372EAEB60}" destId="{85146866-F00A-45BC-82C8-AACDB13D9E5F}" srcOrd="5" destOrd="0" presId="urn:microsoft.com/office/officeart/2005/8/layout/cycle2"/>
    <dgm:cxn modelId="{CB78D735-F00E-4673-AD37-E1BDEEB0F90D}" type="presParOf" srcId="{85146866-F00A-45BC-82C8-AACDB13D9E5F}" destId="{96F897BB-5E53-412F-93E8-6320E0B6F708}" srcOrd="0" destOrd="0" presId="urn:microsoft.com/office/officeart/2005/8/layout/cycle2"/>
    <dgm:cxn modelId="{FEFA8502-52D0-4A98-A64C-2880D2D61456}" type="presParOf" srcId="{30D26679-3A4A-44D6-BAF7-F1A372EAEB60}" destId="{BF4CCD2C-E867-4443-8D31-0835285CEBA2}" srcOrd="6" destOrd="0" presId="urn:microsoft.com/office/officeart/2005/8/layout/cycle2"/>
    <dgm:cxn modelId="{B1C73D0C-BB58-470A-BAAF-032140661868}" type="presParOf" srcId="{30D26679-3A4A-44D6-BAF7-F1A372EAEB60}" destId="{D295DD07-A2C3-4CBD-905F-5345EE924CF7}" srcOrd="7" destOrd="0" presId="urn:microsoft.com/office/officeart/2005/8/layout/cycle2"/>
    <dgm:cxn modelId="{982A0AF8-970C-4027-A859-5EEAC70B4904}" type="presParOf" srcId="{D295DD07-A2C3-4CBD-905F-5345EE924CF7}" destId="{51088419-69D9-4087-A077-F76AED328B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1D20-B369-4968-9DD2-85A7EE4E1978}">
      <dsp:nvSpPr>
        <dsp:cNvPr id="0" name=""/>
        <dsp:cNvSpPr/>
      </dsp:nvSpPr>
      <dsp:spPr>
        <a:xfrm>
          <a:off x="4437511" y="2210"/>
          <a:ext cx="1776044" cy="177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1) </a:t>
          </a:r>
          <a:r>
            <a:rPr lang="en-US" sz="2100" kern="1200" dirty="0" smtClean="0"/>
            <a:t>Write test</a:t>
          </a:r>
          <a:endParaRPr lang="en-US" sz="2100" kern="1200" dirty="0"/>
        </a:p>
      </dsp:txBody>
      <dsp:txXfrm>
        <a:off x="4697607" y="262306"/>
        <a:ext cx="1255852" cy="1255852"/>
      </dsp:txXfrm>
    </dsp:sp>
    <dsp:sp modelId="{7E586942-7A8F-47EC-AF33-2FD12164CA40}">
      <dsp:nvSpPr>
        <dsp:cNvPr id="0" name=""/>
        <dsp:cNvSpPr/>
      </dsp:nvSpPr>
      <dsp:spPr>
        <a:xfrm rot="2700000">
          <a:off x="6022885" y="1523902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6043624" y="1593716"/>
        <a:ext cx="330437" cy="359649"/>
      </dsp:txXfrm>
    </dsp:sp>
    <dsp:sp modelId="{0F9D39EA-6753-4A1E-9A89-5BC9B2F2D1FF}">
      <dsp:nvSpPr>
        <dsp:cNvPr id="0" name=""/>
        <dsp:cNvSpPr/>
      </dsp:nvSpPr>
      <dsp:spPr>
        <a:xfrm>
          <a:off x="6323161" y="1887859"/>
          <a:ext cx="1776044" cy="177604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2) </a:t>
          </a:r>
          <a:r>
            <a:rPr lang="en-US" sz="2100" kern="1200" dirty="0" smtClean="0"/>
            <a:t>Make compilable</a:t>
          </a:r>
          <a:endParaRPr lang="en-US" sz="2100" kern="1200" dirty="0"/>
        </a:p>
      </dsp:txBody>
      <dsp:txXfrm>
        <a:off x="6583257" y="2147955"/>
        <a:ext cx="1255852" cy="1255852"/>
      </dsp:txXfrm>
    </dsp:sp>
    <dsp:sp modelId="{5006549E-34F9-4EAF-BD4E-EC1D25E6B360}">
      <dsp:nvSpPr>
        <dsp:cNvPr id="0" name=""/>
        <dsp:cNvSpPr/>
      </dsp:nvSpPr>
      <dsp:spPr>
        <a:xfrm rot="8100000">
          <a:off x="6041779" y="3409552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6162656" y="3479366"/>
        <a:ext cx="330437" cy="359649"/>
      </dsp:txXfrm>
    </dsp:sp>
    <dsp:sp modelId="{AED91554-E0F5-4B4A-A107-84B62ADB55E1}">
      <dsp:nvSpPr>
        <dsp:cNvPr id="0" name=""/>
        <dsp:cNvSpPr/>
      </dsp:nvSpPr>
      <dsp:spPr>
        <a:xfrm>
          <a:off x="4437511" y="3773509"/>
          <a:ext cx="1776044" cy="177604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3) </a:t>
          </a:r>
          <a:r>
            <a:rPr lang="en-US" sz="2100" kern="1200" dirty="0" smtClean="0"/>
            <a:t>Fix test</a:t>
          </a:r>
          <a:endParaRPr lang="en-US" sz="2100" kern="1200" dirty="0"/>
        </a:p>
      </dsp:txBody>
      <dsp:txXfrm>
        <a:off x="4697607" y="4033605"/>
        <a:ext cx="1255852" cy="1255852"/>
      </dsp:txXfrm>
    </dsp:sp>
    <dsp:sp modelId="{85146866-F00A-45BC-82C8-AACDB13D9E5F}">
      <dsp:nvSpPr>
        <dsp:cNvPr id="0" name=""/>
        <dsp:cNvSpPr/>
      </dsp:nvSpPr>
      <dsp:spPr>
        <a:xfrm rot="13500000">
          <a:off x="4156129" y="3428446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4277006" y="3598398"/>
        <a:ext cx="330437" cy="359649"/>
      </dsp:txXfrm>
    </dsp:sp>
    <dsp:sp modelId="{BF4CCD2C-E867-4443-8D31-0835285CEBA2}">
      <dsp:nvSpPr>
        <dsp:cNvPr id="0" name=""/>
        <dsp:cNvSpPr/>
      </dsp:nvSpPr>
      <dsp:spPr>
        <a:xfrm>
          <a:off x="2551862" y="1887859"/>
          <a:ext cx="1776044" cy="177604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4) </a:t>
          </a:r>
          <a:r>
            <a:rPr lang="en-US" sz="2100" kern="1200" dirty="0" smtClean="0"/>
            <a:t>Refactor</a:t>
          </a:r>
          <a:endParaRPr lang="en-US" sz="2100" kern="1200" dirty="0"/>
        </a:p>
      </dsp:txBody>
      <dsp:txXfrm>
        <a:off x="2811958" y="2147955"/>
        <a:ext cx="1255852" cy="1255852"/>
      </dsp:txXfrm>
    </dsp:sp>
    <dsp:sp modelId="{D295DD07-A2C3-4CBD-905F-5345EE924CF7}">
      <dsp:nvSpPr>
        <dsp:cNvPr id="0" name=""/>
        <dsp:cNvSpPr/>
      </dsp:nvSpPr>
      <dsp:spPr>
        <a:xfrm rot="18900000">
          <a:off x="4137235" y="1542796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4157974" y="1712748"/>
        <a:ext cx="330437" cy="359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3CE8-B9E0-4488-8C98-715176E44FB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CE69B-6087-4E68-A4F1-9A351A526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1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3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4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7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0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2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33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6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8B09-622E-4AF4-91C9-DE094D54159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1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mock.org/" TargetMode="External"/><Relationship Id="rId2" Type="http://schemas.openxmlformats.org/officeDocument/2006/relationships/hyperlink" Target="http://code.google.com/p/moq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.microsoft.com/en-us/projects/moles/" TargetMode="External"/><Relationship Id="rId4" Type="http://schemas.openxmlformats.org/officeDocument/2006/relationships/hyperlink" Target="http://www.typemoc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.codeplex.com/" TargetMode="External"/><Relationship Id="rId2" Type="http://schemas.openxmlformats.org/officeDocument/2006/relationships/hyperlink" Target="http://code.google.com/p/autofa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dd460648.aspx" TargetMode="External"/><Relationship Id="rId4" Type="http://schemas.openxmlformats.org/officeDocument/2006/relationships/hyperlink" Target="http://www.springframework.ne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package" Target="../embeddings/_________Microsoft_Word.docx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_________Microsoft_Word1.docx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over.com/" TargetMode="External"/><Relationship Id="rId2" Type="http://schemas.openxmlformats.org/officeDocument/2006/relationships/hyperlink" Target="https://learn.microsoft.com/en-us/visualstudio/test/using-code-coverage-to-determine-how-much-code-is-being-tes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ortuneN/FineCodeCoverag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sqldeveloper/" TargetMode="External"/><Relationship Id="rId2" Type="http://schemas.openxmlformats.org/officeDocument/2006/relationships/hyperlink" Target="https://learn.microsoft.com/en-us/sql/ssdt/sql-server-data-tool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eevey/creevey" TargetMode="External"/><Relationship Id="rId2" Type="http://schemas.openxmlformats.org/officeDocument/2006/relationships/hyperlink" Target="https://storybook.js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uentassertions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Модульные тесты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3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15" y="2590801"/>
            <a:ext cx="3920318" cy="357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0965" y="1767191"/>
            <a:ext cx="449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7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Чем плохи зависимости в коде для тестов?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 писать</a:t>
            </a:r>
          </a:p>
          <a:p>
            <a:r>
              <a:rPr lang="ru-RU" dirty="0" smtClean="0"/>
              <a:t>Сложно запускать </a:t>
            </a:r>
            <a:r>
              <a:rPr lang="ru-RU" smtClean="0"/>
              <a:t>(инфраструктура)</a:t>
            </a:r>
            <a:endParaRPr lang="ru-RU" dirty="0" smtClean="0"/>
          </a:p>
          <a:p>
            <a:r>
              <a:rPr lang="ru-RU" dirty="0" smtClean="0"/>
              <a:t>Медленно работает</a:t>
            </a:r>
          </a:p>
          <a:p>
            <a:r>
              <a:rPr lang="ru-RU" dirty="0" smtClean="0"/>
              <a:t>Сложно диагностировать ошибку</a:t>
            </a:r>
          </a:p>
          <a:p>
            <a:pPr lvl="1"/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58" y="2202026"/>
            <a:ext cx="3974937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Замена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smtClean="0"/>
              <a:t>тестах</a:t>
            </a:r>
            <a:r>
              <a:rPr lang="ru-RU" dirty="0" smtClean="0"/>
              <a:t> всех зависимостей на классы с простым</a:t>
            </a:r>
            <a:r>
              <a:rPr lang="en-US" dirty="0" smtClean="0"/>
              <a:t>/</a:t>
            </a:r>
            <a:r>
              <a:rPr lang="ru-RU" dirty="0"/>
              <a:t>предсказуемым </a:t>
            </a:r>
            <a:r>
              <a:rPr lang="ru-RU" dirty="0" smtClean="0"/>
              <a:t>поведением</a:t>
            </a:r>
          </a:p>
          <a:p>
            <a:endParaRPr lang="ru-RU" dirty="0"/>
          </a:p>
          <a:p>
            <a:r>
              <a:rPr lang="ru-RU" dirty="0"/>
              <a:t>Технически заместители – </a:t>
            </a:r>
            <a:r>
              <a:rPr lang="ru-RU" dirty="0" smtClean="0"/>
              <a:t>это</a:t>
            </a:r>
          </a:p>
          <a:p>
            <a:pPr lvl="1"/>
            <a:r>
              <a:rPr lang="ru-RU" dirty="0"/>
              <a:t>Рукописные </a:t>
            </a:r>
            <a:r>
              <a:rPr lang="ru-RU" dirty="0" smtClean="0"/>
              <a:t>классы-заместители (</a:t>
            </a:r>
            <a:r>
              <a:rPr lang="en-US" b="1" dirty="0"/>
              <a:t>stubs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Классы-имитаторы, </a:t>
            </a:r>
            <a:r>
              <a:rPr lang="ru-RU" dirty="0" err="1"/>
              <a:t>моки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b="1" dirty="0" smtClean="0"/>
              <a:t>mo</a:t>
            </a:r>
            <a:r>
              <a:rPr lang="en-US" b="1" dirty="0"/>
              <a:t>c</a:t>
            </a:r>
            <a:r>
              <a:rPr lang="en-US" b="1" dirty="0" smtClean="0"/>
              <a:t>ks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Подмена реализации </a:t>
            </a:r>
            <a:r>
              <a:rPr lang="ru-RU" dirty="0" smtClean="0"/>
              <a:t>(перехват вызовов, …)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stubs</a:t>
            </a:r>
            <a:r>
              <a:rPr lang="ru-RU" dirty="0" smtClean="0"/>
              <a:t> (заглушки, заместители)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Работа только через интерфейсы (абстрактные классы)</a:t>
            </a:r>
          </a:p>
          <a:p>
            <a:r>
              <a:rPr lang="ru-RU" smtClean="0"/>
              <a:t>В реальном коде рабочая реализация, в тестах - заместитель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49119" y="3445778"/>
            <a:ext cx="14393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IUserDao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69619" y="4780248"/>
            <a:ext cx="14393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71421" y="4794359"/>
            <a:ext cx="159878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UserDaoStub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689286" y="4360178"/>
            <a:ext cx="1079500" cy="420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H="1" flipV="1">
            <a:off x="8768787" y="4360179"/>
            <a:ext cx="702029" cy="43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62" y="2555847"/>
            <a:ext cx="3429000" cy="22011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Внешние зависимости – только от интерфейсов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возможность заменить реализацию </a:t>
            </a:r>
            <a:r>
              <a:rPr lang="en-US" b="1" dirty="0" err="1" smtClean="0"/>
              <a:t>IUserDao</a:t>
            </a:r>
            <a:r>
              <a:rPr lang="en-US" b="1" dirty="0" smtClean="0"/>
              <a:t> </a:t>
            </a:r>
            <a:r>
              <a:rPr lang="ru-RU" dirty="0" smtClean="0"/>
              <a:t>извне!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0372" y="1110843"/>
            <a:ext cx="432179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 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9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Пример. Продолжение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247" y="2577525"/>
            <a:ext cx="4355983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Реализация </a:t>
            </a:r>
            <a:r>
              <a:rPr lang="en-US" dirty="0" smtClean="0"/>
              <a:t>Stub:</a:t>
            </a:r>
          </a:p>
          <a:p>
            <a:r>
              <a:rPr lang="ru-RU" dirty="0" smtClean="0"/>
              <a:t>Предельно простая и контролируемая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9064" y="1690688"/>
            <a:ext cx="4343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UserDaoStub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UserResult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Insert(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user.ID = UserResult.ID;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user.Name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UserResult.Name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Update(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3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«+»</a:t>
            </a:r>
          </a:p>
          <a:p>
            <a:r>
              <a:rPr lang="ru-RU" dirty="0" smtClean="0"/>
              <a:t>все очень просто и не требует никаких специальных библиотек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«-»</a:t>
            </a:r>
          </a:p>
          <a:p>
            <a:r>
              <a:rPr lang="ru-RU" dirty="0" smtClean="0"/>
              <a:t>для каждого тестового сценария нужна своя реализация: </a:t>
            </a:r>
          </a:p>
          <a:p>
            <a:pPr lvl="1"/>
            <a:r>
              <a:rPr lang="ru-RU" dirty="0" smtClean="0"/>
              <a:t>рост числа </a:t>
            </a:r>
            <a:r>
              <a:rPr lang="en-US" dirty="0" smtClean="0"/>
              <a:t>stubs</a:t>
            </a:r>
            <a:endParaRPr lang="ru-RU" dirty="0" smtClean="0"/>
          </a:p>
          <a:p>
            <a:pPr lvl="1"/>
            <a:r>
              <a:rPr lang="ru-RU" dirty="0" smtClean="0"/>
              <a:t>усложнение логики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 имитаторов (</a:t>
            </a:r>
            <a:r>
              <a:rPr lang="en-US" dirty="0" smtClean="0"/>
              <a:t>mocks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конкретного теста, нужна только часть функциональности: </a:t>
            </a:r>
          </a:p>
          <a:p>
            <a:pPr lvl="1"/>
            <a:r>
              <a:rPr lang="ru-RU" dirty="0" smtClean="0"/>
              <a:t>не все методы, </a:t>
            </a:r>
          </a:p>
          <a:p>
            <a:pPr lvl="1"/>
            <a:r>
              <a:rPr lang="ru-RU" dirty="0" smtClean="0"/>
              <a:t>в методах только часть логики, 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Для каждого теста эта функциональность своя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0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Использование </a:t>
            </a:r>
            <a:r>
              <a:rPr lang="en-US" dirty="0" err="1" smtClean="0"/>
              <a:t>Moq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 </a:t>
            </a:r>
            <a:r>
              <a:rPr lang="ru-RU" sz="1600" dirty="0">
                <a:latin typeface="Consolas"/>
              </a:rPr>
              <a:t>       </a:t>
            </a:r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SaveNewUserTest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userInfoMock.Setup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u.Validate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userInfoMock.Setup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u.IsNew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).Returns(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userDaoMock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userDaoMock.Setup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u.Insert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b="1" dirty="0" err="1">
                <a:solidFill>
                  <a:srgbClr val="2B91AF"/>
                </a:solidFill>
                <a:latin typeface="Consolas"/>
              </a:rPr>
              <a:t>It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.IsAny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b="1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&gt;()));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userDaoMock.Object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userBC.SaveUser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userInfoMock.Object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868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Mock-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dirty="0" err="1"/>
              <a:t>Moq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http://code.google.com/p/moq/</a:t>
            </a:r>
            <a:endParaRPr lang="en-US" u="sng" dirty="0"/>
          </a:p>
          <a:p>
            <a:r>
              <a:rPr lang="en-US" dirty="0" err="1"/>
              <a:t>NMock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http://nmock.org/</a:t>
            </a:r>
          </a:p>
          <a:p>
            <a:r>
              <a:rPr lang="en-US" dirty="0"/>
              <a:t>Isolator.NET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http://www.typemock.com/</a:t>
            </a:r>
          </a:p>
          <a:p>
            <a:r>
              <a:rPr lang="en-US" dirty="0"/>
              <a:t>Microsoft Moles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http://research.microsoft.com/en-us/projects/moles/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моменты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75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сложности:</a:t>
            </a:r>
          </a:p>
          <a:p>
            <a:pPr lvl="1"/>
            <a:r>
              <a:rPr lang="ru-RU" dirty="0" smtClean="0"/>
              <a:t>Цепочка зависимости может быть очень длинной</a:t>
            </a:r>
            <a:r>
              <a:rPr lang="en-US" dirty="0"/>
              <a:t>:</a:t>
            </a:r>
            <a:r>
              <a:rPr lang="en-US" dirty="0" smtClean="0"/>
              <a:t> Controller → Business Logic → Validator → Data Access → …</a:t>
            </a:r>
            <a:endParaRPr lang="ru-RU" dirty="0" smtClean="0"/>
          </a:p>
          <a:p>
            <a:pPr lvl="1"/>
            <a:r>
              <a:rPr lang="ru-RU" dirty="0" smtClean="0"/>
              <a:t>на каждом уровне может быть множество зависимостей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3-4 </a:t>
            </a:r>
            <a:r>
              <a:rPr lang="ru-RU" dirty="0"/>
              <a:t>объекта </a:t>
            </a:r>
            <a:r>
              <a:rPr lang="en-US" dirty="0" smtClean="0"/>
              <a:t>BL</a:t>
            </a:r>
          </a:p>
          <a:p>
            <a:pPr lvl="2"/>
            <a:r>
              <a:rPr lang="ru-RU" dirty="0" smtClean="0"/>
              <a:t>инфраструктура (</a:t>
            </a:r>
            <a:r>
              <a:rPr lang="ru-RU" dirty="0" err="1" smtClean="0"/>
              <a:t>логгирование</a:t>
            </a:r>
            <a:r>
              <a:rPr lang="ru-RU" dirty="0" smtClean="0"/>
              <a:t>, чтение конфигурации, …)</a:t>
            </a:r>
            <a:endParaRPr lang="en-US" dirty="0" smtClean="0"/>
          </a:p>
          <a:p>
            <a:pPr lvl="1"/>
            <a:r>
              <a:rPr lang="ru-RU" dirty="0" smtClean="0"/>
              <a:t>у каждого объекта может быть свое время жизни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46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Пример. Внедрение зависимостей через конструктор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04439" y="1690688"/>
            <a:ext cx="7162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/>
              </a:rPr>
              <a:t> </a:t>
            </a:r>
            <a:r>
              <a:rPr lang="ru-RU" sz="1400" dirty="0">
                <a:latin typeface="Consolas"/>
              </a:rPr>
              <a:t>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ILogger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_logger;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ILogger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logger)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_logger = logger;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logger.Trace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(“Call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method”);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	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3873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682454" y="1370901"/>
            <a:ext cx="60484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InitContainer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builder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ContainerBuilder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builder.RegisterType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builder.RegisterType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u =&gt;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         Name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"New User"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Age = 0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})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container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builder.Build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/>
          </a:p>
          <a:p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UseContainer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userBC.SaveUser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7875" y="2357306"/>
            <a:ext cx="3752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IoC</a:t>
            </a:r>
            <a:r>
              <a:rPr lang="ru-RU" dirty="0" smtClean="0"/>
              <a:t> хороши, когда вам нужно </a:t>
            </a:r>
          </a:p>
          <a:p>
            <a:r>
              <a:rPr lang="ru-RU" dirty="0" smtClean="0"/>
              <a:t>свои классы передать чужой инфраструктуре</a:t>
            </a:r>
          </a:p>
          <a:p>
            <a:endParaRPr lang="ru-RU" dirty="0"/>
          </a:p>
          <a:p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r>
              <a:rPr lang="ru-RU" dirty="0" smtClean="0"/>
              <a:t> – инфраструктура</a:t>
            </a:r>
          </a:p>
          <a:p>
            <a:r>
              <a:rPr lang="ru-RU" dirty="0" smtClean="0"/>
              <a:t>Контроллеры, </a:t>
            </a:r>
            <a:r>
              <a:rPr lang="en-US" dirty="0" smtClean="0"/>
              <a:t>View</a:t>
            </a:r>
            <a:r>
              <a:rPr lang="ru-RU" dirty="0" smtClean="0"/>
              <a:t>, бизнес-логика – ваши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85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b="1" dirty="0" err="1" smtClean="0"/>
              <a:t>Autofac</a:t>
            </a:r>
            <a:r>
              <a:rPr lang="en-GB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http://code.google.com/p/autofac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(Microsoft Patterns &amp; Practices)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http://unity.codeplex.com/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Spring.NET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http://www.springframework.net/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(Managed Extensibility Framework)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http://msdn.microsoft.com/en-us/library/dd460648.aspx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210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и "лучшие практики"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должны быть ортогональны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167618" y="1825625"/>
            <a:ext cx="6186182" cy="4351338"/>
          </a:xfrm>
        </p:spPr>
        <p:txBody>
          <a:bodyPr/>
          <a:lstStyle/>
          <a:p>
            <a:r>
              <a:rPr lang="ru-RU" dirty="0" smtClean="0"/>
              <a:t>Проблема – </a:t>
            </a:r>
            <a:r>
              <a:rPr lang="en-US" dirty="0" smtClean="0"/>
              <a:t>Shared</a:t>
            </a:r>
            <a:r>
              <a:rPr lang="ru-RU" dirty="0"/>
              <a:t>-</a:t>
            </a:r>
            <a:r>
              <a:rPr lang="ru-RU" dirty="0" smtClean="0"/>
              <a:t>состояния</a:t>
            </a:r>
          </a:p>
          <a:p>
            <a:pPr lvl="1"/>
            <a:r>
              <a:rPr lang="ru-RU" dirty="0" smtClean="0"/>
              <a:t>Переменные (</a:t>
            </a:r>
            <a:r>
              <a:rPr lang="en-US" dirty="0" smtClean="0"/>
              <a:t>static)</a:t>
            </a:r>
          </a:p>
          <a:p>
            <a:pPr lvl="1"/>
            <a:r>
              <a:rPr lang="ru-RU" dirty="0" smtClean="0"/>
              <a:t>БД</a:t>
            </a:r>
          </a:p>
          <a:p>
            <a:pPr lvl="1"/>
            <a:r>
              <a:rPr lang="ru-RU" dirty="0" smtClean="0"/>
              <a:t>Изменения в </a:t>
            </a:r>
            <a:r>
              <a:rPr lang="en-US" dirty="0" smtClean="0"/>
              <a:t>Environment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Без пересечений</a:t>
            </a:r>
          </a:p>
          <a:p>
            <a:pPr lvl="1"/>
            <a:r>
              <a:rPr lang="ru-RU" dirty="0" smtClean="0"/>
              <a:t>Инициализация</a:t>
            </a:r>
            <a:r>
              <a:rPr lang="en-US" dirty="0" smtClean="0"/>
              <a:t>/</a:t>
            </a:r>
            <a:r>
              <a:rPr lang="ru-RU" dirty="0" smtClean="0"/>
              <a:t>чистка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5310" y="185869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MyTestClass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 = 1;       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Test1()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Value +=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(2, Value);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Test2()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Value -=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Value);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Покомпонентная структура тестов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3353" y="1418617"/>
            <a:ext cx="8610600" cy="2133600"/>
            <a:chOff x="499353" y="1418617"/>
            <a:chExt cx="8610600" cy="2133600"/>
          </a:xfrm>
        </p:grpSpPr>
        <p:sp>
          <p:nvSpPr>
            <p:cNvPr id="5" name="Rectangle 4"/>
            <p:cNvSpPr/>
            <p:nvPr/>
          </p:nvSpPr>
          <p:spPr>
            <a:xfrm>
              <a:off x="499353" y="1418617"/>
              <a:ext cx="8610600" cy="21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378" y="159533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Application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023353" y="3735418"/>
            <a:ext cx="8610600" cy="30463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4410522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BusinessLayer.Tests</a:t>
            </a:r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 err="1"/>
              <a:t>dll</a:t>
            </a:r>
            <a:r>
              <a:rPr lang="en-US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4534" y="4449588"/>
            <a:ext cx="226494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UILayer.Tests</a:t>
            </a:r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 err="1"/>
              <a:t>dll</a:t>
            </a:r>
            <a:r>
              <a:rPr lang="en-US" dirty="0"/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21941" y="5685814"/>
            <a:ext cx="2590800" cy="990600"/>
            <a:chOff x="2133600" y="2665379"/>
            <a:chExt cx="2057400" cy="990600"/>
          </a:xfrm>
        </p:grpSpPr>
        <p:sp>
          <p:nvSpPr>
            <p:cNvPr id="11" name="Rectangle 10"/>
            <p:cNvSpPr/>
            <p:nvPr/>
          </p:nvSpPr>
          <p:spPr>
            <a:xfrm>
              <a:off x="2362200" y="2665379"/>
              <a:ext cx="18288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Common.Tests</a:t>
              </a:r>
              <a:endParaRPr lang="en-US" dirty="0"/>
            </a:p>
            <a:p>
              <a:pPr algn="ctr"/>
              <a:r>
                <a:rPr lang="en-US" dirty="0"/>
                <a:t>&lt;</a:t>
              </a:r>
              <a:r>
                <a:rPr lang="en-US" dirty="0" err="1"/>
                <a:t>dll</a:t>
              </a:r>
              <a:r>
                <a:rPr lang="en-US" dirty="0"/>
                <a:t>&gt;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3600" y="2819400"/>
              <a:ext cx="381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5221" y="3160679"/>
              <a:ext cx="381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65754" y="400552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 Tests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4422" y="4572000"/>
            <a:ext cx="47977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44422" y="4953000"/>
            <a:ext cx="47977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6743" y="4594293"/>
            <a:ext cx="47977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8784" y="4935572"/>
            <a:ext cx="47977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3918355" y="3276600"/>
            <a:ext cx="149657" cy="1098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7938217" y="3276600"/>
            <a:ext cx="149657" cy="1098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 rot="10800000">
            <a:off x="7153274" y="5600700"/>
            <a:ext cx="381000" cy="6947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3873852" y="5621770"/>
            <a:ext cx="388319" cy="6947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28678" y="2211422"/>
            <a:ext cx="6743922" cy="990600"/>
            <a:chOff x="1104678" y="2211422"/>
            <a:chExt cx="6743922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4953000" y="2211422"/>
              <a:ext cx="2895600" cy="990600"/>
              <a:chOff x="2133600" y="2665379"/>
              <a:chExt cx="2057400" cy="9906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62200" y="2665379"/>
                <a:ext cx="1828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BusinessLayer</a:t>
                </a:r>
                <a:endParaRPr lang="en-US" dirty="0"/>
              </a:p>
              <a:p>
                <a:pPr algn="ctr"/>
                <a:r>
                  <a:rPr lang="en-US" dirty="0"/>
                  <a:t>&lt;</a:t>
                </a:r>
                <a:r>
                  <a:rPr lang="en-US" dirty="0" err="1"/>
                  <a:t>dll</a:t>
                </a:r>
                <a:r>
                  <a:rPr lang="en-US" dirty="0"/>
                  <a:t>&gt;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133600" y="28194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35221" y="3160679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104678" y="2211422"/>
              <a:ext cx="2590800" cy="990600"/>
              <a:chOff x="2133600" y="2665379"/>
              <a:chExt cx="2057400" cy="990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362200" y="2665379"/>
                <a:ext cx="18288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UILayer</a:t>
                </a:r>
                <a:endParaRPr lang="en-US" dirty="0"/>
              </a:p>
              <a:p>
                <a:pPr algn="ctr"/>
                <a:r>
                  <a:rPr lang="en-US" dirty="0"/>
                  <a:t>&lt;</a:t>
                </a:r>
                <a:r>
                  <a:rPr lang="en-US" dirty="0" err="1"/>
                  <a:t>dll</a:t>
                </a:r>
                <a:r>
                  <a:rPr lang="en-US" dirty="0"/>
                  <a:t>&gt;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33600" y="28194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35221" y="3160679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ight Arrow 25"/>
            <p:cNvSpPr/>
            <p:nvPr/>
          </p:nvSpPr>
          <p:spPr>
            <a:xfrm>
              <a:off x="3782686" y="2660719"/>
              <a:ext cx="1109175" cy="114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59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r>
              <a:rPr lang="ru-RU" dirty="0" smtClean="0"/>
              <a:t>-ы минимальны и читабельны</a:t>
            </a:r>
            <a:endParaRPr lang="ru-RU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15502"/>
              </p:ext>
            </p:extLst>
          </p:nvPr>
        </p:nvGraphicFramePr>
        <p:xfrm>
          <a:off x="6093946" y="1946945"/>
          <a:ext cx="36099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3607368" imgH="742118" progId="Word.Document.12">
                  <p:embed/>
                </p:oleObj>
              </mc:Choice>
              <mc:Fallback>
                <p:oleObj name="Document" r:id="rId3" imgW="3607368" imgH="742118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3946" y="1946945"/>
                        <a:ext cx="360997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82034"/>
              </p:ext>
            </p:extLst>
          </p:nvPr>
        </p:nvGraphicFramePr>
        <p:xfrm>
          <a:off x="1360021" y="1946945"/>
          <a:ext cx="3781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5" imgW="3778669" imgH="742118" progId="Word.Document.12">
                  <p:embed/>
                </p:oleObj>
              </mc:Choice>
              <mc:Fallback>
                <p:oleObj name="Document" r:id="rId5" imgW="3778669" imgH="742118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0021" y="1946945"/>
                        <a:ext cx="378142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34" y="3470945"/>
            <a:ext cx="4267200" cy="271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34" y="3470945"/>
            <a:ext cx="4267200" cy="271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7"/>
          <p:cNvSpPr/>
          <p:nvPr/>
        </p:nvSpPr>
        <p:spPr>
          <a:xfrm>
            <a:off x="2336334" y="2861345"/>
            <a:ext cx="2133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8"/>
          <p:cNvSpPr/>
          <p:nvPr/>
        </p:nvSpPr>
        <p:spPr>
          <a:xfrm>
            <a:off x="6832134" y="2861345"/>
            <a:ext cx="2133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Простота и понятность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91855" cy="222625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Имя теста – </a:t>
            </a:r>
            <a:r>
              <a:rPr lang="ru-RU" dirty="0" smtClean="0"/>
              <a:t>прозрачное</a:t>
            </a:r>
          </a:p>
          <a:p>
            <a:r>
              <a:rPr lang="ru-RU" dirty="0" smtClean="0"/>
              <a:t>Минимально возможный тест</a:t>
            </a:r>
          </a:p>
          <a:p>
            <a:r>
              <a:rPr lang="ru-RU" dirty="0"/>
              <a:t>Избегать логики в </a:t>
            </a:r>
            <a:r>
              <a:rPr lang="ru-RU" dirty="0" smtClean="0"/>
              <a:t>вычислении ожидаемого значения </a:t>
            </a:r>
            <a:r>
              <a:rPr lang="en-US" dirty="0" smtClean="0"/>
              <a:t>(</a:t>
            </a:r>
            <a:r>
              <a:rPr lang="ru-RU" dirty="0" smtClean="0"/>
              <a:t>для </a:t>
            </a:r>
            <a:r>
              <a:rPr lang="en-US" dirty="0" smtClean="0"/>
              <a:t>Assert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142995" y="20801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AddNums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9994" y="2080199"/>
            <a:ext cx="5698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Add_TwoNumbers_ReturnTheSum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9994" y="2080199"/>
            <a:ext cx="5579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Add_TwoNumbers_ReturnTheSum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Arrange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2);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+ 2, 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9993" y="2081258"/>
            <a:ext cx="5579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Add_TwoNumbers_ReturnTheSum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Arrange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2);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5" grpId="1"/>
      <p:bldP spid="6" grpId="0"/>
      <p:bldP spid="6" grpId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 зависимостей (</a:t>
            </a:r>
            <a:r>
              <a:rPr lang="en-US" dirty="0" smtClean="0"/>
              <a:t>DI/Mocks/Stubs)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Зависимые классы</a:t>
            </a:r>
            <a:endParaRPr lang="ru-RU" dirty="0"/>
          </a:p>
          <a:p>
            <a:r>
              <a:rPr lang="ru-RU" dirty="0" smtClean="0"/>
              <a:t>Источники данных</a:t>
            </a:r>
            <a:endParaRPr lang="en-US" dirty="0"/>
          </a:p>
          <a:p>
            <a:pPr lvl="1"/>
            <a:r>
              <a:rPr lang="en-US" dirty="0"/>
              <a:t>Web services 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ru-RU" dirty="0" smtClean="0"/>
              <a:t>Недетерминированная логика</a:t>
            </a:r>
            <a:endParaRPr lang="en-US" dirty="0"/>
          </a:p>
          <a:p>
            <a:pPr lvl="1"/>
            <a:r>
              <a:rPr lang="en-US" dirty="0" err="1"/>
              <a:t>DateTime.Now</a:t>
            </a:r>
            <a:endParaRPr lang="en-US" dirty="0"/>
          </a:p>
          <a:p>
            <a:pPr lvl="1"/>
            <a:r>
              <a:rPr lang="en-US" dirty="0"/>
              <a:t>Random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0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767" cy="4351338"/>
          </a:xfrm>
        </p:spPr>
        <p:txBody>
          <a:bodyPr/>
          <a:lstStyle/>
          <a:p>
            <a:r>
              <a:rPr lang="ru-RU" dirty="0" smtClean="0"/>
              <a:t>Набор методов, которые могут:</a:t>
            </a:r>
          </a:p>
          <a:p>
            <a:pPr lvl="1"/>
            <a:r>
              <a:rPr lang="ru-RU" dirty="0" smtClean="0"/>
              <a:t>создавать тестируемые объекты</a:t>
            </a:r>
          </a:p>
          <a:p>
            <a:pPr lvl="1"/>
            <a:r>
              <a:rPr lang="ru-RU" dirty="0" smtClean="0"/>
              <a:t>вызывать тестируемые методы</a:t>
            </a:r>
          </a:p>
          <a:p>
            <a:pPr lvl="1"/>
            <a:r>
              <a:rPr lang="ru-RU" dirty="0" smtClean="0"/>
              <a:t>проверять возвращаемые значения или состояние объектов.</a:t>
            </a:r>
            <a:endParaRPr lang="ru-RU" dirty="0"/>
          </a:p>
        </p:txBody>
      </p:sp>
      <p:sp>
        <p:nvSpPr>
          <p:cNvPr id="4" name="Rectangle 5"/>
          <p:cNvSpPr/>
          <p:nvPr/>
        </p:nvSpPr>
        <p:spPr>
          <a:xfrm>
            <a:off x="7402585" y="1924289"/>
            <a:ext cx="457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PointTest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600" dirty="0" err="1" smtClean="0">
                <a:solidFill>
                  <a:prstClr val="black"/>
                </a:solidFill>
                <a:latin typeface="Consolas"/>
              </a:rPr>
              <a:t>p.Move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(1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468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Driven </a:t>
            </a:r>
            <a:r>
              <a:rPr lang="en-US" dirty="0" smtClean="0"/>
              <a:t>Design</a:t>
            </a:r>
            <a:r>
              <a:rPr lang="ru-RU" dirty="0" smtClean="0"/>
              <a:t> (?)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6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обычных модульных тестов</a:t>
            </a:r>
            <a:endParaRPr lang="ru-RU" dirty="0"/>
          </a:p>
        </p:txBody>
      </p:sp>
      <p:sp>
        <p:nvSpPr>
          <p:cNvPr id="6" name="Documents"/>
          <p:cNvSpPr>
            <a:spLocks noEditPoints="1" noChangeArrowheads="1"/>
          </p:cNvSpPr>
          <p:nvPr/>
        </p:nvSpPr>
        <p:spPr bwMode="auto">
          <a:xfrm>
            <a:off x="4946184" y="2473158"/>
            <a:ext cx="2209800" cy="205146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Production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Documents"/>
          <p:cNvSpPr>
            <a:spLocks noEditPoints="1" noChangeArrowheads="1"/>
          </p:cNvSpPr>
          <p:nvPr/>
        </p:nvSpPr>
        <p:spPr bwMode="auto">
          <a:xfrm>
            <a:off x="8042867" y="2692440"/>
            <a:ext cx="1600200" cy="16129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8" name="Picture 6" descr="C:\Users\palazkov.SASAMI\AppData\Local\Microsoft\Windows\Temporary Internet Files\Content.IE5\N4UUR9VP\MP910220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19" y="2692440"/>
            <a:ext cx="1219200" cy="16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3"/>
          <p:cNvSpPr/>
          <p:nvPr/>
        </p:nvSpPr>
        <p:spPr>
          <a:xfrm>
            <a:off x="4119626" y="3312623"/>
            <a:ext cx="66040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8"/>
          <p:cNvSpPr/>
          <p:nvPr/>
        </p:nvSpPr>
        <p:spPr>
          <a:xfrm>
            <a:off x="7322142" y="3227956"/>
            <a:ext cx="66040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в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1926"/>
              </p:ext>
            </p:extLst>
          </p:nvPr>
        </p:nvGraphicFramePr>
        <p:xfrm>
          <a:off x="1121832" y="647701"/>
          <a:ext cx="10651068" cy="555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ая выноска 4"/>
          <p:cNvSpPr/>
          <p:nvPr/>
        </p:nvSpPr>
        <p:spPr>
          <a:xfrm>
            <a:off x="9001125" y="1009650"/>
            <a:ext cx="1981200" cy="963614"/>
          </a:xfrm>
          <a:prstGeom prst="wedgeRectCallout">
            <a:avLst>
              <a:gd name="adj1" fmla="val -128766"/>
              <a:gd name="adj2" fmla="val 96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Failed to </a:t>
            </a: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9328731" y="4784485"/>
            <a:ext cx="1981200" cy="963614"/>
          </a:xfrm>
          <a:prstGeom prst="wedgeRectCallout">
            <a:avLst>
              <a:gd name="adj1" fmla="val -143670"/>
              <a:gd name="adj2" fmla="val -897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/>
              <a:t>Test </a:t>
            </a:r>
            <a:r>
              <a:rPr lang="en-US" dirty="0" smtClean="0"/>
              <a:t>Fails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2004006" y="5022610"/>
            <a:ext cx="1981200" cy="963614"/>
          </a:xfrm>
          <a:prstGeom prst="wedgeRectCallout">
            <a:avLst>
              <a:gd name="adj1" fmla="val 125561"/>
              <a:gd name="adj2" fmla="val -1134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 smtClean="0"/>
              <a:t>Test </a:t>
            </a:r>
            <a:r>
              <a:rPr lang="en-US" dirty="0"/>
              <a:t>Passed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1489656" y="1491457"/>
            <a:ext cx="1981200" cy="963614"/>
          </a:xfrm>
          <a:prstGeom prst="wedgeRectCallout">
            <a:avLst>
              <a:gd name="adj1" fmla="val 150561"/>
              <a:gd name="adj2" fmla="val 55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 smtClean="0"/>
              <a:t>Test </a:t>
            </a:r>
            <a:r>
              <a:rPr lang="en-US" dirty="0"/>
              <a:t>Passed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131D20-B369-4968-9DD2-85A7EE4E1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586942-7A8F-47EC-AF33-2FD12164CA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9D39EA-6753-4A1E-9A89-5BC9B2F2D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06549E-34F9-4EAF-BD4E-EC1D25E6B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D91554-E0F5-4B4A-A107-84B62ADB5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146866-F00A-45BC-82C8-AACDB13D9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4CCD2C-E867-4443-8D31-0835285CE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95DD07-A2C3-4CBD-905F-5345EE924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4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покрытия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покрытия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75" y="1219201"/>
            <a:ext cx="9240532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40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 </a:t>
            </a:r>
            <a:r>
              <a:rPr lang="en-US" dirty="0" smtClean="0"/>
              <a:t>Enterprise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learn.microsoft.com/en-us/visualstudio/test/using-code-coverage-to-determine-how-much-code-is-being-tested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err="1" smtClean="0"/>
              <a:t>NCover</a:t>
            </a:r>
            <a:endParaRPr lang="en-US" dirty="0"/>
          </a:p>
          <a:p>
            <a:pPr marL="457200" lvl="1" indent="0">
              <a:buNone/>
            </a:pPr>
            <a:r>
              <a:rPr lang="ru-RU" dirty="0" err="1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s</a:t>
            </a:r>
            <a:r>
              <a:rPr lang="ru-RU" dirty="0" smtClean="0">
                <a:hlinkClick r:id="rId3"/>
              </a:rPr>
              <a:t>://</a:t>
            </a:r>
            <a:r>
              <a:rPr lang="ru-RU" dirty="0">
                <a:hlinkClick r:id="rId3"/>
              </a:rPr>
              <a:t>www.ncover.com</a:t>
            </a:r>
            <a:r>
              <a:rPr lang="ru-RU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ru-RU" dirty="0"/>
          </a:p>
          <a:p>
            <a:r>
              <a:rPr lang="en-US" dirty="0"/>
              <a:t>Fine Code Coverage </a:t>
            </a:r>
            <a:r>
              <a:rPr lang="en-US" dirty="0" smtClean="0"/>
              <a:t>(Open Source)</a:t>
            </a:r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github.com/FortuneN/FineCodeCoverage</a:t>
            </a:r>
            <a:endParaRPr lang="en-US" dirty="0"/>
          </a:p>
          <a:p>
            <a:pPr lvl="1"/>
            <a:r>
              <a:rPr lang="en-US" dirty="0" smtClean="0"/>
              <a:t>Coverlet</a:t>
            </a:r>
          </a:p>
          <a:p>
            <a:pPr lvl="1"/>
            <a:r>
              <a:rPr lang="en-US" dirty="0" err="1"/>
              <a:t>OpenCover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2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случаи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9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52119" cy="47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4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тестировать?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публичные методы (и свойства </a:t>
            </a:r>
            <a:r>
              <a:rPr lang="ru-RU" b="1" dirty="0" smtClean="0"/>
              <a:t>с логикой</a:t>
            </a:r>
            <a:r>
              <a:rPr lang="ru-RU" dirty="0" smtClean="0"/>
              <a:t>):</a:t>
            </a:r>
          </a:p>
          <a:p>
            <a:pPr lvl="1"/>
            <a:r>
              <a:rPr lang="ru-RU" dirty="0" smtClean="0"/>
              <a:t>Типичные операции (позитивные сценарии)</a:t>
            </a:r>
          </a:p>
          <a:p>
            <a:pPr lvl="1"/>
            <a:r>
              <a:rPr lang="ru-RU" dirty="0" smtClean="0"/>
              <a:t>Проверки граничных значений</a:t>
            </a:r>
          </a:p>
          <a:p>
            <a:pPr lvl="1"/>
            <a:r>
              <a:rPr lang="ru-RU" dirty="0" smtClean="0"/>
              <a:t>Проверки на недопустимые значения (выход за границы)</a:t>
            </a:r>
          </a:p>
          <a:p>
            <a:pPr lvl="1"/>
            <a:r>
              <a:rPr lang="ru-RU" dirty="0" smtClean="0"/>
              <a:t>Прочие </a:t>
            </a:r>
            <a:r>
              <a:rPr lang="en-US" dirty="0" smtClean="0"/>
              <a:t>exceptional </a:t>
            </a:r>
            <a:r>
              <a:rPr lang="ru-RU" dirty="0" smtClean="0"/>
              <a:t>сценарии (если есть)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095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Data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learn.microsoft.com/en-us/sql/ssdt/sql-server-data-tools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SQL Developer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>
                <a:hlinkClick r:id="rId3"/>
              </a:rPr>
              <a:t>www.oracle.com/database/sqldeveloper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1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форм</a:t>
            </a:r>
            <a:r>
              <a:rPr lang="en-US" dirty="0" smtClean="0"/>
              <a:t>/</a:t>
            </a:r>
            <a:r>
              <a:rPr lang="ru-RU" dirty="0" smtClean="0"/>
              <a:t>разметки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" y="1602297"/>
            <a:ext cx="4795565" cy="3302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76" y="2186039"/>
            <a:ext cx="6266723" cy="43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1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Storybook</a:t>
            </a:r>
          </a:p>
          <a:p>
            <a:pPr lvl="1"/>
            <a:r>
              <a:rPr lang="en-US" dirty="0">
                <a:hlinkClick r:id="rId2"/>
              </a:rPr>
              <a:t>https://storybook.js.org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err="1" smtClean="0"/>
              <a:t>Creevey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github.com/creevey/creevey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5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0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и минусы модульных тестов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“+”</a:t>
            </a:r>
          </a:p>
          <a:p>
            <a:pPr lvl="1"/>
            <a:r>
              <a:rPr lang="ru-RU" dirty="0" smtClean="0"/>
              <a:t>Предотвращает </a:t>
            </a:r>
            <a:r>
              <a:rPr lang="ru-RU" dirty="0"/>
              <a:t>появление ошибок в новом коде</a:t>
            </a:r>
          </a:p>
          <a:p>
            <a:pPr lvl="1"/>
            <a:r>
              <a:rPr lang="ru-RU" dirty="0"/>
              <a:t>Позволяет </a:t>
            </a:r>
            <a:r>
              <a:rPr lang="ru-RU" dirty="0" err="1"/>
              <a:t>рефакторить</a:t>
            </a:r>
            <a:r>
              <a:rPr lang="ru-RU" dirty="0"/>
              <a:t> код без риска его сломать</a:t>
            </a:r>
          </a:p>
          <a:p>
            <a:pPr lvl="1"/>
            <a:r>
              <a:rPr lang="ru-RU" dirty="0"/>
              <a:t>Тесты могут использоваться в качестве документации</a:t>
            </a:r>
          </a:p>
          <a:p>
            <a:pPr lvl="1"/>
            <a:r>
              <a:rPr lang="ru-RU" dirty="0"/>
              <a:t>Улучшает дизайн кода</a:t>
            </a:r>
          </a:p>
          <a:p>
            <a:r>
              <a:rPr lang="en-US" dirty="0" smtClean="0"/>
              <a:t>“-”</a:t>
            </a:r>
          </a:p>
          <a:p>
            <a:pPr lvl="1"/>
            <a:r>
              <a:rPr lang="ru-RU" dirty="0"/>
              <a:t>Увеличивает время разработки</a:t>
            </a:r>
          </a:p>
          <a:p>
            <a:pPr lvl="1"/>
            <a:r>
              <a:rPr lang="ru-RU" dirty="0"/>
              <a:t>Не проверяет взаимодействие компонентов</a:t>
            </a:r>
          </a:p>
          <a:p>
            <a:pPr lvl="1"/>
            <a:r>
              <a:rPr lang="ru-RU" dirty="0"/>
              <a:t>Никто не дает 100% гарантий, даже </a:t>
            </a:r>
            <a:r>
              <a:rPr lang="ru-RU" dirty="0" err="1"/>
              <a:t>Unit</a:t>
            </a:r>
            <a:r>
              <a:rPr lang="ru-RU" dirty="0"/>
              <a:t> тесты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Проверки результата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«Классический» </a:t>
            </a:r>
            <a:r>
              <a:rPr lang="en-US" dirty="0"/>
              <a:t>A</a:t>
            </a:r>
            <a:r>
              <a:rPr lang="en-US" dirty="0" smtClean="0"/>
              <a:t>ssertion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Fluent</a:t>
            </a:r>
            <a:r>
              <a:rPr lang="ru-RU" dirty="0" smtClean="0"/>
              <a:t>-синтаксис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788" y="3189401"/>
            <a:ext cx="4302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72200" y="2728006"/>
            <a:ext cx="4565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().Be(0);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point.Y.Should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().Be(-1);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72200" y="480816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BeEquivalentTo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Point(0, -1));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7588" y="4341264"/>
            <a:ext cx="5257800" cy="6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726488" y="1401094"/>
            <a:ext cx="301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https://fluentassertions.com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91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</a:t>
            </a:r>
            <a:r>
              <a:rPr lang="ru-RU" dirty="0" smtClean="0"/>
              <a:t>сценарии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071895" y="2453629"/>
            <a:ext cx="8364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System.ServiceModel.Security.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MessageSecurityException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AuthenticateOnSoapEndpointUsingWrongCredentials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CreateServiceHelper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IMobileAppPublicService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"111"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WSHttpBinding_MobileAppPublicService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service.GetTestString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77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tests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1482914" y="2669135"/>
            <a:ext cx="9011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MessageSecurityException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UserPasswordAuthentication_Wrong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user,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password)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GetClaimsIdentityCollection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STSServiceAdress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RegularServiceAdress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0998" y="1810579"/>
            <a:ext cx="416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Одна логика + много тестовых наборов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80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</a:t>
            </a:r>
            <a:r>
              <a:rPr lang="en-US" dirty="0" smtClean="0"/>
              <a:t>tests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5207" y="1427881"/>
            <a:ext cx="110767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GetTokenWithAreaInfo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[] 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Client don't have feature set for this area"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User1"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ClientId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= 1,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ModuleId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"C5A02F6A-19DB-49EB-8304-AB8A052ED1D7"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Invoicing_Administration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}};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TestCaseSource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GetTokenWithAreaInfo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GetTokenWithAreaInfoTest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description,</a:t>
            </a:r>
            <a:r>
              <a:rPr lang="ru-RU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user,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password,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requistedArea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areaName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areaId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9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Архитектура, пригодная к тестированию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1499</Words>
  <Application>Microsoft Office PowerPoint</Application>
  <PresentationFormat>Широкоэкранный</PresentationFormat>
  <Paragraphs>414</Paragraphs>
  <Slides>44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Тема Office</vt:lpstr>
      <vt:lpstr>Document</vt:lpstr>
      <vt:lpstr>Модульные тесты</vt:lpstr>
      <vt:lpstr>Базовые моменты</vt:lpstr>
      <vt:lpstr>Что такое Unit Tests</vt:lpstr>
      <vt:lpstr>Что тестировать?</vt:lpstr>
      <vt:lpstr>Проверки результата</vt:lpstr>
      <vt:lpstr>Exceptional сценарии</vt:lpstr>
      <vt:lpstr>Data driven tests</vt:lpstr>
      <vt:lpstr>Data driven tests 2</vt:lpstr>
      <vt:lpstr>Архитектура, пригодная к тестированию</vt:lpstr>
      <vt:lpstr>Зависимости</vt:lpstr>
      <vt:lpstr>Чем плохи зависимости в коде для тестов?</vt:lpstr>
      <vt:lpstr>Как решать?</vt:lpstr>
      <vt:lpstr>Использование stubs (заглушки, заместители)</vt:lpstr>
      <vt:lpstr>Пример</vt:lpstr>
      <vt:lpstr>Пример. Продолжение</vt:lpstr>
      <vt:lpstr>Плюсы и минусы stubs</vt:lpstr>
      <vt:lpstr>Общая идея имитаторов (mocks)</vt:lpstr>
      <vt:lpstr>Пример. Использование Moq</vt:lpstr>
      <vt:lpstr>Некоторые Mock-фреймворки</vt:lpstr>
      <vt:lpstr>Зависимости</vt:lpstr>
      <vt:lpstr>Пример. Внедрение зависимостей через конструктор </vt:lpstr>
      <vt:lpstr>Пример. IoC контейнеры</vt:lpstr>
      <vt:lpstr>DI/IoC контейнеры</vt:lpstr>
      <vt:lpstr>Рекомендации и "лучшие практики"</vt:lpstr>
      <vt:lpstr>Тесты должны быть ортогональны</vt:lpstr>
      <vt:lpstr>Покомпонентная структура тестов</vt:lpstr>
      <vt:lpstr>Assert-ы минимальны и читабельны</vt:lpstr>
      <vt:lpstr>Простота и понятность теста</vt:lpstr>
      <vt:lpstr>Без зависимостей (DI/Mocks/Stubs)</vt:lpstr>
      <vt:lpstr>Test Driven Development (TDD)</vt:lpstr>
      <vt:lpstr>Workflow обычных модульных тестов</vt:lpstr>
      <vt:lpstr>Workflow в TDD</vt:lpstr>
      <vt:lpstr>DEMO</vt:lpstr>
      <vt:lpstr>Проверка покрытия</vt:lpstr>
      <vt:lpstr>Проверка покрытия</vt:lpstr>
      <vt:lpstr>Инструменты</vt:lpstr>
      <vt:lpstr>DEMO</vt:lpstr>
      <vt:lpstr>Специальные случаи</vt:lpstr>
      <vt:lpstr>Тестирование БД</vt:lpstr>
      <vt:lpstr>Инструменты</vt:lpstr>
      <vt:lpstr>Тестирование форм/разметки</vt:lpstr>
      <vt:lpstr>Инструменты</vt:lpstr>
      <vt:lpstr>Заключение</vt:lpstr>
      <vt:lpstr>Плюсы и минусы модульных тестов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Модульные тесты</dc:title>
  <dc:creator>Романов Михаил Леонидович</dc:creator>
  <cp:lastModifiedBy>Романов Михаил Леонидович</cp:lastModifiedBy>
  <cp:revision>39</cp:revision>
  <dcterms:created xsi:type="dcterms:W3CDTF">2022-09-23T07:01:30Z</dcterms:created>
  <dcterms:modified xsi:type="dcterms:W3CDTF">2022-10-07T10:03:12Z</dcterms:modified>
</cp:coreProperties>
</file>