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2" r:id="rId11"/>
    <p:sldId id="268" r:id="rId12"/>
    <p:sldId id="269" r:id="rId13"/>
    <p:sldId id="270" r:id="rId14"/>
    <p:sldId id="28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86463EC-F306-4176-959A-02EDBA0048F7}">
          <p14:sldIdLst>
            <p14:sldId id="256"/>
          </p14:sldIdLst>
        </p14:section>
        <p14:section name="Структура HTTP" id="{AC6C5F93-21CF-4945-9957-5D895B27F1FE}">
          <p14:sldIdLst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Навигация" id="{F0730850-E0C7-471D-A9AC-821985E8B43D}">
          <p14:sldIdLst>
            <p14:sldId id="282"/>
            <p14:sldId id="268"/>
            <p14:sldId id="269"/>
            <p14:sldId id="270"/>
          </p14:sldIdLst>
        </p14:section>
        <p14:section name="Контент (body)" id="{4203D051-25D8-476B-8352-9DBF2CCB226C}">
          <p14:sldIdLst>
            <p14:sldId id="283"/>
            <p14:sldId id="271"/>
            <p14:sldId id="272"/>
            <p14:sldId id="273"/>
            <p14:sldId id="274"/>
          </p14:sldIdLst>
        </p14:section>
        <p14:section name="Раздел без заголовка" id="{C1913242-2EA8-43E0-B01A-A59C603AFA21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l Romanov" initials="MR" lastIdx="1" clrIdx="0">
    <p:extLst>
      <p:ext uri="{19B8F6BF-5375-455C-9EA6-DF929625EA0E}">
        <p15:presenceInfo xmlns:p15="http://schemas.microsoft.com/office/powerpoint/2012/main" userId="S-1-5-21-2772791249-4056421456-3424103388-175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8T21:50:17.707" idx="1">
    <p:pos x="7680" y="0"/>
    <p:text>Украсить</p:text>
    <p:extLst>
      <p:ext uri="{C676402C-5697-4E1C-873F-D02D1690AC5C}">
        <p15:threadingInfo xmlns:p15="http://schemas.microsoft.com/office/powerpoint/2012/main" timeZoneBias="-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544A3-59AC-4828-95A6-270BCCF5E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EE929-3D10-439E-B10B-019A2F76229B}">
      <dgm:prSet/>
      <dgm:spPr/>
      <dgm:t>
        <a:bodyPr/>
        <a:lstStyle/>
        <a:p>
          <a:pPr rtl="0"/>
          <a:r>
            <a:rPr lang="en-US" smtClean="0"/>
            <a:t>GET</a:t>
          </a:r>
          <a:endParaRPr lang="en-US"/>
        </a:p>
      </dgm:t>
    </dgm:pt>
    <dgm:pt modelId="{58DE0F39-BC33-402C-8926-740763414EBA}" type="parTrans" cxnId="{AD90869D-9F46-4629-B394-C8AC4075CA0B}">
      <dgm:prSet/>
      <dgm:spPr/>
      <dgm:t>
        <a:bodyPr/>
        <a:lstStyle/>
        <a:p>
          <a:endParaRPr lang="en-US"/>
        </a:p>
      </dgm:t>
    </dgm:pt>
    <dgm:pt modelId="{64C9E02C-FFD1-4512-9137-D61E2BCA7205}" type="sibTrans" cxnId="{AD90869D-9F46-4629-B394-C8AC4075CA0B}">
      <dgm:prSet/>
      <dgm:spPr/>
      <dgm:t>
        <a:bodyPr/>
        <a:lstStyle/>
        <a:p>
          <a:endParaRPr lang="en-US"/>
        </a:p>
      </dgm:t>
    </dgm:pt>
    <dgm:pt modelId="{AC72E879-4932-4F0B-8A94-2F2F9A53A6A8}">
      <dgm:prSet/>
      <dgm:spPr/>
      <dgm:t>
        <a:bodyPr/>
        <a:lstStyle/>
        <a:p>
          <a:pPr rtl="0"/>
          <a:r>
            <a:rPr lang="en-US" dirty="0" smtClean="0"/>
            <a:t>Requests data from a specified resource </a:t>
          </a:r>
          <a:endParaRPr lang="en-US" dirty="0"/>
        </a:p>
      </dgm:t>
    </dgm:pt>
    <dgm:pt modelId="{B3D467E0-DB8E-4426-8B04-5A60646EB6A4}" type="parTrans" cxnId="{0371BAE9-4645-4562-88FF-295B1E543120}">
      <dgm:prSet/>
      <dgm:spPr/>
      <dgm:t>
        <a:bodyPr/>
        <a:lstStyle/>
        <a:p>
          <a:endParaRPr lang="en-US"/>
        </a:p>
      </dgm:t>
    </dgm:pt>
    <dgm:pt modelId="{80A6503C-5FD9-44F7-A478-ADACBC8EA959}" type="sibTrans" cxnId="{0371BAE9-4645-4562-88FF-295B1E543120}">
      <dgm:prSet/>
      <dgm:spPr/>
      <dgm:t>
        <a:bodyPr/>
        <a:lstStyle/>
        <a:p>
          <a:endParaRPr lang="en-US"/>
        </a:p>
      </dgm:t>
    </dgm:pt>
    <dgm:pt modelId="{D7E406FC-E282-4524-A913-9BB22532230F}">
      <dgm:prSet/>
      <dgm:spPr/>
      <dgm:t>
        <a:bodyPr/>
        <a:lstStyle/>
        <a:p>
          <a:pPr rtl="0"/>
          <a:r>
            <a:rPr lang="en-US" dirty="0" smtClean="0"/>
            <a:t>Query strings are sent in the URL of a GET request</a:t>
          </a:r>
          <a:endParaRPr lang="en-US" dirty="0"/>
        </a:p>
      </dgm:t>
    </dgm:pt>
    <dgm:pt modelId="{D2BE1BFD-327F-4F67-A63D-644BBE8AC984}" type="parTrans" cxnId="{77CBB80B-4C43-4E31-8922-2D277C843CD4}">
      <dgm:prSet/>
      <dgm:spPr/>
      <dgm:t>
        <a:bodyPr/>
        <a:lstStyle/>
        <a:p>
          <a:endParaRPr lang="en-US"/>
        </a:p>
      </dgm:t>
    </dgm:pt>
    <dgm:pt modelId="{9C89976E-CEC6-4395-B68B-33EEDD2ED645}" type="sibTrans" cxnId="{77CBB80B-4C43-4E31-8922-2D277C843CD4}">
      <dgm:prSet/>
      <dgm:spPr/>
      <dgm:t>
        <a:bodyPr/>
        <a:lstStyle/>
        <a:p>
          <a:endParaRPr lang="en-US"/>
        </a:p>
      </dgm:t>
    </dgm:pt>
    <dgm:pt modelId="{B1630FC4-EA31-48EA-93EE-1052B3D3D481}">
      <dgm:prSet/>
      <dgm:spPr/>
      <dgm:t>
        <a:bodyPr/>
        <a:lstStyle/>
        <a:p>
          <a:pPr rtl="0"/>
          <a:r>
            <a:rPr lang="en-US" smtClean="0"/>
            <a:t>POST</a:t>
          </a:r>
          <a:endParaRPr lang="en-US"/>
        </a:p>
      </dgm:t>
    </dgm:pt>
    <dgm:pt modelId="{6B2E3945-6814-4AB0-8085-45BBF28069AC}" type="parTrans" cxnId="{29ECD9A7-D7A9-4A13-AD9A-774D73BDC173}">
      <dgm:prSet/>
      <dgm:spPr/>
      <dgm:t>
        <a:bodyPr/>
        <a:lstStyle/>
        <a:p>
          <a:endParaRPr lang="en-US"/>
        </a:p>
      </dgm:t>
    </dgm:pt>
    <dgm:pt modelId="{0109DED9-EF5F-4755-A244-DDFEE700C5CE}" type="sibTrans" cxnId="{29ECD9A7-D7A9-4A13-AD9A-774D73BDC173}">
      <dgm:prSet/>
      <dgm:spPr/>
      <dgm:t>
        <a:bodyPr/>
        <a:lstStyle/>
        <a:p>
          <a:endParaRPr lang="en-US"/>
        </a:p>
      </dgm:t>
    </dgm:pt>
    <dgm:pt modelId="{30906E13-B719-46EE-B5BB-03654E125231}">
      <dgm:prSet/>
      <dgm:spPr/>
      <dgm:t>
        <a:bodyPr/>
        <a:lstStyle/>
        <a:p>
          <a:pPr rtl="0"/>
          <a:r>
            <a:rPr lang="en-US" dirty="0" smtClean="0"/>
            <a:t>Submits data to be processed to a specified resource</a:t>
          </a:r>
          <a:endParaRPr lang="en-US" dirty="0"/>
        </a:p>
      </dgm:t>
    </dgm:pt>
    <dgm:pt modelId="{924229A0-007F-4F95-9D95-1255A27ABFAE}" type="parTrans" cxnId="{D44F30BF-E0F1-411D-97C2-5213CF5E81FB}">
      <dgm:prSet/>
      <dgm:spPr/>
      <dgm:t>
        <a:bodyPr/>
        <a:lstStyle/>
        <a:p>
          <a:endParaRPr lang="en-US"/>
        </a:p>
      </dgm:t>
    </dgm:pt>
    <dgm:pt modelId="{716EF032-9543-4923-9866-40B2C53D3ADB}" type="sibTrans" cxnId="{D44F30BF-E0F1-411D-97C2-5213CF5E81FB}">
      <dgm:prSet/>
      <dgm:spPr/>
      <dgm:t>
        <a:bodyPr/>
        <a:lstStyle/>
        <a:p>
          <a:endParaRPr lang="en-US"/>
        </a:p>
      </dgm:t>
    </dgm:pt>
    <dgm:pt modelId="{16962AC4-34D3-4D18-83AC-C224A9AE8869}">
      <dgm:prSet/>
      <dgm:spPr/>
      <dgm:t>
        <a:bodyPr/>
        <a:lstStyle/>
        <a:p>
          <a:pPr rtl="0"/>
          <a:r>
            <a:rPr lang="en-US" dirty="0" smtClean="0"/>
            <a:t>Query strings are sent in the HTTP message body of a POST request</a:t>
          </a:r>
          <a:endParaRPr lang="en-US" dirty="0"/>
        </a:p>
      </dgm:t>
    </dgm:pt>
    <dgm:pt modelId="{705F6558-B33A-4F1D-B284-9055DA8AC530}" type="parTrans" cxnId="{04526C6A-6164-4758-B8E1-FB3273AAF335}">
      <dgm:prSet/>
      <dgm:spPr/>
      <dgm:t>
        <a:bodyPr/>
        <a:lstStyle/>
        <a:p>
          <a:endParaRPr lang="en-US"/>
        </a:p>
      </dgm:t>
    </dgm:pt>
    <dgm:pt modelId="{80AE8B5A-441E-4291-9342-174CB7406CD9}" type="sibTrans" cxnId="{04526C6A-6164-4758-B8E1-FB3273AAF335}">
      <dgm:prSet/>
      <dgm:spPr/>
      <dgm:t>
        <a:bodyPr/>
        <a:lstStyle/>
        <a:p>
          <a:endParaRPr lang="en-US"/>
        </a:p>
      </dgm:t>
    </dgm:pt>
    <dgm:pt modelId="{76953A7B-AD04-4504-920E-70726918BCD9}">
      <dgm:prSet/>
      <dgm:spPr/>
      <dgm:t>
        <a:bodyPr/>
        <a:lstStyle/>
        <a:p>
          <a:pPr rtl="0"/>
          <a:endParaRPr lang="en-US" dirty="0"/>
        </a:p>
      </dgm:t>
    </dgm:pt>
    <dgm:pt modelId="{BE2FCE55-84AF-47D3-995D-D06360FB937B}" type="parTrans" cxnId="{3570145A-453B-4976-AF44-4927AF331892}">
      <dgm:prSet/>
      <dgm:spPr/>
      <dgm:t>
        <a:bodyPr/>
        <a:lstStyle/>
        <a:p>
          <a:endParaRPr lang="en-US"/>
        </a:p>
      </dgm:t>
    </dgm:pt>
    <dgm:pt modelId="{4C1F20AB-18D2-4059-B151-0B06E7B8ED62}" type="sibTrans" cxnId="{3570145A-453B-4976-AF44-4927AF331892}">
      <dgm:prSet/>
      <dgm:spPr/>
      <dgm:t>
        <a:bodyPr/>
        <a:lstStyle/>
        <a:p>
          <a:endParaRPr lang="en-US"/>
        </a:p>
      </dgm:t>
    </dgm:pt>
    <dgm:pt modelId="{F3AADCC0-2DBC-4F6D-96CA-C2A85507BDEE}" type="pres">
      <dgm:prSet presAssocID="{9BF544A3-59AC-4828-95A6-270BCCF5E4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25314-DA63-49E5-9A2D-8B19B6C27D3B}" type="pres">
      <dgm:prSet presAssocID="{FD8EE929-3D10-439E-B10B-019A2F76229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CA8E3-E435-49BA-A081-074CE289E7CB}" type="pres">
      <dgm:prSet presAssocID="{FD8EE929-3D10-439E-B10B-019A2F76229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EEB8F-F7E9-4DBC-B356-1D5CD08F6FA4}" type="pres">
      <dgm:prSet presAssocID="{B1630FC4-EA31-48EA-93EE-1052B3D3D4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7327-A5F0-4D41-B127-62EC1FC819A6}" type="pres">
      <dgm:prSet presAssocID="{B1630FC4-EA31-48EA-93EE-1052B3D3D48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CD9A7-D7A9-4A13-AD9A-774D73BDC173}" srcId="{9BF544A3-59AC-4828-95A6-270BCCF5E408}" destId="{B1630FC4-EA31-48EA-93EE-1052B3D3D481}" srcOrd="1" destOrd="0" parTransId="{6B2E3945-6814-4AB0-8085-45BBF28069AC}" sibTransId="{0109DED9-EF5F-4755-A244-DDFEE700C5CE}"/>
    <dgm:cxn modelId="{65A3AF02-67F4-4226-871E-BEAADA34CE1C}" type="presOf" srcId="{9BF544A3-59AC-4828-95A6-270BCCF5E408}" destId="{F3AADCC0-2DBC-4F6D-96CA-C2A85507BDEE}" srcOrd="0" destOrd="0" presId="urn:microsoft.com/office/officeart/2005/8/layout/vList2"/>
    <dgm:cxn modelId="{7D801505-D304-4CE3-9AF5-2885611C5CA3}" type="presOf" srcId="{16962AC4-34D3-4D18-83AC-C224A9AE8869}" destId="{A0C57327-A5F0-4D41-B127-62EC1FC819A6}" srcOrd="0" destOrd="1" presId="urn:microsoft.com/office/officeart/2005/8/layout/vList2"/>
    <dgm:cxn modelId="{284EA80A-606E-40C6-8610-4DC9718A9A6B}" type="presOf" srcId="{30906E13-B719-46EE-B5BB-03654E125231}" destId="{A0C57327-A5F0-4D41-B127-62EC1FC819A6}" srcOrd="0" destOrd="0" presId="urn:microsoft.com/office/officeart/2005/8/layout/vList2"/>
    <dgm:cxn modelId="{EF693C60-DB68-4E83-935E-E8230C430393}" type="presOf" srcId="{AC72E879-4932-4F0B-8A94-2F2F9A53A6A8}" destId="{14BCA8E3-E435-49BA-A081-074CE289E7CB}" srcOrd="0" destOrd="0" presId="urn:microsoft.com/office/officeart/2005/8/layout/vList2"/>
    <dgm:cxn modelId="{1433B366-E642-4167-B5ED-40BB9552119A}" type="presOf" srcId="{B1630FC4-EA31-48EA-93EE-1052B3D3D481}" destId="{4D2EEB8F-F7E9-4DBC-B356-1D5CD08F6FA4}" srcOrd="0" destOrd="0" presId="urn:microsoft.com/office/officeart/2005/8/layout/vList2"/>
    <dgm:cxn modelId="{0371BAE9-4645-4562-88FF-295B1E543120}" srcId="{FD8EE929-3D10-439E-B10B-019A2F76229B}" destId="{AC72E879-4932-4F0B-8A94-2F2F9A53A6A8}" srcOrd="0" destOrd="0" parTransId="{B3D467E0-DB8E-4426-8B04-5A60646EB6A4}" sibTransId="{80A6503C-5FD9-44F7-A478-ADACBC8EA959}"/>
    <dgm:cxn modelId="{04526C6A-6164-4758-B8E1-FB3273AAF335}" srcId="{B1630FC4-EA31-48EA-93EE-1052B3D3D481}" destId="{16962AC4-34D3-4D18-83AC-C224A9AE8869}" srcOrd="1" destOrd="0" parTransId="{705F6558-B33A-4F1D-B284-9055DA8AC530}" sibTransId="{80AE8B5A-441E-4291-9342-174CB7406CD9}"/>
    <dgm:cxn modelId="{B82351F5-495A-4ED9-8C2C-D649E46721D0}" type="presOf" srcId="{76953A7B-AD04-4504-920E-70726918BCD9}" destId="{14BCA8E3-E435-49BA-A081-074CE289E7CB}" srcOrd="0" destOrd="2" presId="urn:microsoft.com/office/officeart/2005/8/layout/vList2"/>
    <dgm:cxn modelId="{D44F30BF-E0F1-411D-97C2-5213CF5E81FB}" srcId="{B1630FC4-EA31-48EA-93EE-1052B3D3D481}" destId="{30906E13-B719-46EE-B5BB-03654E125231}" srcOrd="0" destOrd="0" parTransId="{924229A0-007F-4F95-9D95-1255A27ABFAE}" sibTransId="{716EF032-9543-4923-9866-40B2C53D3ADB}"/>
    <dgm:cxn modelId="{77CBB80B-4C43-4E31-8922-2D277C843CD4}" srcId="{FD8EE929-3D10-439E-B10B-019A2F76229B}" destId="{D7E406FC-E282-4524-A913-9BB22532230F}" srcOrd="1" destOrd="0" parTransId="{D2BE1BFD-327F-4F67-A63D-644BBE8AC984}" sibTransId="{9C89976E-CEC6-4395-B68B-33EEDD2ED645}"/>
    <dgm:cxn modelId="{F525A788-0046-46DC-960E-ABEF11394D36}" type="presOf" srcId="{D7E406FC-E282-4524-A913-9BB22532230F}" destId="{14BCA8E3-E435-49BA-A081-074CE289E7CB}" srcOrd="0" destOrd="1" presId="urn:microsoft.com/office/officeart/2005/8/layout/vList2"/>
    <dgm:cxn modelId="{AD90869D-9F46-4629-B394-C8AC4075CA0B}" srcId="{9BF544A3-59AC-4828-95A6-270BCCF5E408}" destId="{FD8EE929-3D10-439E-B10B-019A2F76229B}" srcOrd="0" destOrd="0" parTransId="{58DE0F39-BC33-402C-8926-740763414EBA}" sibTransId="{64C9E02C-FFD1-4512-9137-D61E2BCA7205}"/>
    <dgm:cxn modelId="{3570145A-453B-4976-AF44-4927AF331892}" srcId="{FD8EE929-3D10-439E-B10B-019A2F76229B}" destId="{76953A7B-AD04-4504-920E-70726918BCD9}" srcOrd="2" destOrd="0" parTransId="{BE2FCE55-84AF-47D3-995D-D06360FB937B}" sibTransId="{4C1F20AB-18D2-4059-B151-0B06E7B8ED62}"/>
    <dgm:cxn modelId="{0BADC830-E7AF-43F1-8D5A-3CA229B5C8F7}" type="presOf" srcId="{FD8EE929-3D10-439E-B10B-019A2F76229B}" destId="{0B325314-DA63-49E5-9A2D-8B19B6C27D3B}" srcOrd="0" destOrd="0" presId="urn:microsoft.com/office/officeart/2005/8/layout/vList2"/>
    <dgm:cxn modelId="{954A5AF8-3934-4E74-BE34-64553048DDE6}" type="presParOf" srcId="{F3AADCC0-2DBC-4F6D-96CA-C2A85507BDEE}" destId="{0B325314-DA63-49E5-9A2D-8B19B6C27D3B}" srcOrd="0" destOrd="0" presId="urn:microsoft.com/office/officeart/2005/8/layout/vList2"/>
    <dgm:cxn modelId="{E246FF2C-5AAF-4E39-A7B1-B64E147439D9}" type="presParOf" srcId="{F3AADCC0-2DBC-4F6D-96CA-C2A85507BDEE}" destId="{14BCA8E3-E435-49BA-A081-074CE289E7CB}" srcOrd="1" destOrd="0" presId="urn:microsoft.com/office/officeart/2005/8/layout/vList2"/>
    <dgm:cxn modelId="{004083E6-BB43-4759-B0FD-C43C036CC6C4}" type="presParOf" srcId="{F3AADCC0-2DBC-4F6D-96CA-C2A85507BDEE}" destId="{4D2EEB8F-F7E9-4DBC-B356-1D5CD08F6FA4}" srcOrd="2" destOrd="0" presId="urn:microsoft.com/office/officeart/2005/8/layout/vList2"/>
    <dgm:cxn modelId="{26C9CFCE-E4B2-47A9-8831-5ADF9F39BCEA}" type="presParOf" srcId="{F3AADCC0-2DBC-4F6D-96CA-C2A85507BDEE}" destId="{A0C57327-A5F0-4D41-B127-62EC1FC819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1C7951-A856-4694-A81B-D6EC9A2C18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03E3C4-3033-423B-814C-BB6BC18976D6}">
      <dgm:prSet/>
      <dgm:spPr/>
      <dgm:t>
        <a:bodyPr/>
        <a:lstStyle/>
        <a:p>
          <a:pPr rtl="0"/>
          <a:r>
            <a:rPr lang="en-US" baseline="0" smtClean="0"/>
            <a:t>“Manually”</a:t>
          </a:r>
          <a:endParaRPr lang="en-US"/>
        </a:p>
      </dgm:t>
    </dgm:pt>
    <dgm:pt modelId="{CFB540CA-7966-4117-A13B-7E72F7DB55FF}" type="parTrans" cxnId="{63647577-7812-4040-B37F-B9E93696FCAA}">
      <dgm:prSet/>
      <dgm:spPr/>
      <dgm:t>
        <a:bodyPr/>
        <a:lstStyle/>
        <a:p>
          <a:endParaRPr lang="en-US"/>
        </a:p>
      </dgm:t>
    </dgm:pt>
    <dgm:pt modelId="{965419E0-98B3-4E34-B79A-6914BA57E30A}" type="sibTrans" cxnId="{63647577-7812-4040-B37F-B9E93696FCAA}">
      <dgm:prSet/>
      <dgm:spPr/>
      <dgm:t>
        <a:bodyPr/>
        <a:lstStyle/>
        <a:p>
          <a:endParaRPr lang="en-US"/>
        </a:p>
      </dgm:t>
    </dgm:pt>
    <dgm:pt modelId="{2C8D0443-7202-4CF7-BEBE-792955AEF034}">
      <dgm:prSet/>
      <dgm:spPr/>
      <dgm:t>
        <a:bodyPr/>
        <a:lstStyle/>
        <a:p>
          <a:pPr rtl="0"/>
          <a:r>
            <a:rPr lang="en-US" baseline="0" smtClean="0"/>
            <a:t>URL</a:t>
          </a:r>
          <a:endParaRPr lang="en-US"/>
        </a:p>
      </dgm:t>
    </dgm:pt>
    <dgm:pt modelId="{EADBF8B0-05CD-4935-9DCB-1933130803B2}" type="parTrans" cxnId="{4F6AF919-8867-40E2-B673-4998A4406711}">
      <dgm:prSet/>
      <dgm:spPr/>
      <dgm:t>
        <a:bodyPr/>
        <a:lstStyle/>
        <a:p>
          <a:endParaRPr lang="en-US"/>
        </a:p>
      </dgm:t>
    </dgm:pt>
    <dgm:pt modelId="{84454FBA-4678-45D1-8730-ADC57F28B2DE}" type="sibTrans" cxnId="{4F6AF919-8867-40E2-B673-4998A4406711}">
      <dgm:prSet/>
      <dgm:spPr/>
      <dgm:t>
        <a:bodyPr/>
        <a:lstStyle/>
        <a:p>
          <a:endParaRPr lang="en-US"/>
        </a:p>
      </dgm:t>
    </dgm:pt>
    <dgm:pt modelId="{A4CA9BD7-96DD-400F-A65B-807800AB1697}">
      <dgm:prSet/>
      <dgm:spPr/>
      <dgm:t>
        <a:bodyPr/>
        <a:lstStyle/>
        <a:p>
          <a:pPr rtl="0"/>
          <a:r>
            <a:rPr lang="en-US" baseline="0" smtClean="0"/>
            <a:t>Custom headers</a:t>
          </a:r>
          <a:endParaRPr lang="en-US"/>
        </a:p>
      </dgm:t>
    </dgm:pt>
    <dgm:pt modelId="{03141986-9157-4FF2-B29D-711158FB832C}" type="parTrans" cxnId="{50691747-49B0-48D7-B4D5-6396EA36CBA3}">
      <dgm:prSet/>
      <dgm:spPr/>
      <dgm:t>
        <a:bodyPr/>
        <a:lstStyle/>
        <a:p>
          <a:endParaRPr lang="en-US"/>
        </a:p>
      </dgm:t>
    </dgm:pt>
    <dgm:pt modelId="{DF7A6F57-512C-4D55-8F26-9BE3580CE0F1}" type="sibTrans" cxnId="{50691747-49B0-48D7-B4D5-6396EA36CBA3}">
      <dgm:prSet/>
      <dgm:spPr/>
      <dgm:t>
        <a:bodyPr/>
        <a:lstStyle/>
        <a:p>
          <a:endParaRPr lang="en-US"/>
        </a:p>
      </dgm:t>
    </dgm:pt>
    <dgm:pt modelId="{7812F2D9-2C80-4DF3-8CCC-62FAF9F70ADC}">
      <dgm:prSet/>
      <dgm:spPr/>
      <dgm:t>
        <a:bodyPr/>
        <a:lstStyle/>
        <a:p>
          <a:pPr rtl="0"/>
          <a:r>
            <a:rPr lang="en-US" baseline="0" smtClean="0"/>
            <a:t>Content/body</a:t>
          </a:r>
          <a:endParaRPr lang="en-US"/>
        </a:p>
      </dgm:t>
    </dgm:pt>
    <dgm:pt modelId="{017D9127-5E4E-4A47-AC36-1EECC58C285D}" type="parTrans" cxnId="{877D35CE-4BA9-4992-92ED-E1583CCB0649}">
      <dgm:prSet/>
      <dgm:spPr/>
      <dgm:t>
        <a:bodyPr/>
        <a:lstStyle/>
        <a:p>
          <a:endParaRPr lang="en-US"/>
        </a:p>
      </dgm:t>
    </dgm:pt>
    <dgm:pt modelId="{964A3FD2-DD84-491B-8EEA-8DF920DF9F10}" type="sibTrans" cxnId="{877D35CE-4BA9-4992-92ED-E1583CCB0649}">
      <dgm:prSet/>
      <dgm:spPr/>
      <dgm:t>
        <a:bodyPr/>
        <a:lstStyle/>
        <a:p>
          <a:endParaRPr lang="en-US"/>
        </a:p>
      </dgm:t>
    </dgm:pt>
    <dgm:pt modelId="{47A13909-53A3-4B21-802A-951AF7513D33}">
      <dgm:prSet/>
      <dgm:spPr/>
      <dgm:t>
        <a:bodyPr/>
        <a:lstStyle/>
        <a:p>
          <a:pPr rtl="0"/>
          <a:r>
            <a:rPr lang="en-US" baseline="0" smtClean="0"/>
            <a:t>Hidden fields</a:t>
          </a:r>
          <a:endParaRPr lang="en-US"/>
        </a:p>
      </dgm:t>
    </dgm:pt>
    <dgm:pt modelId="{FA6D46B7-F2F7-46CD-8080-22CD9254E2A0}" type="parTrans" cxnId="{9DABD18F-EA97-43C0-8C80-9521EBF28C6E}">
      <dgm:prSet/>
      <dgm:spPr/>
      <dgm:t>
        <a:bodyPr/>
        <a:lstStyle/>
        <a:p>
          <a:endParaRPr lang="en-US"/>
        </a:p>
      </dgm:t>
    </dgm:pt>
    <dgm:pt modelId="{D9A0213E-77C6-4B94-91FD-9732056313E1}" type="sibTrans" cxnId="{9DABD18F-EA97-43C0-8C80-9521EBF28C6E}">
      <dgm:prSet/>
      <dgm:spPr/>
      <dgm:t>
        <a:bodyPr/>
        <a:lstStyle/>
        <a:p>
          <a:endParaRPr lang="en-US"/>
        </a:p>
      </dgm:t>
    </dgm:pt>
    <dgm:pt modelId="{33953045-8A0B-470B-8BEF-DBE8692E5922}">
      <dgm:prSet/>
      <dgm:spPr/>
      <dgm:t>
        <a:bodyPr/>
        <a:lstStyle/>
        <a:p>
          <a:pPr rtl="0"/>
          <a:r>
            <a:rPr lang="en-US" baseline="0" dirty="0" smtClean="0"/>
            <a:t>“Automatic”</a:t>
          </a:r>
          <a:endParaRPr lang="en-US" dirty="0"/>
        </a:p>
      </dgm:t>
    </dgm:pt>
    <dgm:pt modelId="{B97724F0-601C-4597-9795-BC93819DE3A1}" type="parTrans" cxnId="{6120639E-F887-40BB-9546-48562B9E10F6}">
      <dgm:prSet/>
      <dgm:spPr/>
      <dgm:t>
        <a:bodyPr/>
        <a:lstStyle/>
        <a:p>
          <a:endParaRPr lang="en-US"/>
        </a:p>
      </dgm:t>
    </dgm:pt>
    <dgm:pt modelId="{329BE729-8F90-4256-87A5-875A1EBE7438}" type="sibTrans" cxnId="{6120639E-F887-40BB-9546-48562B9E10F6}">
      <dgm:prSet/>
      <dgm:spPr/>
      <dgm:t>
        <a:bodyPr/>
        <a:lstStyle/>
        <a:p>
          <a:endParaRPr lang="en-US"/>
        </a:p>
      </dgm:t>
    </dgm:pt>
    <dgm:pt modelId="{1100822C-9366-4EB4-BABD-FD0D203389E9}">
      <dgm:prSet/>
      <dgm:spPr/>
      <dgm:t>
        <a:bodyPr/>
        <a:lstStyle/>
        <a:p>
          <a:pPr rtl="0"/>
          <a:r>
            <a:rPr lang="en-US" baseline="0" smtClean="0"/>
            <a:t>Cookies </a:t>
          </a:r>
          <a:endParaRPr lang="en-US"/>
        </a:p>
      </dgm:t>
    </dgm:pt>
    <dgm:pt modelId="{DA453A78-908C-4C9D-9FCD-B5C2FF5E36DE}" type="parTrans" cxnId="{C2E45BFD-5487-42D3-9823-4DEF85DDD985}">
      <dgm:prSet/>
      <dgm:spPr/>
      <dgm:t>
        <a:bodyPr/>
        <a:lstStyle/>
        <a:p>
          <a:endParaRPr lang="en-US"/>
        </a:p>
      </dgm:t>
    </dgm:pt>
    <dgm:pt modelId="{6A2B83BA-9EAA-4BAB-BA08-F40991F94534}" type="sibTrans" cxnId="{C2E45BFD-5487-42D3-9823-4DEF85DDD985}">
      <dgm:prSet/>
      <dgm:spPr/>
      <dgm:t>
        <a:bodyPr/>
        <a:lstStyle/>
        <a:p>
          <a:endParaRPr lang="en-US"/>
        </a:p>
      </dgm:t>
    </dgm:pt>
    <dgm:pt modelId="{4E7D01CB-9F09-4B61-8935-52B9F9AD39AF}" type="pres">
      <dgm:prSet presAssocID="{FF1C7951-A856-4694-A81B-D6EC9A2C18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7F92C-0FAA-4551-81C0-2465ADC74418}" type="pres">
      <dgm:prSet presAssocID="{7203E3C4-3033-423B-814C-BB6BC18976D6}" presName="parentText" presStyleLbl="node1" presStyleIdx="0" presStyleCnt="2" custLinFactNeighborX="-9621" custLinFactNeighborY="-42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99E44-3555-4060-A5B8-28646991D384}" type="pres">
      <dgm:prSet presAssocID="{7203E3C4-3033-423B-814C-BB6BC18976D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40B24-957E-41D9-A3AB-E5690242634B}" type="pres">
      <dgm:prSet presAssocID="{33953045-8A0B-470B-8BEF-DBE8692E59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9FEDA-C5B3-42B3-A8B8-BE155E8062AB}" type="pres">
      <dgm:prSet presAssocID="{33953045-8A0B-470B-8BEF-DBE8692E592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0639E-F887-40BB-9546-48562B9E10F6}" srcId="{FF1C7951-A856-4694-A81B-D6EC9A2C189A}" destId="{33953045-8A0B-470B-8BEF-DBE8692E5922}" srcOrd="1" destOrd="0" parTransId="{B97724F0-601C-4597-9795-BC93819DE3A1}" sibTransId="{329BE729-8F90-4256-87A5-875A1EBE7438}"/>
    <dgm:cxn modelId="{02470F6D-0102-40B3-93B4-413E78A62A44}" type="presOf" srcId="{7203E3C4-3033-423B-814C-BB6BC18976D6}" destId="{5D47F92C-0FAA-4551-81C0-2465ADC74418}" srcOrd="0" destOrd="0" presId="urn:microsoft.com/office/officeart/2005/8/layout/vList2"/>
    <dgm:cxn modelId="{4F6AF919-8867-40E2-B673-4998A4406711}" srcId="{7203E3C4-3033-423B-814C-BB6BC18976D6}" destId="{2C8D0443-7202-4CF7-BEBE-792955AEF034}" srcOrd="0" destOrd="0" parTransId="{EADBF8B0-05CD-4935-9DCB-1933130803B2}" sibTransId="{84454FBA-4678-45D1-8730-ADC57F28B2DE}"/>
    <dgm:cxn modelId="{63647577-7812-4040-B37F-B9E93696FCAA}" srcId="{FF1C7951-A856-4694-A81B-D6EC9A2C189A}" destId="{7203E3C4-3033-423B-814C-BB6BC18976D6}" srcOrd="0" destOrd="0" parTransId="{CFB540CA-7966-4117-A13B-7E72F7DB55FF}" sibTransId="{965419E0-98B3-4E34-B79A-6914BA57E30A}"/>
    <dgm:cxn modelId="{47AB589D-B50E-4ACF-AE5F-15E815E8C341}" type="presOf" srcId="{7812F2D9-2C80-4DF3-8CCC-62FAF9F70ADC}" destId="{A0999E44-3555-4060-A5B8-28646991D384}" srcOrd="0" destOrd="2" presId="urn:microsoft.com/office/officeart/2005/8/layout/vList2"/>
    <dgm:cxn modelId="{9DABD18F-EA97-43C0-8C80-9521EBF28C6E}" srcId="{7812F2D9-2C80-4DF3-8CCC-62FAF9F70ADC}" destId="{47A13909-53A3-4B21-802A-951AF7513D33}" srcOrd="0" destOrd="0" parTransId="{FA6D46B7-F2F7-46CD-8080-22CD9254E2A0}" sibTransId="{D9A0213E-77C6-4B94-91FD-9732056313E1}"/>
    <dgm:cxn modelId="{50691747-49B0-48D7-B4D5-6396EA36CBA3}" srcId="{7203E3C4-3033-423B-814C-BB6BC18976D6}" destId="{A4CA9BD7-96DD-400F-A65B-807800AB1697}" srcOrd="1" destOrd="0" parTransId="{03141986-9157-4FF2-B29D-711158FB832C}" sibTransId="{DF7A6F57-512C-4D55-8F26-9BE3580CE0F1}"/>
    <dgm:cxn modelId="{D2049301-8CC6-4EEC-8A36-1545A3511030}" type="presOf" srcId="{1100822C-9366-4EB4-BABD-FD0D203389E9}" destId="{E219FEDA-C5B3-42B3-A8B8-BE155E8062AB}" srcOrd="0" destOrd="0" presId="urn:microsoft.com/office/officeart/2005/8/layout/vList2"/>
    <dgm:cxn modelId="{A8C3C627-B234-485C-B2B9-62FD153FDBDE}" type="presOf" srcId="{47A13909-53A3-4B21-802A-951AF7513D33}" destId="{A0999E44-3555-4060-A5B8-28646991D384}" srcOrd="0" destOrd="3" presId="urn:microsoft.com/office/officeart/2005/8/layout/vList2"/>
    <dgm:cxn modelId="{1EA19F19-061D-4D5A-915F-2820C1366DF7}" type="presOf" srcId="{33953045-8A0B-470B-8BEF-DBE8692E5922}" destId="{A1140B24-957E-41D9-A3AB-E5690242634B}" srcOrd="0" destOrd="0" presId="urn:microsoft.com/office/officeart/2005/8/layout/vList2"/>
    <dgm:cxn modelId="{C2E45BFD-5487-42D3-9823-4DEF85DDD985}" srcId="{33953045-8A0B-470B-8BEF-DBE8692E5922}" destId="{1100822C-9366-4EB4-BABD-FD0D203389E9}" srcOrd="0" destOrd="0" parTransId="{DA453A78-908C-4C9D-9FCD-B5C2FF5E36DE}" sibTransId="{6A2B83BA-9EAA-4BAB-BA08-F40991F94534}"/>
    <dgm:cxn modelId="{877D35CE-4BA9-4992-92ED-E1583CCB0649}" srcId="{7203E3C4-3033-423B-814C-BB6BC18976D6}" destId="{7812F2D9-2C80-4DF3-8CCC-62FAF9F70ADC}" srcOrd="2" destOrd="0" parTransId="{017D9127-5E4E-4A47-AC36-1EECC58C285D}" sibTransId="{964A3FD2-DD84-491B-8EEA-8DF920DF9F10}"/>
    <dgm:cxn modelId="{EA99E8AA-07B0-4C13-9F31-5A287DDA91B7}" type="presOf" srcId="{A4CA9BD7-96DD-400F-A65B-807800AB1697}" destId="{A0999E44-3555-4060-A5B8-28646991D384}" srcOrd="0" destOrd="1" presId="urn:microsoft.com/office/officeart/2005/8/layout/vList2"/>
    <dgm:cxn modelId="{3BEF3C3C-478A-4A1D-B59A-748559C4E625}" type="presOf" srcId="{FF1C7951-A856-4694-A81B-D6EC9A2C189A}" destId="{4E7D01CB-9F09-4B61-8935-52B9F9AD39AF}" srcOrd="0" destOrd="0" presId="urn:microsoft.com/office/officeart/2005/8/layout/vList2"/>
    <dgm:cxn modelId="{66DA48AC-5FDF-4B87-8EF3-3AE6865A74B6}" type="presOf" srcId="{2C8D0443-7202-4CF7-BEBE-792955AEF034}" destId="{A0999E44-3555-4060-A5B8-28646991D384}" srcOrd="0" destOrd="0" presId="urn:microsoft.com/office/officeart/2005/8/layout/vList2"/>
    <dgm:cxn modelId="{A4F0BA32-FB54-43DF-95CB-E5FF554F8B97}" type="presParOf" srcId="{4E7D01CB-9F09-4B61-8935-52B9F9AD39AF}" destId="{5D47F92C-0FAA-4551-81C0-2465ADC74418}" srcOrd="0" destOrd="0" presId="urn:microsoft.com/office/officeart/2005/8/layout/vList2"/>
    <dgm:cxn modelId="{99534A16-9830-46BC-A0C7-80408BDEC04F}" type="presParOf" srcId="{4E7D01CB-9F09-4B61-8935-52B9F9AD39AF}" destId="{A0999E44-3555-4060-A5B8-28646991D384}" srcOrd="1" destOrd="0" presId="urn:microsoft.com/office/officeart/2005/8/layout/vList2"/>
    <dgm:cxn modelId="{DE363267-38C8-4DDF-87D3-E2166DD52664}" type="presParOf" srcId="{4E7D01CB-9F09-4B61-8935-52B9F9AD39AF}" destId="{A1140B24-957E-41D9-A3AB-E5690242634B}" srcOrd="2" destOrd="0" presId="urn:microsoft.com/office/officeart/2005/8/layout/vList2"/>
    <dgm:cxn modelId="{3D7E85AB-C8C0-4A43-B871-0D7725CEF322}" type="presParOf" srcId="{4E7D01CB-9F09-4B61-8935-52B9F9AD39AF}" destId="{E219FEDA-C5B3-42B3-A8B8-BE155E8062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25314-DA63-49E5-9A2D-8B19B6C27D3B}">
      <dsp:nvSpPr>
        <dsp:cNvPr id="0" name=""/>
        <dsp:cNvSpPr/>
      </dsp:nvSpPr>
      <dsp:spPr>
        <a:xfrm>
          <a:off x="0" y="216959"/>
          <a:ext cx="58742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GET</a:t>
          </a:r>
          <a:endParaRPr lang="en-US" sz="3200" kern="1200"/>
        </a:p>
      </dsp:txBody>
      <dsp:txXfrm>
        <a:off x="37467" y="254426"/>
        <a:ext cx="5799333" cy="692586"/>
      </dsp:txXfrm>
    </dsp:sp>
    <dsp:sp modelId="{14BCA8E3-E435-49BA-A081-074CE289E7CB}">
      <dsp:nvSpPr>
        <dsp:cNvPr id="0" name=""/>
        <dsp:cNvSpPr/>
      </dsp:nvSpPr>
      <dsp:spPr>
        <a:xfrm>
          <a:off x="0" y="984479"/>
          <a:ext cx="5874267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0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Requests data from a specified resource 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Query strings are sent in the URL of a GET request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500" kern="1200" dirty="0"/>
        </a:p>
      </dsp:txBody>
      <dsp:txXfrm>
        <a:off x="0" y="984479"/>
        <a:ext cx="5874267" cy="1656000"/>
      </dsp:txXfrm>
    </dsp:sp>
    <dsp:sp modelId="{4D2EEB8F-F7E9-4DBC-B356-1D5CD08F6FA4}">
      <dsp:nvSpPr>
        <dsp:cNvPr id="0" name=""/>
        <dsp:cNvSpPr/>
      </dsp:nvSpPr>
      <dsp:spPr>
        <a:xfrm>
          <a:off x="0" y="2640480"/>
          <a:ext cx="58742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POST</a:t>
          </a:r>
          <a:endParaRPr lang="en-US" sz="3200" kern="1200"/>
        </a:p>
      </dsp:txBody>
      <dsp:txXfrm>
        <a:off x="37467" y="2677947"/>
        <a:ext cx="5799333" cy="692586"/>
      </dsp:txXfrm>
    </dsp:sp>
    <dsp:sp modelId="{A0C57327-A5F0-4D41-B127-62EC1FC819A6}">
      <dsp:nvSpPr>
        <dsp:cNvPr id="0" name=""/>
        <dsp:cNvSpPr/>
      </dsp:nvSpPr>
      <dsp:spPr>
        <a:xfrm>
          <a:off x="0" y="3408000"/>
          <a:ext cx="5874267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0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Submits data to be processed to a specified resource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Query strings are sent in the HTTP message body of a POST request</a:t>
          </a:r>
          <a:endParaRPr lang="en-US" sz="2500" kern="1200" dirty="0"/>
        </a:p>
      </dsp:txBody>
      <dsp:txXfrm>
        <a:off x="0" y="3408000"/>
        <a:ext cx="5874267" cy="155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F92C-0FAA-4551-81C0-2465ADC74418}">
      <dsp:nvSpPr>
        <dsp:cNvPr id="0" name=""/>
        <dsp:cNvSpPr/>
      </dsp:nvSpPr>
      <dsp:spPr>
        <a:xfrm>
          <a:off x="0" y="0"/>
          <a:ext cx="818663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smtClean="0"/>
            <a:t>“Manually”</a:t>
          </a:r>
          <a:endParaRPr lang="en-US" sz="2600" kern="1200"/>
        </a:p>
      </dsp:txBody>
      <dsp:txXfrm>
        <a:off x="30442" y="30442"/>
        <a:ext cx="8125746" cy="562726"/>
      </dsp:txXfrm>
    </dsp:sp>
    <dsp:sp modelId="{A0999E44-3555-4060-A5B8-28646991D384}">
      <dsp:nvSpPr>
        <dsp:cNvPr id="0" name=""/>
        <dsp:cNvSpPr/>
      </dsp:nvSpPr>
      <dsp:spPr>
        <a:xfrm>
          <a:off x="0" y="635214"/>
          <a:ext cx="818663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2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baseline="0" smtClean="0"/>
            <a:t>URL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baseline="0" smtClean="0"/>
            <a:t>Custom headers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baseline="0" smtClean="0"/>
            <a:t>Content/body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baseline="0" smtClean="0"/>
            <a:t>Hidden fields</a:t>
          </a:r>
          <a:endParaRPr lang="en-US" sz="2000" kern="1200"/>
        </a:p>
      </dsp:txBody>
      <dsp:txXfrm>
        <a:off x="0" y="635214"/>
        <a:ext cx="8186630" cy="1372410"/>
      </dsp:txXfrm>
    </dsp:sp>
    <dsp:sp modelId="{A1140B24-957E-41D9-A3AB-E5690242634B}">
      <dsp:nvSpPr>
        <dsp:cNvPr id="0" name=""/>
        <dsp:cNvSpPr/>
      </dsp:nvSpPr>
      <dsp:spPr>
        <a:xfrm>
          <a:off x="0" y="2007625"/>
          <a:ext cx="818663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“Automatic”</a:t>
          </a:r>
          <a:endParaRPr lang="en-US" sz="2600" kern="1200" dirty="0"/>
        </a:p>
      </dsp:txBody>
      <dsp:txXfrm>
        <a:off x="30442" y="2038067"/>
        <a:ext cx="8125746" cy="562726"/>
      </dsp:txXfrm>
    </dsp:sp>
    <dsp:sp modelId="{E219FEDA-C5B3-42B3-A8B8-BE155E8062AB}">
      <dsp:nvSpPr>
        <dsp:cNvPr id="0" name=""/>
        <dsp:cNvSpPr/>
      </dsp:nvSpPr>
      <dsp:spPr>
        <a:xfrm>
          <a:off x="0" y="2631234"/>
          <a:ext cx="818663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2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baseline="0" smtClean="0"/>
            <a:t>Cookies </a:t>
          </a:r>
          <a:endParaRPr lang="en-US" sz="2000" kern="1200"/>
        </a:p>
      </dsp:txBody>
      <dsp:txXfrm>
        <a:off x="0" y="2631234"/>
        <a:ext cx="818663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3B5E9-3359-4F77-9C65-080B13A82AFD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178DA-D88B-4E3F-A0E2-091A0766B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If Request-URI is an </a:t>
            </a:r>
            <a:r>
              <a:rPr lang="en-US" dirty="0" err="1" smtClean="0"/>
              <a:t>absoluteURI</a:t>
            </a:r>
            <a:r>
              <a:rPr lang="en-US" dirty="0" smtClean="0"/>
              <a:t>, the host is part of the Request-URI. Any Host header field value in the request MUST be ignored. </a:t>
            </a:r>
          </a:p>
          <a:p>
            <a:r>
              <a:rPr lang="en-US" dirty="0" smtClean="0"/>
              <a:t>2. If the Request-URI is not an </a:t>
            </a:r>
            <a:r>
              <a:rPr lang="en-US" dirty="0" err="1" smtClean="0"/>
              <a:t>absoluteURI</a:t>
            </a:r>
            <a:r>
              <a:rPr lang="en-US" dirty="0" smtClean="0"/>
              <a:t>, and the request includes a Host header field, the host is determined by the Host header field value. </a:t>
            </a:r>
          </a:p>
          <a:p>
            <a:r>
              <a:rPr lang="en-US" dirty="0" smtClean="0"/>
              <a:t>3. If the host as determined by rule 1 or 2 is not a valid host on the server, the response MUST be a 400 (Bad Request) error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28C0-D21B-44E2-BB69-1826B71D33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4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Note that Referrer is misspelled as "</a:t>
            </a:r>
            <a:r>
              <a:rPr lang="en-US" sz="1200" dirty="0" err="1" smtClean="0"/>
              <a:t>Referer</a:t>
            </a:r>
            <a:r>
              <a:rPr lang="en-US" sz="1200" dirty="0" smtClean="0"/>
              <a:t>"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28C0-D21B-44E2-BB69-1826B71D33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https://en.wikipedia.org/wiki/URL_redirection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307 and 308 parallel the behaviors of 302 and 301, but </a:t>
            </a:r>
            <a:r>
              <a:rPr lang="en-US" i="1" dirty="0" smtClean="0">
                <a:effectLst/>
              </a:rPr>
              <a:t>do not allow the HTTP method to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28C0-D21B-44E2-BB69-1826B71D33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8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4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8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2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9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6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4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7324-527D-495E-BEF8-B15269B5E2B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9187-D264-4437-82B8-84D444A1D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6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#3xx_Redir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7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0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Absolute/Relative URLS and Host Header</a:t>
            </a:r>
            <a:br>
              <a:rPr lang="en-US" smtClean="0"/>
            </a:b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31186" y="2167040"/>
            <a:ext cx="60997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http://www.example.com/en/public/img/logo.gif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186" y="2790038"/>
            <a:ext cx="360226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../../public/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/logo.gif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186" y="3563762"/>
            <a:ext cx="320792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/public/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/logo.gif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3037" y="2167040"/>
            <a:ext cx="159851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Absolute </a:t>
            </a:r>
            <a:r>
              <a:rPr lang="en-US" dirty="0"/>
              <a:t>URL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3037" y="2790038"/>
            <a:ext cx="424488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Relative </a:t>
            </a:r>
            <a:r>
              <a:rPr lang="en-US" dirty="0"/>
              <a:t>URL with a relative URL path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3037" y="3467598"/>
            <a:ext cx="438434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Relative </a:t>
            </a:r>
            <a:r>
              <a:rPr lang="en-US" dirty="0"/>
              <a:t>URL with an absolute URL path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89655" y="2356868"/>
            <a:ext cx="6229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37661" y="2979866"/>
            <a:ext cx="3274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33454" y="3657426"/>
            <a:ext cx="34791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646236" y="5054148"/>
            <a:ext cx="4997711" cy="99658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http://www.example.com/en/public/img/logo.gif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301154" y="5054938"/>
            <a:ext cx="3573976" cy="99658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en/public/img/logo.gif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Equal 16"/>
          <p:cNvSpPr/>
          <p:nvPr/>
        </p:nvSpPr>
        <p:spPr>
          <a:xfrm>
            <a:off x="6001952" y="5095238"/>
            <a:ext cx="914400" cy="914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client: Referer and User-Agent</a:t>
            </a: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83616"/>
              </p:ext>
            </p:extLst>
          </p:nvPr>
        </p:nvGraphicFramePr>
        <p:xfrm>
          <a:off x="6772773" y="1817333"/>
          <a:ext cx="5054321" cy="14071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3631603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User-Agent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User-Agent: Mozilla/5.0 (X11; Linux i686; rv:2.0.1) Gecko/20100101 Firefox/4.0.1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Referer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err="1" smtClean="0"/>
                        <a:t>Referer</a:t>
                      </a:r>
                      <a:r>
                        <a:rPr lang="en-US" sz="1400" kern="1200" dirty="0" smtClean="0"/>
                        <a:t>: http://groovy-lang.org/documentation.html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7" y="1502629"/>
            <a:ext cx="5991223" cy="3291202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4695634" y="5171533"/>
            <a:ext cx="7121412" cy="147674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http://ecm-journal.ru/images/1646373image001.jpg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png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image/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svg+xml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image/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jxr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image/*;q=0.8, */*;q=0.5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Referer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: http://ecm-journal.ru/default.aspx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User-Agent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: Mozilla/5.0 (Windows NT 10.0; WOW64; Trident/7.0; rv:11.0) like Gecko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deflate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ecm-journal.ru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92659" y="4211027"/>
            <a:ext cx="1979525" cy="1215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Redirections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7661853" y="2004389"/>
            <a:ext cx="3704492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en.wikipedia.org/wiki/List_of_HTTP_status_codes#3xx_Redirection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87856"/>
              </p:ext>
            </p:extLst>
          </p:nvPr>
        </p:nvGraphicFramePr>
        <p:xfrm>
          <a:off x="376798" y="1618117"/>
          <a:ext cx="7010400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3598839938"/>
                    </a:ext>
                  </a:extLst>
                </a:gridCol>
                <a:gridCol w="849106">
                  <a:extLst>
                    <a:ext uri="{9D8B030D-6E8A-4147-A177-3AD203B41FA5}">
                      <a16:colId xmlns:a16="http://schemas.microsoft.com/office/drawing/2014/main" val="1755158962"/>
                    </a:ext>
                  </a:extLst>
                </a:gridCol>
                <a:gridCol w="4582049">
                  <a:extLst>
                    <a:ext uri="{9D8B030D-6E8A-4147-A177-3AD203B41FA5}">
                      <a16:colId xmlns:a16="http://schemas.microsoft.com/office/drawing/2014/main" val="1876862291"/>
                    </a:ext>
                  </a:extLst>
                </a:gridCol>
              </a:tblGrid>
              <a:tr h="2349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 Version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40739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301 </a:t>
                      </a:r>
                    </a:p>
                    <a:p>
                      <a:r>
                        <a:rPr lang="en-US" sz="1200" dirty="0" smtClean="0"/>
                        <a:t>Moved Permanently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and all future requests should be directed to the given URI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3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302 </a:t>
                      </a:r>
                    </a:p>
                    <a:p>
                      <a:r>
                        <a:rPr lang="en-US" sz="1200" dirty="0" smtClean="0"/>
                        <a:t>Found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Superseded by 303 and 307 in HTTP/1.1 but preserved for backward compatibility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303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baseline="0" dirty="0" smtClean="0"/>
                        <a:t>See Other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response to the request can be found under another URI using a GET method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307 </a:t>
                      </a:r>
                    </a:p>
                    <a:p>
                      <a:r>
                        <a:rPr lang="en-US" sz="1200" dirty="0" smtClean="0"/>
                        <a:t>Temporary Redirect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Request should be repeated with another URI; however, future requests should still use the original URI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1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308 </a:t>
                      </a:r>
                    </a:p>
                    <a:p>
                      <a:r>
                        <a:rPr lang="en-US" sz="1200" dirty="0" smtClean="0"/>
                        <a:t>Permanent Redirect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request and all future requests should be repeated using another URI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1834"/>
                  </a:ext>
                </a:extLst>
              </a:tr>
            </a:tbl>
          </a:graphicData>
        </a:graphic>
      </p:graphicFrame>
      <p:sp>
        <p:nvSpPr>
          <p:cNvPr id="6" name="Folded Corner 5"/>
          <p:cNvSpPr/>
          <p:nvPr/>
        </p:nvSpPr>
        <p:spPr>
          <a:xfrm>
            <a:off x="500396" y="4610519"/>
            <a:ext cx="4997711" cy="8082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http://www.example.com/en/public/img/logo.gif 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730375" y="5137434"/>
            <a:ext cx="4997711" cy="99658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HTTP/1.1 301 Moved Permanently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Location: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www.example.com/imgs/logo.gif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text/html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801845" y="5955850"/>
            <a:ext cx="4394811" cy="8082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http://www.example.com/imgs/logo.gif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298877">
            <a:off x="5697080" y="4895117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20062485">
            <a:off x="5561155" y="5891698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 (</a:t>
            </a:r>
            <a:r>
              <a:rPr lang="en-US" dirty="0" smtClean="0"/>
              <a:t>body)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options: LENGTH, TYPE, </a:t>
            </a:r>
            <a:r>
              <a:rPr lang="ru-RU" smtClean="0"/>
              <a:t>…</a:t>
            </a:r>
            <a:r>
              <a:rPr lang="en-US" smtClean="0"/>
              <a:t/>
            </a:r>
            <a:br>
              <a:rPr lang="en-US" smtClean="0"/>
            </a:b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13349"/>
              </p:ext>
            </p:extLst>
          </p:nvPr>
        </p:nvGraphicFramePr>
        <p:xfrm>
          <a:off x="439178" y="1815167"/>
          <a:ext cx="6169688" cy="14833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83687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3986001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Content-Length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Content-Length: 348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Content-Type: application/x-www-form-</a:t>
                      </a:r>
                      <a:r>
                        <a:rPr lang="en-US" sz="1400" kern="1200" dirty="0" err="1" smtClean="0"/>
                        <a:t>urlencoded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Content-Encoding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Content-Encoding: </a:t>
                      </a:r>
                      <a:r>
                        <a:rPr lang="en-US" sz="1400" kern="1200" dirty="0" err="1" smtClean="0"/>
                        <a:t>gzip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93418"/>
                  </a:ext>
                </a:extLst>
              </a:tr>
            </a:tbl>
          </a:graphicData>
        </a:graphic>
      </p:graphicFrame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441039"/>
              </p:ext>
            </p:extLst>
          </p:nvPr>
        </p:nvGraphicFramePr>
        <p:xfrm>
          <a:off x="7518769" y="3554952"/>
          <a:ext cx="4049595" cy="3006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Type/Subtype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application/</a:t>
                      </a:r>
                      <a:r>
                        <a:rPr lang="en-US" sz="1600" dirty="0" err="1" smtClean="0">
                          <a:effectLst/>
                        </a:rPr>
                        <a:t>json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JSON data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image/gif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GIF</a:t>
                      </a:r>
                      <a:r>
                        <a:rPr lang="en-US" sz="1600" baseline="0" dirty="0" smtClean="0">
                          <a:effectLst/>
                        </a:rPr>
                        <a:t> image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image/</a:t>
                      </a:r>
                      <a:r>
                        <a:rPr lang="en-US" sz="1600" dirty="0" err="1" smtClean="0">
                          <a:effectLst/>
                        </a:rPr>
                        <a:t>png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PNG</a:t>
                      </a:r>
                      <a:r>
                        <a:rPr lang="en-US" sz="1600" baseline="0" dirty="0" smtClean="0">
                          <a:effectLst/>
                        </a:rPr>
                        <a:t> image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video/mp4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MP4</a:t>
                      </a:r>
                      <a:r>
                        <a:rPr lang="en-US" sz="1600" baseline="0" dirty="0" smtClean="0">
                          <a:effectLst/>
                        </a:rPr>
                        <a:t> video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text/xml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XML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text/html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HTML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text/plain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Text… Just text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8"/>
          <p:cNvSpPr/>
          <p:nvPr/>
        </p:nvSpPr>
        <p:spPr>
          <a:xfrm>
            <a:off x="1763688" y="5384108"/>
            <a:ext cx="37417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  <a:latin typeface="Century Gothic"/>
              </a:rPr>
              <a:t>text/html; charset=UTF-8</a:t>
            </a:r>
          </a:p>
        </p:txBody>
      </p:sp>
      <p:sp>
        <p:nvSpPr>
          <p:cNvPr id="6" name="Правая фигурная скобка 5"/>
          <p:cNvSpPr/>
          <p:nvPr/>
        </p:nvSpPr>
        <p:spPr>
          <a:xfrm rot="5400000">
            <a:off x="2039719" y="5649815"/>
            <a:ext cx="129714" cy="537883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8"/>
          <p:cNvSpPr/>
          <p:nvPr/>
        </p:nvSpPr>
        <p:spPr>
          <a:xfrm rot="5400000">
            <a:off x="4305219" y="4897199"/>
            <a:ext cx="137841" cy="2034988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9"/>
          <p:cNvSpPr/>
          <p:nvPr/>
        </p:nvSpPr>
        <p:spPr>
          <a:xfrm rot="5400000">
            <a:off x="2800224" y="5495920"/>
            <a:ext cx="129715" cy="845672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835634" y="5991740"/>
            <a:ext cx="50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Type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945" y="5992164"/>
            <a:ext cx="79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Sub-Type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8577" y="5991740"/>
            <a:ext cx="1902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Type specific parameters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207" y="435522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Multipurpose Internet Mail Extensions (MIME) Types or Media-types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r>
              <a:rPr lang="ru-RU" smtClean="0"/>
              <a:t> </a:t>
            </a:r>
            <a:r>
              <a:rPr lang="en-US" smtClean="0"/>
              <a:t>Negotiation</a:t>
            </a:r>
            <a:r>
              <a:rPr lang="ru-RU" smtClean="0"/>
              <a:t>…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54316"/>
              </p:ext>
            </p:extLst>
          </p:nvPr>
        </p:nvGraphicFramePr>
        <p:xfrm>
          <a:off x="443909" y="1493198"/>
          <a:ext cx="6169688" cy="18542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83687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3986001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Accept: text/plain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Accept-Language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Accept-Language: </a:t>
                      </a:r>
                      <a:r>
                        <a:rPr lang="en-US" sz="1400" kern="1200" dirty="0" err="1" smtClean="0"/>
                        <a:t>en</a:t>
                      </a:r>
                      <a:r>
                        <a:rPr lang="en-US" sz="1400" kern="1200" dirty="0" smtClean="0"/>
                        <a:t>-US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Accept-Charset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Accept-Charset: utf-8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9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Accept-Encoding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Accept-Encoding: </a:t>
                      </a:r>
                      <a:r>
                        <a:rPr lang="en-US" sz="1400" kern="1200" dirty="0" err="1" smtClean="0"/>
                        <a:t>gzip</a:t>
                      </a:r>
                      <a:r>
                        <a:rPr lang="en-US" sz="1400" kern="1200" dirty="0" smtClean="0"/>
                        <a:t>, deflate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76293"/>
                  </a:ext>
                </a:extLst>
              </a:tr>
            </a:tbl>
          </a:graphicData>
        </a:graphic>
      </p:graphicFrame>
      <p:sp>
        <p:nvSpPr>
          <p:cNvPr id="6" name="Folded Corner 5"/>
          <p:cNvSpPr/>
          <p:nvPr/>
        </p:nvSpPr>
        <p:spPr>
          <a:xfrm>
            <a:off x="443909" y="5492555"/>
            <a:ext cx="5282083" cy="1056297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application/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charset=utf-8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57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{"Id":1,"Name":"Gizmo","Category":"Widgets","Price":1.99}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835793" y="3906936"/>
            <a:ext cx="4498313" cy="63830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localhost:21069/api/products/1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application/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7357172" y="4719088"/>
            <a:ext cx="4377734" cy="20036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application/xml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charset=utf-8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112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&lt;Product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&lt;Id&gt;1&lt;/Id&gt;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&lt;Name&gt;Gizmo&lt;/Name&gt;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&lt;Category&gt;Widgets&lt;/Category&gt;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&lt;Price&gt;1.99&lt;/Price&gt;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&lt;/Product&gt;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7296882" y="3295928"/>
            <a:ext cx="4498313" cy="63830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localhost:21069/api/products/1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application/xml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600317" y="4733129"/>
            <a:ext cx="484632" cy="57153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303723" y="4064098"/>
            <a:ext cx="484632" cy="57153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and POST requests</a:t>
            </a:r>
            <a:endParaRPr lang="ru-RU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56776606"/>
              </p:ext>
            </p:extLst>
          </p:nvPr>
        </p:nvGraphicFramePr>
        <p:xfrm>
          <a:off x="355803" y="1429078"/>
          <a:ext cx="587426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ded Corner 4"/>
          <p:cNvSpPr/>
          <p:nvPr/>
        </p:nvSpPr>
        <p:spPr>
          <a:xfrm>
            <a:off x="7174284" y="3615743"/>
            <a:ext cx="4290977" cy="8082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/test?name1=value1&amp;name2=value2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7174285" y="5363008"/>
            <a:ext cx="4290977" cy="124767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test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name1=value1&amp;name2=value2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74284" y="1761250"/>
            <a:ext cx="4358886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="get"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="test"&gt;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="name1"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="text"/&gt;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="name2"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</a:t>
            </a:r>
            <a:r>
              <a:rPr lang="en-US" dirty="0" smtClean="0"/>
              <a:t>POST</a:t>
            </a:r>
            <a:endParaRPr lang="ru-RU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356513"/>
              </p:ext>
            </p:extLst>
          </p:nvPr>
        </p:nvGraphicFramePr>
        <p:xfrm>
          <a:off x="742741" y="1665537"/>
          <a:ext cx="10706518" cy="461968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8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BACK/Reload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Harmless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will be </a:t>
                      </a:r>
                      <a:r>
                        <a:rPr lang="en-US" sz="1600" dirty="0" smtClean="0">
                          <a:effectLst/>
                        </a:rPr>
                        <a:t>re-submitted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Bookmarked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 be bookmarked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Cannot be bookmarked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Cached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 be cached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 cached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41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Encoding type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application/x-www-form-</a:t>
                      </a:r>
                      <a:r>
                        <a:rPr lang="en-US" sz="1600" dirty="0" err="1">
                          <a:effectLst/>
                        </a:rPr>
                        <a:t>urlencoded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application/x-www-form-</a:t>
                      </a:r>
                      <a:r>
                        <a:rPr lang="en-US" sz="1600" dirty="0" err="1" smtClean="0">
                          <a:effectLst/>
                        </a:rPr>
                        <a:t>urlencoded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or multipart/form-data.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History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Parameters remain in browser history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Parameters are not saved in browser history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8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Data </a:t>
                      </a:r>
                      <a:r>
                        <a:rPr lang="en-US" sz="1600" dirty="0">
                          <a:effectLst/>
                        </a:rPr>
                        <a:t>length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Maximum </a:t>
                      </a:r>
                      <a:r>
                        <a:rPr lang="en-US" sz="1600" dirty="0">
                          <a:effectLst/>
                        </a:rPr>
                        <a:t>URL length is 2048 </a:t>
                      </a:r>
                      <a:r>
                        <a:rPr lang="en-US" sz="1600" dirty="0" smtClean="0">
                          <a:effectLst/>
                        </a:rPr>
                        <a:t>characters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restrictions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5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Data </a:t>
                      </a: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Only ASCII characters allowed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restrictions. Binary data is also allowed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14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Security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Data </a:t>
                      </a:r>
                      <a:r>
                        <a:rPr lang="en-US" sz="1600" dirty="0">
                          <a:effectLst/>
                        </a:rPr>
                        <a:t>sent is part of the URL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Never use </a:t>
                      </a:r>
                      <a:r>
                        <a:rPr lang="en-US" sz="1600" dirty="0" smtClean="0">
                          <a:effectLst/>
                        </a:rPr>
                        <a:t>for passwords!!!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The </a:t>
                      </a:r>
                      <a:r>
                        <a:rPr lang="en-US" sz="1600" dirty="0">
                          <a:effectLst/>
                        </a:rPr>
                        <a:t>parameters are not stored in browser history or in web server logs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Visibility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is visible to everyone in the URL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is not displayed in the URL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in HTTP</a:t>
            </a:r>
            <a:endParaRPr lang="en-US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9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59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State/Session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66583838"/>
              </p:ext>
            </p:extLst>
          </p:nvPr>
        </p:nvGraphicFramePr>
        <p:xfrm>
          <a:off x="1990726" y="2660650"/>
          <a:ext cx="818663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109895" y="1479621"/>
            <a:ext cx="4067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HTTP is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stateless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URL/Headers/Content</a:t>
            </a:r>
            <a:endParaRPr lang="ru-RU" dirty="0"/>
          </a:p>
        </p:txBody>
      </p:sp>
      <p:sp>
        <p:nvSpPr>
          <p:cNvPr id="3" name="Folded Corner 2"/>
          <p:cNvSpPr/>
          <p:nvPr/>
        </p:nvSpPr>
        <p:spPr>
          <a:xfrm>
            <a:off x="2803556" y="1629045"/>
            <a:ext cx="5204983" cy="5745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localhost/Sample01/sample01?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Session=1234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HTTP/1.1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359610" y="2446898"/>
            <a:ext cx="4982562" cy="5745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localhost/Sample01/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(1234)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/sample01 HTTP/1.1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03" y="1629045"/>
            <a:ext cx="6014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2803556" y="3577710"/>
            <a:ext cx="4513004" cy="666977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http://localhost/Sample01/sample01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Session: 1234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403" y="3577710"/>
            <a:ext cx="104868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</a:t>
            </a:r>
          </a:p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3556" y="4808331"/>
            <a:ext cx="476147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input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="State"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Session"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="hidden"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="123"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/&gt;</a:t>
            </a:r>
            <a:endParaRPr lang="ru-RU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5756823" y="5711960"/>
            <a:ext cx="5452134" cy="981207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http://localhost/Sample01/sample01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Session=1234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&amp;value=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w&amp;submit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=Ok</a:t>
            </a:r>
          </a:p>
        </p:txBody>
      </p:sp>
      <p:sp>
        <p:nvSpPr>
          <p:cNvPr id="10" name="Bent-Up Arrow 9"/>
          <p:cNvSpPr/>
          <p:nvPr/>
        </p:nvSpPr>
        <p:spPr>
          <a:xfrm rot="5400000">
            <a:off x="4496431" y="5616503"/>
            <a:ext cx="850392" cy="73152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3402" y="4808331"/>
            <a:ext cx="93807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</a:t>
            </a:r>
          </a:p>
          <a:p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Cookies. How it Works</a:t>
            </a:r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1143" y="2471351"/>
            <a:ext cx="1285917" cy="1909291"/>
            <a:chOff x="201057" y="1954871"/>
            <a:chExt cx="1285917" cy="19092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057" y="1954871"/>
              <a:ext cx="1285917" cy="124664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50" y="2759264"/>
              <a:ext cx="616104" cy="1104898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466" y="2076531"/>
            <a:ext cx="1473484" cy="203628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92433" y="1381537"/>
            <a:ext cx="7397514" cy="694994"/>
            <a:chOff x="2030691" y="1852002"/>
            <a:chExt cx="7397514" cy="694994"/>
          </a:xfrm>
        </p:grpSpPr>
        <p:sp>
          <p:nvSpPr>
            <p:cNvPr id="6" name="Right Arrow 5"/>
            <p:cNvSpPr/>
            <p:nvPr/>
          </p:nvSpPr>
          <p:spPr>
            <a:xfrm>
              <a:off x="2030691" y="1954871"/>
              <a:ext cx="7397514" cy="51648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3525878" y="1852002"/>
              <a:ext cx="4407140" cy="694994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http://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localhost/ HTTP/1.1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92433" y="2358812"/>
            <a:ext cx="7397514" cy="903166"/>
            <a:chOff x="2030691" y="2955158"/>
            <a:chExt cx="7397514" cy="903166"/>
          </a:xfrm>
        </p:grpSpPr>
        <p:sp>
          <p:nvSpPr>
            <p:cNvPr id="8" name="Left Arrow 7"/>
            <p:cNvSpPr/>
            <p:nvPr/>
          </p:nvSpPr>
          <p:spPr>
            <a:xfrm>
              <a:off x="2030691" y="3136397"/>
              <a:ext cx="7397514" cy="540689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3532547" y="2955158"/>
              <a:ext cx="4400471" cy="903166"/>
            </a:xfrm>
            <a:prstGeom prst="foldedCorner">
              <a:avLst>
                <a:gd name="adj" fmla="val 819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HTTP/1.1 200 OK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Set-Cookie: </a:t>
              </a:r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Session=1234; path=/</a:t>
              </a:r>
              <a:endParaRPr lang="en-US" sz="1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ru-RU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92433" y="3544259"/>
            <a:ext cx="7397514" cy="801040"/>
            <a:chOff x="2030691" y="4266486"/>
            <a:chExt cx="7397514" cy="801040"/>
          </a:xfrm>
        </p:grpSpPr>
        <p:sp>
          <p:nvSpPr>
            <p:cNvPr id="13" name="Right Arrow 12"/>
            <p:cNvSpPr/>
            <p:nvPr/>
          </p:nvSpPr>
          <p:spPr>
            <a:xfrm>
              <a:off x="2030691" y="4342132"/>
              <a:ext cx="7397514" cy="51648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525878" y="4266486"/>
              <a:ext cx="4407140" cy="80104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http://localhost/Sample01/sample01 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HTTP/1.1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Cookie: </a:t>
              </a:r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1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92433" y="5289519"/>
            <a:ext cx="7397514" cy="801040"/>
            <a:chOff x="2030691" y="4266486"/>
            <a:chExt cx="7397514" cy="801040"/>
          </a:xfrm>
        </p:grpSpPr>
        <p:sp>
          <p:nvSpPr>
            <p:cNvPr id="19" name="Right Arrow 18"/>
            <p:cNvSpPr/>
            <p:nvPr/>
          </p:nvSpPr>
          <p:spPr>
            <a:xfrm>
              <a:off x="2030691" y="4342132"/>
              <a:ext cx="7397514" cy="51648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lded Corner 19"/>
            <p:cNvSpPr/>
            <p:nvPr/>
          </p:nvSpPr>
          <p:spPr>
            <a:xfrm>
              <a:off x="3525878" y="4266486"/>
              <a:ext cx="4407140" cy="80104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http://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localhost/Sample03 HTTP/1.1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Cookie: </a:t>
              </a:r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1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546824" y="4627581"/>
            <a:ext cx="48873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</a:t>
            </a:r>
            <a:r>
              <a:rPr lang="en-US" dirty="0" smtClean="0"/>
              <a:t>structure</a:t>
            </a:r>
            <a:endParaRPr lang="ru-RU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2010" y="1906096"/>
            <a:ext cx="11747980" cy="1877750"/>
            <a:chOff x="-206013" y="1755094"/>
            <a:chExt cx="11747980" cy="1877750"/>
          </a:xfrm>
        </p:grpSpPr>
        <p:sp>
          <p:nvSpPr>
            <p:cNvPr id="3" name="Rectangle 2"/>
            <p:cNvSpPr/>
            <p:nvPr/>
          </p:nvSpPr>
          <p:spPr>
            <a:xfrm>
              <a:off x="-206013" y="1755094"/>
              <a:ext cx="115307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Set-Cookie: </a:t>
              </a:r>
              <a:endPara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name=value [;Expires=date] [;Max-Age=seconds] [;Path=path] [;Domain=domain] [;Secure] [;</a:t>
              </a:r>
              <a:r>
                <a:rPr lang="en-US" sz="16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HttpOnly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4" name="Right Brace 3"/>
            <p:cNvSpPr/>
            <p:nvPr/>
          </p:nvSpPr>
          <p:spPr>
            <a:xfrm rot="5400000">
              <a:off x="2783268" y="1584101"/>
              <a:ext cx="130640" cy="159936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6553212" y="1760440"/>
              <a:ext cx="103558" cy="1273765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8209354" y="1552792"/>
              <a:ext cx="145832" cy="1704797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10366997" y="1274133"/>
              <a:ext cx="130640" cy="2219300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5259" y="2555277"/>
              <a:ext cx="2501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Date and time of </a:t>
              </a:r>
            </a:p>
            <a:p>
              <a:pPr algn="ctr"/>
              <a:r>
                <a:rPr lang="en-US" sz="1200" dirty="0" smtClean="0"/>
                <a:t>expiration in format</a:t>
              </a:r>
            </a:p>
            <a:p>
              <a:pPr algn="ctr"/>
              <a:r>
                <a:rPr lang="en-US" sz="1200" b="1" dirty="0" err="1" smtClean="0"/>
                <a:t>Wdy</a:t>
              </a:r>
              <a:r>
                <a:rPr lang="en-US" sz="1200" b="1" dirty="0"/>
                <a:t>, DD Mon YYYY HH:MM:SS </a:t>
              </a:r>
              <a:r>
                <a:rPr lang="en-US" sz="1200" b="1" dirty="0" smtClean="0"/>
                <a:t>GMT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1159" y="2617181"/>
              <a:ext cx="1788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Live interval</a:t>
              </a:r>
            </a:p>
            <a:p>
              <a:pPr algn="ctr"/>
              <a:r>
                <a:rPr lang="en-US" sz="1200" dirty="0"/>
                <a:t>r</a:t>
              </a:r>
              <a:r>
                <a:rPr lang="en-US" sz="1200" dirty="0" smtClean="0"/>
                <a:t>elative to time of receive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9204" y="2617181"/>
              <a:ext cx="140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Scope: Path on site </a:t>
              </a:r>
            </a:p>
            <a:p>
              <a:pPr algn="ctr"/>
              <a:r>
                <a:rPr lang="en-US" sz="1200" dirty="0"/>
                <a:t>(/orders, /)</a:t>
              </a:r>
              <a:endParaRPr lang="en-US" sz="1200" dirty="0" smtClean="0"/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4739069" y="1437066"/>
              <a:ext cx="138237" cy="1943844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5495" y="2609487"/>
              <a:ext cx="2033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Scope: domain and </a:t>
              </a:r>
            </a:p>
            <a:p>
              <a:pPr algn="ctr"/>
              <a:r>
                <a:rPr lang="en-US" sz="1200" dirty="0"/>
                <a:t>s</a:t>
              </a:r>
              <a:r>
                <a:rPr lang="en-US" sz="1200" dirty="0" smtClean="0"/>
                <a:t>ubdomains</a:t>
              </a:r>
            </a:p>
            <a:p>
              <a:pPr algn="ctr"/>
              <a:r>
                <a:rPr lang="en-US" sz="1200" dirty="0" smtClean="0"/>
                <a:t>(epam.com, learn.epam.com)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95548" y="2617181"/>
              <a:ext cx="1853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Flags: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/>
                <a:t>Secure</a:t>
              </a:r>
              <a:r>
                <a:rPr lang="en-US" sz="1200" dirty="0" smtClean="0"/>
                <a:t> – send only over secured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err="1" smtClean="0"/>
                <a:t>HttpOnly</a:t>
              </a:r>
              <a:r>
                <a:rPr lang="en-US" sz="1200" dirty="0" smtClean="0"/>
                <a:t> – not accessed for client JS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2010" y="4470516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Cookie: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name=value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 Life time and quotas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Do not have expiration time</a:t>
            </a:r>
          </a:p>
          <a:p>
            <a:pPr lvl="1"/>
            <a:r>
              <a:rPr lang="en-US" dirty="0" smtClean="0"/>
              <a:t>Delete when browser close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Have expiration date and time (Expires attribute)</a:t>
            </a:r>
          </a:p>
          <a:p>
            <a:pPr lvl="1"/>
            <a:r>
              <a:rPr lang="en-US" dirty="0" smtClean="0"/>
              <a:t>Or period of life </a:t>
            </a:r>
            <a:r>
              <a:rPr lang="ru-RU" dirty="0" smtClean="0"/>
              <a:t>(</a:t>
            </a:r>
            <a:r>
              <a:rPr lang="en-US" dirty="0" smtClean="0"/>
              <a:t>Max-Age attribute)</a:t>
            </a:r>
          </a:p>
          <a:p>
            <a:pPr lvl="1"/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Browser should can support:</a:t>
            </a:r>
          </a:p>
          <a:p>
            <a:pPr lvl="1"/>
            <a:r>
              <a:rPr lang="en-US" dirty="0" smtClean="0"/>
              <a:t>cookies as large as 4,096 bytes in size</a:t>
            </a:r>
          </a:p>
          <a:p>
            <a:pPr lvl="1"/>
            <a:r>
              <a:rPr lang="en-US" dirty="0" smtClean="0"/>
              <a:t>at least 50 cookies per domain (i.e. per website)</a:t>
            </a:r>
          </a:p>
          <a:p>
            <a:pPr lvl="1"/>
            <a:r>
              <a:rPr lang="en-US" dirty="0" smtClean="0"/>
              <a:t>at least 3,000 cookies in total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5619" y="1439864"/>
            <a:ext cx="5696381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0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smtClean="0"/>
              <a:t>session</a:t>
            </a:r>
            <a:endParaRPr lang="ru-RU" dirty="0"/>
          </a:p>
        </p:txBody>
      </p:sp>
      <p:graphicFrame>
        <p:nvGraphicFramePr>
          <p:cNvPr id="4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46720"/>
              </p:ext>
            </p:extLst>
          </p:nvPr>
        </p:nvGraphicFramePr>
        <p:xfrm>
          <a:off x="405640" y="1429886"/>
          <a:ext cx="11380719" cy="5103831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26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Depends only on server implementation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Hard to implement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Requires dynamic page generation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Security whole with links sharing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Drops if user make “manual navigation”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Hidden Form Fields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Depends only on server implementation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Hard to implement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Requires dynamic page generation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Work only on POST request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Cookies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Easy to implement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Can work in reopened browser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Required enabled on client side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 not support different session on different tabs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HTTPS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Works only with HTTPS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IP Address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Easy to implement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working for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proxied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and NAT environments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 not support many session on one computer (for different user)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</a:t>
            </a:r>
            <a:r>
              <a:rPr lang="ru-RU" dirty="0" smtClean="0"/>
              <a:t>запрос-ответ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0" y="3225502"/>
            <a:ext cx="1285917" cy="1246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13" y="4029895"/>
            <a:ext cx="616104" cy="1104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769" y="2961396"/>
            <a:ext cx="1473484" cy="2036282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3055417" y="2786174"/>
            <a:ext cx="5351227" cy="801567"/>
            <a:chOff x="3055417" y="2786174"/>
            <a:chExt cx="5351227" cy="801567"/>
          </a:xfrm>
        </p:grpSpPr>
        <p:sp>
          <p:nvSpPr>
            <p:cNvPr id="9" name="Right Arrow 8"/>
            <p:cNvSpPr/>
            <p:nvPr/>
          </p:nvSpPr>
          <p:spPr>
            <a:xfrm>
              <a:off x="3055417" y="3020273"/>
              <a:ext cx="5351227" cy="48463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4730753" y="2786174"/>
              <a:ext cx="2130949" cy="801567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HTTP Request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055417" y="4472144"/>
            <a:ext cx="5351226" cy="801567"/>
            <a:chOff x="3055417" y="4472144"/>
            <a:chExt cx="5351226" cy="801567"/>
          </a:xfrm>
        </p:grpSpPr>
        <p:sp>
          <p:nvSpPr>
            <p:cNvPr id="10" name="Left Arrow 9"/>
            <p:cNvSpPr/>
            <p:nvPr/>
          </p:nvSpPr>
          <p:spPr>
            <a:xfrm>
              <a:off x="3055417" y="4730953"/>
              <a:ext cx="5351226" cy="540689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4730753" y="4472144"/>
              <a:ext cx="2130949" cy="801567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HTTP Response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8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в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5" name="Folded Corner 4"/>
          <p:cNvSpPr/>
          <p:nvPr/>
        </p:nvSpPr>
        <p:spPr>
          <a:xfrm>
            <a:off x="4965901" y="3219507"/>
            <a:ext cx="5420923" cy="3535846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text/html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Sun, 25 Sep 2016 13:11:19 GMT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263</a:t>
            </a:r>
          </a:p>
          <a:p>
            <a:endParaRPr lang="ru-RU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&lt;title&gt;&lt;/title&gt;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&lt;meta charset="utf-8"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&lt;form method="post" action="sample01/handler"&gt;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&lt;input name="value" type="text"/&gt;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&lt;input name="submit" type="submit" value="Ok"/&gt;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&lt;/form&gt;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784137" y="3182781"/>
            <a:ext cx="1176795" cy="801380"/>
            <a:chOff x="3717025" y="2670399"/>
            <a:chExt cx="1176795" cy="801380"/>
          </a:xfrm>
        </p:grpSpPr>
        <p:sp>
          <p:nvSpPr>
            <p:cNvPr id="23" name="Left Brace 22"/>
            <p:cNvSpPr/>
            <p:nvPr/>
          </p:nvSpPr>
          <p:spPr>
            <a:xfrm>
              <a:off x="4718890" y="2721679"/>
              <a:ext cx="174930" cy="7501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025" y="2670399"/>
              <a:ext cx="10893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Response Message </a:t>
              </a:r>
              <a:r>
                <a:rPr lang="en-US" sz="1100" dirty="0"/>
                <a:t>H</a:t>
              </a:r>
              <a:r>
                <a:rPr lang="en-US" sz="1100" dirty="0" smtClean="0"/>
                <a:t>eader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81654" y="4220843"/>
            <a:ext cx="1179279" cy="2534510"/>
            <a:chOff x="3714542" y="3708461"/>
            <a:chExt cx="1179279" cy="2534510"/>
          </a:xfrm>
        </p:grpSpPr>
        <p:sp>
          <p:nvSpPr>
            <p:cNvPr id="26" name="Left Brace 25"/>
            <p:cNvSpPr/>
            <p:nvPr/>
          </p:nvSpPr>
          <p:spPr>
            <a:xfrm>
              <a:off x="4713923" y="3708461"/>
              <a:ext cx="179898" cy="25345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4542" y="4801302"/>
              <a:ext cx="10893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Response Body</a:t>
              </a:r>
              <a:endParaRPr lang="en-US" sz="11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81654" y="3984161"/>
            <a:ext cx="1338442" cy="261610"/>
            <a:chOff x="3714542" y="3471779"/>
            <a:chExt cx="1338442" cy="261610"/>
          </a:xfrm>
        </p:grpSpPr>
        <p:sp>
          <p:nvSpPr>
            <p:cNvPr id="25" name="TextBox 24"/>
            <p:cNvSpPr txBox="1"/>
            <p:nvPr/>
          </p:nvSpPr>
          <p:spPr>
            <a:xfrm>
              <a:off x="3714542" y="3471779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Blank Line</a:t>
              </a:r>
              <a:endParaRPr lang="en-US" sz="11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676788" y="3583923"/>
              <a:ext cx="376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510811" y="3186323"/>
            <a:ext cx="5047180" cy="261610"/>
            <a:chOff x="6443699" y="2673941"/>
            <a:chExt cx="5047180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10608906" y="2673941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Status Line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443699" y="2826757"/>
              <a:ext cx="4165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0398030" y="3382743"/>
            <a:ext cx="1367317" cy="592085"/>
            <a:chOff x="10330918" y="2870361"/>
            <a:chExt cx="1367317" cy="592085"/>
          </a:xfrm>
        </p:grpSpPr>
        <p:sp>
          <p:nvSpPr>
            <p:cNvPr id="44" name="TextBox 43"/>
            <p:cNvSpPr txBox="1"/>
            <p:nvPr/>
          </p:nvSpPr>
          <p:spPr>
            <a:xfrm>
              <a:off x="10608906" y="2960292"/>
              <a:ext cx="10893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Response Headers</a:t>
              </a:r>
              <a:endParaRPr lang="en-US" sz="1100" dirty="0"/>
            </a:p>
          </p:txBody>
        </p:sp>
        <p:sp>
          <p:nvSpPr>
            <p:cNvPr id="45" name="Left Brace 44"/>
            <p:cNvSpPr/>
            <p:nvPr/>
          </p:nvSpPr>
          <p:spPr>
            <a:xfrm flipH="1">
              <a:off x="10330918" y="2870361"/>
              <a:ext cx="222002" cy="59208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lded Corner 2"/>
          <p:cNvSpPr/>
          <p:nvPr/>
        </p:nvSpPr>
        <p:spPr>
          <a:xfrm>
            <a:off x="1658347" y="1741968"/>
            <a:ext cx="5452134" cy="1272615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http://localhost:65276/Sample01/sample01/handler 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17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localhost:65276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value=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w&amp;submit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=Ok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81552" y="1690688"/>
            <a:ext cx="1176795" cy="801380"/>
            <a:chOff x="414440" y="1178306"/>
            <a:chExt cx="1176795" cy="801380"/>
          </a:xfrm>
        </p:grpSpPr>
        <p:sp>
          <p:nvSpPr>
            <p:cNvPr id="12" name="Left Brace 11"/>
            <p:cNvSpPr/>
            <p:nvPr/>
          </p:nvSpPr>
          <p:spPr>
            <a:xfrm>
              <a:off x="1416305" y="1229586"/>
              <a:ext cx="174930" cy="7501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440" y="1178306"/>
              <a:ext cx="10893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Request Message </a:t>
              </a:r>
              <a:r>
                <a:rPr lang="en-US" sz="1100" dirty="0"/>
                <a:t>H</a:t>
              </a:r>
              <a:r>
                <a:rPr lang="en-US" sz="1100" dirty="0" smtClean="0"/>
                <a:t>eader</a:t>
              </a: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9069" y="2492068"/>
            <a:ext cx="1277427" cy="261610"/>
            <a:chOff x="411957" y="1979686"/>
            <a:chExt cx="1277427" cy="26161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313188" y="2110491"/>
              <a:ext cx="376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1957" y="1979686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Blank Line</a:t>
              </a:r>
              <a:endParaRPr lang="en-US" sz="11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9069" y="2723013"/>
            <a:ext cx="1184247" cy="261610"/>
            <a:chOff x="411957" y="2210631"/>
            <a:chExt cx="1184247" cy="261610"/>
          </a:xfrm>
        </p:grpSpPr>
        <p:sp>
          <p:nvSpPr>
            <p:cNvPr id="19" name="Left Brace 18"/>
            <p:cNvSpPr/>
            <p:nvPr/>
          </p:nvSpPr>
          <p:spPr>
            <a:xfrm>
              <a:off x="1411337" y="2216368"/>
              <a:ext cx="184867" cy="21244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957" y="2210631"/>
              <a:ext cx="1089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Request Body</a:t>
              </a:r>
              <a:endParaRPr lang="en-US" sz="11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16216" y="1970036"/>
            <a:ext cx="1263492" cy="522032"/>
            <a:chOff x="7049104" y="1457654"/>
            <a:chExt cx="1263492" cy="522032"/>
          </a:xfrm>
        </p:grpSpPr>
        <p:sp>
          <p:nvSpPr>
            <p:cNvPr id="36" name="Left Brace 35"/>
            <p:cNvSpPr/>
            <p:nvPr/>
          </p:nvSpPr>
          <p:spPr>
            <a:xfrm flipH="1">
              <a:off x="7049104" y="1457654"/>
              <a:ext cx="239974" cy="52203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23267" y="1532622"/>
              <a:ext cx="10893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Request Headers</a:t>
              </a:r>
              <a:endParaRPr lang="en-US" sz="11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84239" y="1746000"/>
            <a:ext cx="1730512" cy="261610"/>
            <a:chOff x="7017127" y="1233618"/>
            <a:chExt cx="1730512" cy="261610"/>
          </a:xfrm>
        </p:grpSpPr>
        <p:sp>
          <p:nvSpPr>
            <p:cNvPr id="31" name="TextBox 30"/>
            <p:cNvSpPr txBox="1"/>
            <p:nvPr/>
          </p:nvSpPr>
          <p:spPr>
            <a:xfrm>
              <a:off x="7748648" y="1233618"/>
              <a:ext cx="9989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Request Line</a:t>
              </a:r>
              <a:endParaRPr lang="en-US" sz="11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017127" y="1364423"/>
              <a:ext cx="6059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5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line </a:t>
            </a:r>
            <a:r>
              <a:rPr lang="ru-RU" dirty="0" smtClean="0"/>
              <a:t>и </a:t>
            </a:r>
            <a:r>
              <a:rPr lang="en-US" dirty="0" smtClean="0"/>
              <a:t>Status </a:t>
            </a:r>
            <a:r>
              <a:rPr lang="en-US" dirty="0" smtClean="0"/>
              <a:t>line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13905" y="1766712"/>
            <a:ext cx="10797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POST http://localhost:65276/Sample01/sample01/handler HTTP/1.1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721478" y="2113872"/>
            <a:ext cx="213979" cy="58620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5290396" y="-1622346"/>
            <a:ext cx="213981" cy="805864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10191484" y="1732209"/>
            <a:ext cx="213977" cy="13495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596" y="2892758"/>
            <a:ext cx="97174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5486" y="2892758"/>
            <a:ext cx="146379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URI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01074" y="2892758"/>
            <a:ext cx="159479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Version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0687" y="5870226"/>
            <a:ext cx="4521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HTTP/1.1 </a:t>
            </a:r>
            <a:r>
              <a:rPr lang="en-US" sz="2400" dirty="0">
                <a:solidFill>
                  <a:srgbClr val="00B050"/>
                </a:solidFill>
              </a:rPr>
              <a:t>200 OK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HTTP/1.0 </a:t>
            </a:r>
            <a:r>
              <a:rPr lang="en-US" sz="2400" dirty="0">
                <a:solidFill>
                  <a:srgbClr val="00B050"/>
                </a:solidFill>
              </a:rPr>
              <a:t>404 Not Found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3905" y="4860301"/>
            <a:ext cx="3196036" cy="1425424"/>
            <a:chOff x="405516" y="3509760"/>
            <a:chExt cx="3196036" cy="1425424"/>
          </a:xfrm>
        </p:grpSpPr>
        <p:sp>
          <p:nvSpPr>
            <p:cNvPr id="11" name="Rectangle 10"/>
            <p:cNvSpPr/>
            <p:nvPr/>
          </p:nvSpPr>
          <p:spPr>
            <a:xfrm>
              <a:off x="405516" y="3509760"/>
              <a:ext cx="27334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HTTP/1.1 200 OK</a:t>
              </a:r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1024617" y="3396980"/>
              <a:ext cx="213977" cy="134953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659" y="4268207"/>
              <a:ext cx="957891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HTTP</a:t>
              </a:r>
            </a:p>
            <a:p>
              <a:pPr algn="ctr"/>
              <a:r>
                <a:rPr lang="en-US" dirty="0" smtClean="0"/>
                <a:t>Version</a:t>
              </a:r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2148583" y="3836046"/>
              <a:ext cx="213979" cy="47140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2737018" y="3901963"/>
              <a:ext cx="207311" cy="34623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6374" y="4268207"/>
              <a:ext cx="841897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Status</a:t>
              </a:r>
            </a:p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76362" y="4268207"/>
              <a:ext cx="925190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Reason</a:t>
              </a:r>
            </a:p>
            <a:p>
              <a:pPr algn="ctr"/>
              <a:r>
                <a:rPr lang="en-US" dirty="0" smtClean="0"/>
                <a:t>Phrase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40687" y="4899799"/>
            <a:ext cx="4521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GET /test.html HTTP/1.1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POST /index.html HTTP/1.1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04389" y="4360259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40378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Request: </a:t>
            </a:r>
            <a:r>
              <a:rPr lang="ru-RU" smtClean="0"/>
              <a:t>Метод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94660"/>
              </p:ext>
            </p:extLst>
          </p:nvPr>
        </p:nvGraphicFramePr>
        <p:xfrm>
          <a:off x="1436744" y="2297000"/>
          <a:ext cx="9144000" cy="3383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GET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Получить ресурс с сервера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POST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Используется для передачи данных на сервер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PUT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Запрос на изменение данных на сервере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DELETE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Запрос на удаление данных на сервере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HEAD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Получить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только заголовки как если бы был запрос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GET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(используется в кэшировании)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ru-RU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4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19334" y="1894851"/>
            <a:ext cx="1105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scheme:[//[</a:t>
            </a:r>
            <a:r>
              <a:rPr lang="en-US" sz="2400" dirty="0" err="1">
                <a:latin typeface="Consolas" panose="020B0609020204030204" pitchFamily="49" charset="0"/>
              </a:rPr>
              <a:t>user:password</a:t>
            </a:r>
            <a:r>
              <a:rPr lang="en-US" sz="2400" dirty="0">
                <a:latin typeface="Consolas" panose="020B0609020204030204" pitchFamily="49" charset="0"/>
              </a:rPr>
              <a:t>@]host[:port]][/]path[?query][#fragment]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818654" y="2797959"/>
            <a:ext cx="8860118" cy="1019209"/>
            <a:chOff x="2650875" y="2361731"/>
            <a:chExt cx="8860118" cy="1019209"/>
          </a:xfrm>
        </p:grpSpPr>
        <p:sp>
          <p:nvSpPr>
            <p:cNvPr id="4" name="Rectangle 3"/>
            <p:cNvSpPr/>
            <p:nvPr/>
          </p:nvSpPr>
          <p:spPr>
            <a:xfrm>
              <a:off x="2650875" y="2361731"/>
              <a:ext cx="8860118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https://msdn.microsoft.com:5500/library/windows/bg124285.aspx?id=1</a:t>
              </a:r>
            </a:p>
          </p:txBody>
        </p:sp>
        <p:sp>
          <p:nvSpPr>
            <p:cNvPr id="5" name="Правая фигурная скобка 3"/>
            <p:cNvSpPr/>
            <p:nvPr/>
          </p:nvSpPr>
          <p:spPr>
            <a:xfrm rot="5400000">
              <a:off x="3012724" y="2481139"/>
              <a:ext cx="173318" cy="693815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4"/>
            <p:cNvSpPr/>
            <p:nvPr/>
          </p:nvSpPr>
          <p:spPr>
            <a:xfrm rot="5400000">
              <a:off x="4756145" y="1680969"/>
              <a:ext cx="173320" cy="229415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авая фигурная скобка 5"/>
            <p:cNvSpPr/>
            <p:nvPr/>
          </p:nvSpPr>
          <p:spPr>
            <a:xfrm rot="5400000">
              <a:off x="8464902" y="956774"/>
              <a:ext cx="173314" cy="3742550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авая фигурная скобка 7"/>
            <p:cNvSpPr/>
            <p:nvPr/>
          </p:nvSpPr>
          <p:spPr>
            <a:xfrm rot="5400000">
              <a:off x="10680307" y="2576943"/>
              <a:ext cx="173318" cy="502209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авая фигурная скобка 8"/>
            <p:cNvSpPr/>
            <p:nvPr/>
          </p:nvSpPr>
          <p:spPr>
            <a:xfrm rot="5400000">
              <a:off x="6265435" y="2576943"/>
              <a:ext cx="173318" cy="502209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0875" y="3001284"/>
              <a:ext cx="104227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Schema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2461" y="3001284"/>
              <a:ext cx="68159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9930" y="2996841"/>
              <a:ext cx="62228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7115" y="2996841"/>
              <a:ext cx="67999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395424" y="2984872"/>
              <a:ext cx="81945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ru-R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18654" y="4014065"/>
            <a:ext cx="4522392" cy="1025036"/>
            <a:chOff x="2650875" y="3577837"/>
            <a:chExt cx="4522392" cy="1025036"/>
          </a:xfrm>
        </p:grpSpPr>
        <p:sp>
          <p:nvSpPr>
            <p:cNvPr id="15" name="Rectangle 14"/>
            <p:cNvSpPr/>
            <p:nvPr/>
          </p:nvSpPr>
          <p:spPr>
            <a:xfrm>
              <a:off x="2650875" y="3577837"/>
              <a:ext cx="4522392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file:///d:/Temp/Photo/image1.jpeg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875" y="4223217"/>
              <a:ext cx="104227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Schema</a:t>
              </a:r>
              <a:endParaRPr lang="ru-RU" dirty="0"/>
            </a:p>
          </p:txBody>
        </p:sp>
        <p:sp>
          <p:nvSpPr>
            <p:cNvPr id="18" name="Правая фигурная скобка 5"/>
            <p:cNvSpPr/>
            <p:nvPr/>
          </p:nvSpPr>
          <p:spPr>
            <a:xfrm rot="5400000">
              <a:off x="5252333" y="2362377"/>
              <a:ext cx="152675" cy="336345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44061" y="4223217"/>
              <a:ext cx="67999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ru-RU" dirty="0"/>
            </a:p>
          </p:txBody>
        </p:sp>
        <p:sp>
          <p:nvSpPr>
            <p:cNvPr id="20" name="Правая фигурная скобка 3"/>
            <p:cNvSpPr/>
            <p:nvPr/>
          </p:nvSpPr>
          <p:spPr>
            <a:xfrm rot="5400000">
              <a:off x="2973574" y="3752509"/>
              <a:ext cx="146838" cy="58903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8654" y="5304825"/>
            <a:ext cx="8860118" cy="1051947"/>
            <a:chOff x="2650875" y="4868597"/>
            <a:chExt cx="8860118" cy="1051947"/>
          </a:xfrm>
        </p:grpSpPr>
        <p:sp>
          <p:nvSpPr>
            <p:cNvPr id="21" name="Rectangle 20"/>
            <p:cNvSpPr/>
            <p:nvPr/>
          </p:nvSpPr>
          <p:spPr>
            <a:xfrm>
              <a:off x="2650875" y="4868597"/>
              <a:ext cx="8860118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http://website.com/directory/index.php?name=YourName&amp;bday=YourBday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Правая фигурная скобка 3"/>
            <p:cNvSpPr/>
            <p:nvPr/>
          </p:nvSpPr>
          <p:spPr>
            <a:xfrm rot="5400000">
              <a:off x="2921235" y="5095604"/>
              <a:ext cx="181711" cy="519231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авая фигурная скобка 4"/>
            <p:cNvSpPr/>
            <p:nvPr/>
          </p:nvSpPr>
          <p:spPr>
            <a:xfrm rot="5400000">
              <a:off x="4197115" y="4689023"/>
              <a:ext cx="173320" cy="1340781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авая фигурная скобка 5"/>
            <p:cNvSpPr/>
            <p:nvPr/>
          </p:nvSpPr>
          <p:spPr>
            <a:xfrm rot="5400000">
              <a:off x="6187503" y="4111032"/>
              <a:ext cx="161404" cy="249189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авая фигурная скобка 7"/>
            <p:cNvSpPr/>
            <p:nvPr/>
          </p:nvSpPr>
          <p:spPr>
            <a:xfrm rot="5400000">
              <a:off x="9308964" y="3619521"/>
              <a:ext cx="173319" cy="346300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0875" y="5524261"/>
              <a:ext cx="104227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Schema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1354" y="5531728"/>
              <a:ext cx="68159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14383" y="5535722"/>
              <a:ext cx="67999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02673" y="5540888"/>
              <a:ext cx="81945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3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Response: Status Code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2747"/>
              </p:ext>
            </p:extLst>
          </p:nvPr>
        </p:nvGraphicFramePr>
        <p:xfrm>
          <a:off x="1235253" y="1786206"/>
          <a:ext cx="10588978" cy="463778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49880">
                  <a:extLst>
                    <a:ext uri="{9D8B030D-6E8A-4147-A177-3AD203B41FA5}">
                      <a16:colId xmlns:a16="http://schemas.microsoft.com/office/drawing/2014/main" val="188185367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4115355273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4034554646"/>
                    </a:ext>
                  </a:extLst>
                </a:gridCol>
                <a:gridCol w="5016218">
                  <a:extLst>
                    <a:ext uri="{9D8B030D-6E8A-4147-A177-3AD203B41FA5}">
                      <a16:colId xmlns:a16="http://schemas.microsoft.com/office/drawing/2014/main" val="377378951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Code Range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Samples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38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Reason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Informational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0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Success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</a:rPr>
                        <a:t>200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Ok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Success!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659193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Redirection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00B0F0"/>
                          </a:solidFill>
                          <a:effectLst/>
                        </a:rPr>
                        <a:t>301</a:t>
                      </a:r>
                      <a:endParaRPr lang="en-US" sz="1600" b="1" dirty="0">
                        <a:solidFill>
                          <a:srgbClr val="00B0F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Moved Permanently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Resource moved, don’t check here again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869714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00B0F0"/>
                          </a:solidFill>
                          <a:effectLst/>
                        </a:rPr>
                        <a:t>304</a:t>
                      </a:r>
                      <a:endParaRPr lang="en-US" sz="1600" b="1" dirty="0">
                        <a:solidFill>
                          <a:srgbClr val="00B0F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Not Modified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Resource hasn’t changed since last</a:t>
                      </a:r>
                      <a:r>
                        <a:rPr lang="en-US" sz="1600" baseline="0" dirty="0" smtClean="0">
                          <a:effectLst/>
                        </a:rPr>
                        <a:t> retrieval</a:t>
                      </a:r>
                      <a:endParaRPr lang="en-US" sz="1600" dirty="0" smtClean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870319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 Error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400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Bad Request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Bad syntax?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71996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401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Unauthorized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Client might need</a:t>
                      </a:r>
                      <a:r>
                        <a:rPr lang="en-US" sz="1600" baseline="0" dirty="0" smtClean="0">
                          <a:effectLst/>
                        </a:rPr>
                        <a:t> to authenticate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96849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404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Not found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Resource doesn’t exist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5223239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Server Error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</a:rPr>
                        <a:t>500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Internal Server Error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Something went wrong during processing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422675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</a:rPr>
                        <a:t>503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Service Unavailable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Server will not service the request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76402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Request/Response headers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195909" y="2478250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header-name: value1, value2,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0679" y="4100232"/>
            <a:ext cx="554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r>
              <a:rPr lang="en-US" sz="2400" dirty="0" smtClean="0">
                <a:solidFill>
                  <a:srgbClr val="999933"/>
                </a:solidFill>
              </a:rPr>
              <a:t>	</a:t>
            </a:r>
            <a:r>
              <a:rPr lang="en-US" sz="2400" dirty="0">
                <a:solidFill>
                  <a:srgbClr val="00B050"/>
                </a:solidFill>
              </a:rPr>
              <a:t>Host: www.xyz.com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Connection: Keep-Alive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Accept: image/gif, image/jpeg, */*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Accept-Language: us-en, </a:t>
            </a:r>
            <a:r>
              <a:rPr lang="en-US" sz="2400" dirty="0" err="1">
                <a:solidFill>
                  <a:srgbClr val="00B050"/>
                </a:solidFill>
              </a:rPr>
              <a:t>fr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cn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1602</Words>
  <Application>Microsoft Office PowerPoint</Application>
  <PresentationFormat>Широкоэкранный</PresentationFormat>
  <Paragraphs>421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MS PGothic</vt:lpstr>
      <vt:lpstr>Arial</vt:lpstr>
      <vt:lpstr>Arial Black</vt:lpstr>
      <vt:lpstr>Calibri</vt:lpstr>
      <vt:lpstr>Calibri Light</vt:lpstr>
      <vt:lpstr>Century Gothic</vt:lpstr>
      <vt:lpstr>Consolas</vt:lpstr>
      <vt:lpstr>Lucida Grande</vt:lpstr>
      <vt:lpstr>Tahoma</vt:lpstr>
      <vt:lpstr>Verdana</vt:lpstr>
      <vt:lpstr>Тема Office</vt:lpstr>
      <vt:lpstr>Основы HTTP</vt:lpstr>
      <vt:lpstr>Структура HTTP</vt:lpstr>
      <vt:lpstr>HTTP: запрос-ответ</vt:lpstr>
      <vt:lpstr>Сообщения в HTTP</vt:lpstr>
      <vt:lpstr>Request line и Status line</vt:lpstr>
      <vt:lpstr>Request: Метод</vt:lpstr>
      <vt:lpstr>URLs</vt:lpstr>
      <vt:lpstr>Response: Status Code</vt:lpstr>
      <vt:lpstr>Request/Response headers</vt:lpstr>
      <vt:lpstr>Навигация</vt:lpstr>
      <vt:lpstr>Absolute/Relative URLS and Host Header </vt:lpstr>
      <vt:lpstr>About client: Referer and User-Agent</vt:lpstr>
      <vt:lpstr>Redirections</vt:lpstr>
      <vt:lpstr>Контент (body)</vt:lpstr>
      <vt:lpstr>Content options: LENGTH, TYPE, … </vt:lpstr>
      <vt:lpstr>Content Negotiation…</vt:lpstr>
      <vt:lpstr>GET and POST requests</vt:lpstr>
      <vt:lpstr>GET vs POST</vt:lpstr>
      <vt:lpstr>State in HTTP</vt:lpstr>
      <vt:lpstr>State/Session</vt:lpstr>
      <vt:lpstr>URL/Headers/Content</vt:lpstr>
      <vt:lpstr>Cookies. How it Works</vt:lpstr>
      <vt:lpstr>Cookie structure</vt:lpstr>
      <vt:lpstr>Cookie Life time and quotas</vt:lpstr>
      <vt:lpstr>Track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HTTP</dc:title>
  <dc:creator>Романов Михаил Леонидович</dc:creator>
  <cp:lastModifiedBy>Романов Михаил Леонидович</cp:lastModifiedBy>
  <cp:revision>11</cp:revision>
  <dcterms:created xsi:type="dcterms:W3CDTF">2022-10-20T16:52:46Z</dcterms:created>
  <dcterms:modified xsi:type="dcterms:W3CDTF">2022-10-20T17:35:20Z</dcterms:modified>
</cp:coreProperties>
</file>