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1" r:id="rId3"/>
    <p:sldId id="257" r:id="rId4"/>
    <p:sldId id="258" r:id="rId5"/>
    <p:sldId id="277" r:id="rId6"/>
    <p:sldId id="260" r:id="rId7"/>
    <p:sldId id="259" r:id="rId8"/>
    <p:sldId id="261" r:id="rId9"/>
    <p:sldId id="263" r:id="rId10"/>
    <p:sldId id="262" r:id="rId11"/>
    <p:sldId id="264" r:id="rId12"/>
    <p:sldId id="265" r:id="rId13"/>
    <p:sldId id="266" r:id="rId14"/>
    <p:sldId id="267" r:id="rId15"/>
    <p:sldId id="268" r:id="rId16"/>
    <p:sldId id="269" r:id="rId17"/>
    <p:sldId id="270" r:id="rId18"/>
    <p:sldId id="273" r:id="rId19"/>
    <p:sldId id="274" r:id="rId20"/>
    <p:sldId id="272" r:id="rId21"/>
    <p:sldId id="275" r:id="rId22"/>
    <p:sldId id="276" r:id="rId23"/>
    <p:sldId id="278" r:id="rId24"/>
    <p:sldId id="279"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A8EEA513-5EAC-416A-835E-1B3A56F09019}">
          <p14:sldIdLst>
            <p14:sldId id="256"/>
          </p14:sldIdLst>
        </p14:section>
        <p14:section name="Базовый ASP.Net Core" id="{7FA59695-C251-41A8-A3EF-E37D77DFB995}">
          <p14:sldIdLst>
            <p14:sldId id="271"/>
            <p14:sldId id="257"/>
            <p14:sldId id="258"/>
            <p14:sldId id="277"/>
            <p14:sldId id="260"/>
            <p14:sldId id="259"/>
            <p14:sldId id="261"/>
            <p14:sldId id="263"/>
            <p14:sldId id="262"/>
            <p14:sldId id="264"/>
            <p14:sldId id="265"/>
            <p14:sldId id="266"/>
            <p14:sldId id="267"/>
            <p14:sldId id="268"/>
            <p14:sldId id="269"/>
          </p14:sldIdLst>
        </p14:section>
        <p14:section name="MVC" id="{DDD135DE-E786-4D84-83B2-03A163F32AC2}">
          <p14:sldIdLst>
            <p14:sldId id="270"/>
            <p14:sldId id="273"/>
            <p14:sldId id="274"/>
            <p14:sldId id="272"/>
            <p14:sldId id="275"/>
            <p14:sldId id="276"/>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19" autoAdjust="0"/>
  </p:normalViewPr>
  <p:slideViewPr>
    <p:cSldViewPr snapToGrid="0">
      <p:cViewPr varScale="1">
        <p:scale>
          <a:sx n="93" d="100"/>
          <a:sy n="93"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D3426-D96D-4D8C-B2B4-B74219D461E6}" type="datetimeFigureOut">
              <a:rPr lang="ru-RU" smtClean="0"/>
              <a:t>21.10.2022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77027-2104-4A10-8801-9C71CFB08C01}" type="slidenum">
              <a:rPr lang="ru-RU" smtClean="0"/>
              <a:t>‹#›</a:t>
            </a:fld>
            <a:endParaRPr lang="ru-RU"/>
          </a:p>
        </p:txBody>
      </p:sp>
    </p:spTree>
    <p:extLst>
      <p:ext uri="{BB962C8B-B14F-4D97-AF65-F5344CB8AC3E}">
        <p14:creationId xmlns:p14="http://schemas.microsoft.com/office/powerpoint/2010/main" val="924449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Создать с 0.</a:t>
            </a:r>
            <a:br>
              <a:rPr lang="ru-RU" dirty="0" smtClean="0"/>
            </a:br>
            <a:r>
              <a:rPr lang="ru-RU" dirty="0" smtClean="0"/>
              <a:t>Заменить </a:t>
            </a:r>
            <a:r>
              <a:rPr lang="en-US" dirty="0" err="1" smtClean="0"/>
              <a:t>MapGet</a:t>
            </a:r>
            <a:r>
              <a:rPr lang="en-US" dirty="0" smtClean="0"/>
              <a:t> </a:t>
            </a:r>
            <a:r>
              <a:rPr lang="ru-RU" dirty="0" smtClean="0"/>
              <a:t>на </a:t>
            </a:r>
            <a:r>
              <a:rPr lang="en-US" dirty="0" smtClean="0"/>
              <a:t>Run</a:t>
            </a:r>
            <a:r>
              <a:rPr lang="ru-RU" dirty="0" smtClean="0"/>
              <a:t>.</a:t>
            </a:r>
            <a:br>
              <a:rPr lang="ru-RU" dirty="0" smtClean="0"/>
            </a:br>
            <a:endParaRPr lang="ru-RU" dirty="0" smtClean="0"/>
          </a:p>
          <a:p>
            <a:r>
              <a:rPr lang="ru-RU" dirty="0" smtClean="0"/>
              <a:t>Показать</a:t>
            </a:r>
            <a:r>
              <a:rPr lang="ru-RU" baseline="0" dirty="0" smtClean="0"/>
              <a:t> </a:t>
            </a:r>
            <a:r>
              <a:rPr lang="en-US" baseline="0" dirty="0" smtClean="0"/>
              <a:t>Sample01 </a:t>
            </a:r>
            <a:r>
              <a:rPr lang="ru-RU" baseline="0" dirty="0" smtClean="0"/>
              <a:t>с настройкой</a:t>
            </a:r>
            <a:endParaRPr lang="ru-RU" dirty="0" smtClean="0"/>
          </a:p>
        </p:txBody>
      </p:sp>
      <p:sp>
        <p:nvSpPr>
          <p:cNvPr id="4" name="Номер слайда 3"/>
          <p:cNvSpPr>
            <a:spLocks noGrp="1"/>
          </p:cNvSpPr>
          <p:nvPr>
            <p:ph type="sldNum" sz="quarter" idx="10"/>
          </p:nvPr>
        </p:nvSpPr>
        <p:spPr/>
        <p:txBody>
          <a:bodyPr/>
          <a:lstStyle/>
          <a:p>
            <a:fld id="{42477027-2104-4A10-8801-9C71CFB08C01}" type="slidenum">
              <a:rPr lang="ru-RU" smtClean="0"/>
              <a:t>6</a:t>
            </a:fld>
            <a:endParaRPr lang="ru-RU"/>
          </a:p>
        </p:txBody>
      </p:sp>
    </p:spTree>
    <p:extLst>
      <p:ext uri="{BB962C8B-B14F-4D97-AF65-F5344CB8AC3E}">
        <p14:creationId xmlns:p14="http://schemas.microsoft.com/office/powerpoint/2010/main" val="415654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a:t>
            </a:r>
            <a:r>
              <a:rPr lang="en-US" baseline="0" dirty="0" smtClean="0"/>
              <a:t>02</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9</a:t>
            </a:fld>
            <a:endParaRPr lang="ru-RU"/>
          </a:p>
        </p:txBody>
      </p:sp>
    </p:spTree>
    <p:extLst>
      <p:ext uri="{BB962C8B-B14F-4D97-AF65-F5344CB8AC3E}">
        <p14:creationId xmlns:p14="http://schemas.microsoft.com/office/powerpoint/2010/main" val="182902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Sample03</a:t>
            </a:r>
          </a:p>
          <a:p>
            <a:pPr marL="171450" indent="-171450">
              <a:buFontTx/>
              <a:buChar char="-"/>
            </a:pPr>
            <a:r>
              <a:rPr lang="en-US" sz="1200" kern="1200" dirty="0" err="1" smtClean="0">
                <a:solidFill>
                  <a:schemeClr val="tx1"/>
                </a:solidFill>
                <a:latin typeface="+mn-lt"/>
                <a:ea typeface="+mn-ea"/>
                <a:cs typeface="+mn-cs"/>
              </a:rPr>
              <a:t>AuthMiddleware</a:t>
            </a:r>
            <a:endParaRPr lang="en-US" sz="1200" kern="1200" dirty="0" smtClean="0">
              <a:solidFill>
                <a:schemeClr val="tx1"/>
              </a:solidFill>
              <a:latin typeface="+mn-lt"/>
              <a:ea typeface="+mn-ea"/>
              <a:cs typeface="+mn-cs"/>
            </a:endParaRPr>
          </a:p>
          <a:p>
            <a:pPr marL="171450" indent="-171450">
              <a:buFontTx/>
              <a:buChar char="-"/>
            </a:pPr>
            <a:r>
              <a:rPr lang="en-US" sz="1200" kern="1200" dirty="0" err="1" smtClean="0">
                <a:solidFill>
                  <a:schemeClr val="tx1"/>
                </a:solidFill>
                <a:latin typeface="+mn-lt"/>
                <a:ea typeface="+mn-ea"/>
                <a:cs typeface="+mn-cs"/>
              </a:rPr>
              <a:t>ExtendedAuthMiddleware</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11</a:t>
            </a:fld>
            <a:endParaRPr lang="ru-RU"/>
          </a:p>
        </p:txBody>
      </p:sp>
    </p:spTree>
    <p:extLst>
      <p:ext uri="{BB962C8B-B14F-4D97-AF65-F5344CB8AC3E}">
        <p14:creationId xmlns:p14="http://schemas.microsoft.com/office/powerpoint/2010/main" val="20441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Sample04 + </a:t>
            </a:r>
            <a:r>
              <a:rPr lang="en-US" dirty="0" err="1" smtClean="0"/>
              <a:t>AuthLib</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14</a:t>
            </a:fld>
            <a:endParaRPr lang="ru-RU"/>
          </a:p>
        </p:txBody>
      </p:sp>
    </p:spTree>
    <p:extLst>
      <p:ext uri="{BB962C8B-B14F-4D97-AF65-F5344CB8AC3E}">
        <p14:creationId xmlns:p14="http://schemas.microsoft.com/office/powerpoint/2010/main" val="72130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Sample05</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16</a:t>
            </a:fld>
            <a:endParaRPr lang="ru-RU"/>
          </a:p>
        </p:txBody>
      </p:sp>
    </p:spTree>
    <p:extLst>
      <p:ext uri="{BB962C8B-B14F-4D97-AF65-F5344CB8AC3E}">
        <p14:creationId xmlns:p14="http://schemas.microsoft.com/office/powerpoint/2010/main" val="544338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211000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55906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a:t>
            </a:r>
            <a:r>
              <a:rPr lang="en-US" baseline="0" dirty="0" smtClean="0"/>
              <a:t>06</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21</a:t>
            </a:fld>
            <a:endParaRPr lang="ru-RU"/>
          </a:p>
        </p:txBody>
      </p:sp>
    </p:spTree>
    <p:extLst>
      <p:ext uri="{BB962C8B-B14F-4D97-AF65-F5344CB8AC3E}">
        <p14:creationId xmlns:p14="http://schemas.microsoft.com/office/powerpoint/2010/main" val="1133328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Sample07</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24</a:t>
            </a:fld>
            <a:endParaRPr lang="ru-RU"/>
          </a:p>
        </p:txBody>
      </p:sp>
    </p:spTree>
    <p:extLst>
      <p:ext uri="{BB962C8B-B14F-4D97-AF65-F5344CB8AC3E}">
        <p14:creationId xmlns:p14="http://schemas.microsoft.com/office/powerpoint/2010/main" val="141212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B24E7EB-BD2D-4126-A3A3-975A91A2F701}" type="datetimeFigureOut">
              <a:rPr lang="ru-RU" smtClean="0"/>
              <a:t>21.10.2022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146854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B24E7EB-BD2D-4126-A3A3-975A91A2F701}" type="datetimeFigureOut">
              <a:rPr lang="ru-RU" smtClean="0"/>
              <a:t>21.10.2022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343084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B24E7EB-BD2D-4126-A3A3-975A91A2F701}" type="datetimeFigureOut">
              <a:rPr lang="ru-RU" smtClean="0"/>
              <a:t>21.10.2022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42417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80484" y="1439864"/>
            <a:ext cx="5583432"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1867" baseline="0">
                <a:solidFill>
                  <a:schemeClr val="tx1"/>
                </a:solidFill>
              </a:defRPr>
            </a:lvl1pPr>
            <a:lvl2pPr marL="742938" indent="-285750">
              <a:lnSpc>
                <a:spcPct val="120000"/>
              </a:lnSpc>
              <a:spcBef>
                <a:spcPts val="0"/>
              </a:spcBef>
              <a:buClr>
                <a:schemeClr val="tx1"/>
              </a:buClr>
              <a:buSzPct val="100000"/>
              <a:buFont typeface="Trebuchet MS" panose="020B0603020202020204" pitchFamily="34" charset="0"/>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9" name="Text Placeholder 2"/>
          <p:cNvSpPr>
            <a:spLocks noGrp="1"/>
          </p:cNvSpPr>
          <p:nvPr>
            <p:ph idx="11" hasCustomPrompt="1"/>
          </p:nvPr>
        </p:nvSpPr>
        <p:spPr>
          <a:xfrm>
            <a:off x="6231579" y="1439864"/>
            <a:ext cx="5583432"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600"/>
              </a:spcBef>
              <a:spcAft>
                <a:spcPts val="0"/>
              </a:spcAft>
              <a:buClr>
                <a:schemeClr val="accent2"/>
              </a:buClr>
              <a:buSzTx/>
              <a:buFont typeface="Arial"/>
              <a:buChar char="•"/>
              <a:tabLst/>
              <a:defRPr sz="1867" baseline="0">
                <a:solidFill>
                  <a:schemeClr val="tx1"/>
                </a:solidFill>
              </a:defRPr>
            </a:lvl1pPr>
            <a:lvl2pPr marL="457188" indent="0">
              <a:lnSpc>
                <a:spcPct val="120000"/>
              </a:lnSpc>
              <a:spcBef>
                <a:spcPts val="0"/>
              </a:spcBef>
              <a:buClr>
                <a:schemeClr val="tx1"/>
              </a:buClr>
              <a:buSzPct val="100000"/>
              <a:buFontTx/>
              <a:buNone/>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24591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B24E7EB-BD2D-4126-A3A3-975A91A2F701}" type="datetimeFigureOut">
              <a:rPr lang="ru-RU" smtClean="0"/>
              <a:t>21.10.2022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103218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B24E7EB-BD2D-4126-A3A3-975A91A2F701}" type="datetimeFigureOut">
              <a:rPr lang="ru-RU" smtClean="0"/>
              <a:t>21.10.2022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233409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B24E7EB-BD2D-4126-A3A3-975A91A2F701}" type="datetimeFigureOut">
              <a:rPr lang="ru-RU" smtClean="0"/>
              <a:t>21.10.2022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340537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B24E7EB-BD2D-4126-A3A3-975A91A2F701}" type="datetimeFigureOut">
              <a:rPr lang="ru-RU" smtClean="0"/>
              <a:t>21.10.2022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146976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E7EB-BD2D-4126-A3A3-975A91A2F701}" type="datetimeFigureOut">
              <a:rPr lang="ru-RU" smtClean="0"/>
              <a:t>21.10.2022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255936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B24E7EB-BD2D-4126-A3A3-975A91A2F701}" type="datetimeFigureOut">
              <a:rPr lang="ru-RU" smtClean="0"/>
              <a:t>21.10.2022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369351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B24E7EB-BD2D-4126-A3A3-975A91A2F701}" type="datetimeFigureOut">
              <a:rPr lang="ru-RU" smtClean="0"/>
              <a:t>21.10.2022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380189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B24E7EB-BD2D-4126-A3A3-975A91A2F701}" type="datetimeFigureOut">
              <a:rPr lang="ru-RU" smtClean="0"/>
              <a:t>21.10.2022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563B121-1DCE-4B97-88FA-8D9E4D84313A}" type="slidenum">
              <a:rPr lang="ru-RU" smtClean="0"/>
              <a:t>‹#›</a:t>
            </a:fld>
            <a:endParaRPr lang="ru-RU"/>
          </a:p>
        </p:txBody>
      </p:sp>
    </p:spTree>
    <p:extLst>
      <p:ext uri="{BB962C8B-B14F-4D97-AF65-F5344CB8AC3E}">
        <p14:creationId xmlns:p14="http://schemas.microsoft.com/office/powerpoint/2010/main" val="144354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4E7EB-BD2D-4126-A3A3-975A91A2F701}" type="datetimeFigureOut">
              <a:rPr lang="ru-RU" smtClean="0"/>
              <a:t>21.10.2022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3B121-1DCE-4B97-88FA-8D9E4D84313A}" type="slidenum">
              <a:rPr lang="ru-RU" smtClean="0"/>
              <a:t>‹#›</a:t>
            </a:fld>
            <a:endParaRPr lang="ru-RU"/>
          </a:p>
        </p:txBody>
      </p:sp>
    </p:spTree>
    <p:extLst>
      <p:ext uri="{BB962C8B-B14F-4D97-AF65-F5344CB8AC3E}">
        <p14:creationId xmlns:p14="http://schemas.microsoft.com/office/powerpoint/2010/main" val="1194855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5030/hello?name=Mihail" TargetMode="External"/><Relationship Id="rId2" Type="http://schemas.openxmlformats.org/officeDocument/2006/relationships/hyperlink" Target="http://localhost:5030/hello"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Введение в </a:t>
            </a:r>
            <a:r>
              <a:rPr lang="en-US" dirty="0" err="1" smtClean="0"/>
              <a:t>ASP.Net</a:t>
            </a:r>
            <a:r>
              <a:rPr lang="en-US" dirty="0" smtClean="0"/>
              <a:t> Core</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50625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Переиспользуемый</a:t>
            </a:r>
            <a:r>
              <a:rPr lang="ru-RU" dirty="0" smtClean="0"/>
              <a:t> </a:t>
            </a:r>
            <a:r>
              <a:rPr lang="en-US" dirty="0" smtClean="0"/>
              <a:t>Middleware</a:t>
            </a:r>
            <a:endParaRPr lang="ru-RU" dirty="0"/>
          </a:p>
        </p:txBody>
      </p:sp>
      <p:sp>
        <p:nvSpPr>
          <p:cNvPr id="3" name="Прямоугольник 2"/>
          <p:cNvSpPr/>
          <p:nvPr/>
        </p:nvSpPr>
        <p:spPr>
          <a:xfrm>
            <a:off x="438363" y="1493099"/>
            <a:ext cx="8315219" cy="48320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AuthMiddleware</a:t>
            </a:r>
            <a:endParaRPr lang="en-US" sz="1400" dirty="0">
              <a:solidFill>
                <a:srgbClr val="2B91AF"/>
              </a:solidFill>
              <a:latin typeface="Cascadia Mono" panose="020B0609020000020004" pitchFamily="49" charset="0"/>
            </a:endParaRPr>
          </a:p>
          <a:p>
            <a:r>
              <a:rPr lang="ru-RU"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readonly</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RequestDelegate</a:t>
            </a:r>
            <a:r>
              <a:rPr lang="en-US" sz="1400" dirty="0">
                <a:solidFill>
                  <a:srgbClr val="000000"/>
                </a:solidFill>
                <a:latin typeface="Cascadia Mono" panose="020B0609020000020004" pitchFamily="49" charset="0"/>
              </a:rPr>
              <a:t> next;</a:t>
            </a:r>
          </a:p>
          <a:p>
            <a:endParaRPr lang="ru-RU"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AuthMiddleware</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RequestDelegate</a:t>
            </a:r>
            <a:r>
              <a:rPr lang="en-US" sz="1400" dirty="0">
                <a:solidFill>
                  <a:srgbClr val="000000"/>
                </a:solidFill>
                <a:latin typeface="Cascadia Mono" panose="020B0609020000020004" pitchFamily="49" charset="0"/>
              </a:rPr>
              <a:t> </a:t>
            </a:r>
            <a:r>
              <a:rPr lang="en-US" sz="1400" dirty="0" smtClean="0">
                <a:solidFill>
                  <a:srgbClr val="000000"/>
                </a:solidFill>
                <a:latin typeface="Cascadia Mono" panose="020B0609020000020004" pitchFamily="49" charset="0"/>
              </a:rPr>
              <a:t>next)</a:t>
            </a:r>
            <a:endParaRPr lang="en-US" sz="1400" dirty="0">
              <a:solidFill>
                <a:srgbClr val="000000"/>
              </a:solidFill>
              <a:latin typeface="Cascadia Mono" panose="020B0609020000020004" pitchFamily="49" charset="0"/>
            </a:endParaRPr>
          </a:p>
          <a:p>
            <a:r>
              <a:rPr lang="ru-RU"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this</a:t>
            </a:r>
            <a:r>
              <a:rPr lang="en-US" sz="1400" dirty="0" err="1">
                <a:solidFill>
                  <a:srgbClr val="000000"/>
                </a:solidFill>
                <a:latin typeface="Cascadia Mono" panose="020B0609020000020004" pitchFamily="49" charset="0"/>
              </a:rPr>
              <a:t>.next</a:t>
            </a:r>
            <a:r>
              <a:rPr lang="en-US" sz="1400" dirty="0">
                <a:solidFill>
                  <a:srgbClr val="000000"/>
                </a:solidFill>
                <a:latin typeface="Cascadia Mono" panose="020B0609020000020004" pitchFamily="49" charset="0"/>
              </a:rPr>
              <a:t> = next;</a:t>
            </a:r>
          </a:p>
          <a:p>
            <a:r>
              <a:rPr lang="en-US" sz="1400" dirty="0" smtClean="0">
                <a:solidFill>
                  <a:srgbClr val="000000"/>
                </a:solidFill>
                <a:latin typeface="Cascadia Mono" panose="020B0609020000020004" pitchFamily="49" charset="0"/>
              </a:rPr>
              <a:t>    </a:t>
            </a:r>
            <a:r>
              <a:rPr lang="ru-RU" sz="1400" dirty="0" smtClean="0">
                <a:solidFill>
                  <a:srgbClr val="000000"/>
                </a:solidFill>
                <a:latin typeface="Cascadia Mono" panose="020B0609020000020004" pitchFamily="49" charset="0"/>
              </a:rPr>
              <a:t>}</a:t>
            </a:r>
            <a:endParaRPr lang="ru-RU" sz="1400" dirty="0">
              <a:solidFill>
                <a:srgbClr val="000000"/>
              </a:solidFill>
              <a:latin typeface="Cascadia Mono" panose="020B0609020000020004" pitchFamily="49" charset="0"/>
            </a:endParaRPr>
          </a:p>
          <a:p>
            <a:endParaRPr lang="ru-RU"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async</a:t>
            </a:r>
            <a:r>
              <a:rPr lang="en-US" sz="1400" dirty="0">
                <a:solidFill>
                  <a:srgbClr val="000000"/>
                </a:solidFill>
                <a:latin typeface="Cascadia Mono" panose="020B0609020000020004" pitchFamily="49" charset="0"/>
              </a:rPr>
              <a:t> Task Invoke(</a:t>
            </a:r>
            <a:r>
              <a:rPr lang="en-US" sz="1400" dirty="0" err="1">
                <a:solidFill>
                  <a:srgbClr val="000000"/>
                </a:solidFill>
                <a:latin typeface="Cascadia Mono" panose="020B0609020000020004" pitchFamily="49" charset="0"/>
              </a:rPr>
              <a:t>HttpContext</a:t>
            </a:r>
            <a:r>
              <a:rPr lang="en-US" sz="1400" dirty="0">
                <a:solidFill>
                  <a:srgbClr val="000000"/>
                </a:solidFill>
                <a:latin typeface="Cascadia Mono" panose="020B0609020000020004" pitchFamily="49" charset="0"/>
              </a:rPr>
              <a:t> context) </a:t>
            </a:r>
          </a:p>
          <a:p>
            <a:r>
              <a:rPr lang="ru-RU"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if</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context.Request.Query</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"pass"</a:t>
            </a:r>
            <a:r>
              <a:rPr lang="en-US" sz="1400" dirty="0">
                <a:solidFill>
                  <a:srgbClr val="000000"/>
                </a:solidFill>
                <a:latin typeface="Cascadia Mono" panose="020B0609020000020004" pitchFamily="49" charset="0"/>
              </a:rPr>
              <a:t>] == </a:t>
            </a:r>
            <a:r>
              <a:rPr lang="en-US" sz="1400" dirty="0" smtClean="0">
                <a:solidFill>
                  <a:srgbClr val="A31515"/>
                </a:solidFill>
                <a:latin typeface="Cascadia Mono" panose="020B0609020000020004" pitchFamily="49" charset="0"/>
              </a:rPr>
              <a:t>"123"</a:t>
            </a:r>
            <a:r>
              <a:rPr lang="en-US" sz="1400" dirty="0" smtClean="0">
                <a:solidFill>
                  <a:srgbClr val="000000"/>
                </a:solidFill>
                <a:latin typeface="Cascadia Mono" panose="020B0609020000020004" pitchFamily="49" charset="0"/>
              </a:rPr>
              <a:t>)</a:t>
            </a:r>
            <a:endParaRPr lang="en-US" sz="1400" dirty="0">
              <a:solidFill>
                <a:srgbClr val="000000"/>
              </a:solidFill>
              <a:latin typeface="Cascadia Mono" panose="020B0609020000020004" pitchFamily="49" charset="0"/>
            </a:endParaRPr>
          </a:p>
          <a:p>
            <a:r>
              <a:rPr lang="ru-RU"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next(context);</a:t>
            </a:r>
          </a:p>
          <a:p>
            <a:r>
              <a:rPr lang="ru-RU"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else</a:t>
            </a:r>
          </a:p>
          <a:p>
            <a:r>
              <a:rPr lang="ru-RU" sz="1400" dirty="0">
                <a:solidFill>
                  <a:srgbClr val="000000"/>
                </a:solidFill>
                <a:latin typeface="Cascadia Mono" panose="020B0609020000020004" pitchFamily="49" charset="0"/>
              </a:rPr>
              <a:t>        { </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context.Response.StatusCode</a:t>
            </a:r>
            <a:r>
              <a:rPr lang="en-US" sz="1400" dirty="0">
                <a:solidFill>
                  <a:srgbClr val="000000"/>
                </a:solidFill>
                <a:latin typeface="Cascadia Mono" panose="020B0609020000020004" pitchFamily="49" charset="0"/>
              </a:rPr>
              <a:t> = StatusCodes.Status401Unauthorized;</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context.Response.WriteAsync</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"Unauthorized"</a:t>
            </a:r>
            <a:r>
              <a:rPr lang="en-US" sz="1400" dirty="0">
                <a:solidFill>
                  <a:srgbClr val="000000"/>
                </a:solidFill>
                <a:latin typeface="Cascadia Mono" panose="020B0609020000020004" pitchFamily="49" charset="0"/>
              </a:rPr>
              <a:t>);</a:t>
            </a:r>
          </a:p>
          <a:p>
            <a:r>
              <a:rPr lang="ru-RU" sz="1400" dirty="0">
                <a:solidFill>
                  <a:srgbClr val="000000"/>
                </a:solidFill>
                <a:latin typeface="Cascadia Mono" panose="020B0609020000020004" pitchFamily="49" charset="0"/>
              </a:rPr>
              <a:t>        }</a:t>
            </a:r>
          </a:p>
          <a:p>
            <a:r>
              <a:rPr lang="ru-RU" sz="1400" dirty="0">
                <a:solidFill>
                  <a:srgbClr val="000000"/>
                </a:solidFill>
                <a:latin typeface="Cascadia Mono" panose="020B0609020000020004" pitchFamily="49" charset="0"/>
              </a:rPr>
              <a:t>    }</a:t>
            </a:r>
          </a:p>
          <a:p>
            <a:r>
              <a:rPr lang="ru-RU" sz="1400" dirty="0">
                <a:solidFill>
                  <a:srgbClr val="000000"/>
                </a:solidFill>
                <a:latin typeface="Cascadia Mono" panose="020B0609020000020004" pitchFamily="49" charset="0"/>
              </a:rPr>
              <a:t>}</a:t>
            </a:r>
            <a:endParaRPr lang="ru-RU" sz="1400" dirty="0"/>
          </a:p>
        </p:txBody>
      </p:sp>
      <p:sp>
        <p:nvSpPr>
          <p:cNvPr id="4" name="Прямоугольник 3"/>
          <p:cNvSpPr/>
          <p:nvPr/>
        </p:nvSpPr>
        <p:spPr>
          <a:xfrm>
            <a:off x="6960124" y="2740900"/>
            <a:ext cx="5032147"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a:solidFill>
                  <a:srgbClr val="000000"/>
                </a:solidFill>
                <a:latin typeface="Cascadia Mono" panose="020B0609020000020004" pitchFamily="49" charset="0"/>
              </a:rPr>
              <a:t>app.UseMiddleware</a:t>
            </a:r>
            <a:r>
              <a:rPr lang="en-US" dirty="0">
                <a:solidFill>
                  <a:srgbClr val="000000"/>
                </a:solidFill>
                <a:latin typeface="Cascadia Mono" panose="020B0609020000020004" pitchFamily="49" charset="0"/>
              </a:rPr>
              <a:t>&lt;</a:t>
            </a:r>
            <a:r>
              <a:rPr lang="en-US" dirty="0" err="1">
                <a:solidFill>
                  <a:srgbClr val="000000"/>
                </a:solidFill>
                <a:latin typeface="Cascadia Mono" panose="020B0609020000020004" pitchFamily="49" charset="0"/>
              </a:rPr>
              <a:t>AuthMiddleware</a:t>
            </a:r>
            <a:r>
              <a:rPr lang="en-US" dirty="0">
                <a:solidFill>
                  <a:srgbClr val="000000"/>
                </a:solidFill>
                <a:latin typeface="Cascadia Mono" panose="020B0609020000020004" pitchFamily="49" charset="0"/>
              </a:rPr>
              <a:t>&gt;();</a:t>
            </a:r>
            <a:endParaRPr lang="ru-RU" dirty="0"/>
          </a:p>
        </p:txBody>
      </p:sp>
    </p:spTree>
    <p:extLst>
      <p:ext uri="{BB962C8B-B14F-4D97-AF65-F5344CB8AC3E}">
        <p14:creationId xmlns:p14="http://schemas.microsoft.com/office/powerpoint/2010/main" val="16678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DEMO</a:t>
            </a:r>
            <a:endParaRPr lang="ru-RU" dirty="0"/>
          </a:p>
        </p:txBody>
      </p:sp>
    </p:spTree>
    <p:extLst>
      <p:ext uri="{BB962C8B-B14F-4D97-AF65-F5344CB8AC3E}">
        <p14:creationId xmlns:p14="http://schemas.microsoft.com/office/powerpoint/2010/main" val="2021115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Сервисы (</a:t>
            </a:r>
            <a:r>
              <a:rPr lang="en-US" dirty="0" smtClean="0"/>
              <a:t>Services)</a:t>
            </a:r>
            <a:endParaRPr lang="ru-RU" dirty="0"/>
          </a:p>
        </p:txBody>
      </p:sp>
      <p:grpSp>
        <p:nvGrpSpPr>
          <p:cNvPr id="3" name="Группа 2"/>
          <p:cNvGrpSpPr/>
          <p:nvPr/>
        </p:nvGrpSpPr>
        <p:grpSpPr>
          <a:xfrm>
            <a:off x="714889" y="2551283"/>
            <a:ext cx="3076935" cy="801567"/>
            <a:chOff x="3055417" y="2786174"/>
            <a:chExt cx="5351227" cy="801567"/>
          </a:xfrm>
        </p:grpSpPr>
        <p:sp>
          <p:nvSpPr>
            <p:cNvPr id="4" name="Right Arrow 8"/>
            <p:cNvSpPr/>
            <p:nvPr/>
          </p:nvSpPr>
          <p:spPr>
            <a:xfrm>
              <a:off x="3055417" y="3020273"/>
              <a:ext cx="5351227" cy="484632"/>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Folded Corner 5"/>
            <p:cNvSpPr/>
            <p:nvPr/>
          </p:nvSpPr>
          <p:spPr>
            <a:xfrm>
              <a:off x="4730753" y="278617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Request</a:t>
              </a:r>
              <a:endParaRPr lang="en-US" dirty="0">
                <a:solidFill>
                  <a:schemeClr val="tx1"/>
                </a:solidFill>
              </a:endParaRPr>
            </a:p>
          </p:txBody>
        </p:sp>
      </p:grpSp>
      <p:grpSp>
        <p:nvGrpSpPr>
          <p:cNvPr id="6" name="Группа 5"/>
          <p:cNvGrpSpPr/>
          <p:nvPr/>
        </p:nvGrpSpPr>
        <p:grpSpPr>
          <a:xfrm>
            <a:off x="714889" y="4046760"/>
            <a:ext cx="3076934" cy="801567"/>
            <a:chOff x="3055417" y="4472144"/>
            <a:chExt cx="5351226" cy="801567"/>
          </a:xfrm>
        </p:grpSpPr>
        <p:sp>
          <p:nvSpPr>
            <p:cNvPr id="7" name="Left Arrow 9"/>
            <p:cNvSpPr/>
            <p:nvPr/>
          </p:nvSpPr>
          <p:spPr>
            <a:xfrm>
              <a:off x="3055417" y="4730953"/>
              <a:ext cx="5351226" cy="54068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Folded Corner 6"/>
            <p:cNvSpPr/>
            <p:nvPr/>
          </p:nvSpPr>
          <p:spPr>
            <a:xfrm>
              <a:off x="4730753" y="447214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Response</a:t>
              </a:r>
              <a:endParaRPr lang="en-US" dirty="0">
                <a:solidFill>
                  <a:schemeClr val="tx1"/>
                </a:solidFill>
              </a:endParaRPr>
            </a:p>
          </p:txBody>
        </p:sp>
      </p:grpSp>
      <p:sp>
        <p:nvSpPr>
          <p:cNvPr id="9" name="Скругленный прямоугольник 8"/>
          <p:cNvSpPr/>
          <p:nvPr/>
        </p:nvSpPr>
        <p:spPr>
          <a:xfrm>
            <a:off x="4135773" y="1954636"/>
            <a:ext cx="5429468" cy="3766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Host</a:t>
            </a:r>
            <a:endParaRPr lang="ru-RU" dirty="0"/>
          </a:p>
        </p:txBody>
      </p:sp>
      <p:sp>
        <p:nvSpPr>
          <p:cNvPr id="10" name="Скругленный прямоугольник 9"/>
          <p:cNvSpPr/>
          <p:nvPr/>
        </p:nvSpPr>
        <p:spPr>
          <a:xfrm>
            <a:off x="4731391" y="2655116"/>
            <a:ext cx="1870745" cy="23656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Application</a:t>
            </a:r>
            <a:endParaRPr lang="ru-RU" dirty="0"/>
          </a:p>
        </p:txBody>
      </p:sp>
      <p:sp>
        <p:nvSpPr>
          <p:cNvPr id="11" name="Прямоугольник 10"/>
          <p:cNvSpPr/>
          <p:nvPr/>
        </p:nvSpPr>
        <p:spPr>
          <a:xfrm>
            <a:off x="7338811" y="3027698"/>
            <a:ext cx="1787703" cy="8293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Middleware</a:t>
            </a:r>
            <a:endParaRPr lang="ru-RU" dirty="0"/>
          </a:p>
        </p:txBody>
      </p:sp>
      <p:sp>
        <p:nvSpPr>
          <p:cNvPr id="12" name="Стрелка вправо 11"/>
          <p:cNvSpPr/>
          <p:nvPr/>
        </p:nvSpPr>
        <p:spPr>
          <a:xfrm>
            <a:off x="6602136" y="3195263"/>
            <a:ext cx="723338" cy="1575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3" name="Стрелка вправо 12"/>
          <p:cNvSpPr/>
          <p:nvPr/>
        </p:nvSpPr>
        <p:spPr>
          <a:xfrm rot="10800000">
            <a:off x="6615473" y="3538004"/>
            <a:ext cx="723338" cy="1575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4" name="Скругленный прямоугольник 13"/>
          <p:cNvSpPr/>
          <p:nvPr/>
        </p:nvSpPr>
        <p:spPr>
          <a:xfrm>
            <a:off x="7381438" y="4455608"/>
            <a:ext cx="1702448" cy="5732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Storage</a:t>
            </a:r>
            <a:endParaRPr lang="ru-RU" dirty="0"/>
          </a:p>
        </p:txBody>
      </p:sp>
      <p:sp>
        <p:nvSpPr>
          <p:cNvPr id="15" name="Двойная стрелка вверх/вниз 14"/>
          <p:cNvSpPr/>
          <p:nvPr/>
        </p:nvSpPr>
        <p:spPr>
          <a:xfrm>
            <a:off x="8097624" y="3865137"/>
            <a:ext cx="270076" cy="582406"/>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6" name="Прямоугольная выноска 15"/>
          <p:cNvSpPr/>
          <p:nvPr/>
        </p:nvSpPr>
        <p:spPr>
          <a:xfrm>
            <a:off x="9919672" y="2203405"/>
            <a:ext cx="1755705" cy="824293"/>
          </a:xfrm>
          <a:prstGeom prst="wedgeRectCallout">
            <a:avLst>
              <a:gd name="adj1" fmla="val -107003"/>
              <a:gd name="adj2" fmla="val 119117"/>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err="1" smtClean="0"/>
              <a:t>Инстанцируется</a:t>
            </a:r>
            <a:r>
              <a:rPr lang="ru-RU" sz="1400" dirty="0" smtClean="0"/>
              <a:t> хостом (мы не управляем)</a:t>
            </a:r>
          </a:p>
          <a:p>
            <a:endParaRPr lang="ru-RU" sz="1400" dirty="0"/>
          </a:p>
        </p:txBody>
      </p:sp>
      <p:sp>
        <p:nvSpPr>
          <p:cNvPr id="17" name="Прямоугольная выноска 16"/>
          <p:cNvSpPr/>
          <p:nvPr/>
        </p:nvSpPr>
        <p:spPr>
          <a:xfrm>
            <a:off x="9919672" y="4330095"/>
            <a:ext cx="1755705" cy="824293"/>
          </a:xfrm>
          <a:prstGeom prst="wedgeRectCallout">
            <a:avLst>
              <a:gd name="adj1" fmla="val -112270"/>
              <a:gd name="adj2" fmla="val 6939"/>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Хотим, чтобы </a:t>
            </a:r>
            <a:r>
              <a:rPr lang="en-US" sz="1400" dirty="0" smtClean="0"/>
              <a:t>Store</a:t>
            </a:r>
            <a:r>
              <a:rPr lang="ru-RU" sz="1400" dirty="0" smtClean="0"/>
              <a:t> можно было указывать свой</a:t>
            </a:r>
          </a:p>
          <a:p>
            <a:endParaRPr lang="ru-RU" sz="1400" dirty="0"/>
          </a:p>
        </p:txBody>
      </p:sp>
    </p:spTree>
    <p:extLst>
      <p:ext uri="{BB962C8B-B14F-4D97-AF65-F5344CB8AC3E}">
        <p14:creationId xmlns:p14="http://schemas.microsoft.com/office/powerpoint/2010/main" val="11906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Инъекция сервиса в </a:t>
            </a:r>
            <a:r>
              <a:rPr lang="en-US" dirty="0" smtClean="0"/>
              <a:t>Middleware</a:t>
            </a:r>
            <a:endParaRPr lang="ru-RU" dirty="0"/>
          </a:p>
        </p:txBody>
      </p:sp>
      <p:sp>
        <p:nvSpPr>
          <p:cNvPr id="3" name="Прямоугольник 2"/>
          <p:cNvSpPr/>
          <p:nvPr/>
        </p:nvSpPr>
        <p:spPr>
          <a:xfrm>
            <a:off x="561653" y="1770598"/>
            <a:ext cx="3969250" cy="9541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interface</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IFailCountStore</a:t>
            </a:r>
            <a:endParaRPr lang="en-US" sz="1400" dirty="0">
              <a:solidFill>
                <a:srgbClr val="2B91AF"/>
              </a:solidFill>
              <a:latin typeface="Cascadia Mono" panose="020B0609020000020004" pitchFamily="49" charset="0"/>
            </a:endParaRPr>
          </a:p>
          <a:p>
            <a:r>
              <a:rPr lang="ru-RU"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Fails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a:t>
            </a:r>
          </a:p>
          <a:p>
            <a:r>
              <a:rPr lang="ru-RU" sz="1400" dirty="0">
                <a:solidFill>
                  <a:srgbClr val="000000"/>
                </a:solidFill>
                <a:latin typeface="Cascadia Mono" panose="020B0609020000020004" pitchFamily="49" charset="0"/>
              </a:rPr>
              <a:t>}</a:t>
            </a:r>
            <a:endParaRPr lang="ru-RU" sz="1400" dirty="0"/>
          </a:p>
        </p:txBody>
      </p:sp>
      <p:sp>
        <p:nvSpPr>
          <p:cNvPr id="6" name="Прямоугольник 5"/>
          <p:cNvSpPr/>
          <p:nvPr/>
        </p:nvSpPr>
        <p:spPr>
          <a:xfrm>
            <a:off x="5425611" y="1693960"/>
            <a:ext cx="6340868" cy="224676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ExtendedAuthMiddleware</a:t>
            </a:r>
            <a:endParaRPr lang="en-US" sz="1400" dirty="0">
              <a:solidFill>
                <a:srgbClr val="2B91AF"/>
              </a:solidFill>
              <a:latin typeface="Cascadia Mono" panose="020B0609020000020004" pitchFamily="49" charset="0"/>
            </a:endParaRPr>
          </a:p>
          <a:p>
            <a:r>
              <a:rPr lang="ru-RU" sz="1400" dirty="0" smtClean="0">
                <a:solidFill>
                  <a:srgbClr val="000000"/>
                </a:solidFill>
                <a:latin typeface="Cascadia Mono" panose="020B0609020000020004" pitchFamily="49" charset="0"/>
              </a:rPr>
              <a:t>{</a:t>
            </a:r>
            <a:endParaRPr lang="ru-RU"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ExtendedAuthMiddleware</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RequestDelegate</a:t>
            </a:r>
            <a:r>
              <a:rPr lang="en-US" sz="1400" dirty="0">
                <a:solidFill>
                  <a:srgbClr val="000000"/>
                </a:solidFill>
                <a:latin typeface="Cascadia Mono" panose="020B0609020000020004" pitchFamily="49" charset="0"/>
              </a:rPr>
              <a:t> </a:t>
            </a:r>
            <a:r>
              <a:rPr lang="en-US" sz="1400" dirty="0" smtClean="0">
                <a:solidFill>
                  <a:srgbClr val="000000"/>
                </a:solidFill>
                <a:latin typeface="Cascadia Mono" panose="020B0609020000020004" pitchFamily="49" charset="0"/>
              </a:rPr>
              <a:t>next)</a:t>
            </a:r>
            <a:endParaRPr lang="en-US" sz="1400" dirty="0">
              <a:solidFill>
                <a:srgbClr val="000000"/>
              </a:solidFill>
              <a:latin typeface="Cascadia Mono" panose="020B0609020000020004" pitchFamily="49" charset="0"/>
            </a:endParaRPr>
          </a:p>
          <a:p>
            <a:endParaRPr lang="ru-RU"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async</a:t>
            </a:r>
            <a:r>
              <a:rPr lang="en-US" sz="1400" dirty="0">
                <a:solidFill>
                  <a:srgbClr val="000000"/>
                </a:solidFill>
                <a:latin typeface="Cascadia Mono" panose="020B0609020000020004" pitchFamily="49" charset="0"/>
              </a:rPr>
              <a:t> Task </a:t>
            </a:r>
            <a:r>
              <a:rPr lang="en-US" sz="1400" dirty="0" smtClean="0">
                <a:solidFill>
                  <a:srgbClr val="000000"/>
                </a:solidFill>
                <a:latin typeface="Cascadia Mono" panose="020B0609020000020004" pitchFamily="49" charset="0"/>
              </a:rPr>
              <a:t>Invoke(</a:t>
            </a:r>
            <a:r>
              <a:rPr lang="en-US" sz="1400" dirty="0" err="1" smtClean="0">
                <a:solidFill>
                  <a:srgbClr val="000000"/>
                </a:solidFill>
                <a:latin typeface="Cascadia Mono" panose="020B0609020000020004" pitchFamily="49" charset="0"/>
              </a:rPr>
              <a:t>HttpContext</a:t>
            </a:r>
            <a:r>
              <a:rPr lang="en-US" sz="1400" dirty="0" smtClean="0">
                <a:solidFill>
                  <a:srgbClr val="000000"/>
                </a:solidFill>
                <a:latin typeface="Cascadia Mono" panose="020B0609020000020004" pitchFamily="49" charset="0"/>
              </a:rPr>
              <a:t> </a:t>
            </a:r>
            <a:r>
              <a:rPr lang="en-US" sz="1400" dirty="0">
                <a:solidFill>
                  <a:srgbClr val="000000"/>
                </a:solidFill>
                <a:latin typeface="Cascadia Mono" panose="020B0609020000020004" pitchFamily="49" charset="0"/>
              </a:rPr>
              <a:t>context, </a:t>
            </a:r>
            <a:endParaRPr lang="en-US" sz="1400" dirty="0" smtClean="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smtClean="0">
                <a:solidFill>
                  <a:srgbClr val="000000"/>
                </a:solidFill>
                <a:latin typeface="Cascadia Mono" panose="020B0609020000020004" pitchFamily="49" charset="0"/>
              </a:rPr>
              <a:t>      </a:t>
            </a:r>
            <a:r>
              <a:rPr lang="en-US" sz="1400" dirty="0" err="1" smtClean="0">
                <a:solidFill>
                  <a:srgbClr val="000000"/>
                </a:solidFill>
                <a:latin typeface="Cascadia Mono" panose="020B0609020000020004" pitchFamily="49" charset="0"/>
              </a:rPr>
              <a:t>IFailCountStore</a:t>
            </a:r>
            <a:r>
              <a:rPr lang="en-US" sz="1400" dirty="0" smtClean="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failCountStore</a:t>
            </a:r>
            <a:r>
              <a:rPr lang="en-US" sz="1400" dirty="0">
                <a:solidFill>
                  <a:srgbClr val="000000"/>
                </a:solidFill>
                <a:latin typeface="Cascadia Mono" panose="020B0609020000020004" pitchFamily="49" charset="0"/>
              </a:rPr>
              <a:t>)</a:t>
            </a:r>
          </a:p>
          <a:p>
            <a:r>
              <a:rPr lang="ru-RU" sz="1400" dirty="0">
                <a:solidFill>
                  <a:srgbClr val="000000"/>
                </a:solidFill>
                <a:latin typeface="Cascadia Mono" panose="020B0609020000020004" pitchFamily="49" charset="0"/>
              </a:rPr>
              <a:t>    {</a:t>
            </a:r>
          </a:p>
          <a:p>
            <a:r>
              <a:rPr lang="ru-RU" sz="1400" dirty="0">
                <a:solidFill>
                  <a:srgbClr val="000000"/>
                </a:solidFill>
                <a:latin typeface="Cascadia Mono" panose="020B0609020000020004" pitchFamily="49" charset="0"/>
              </a:rPr>
              <a:t>        </a:t>
            </a:r>
            <a:r>
              <a:rPr lang="ru-RU" sz="1400" dirty="0">
                <a:solidFill>
                  <a:srgbClr val="008000"/>
                </a:solidFill>
                <a:latin typeface="Cascadia Mono" panose="020B0609020000020004" pitchFamily="49" charset="0"/>
              </a:rPr>
              <a:t>// </a:t>
            </a:r>
            <a:r>
              <a:rPr lang="ru-RU" sz="1400" dirty="0" smtClean="0">
                <a:solidFill>
                  <a:srgbClr val="008000"/>
                </a:solidFill>
                <a:latin typeface="Cascadia Mono" panose="020B0609020000020004" pitchFamily="49" charset="0"/>
              </a:rPr>
              <a:t>....</a:t>
            </a:r>
            <a:r>
              <a:rPr lang="en-US" sz="1400" dirty="0" smtClean="0">
                <a:solidFill>
                  <a:srgbClr val="000000"/>
                </a:solidFill>
                <a:latin typeface="Cascadia Mono" panose="020B0609020000020004" pitchFamily="49" charset="0"/>
              </a:rPr>
              <a:t>        </a:t>
            </a:r>
            <a:endParaRPr lang="ru-RU" sz="1400" dirty="0">
              <a:solidFill>
                <a:srgbClr val="000000"/>
              </a:solidFill>
              <a:latin typeface="Cascadia Mono" panose="020B0609020000020004" pitchFamily="49" charset="0"/>
            </a:endParaRPr>
          </a:p>
          <a:p>
            <a:r>
              <a:rPr lang="ru-RU" sz="1400" dirty="0">
                <a:solidFill>
                  <a:srgbClr val="000000"/>
                </a:solidFill>
                <a:latin typeface="Cascadia Mono" panose="020B0609020000020004" pitchFamily="49" charset="0"/>
              </a:rPr>
              <a:t>    }</a:t>
            </a:r>
          </a:p>
          <a:p>
            <a:r>
              <a:rPr lang="ru-RU" sz="1400" dirty="0">
                <a:solidFill>
                  <a:srgbClr val="000000"/>
                </a:solidFill>
                <a:latin typeface="Cascadia Mono" panose="020B0609020000020004" pitchFamily="49" charset="0"/>
              </a:rPr>
              <a:t>}</a:t>
            </a:r>
            <a:endParaRPr lang="ru-RU" sz="1400" dirty="0"/>
          </a:p>
        </p:txBody>
      </p:sp>
      <p:sp>
        <p:nvSpPr>
          <p:cNvPr id="7" name="Прямоугольник 6"/>
          <p:cNvSpPr/>
          <p:nvPr/>
        </p:nvSpPr>
        <p:spPr>
          <a:xfrm>
            <a:off x="547954" y="5523791"/>
            <a:ext cx="7965897" cy="9541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builder = </a:t>
            </a:r>
            <a:r>
              <a:rPr lang="en-US" sz="1400" dirty="0" err="1">
                <a:solidFill>
                  <a:srgbClr val="000000"/>
                </a:solidFill>
                <a:latin typeface="Cascadia Mono" panose="020B0609020000020004" pitchFamily="49" charset="0"/>
              </a:rPr>
              <a:t>WebApplication.CreateBuilder</a:t>
            </a:r>
            <a:r>
              <a:rPr lang="en-US" sz="1400" dirty="0">
                <a:solidFill>
                  <a:srgbClr val="000000"/>
                </a:solidFill>
                <a:latin typeface="Cascadia Mono" panose="020B0609020000020004" pitchFamily="49" charset="0"/>
              </a:rPr>
              <a:t>();</a:t>
            </a:r>
          </a:p>
          <a:p>
            <a:r>
              <a:rPr lang="en-US" sz="1400" dirty="0" err="1" smtClean="0">
                <a:solidFill>
                  <a:srgbClr val="000000"/>
                </a:solidFill>
                <a:latin typeface="Cascadia Mono" panose="020B0609020000020004" pitchFamily="49" charset="0"/>
              </a:rPr>
              <a:t>builder.Services.AddSingleton</a:t>
            </a:r>
            <a:r>
              <a:rPr lang="en-US" sz="1400" dirty="0" smtClean="0">
                <a:solidFill>
                  <a:srgbClr val="000000"/>
                </a:solidFill>
                <a:latin typeface="Cascadia Mono" panose="020B0609020000020004" pitchFamily="49" charset="0"/>
              </a:rPr>
              <a:t>&lt;</a:t>
            </a:r>
            <a:r>
              <a:rPr lang="en-US" sz="1400" dirty="0" err="1" smtClean="0">
                <a:solidFill>
                  <a:srgbClr val="000000"/>
                </a:solidFill>
                <a:latin typeface="Cascadia Mono" panose="020B0609020000020004" pitchFamily="49" charset="0"/>
              </a:rPr>
              <a:t>IFailCountStore</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InMemoryFailCountStore</a:t>
            </a:r>
            <a:r>
              <a:rPr lang="en-US" sz="1400" dirty="0">
                <a:solidFill>
                  <a:srgbClr val="000000"/>
                </a:solidFill>
                <a:latin typeface="Cascadia Mono" panose="020B0609020000020004" pitchFamily="49" charset="0"/>
              </a:rPr>
              <a:t>&gt;();</a:t>
            </a:r>
          </a:p>
          <a:p>
            <a:endParaRPr lang="ru-RU" sz="1400" dirty="0">
              <a:solidFill>
                <a:srgbClr val="000000"/>
              </a:solidFill>
              <a:latin typeface="Cascadia Mono" panose="020B0609020000020004" pitchFamily="49" charset="0"/>
            </a:endParaRPr>
          </a:p>
          <a:p>
            <a:r>
              <a:rPr lang="en-US" sz="1400" dirty="0" err="1">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app = </a:t>
            </a:r>
            <a:r>
              <a:rPr lang="en-US" sz="1400" dirty="0" err="1">
                <a:solidFill>
                  <a:srgbClr val="000000"/>
                </a:solidFill>
                <a:latin typeface="Cascadia Mono" panose="020B0609020000020004" pitchFamily="49" charset="0"/>
              </a:rPr>
              <a:t>builder.Build</a:t>
            </a:r>
            <a:r>
              <a:rPr lang="en-US" sz="1400" dirty="0">
                <a:solidFill>
                  <a:srgbClr val="000000"/>
                </a:solidFill>
                <a:latin typeface="Cascadia Mono" panose="020B0609020000020004" pitchFamily="49" charset="0"/>
              </a:rPr>
              <a:t>();</a:t>
            </a:r>
          </a:p>
        </p:txBody>
      </p:sp>
      <p:cxnSp>
        <p:nvCxnSpPr>
          <p:cNvPr id="9" name="Прямая со стрелкой 8"/>
          <p:cNvCxnSpPr>
            <a:stCxn id="3" idx="3"/>
          </p:cNvCxnSpPr>
          <p:nvPr/>
        </p:nvCxnSpPr>
        <p:spPr>
          <a:xfrm>
            <a:off x="4530903" y="2247652"/>
            <a:ext cx="1654140" cy="614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Прямоугольник 13"/>
          <p:cNvSpPr/>
          <p:nvPr/>
        </p:nvSpPr>
        <p:spPr>
          <a:xfrm>
            <a:off x="5357973" y="4154739"/>
            <a:ext cx="6096000" cy="95410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InMemoryFailCountStore</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IFailCountStore</a:t>
            </a:r>
            <a:endParaRPr lang="en-US" sz="1400" dirty="0">
              <a:solidFill>
                <a:srgbClr val="000000"/>
              </a:solidFill>
              <a:latin typeface="Cascadia Mono" panose="020B0609020000020004" pitchFamily="49" charset="0"/>
            </a:endParaRPr>
          </a:p>
          <a:p>
            <a:r>
              <a:rPr lang="ru-RU"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Fails { </a:t>
            </a:r>
            <a:r>
              <a:rPr lang="en-US" sz="1400" dirty="0">
                <a:solidFill>
                  <a:srgbClr val="0000FF"/>
                </a:solidFill>
                <a:latin typeface="Cascadia Mono" panose="020B0609020000020004" pitchFamily="49" charset="0"/>
              </a:rPr>
              <a:t>get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 = 0;</a:t>
            </a:r>
          </a:p>
          <a:p>
            <a:r>
              <a:rPr lang="ru-RU" sz="1400" dirty="0">
                <a:solidFill>
                  <a:srgbClr val="000000"/>
                </a:solidFill>
                <a:latin typeface="Cascadia Mono" panose="020B0609020000020004" pitchFamily="49" charset="0"/>
              </a:rPr>
              <a:t>}</a:t>
            </a:r>
            <a:endParaRPr lang="ru-RU" sz="1400" dirty="0"/>
          </a:p>
        </p:txBody>
      </p:sp>
      <p:cxnSp>
        <p:nvCxnSpPr>
          <p:cNvPr id="17" name="Прямая со стрелкой 16"/>
          <p:cNvCxnSpPr>
            <a:stCxn id="3" idx="3"/>
            <a:endCxn id="14" idx="1"/>
          </p:cNvCxnSpPr>
          <p:nvPr/>
        </p:nvCxnSpPr>
        <p:spPr>
          <a:xfrm>
            <a:off x="4530903" y="2247652"/>
            <a:ext cx="827070" cy="2384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3" idx="2"/>
          </p:cNvCxnSpPr>
          <p:nvPr/>
        </p:nvCxnSpPr>
        <p:spPr>
          <a:xfrm>
            <a:off x="2546278" y="2724705"/>
            <a:ext cx="1666126" cy="30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14" idx="2"/>
          </p:cNvCxnSpPr>
          <p:nvPr/>
        </p:nvCxnSpPr>
        <p:spPr>
          <a:xfrm flipH="1">
            <a:off x="7222733" y="5108846"/>
            <a:ext cx="1183240" cy="706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95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DEMO</a:t>
            </a:r>
            <a:endParaRPr lang="ru-RU" dirty="0"/>
          </a:p>
        </p:txBody>
      </p:sp>
    </p:spTree>
    <p:extLst>
      <p:ext uri="{BB962C8B-B14F-4D97-AF65-F5344CB8AC3E}">
        <p14:creationId xmlns:p14="http://schemas.microsoft.com/office/powerpoint/2010/main" val="3714952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Роутинги</a:t>
            </a:r>
            <a:endParaRPr lang="ru-RU" dirty="0"/>
          </a:p>
        </p:txBody>
      </p:sp>
      <p:sp>
        <p:nvSpPr>
          <p:cNvPr id="3" name="Прямоугольник 2"/>
          <p:cNvSpPr/>
          <p:nvPr/>
        </p:nvSpPr>
        <p:spPr>
          <a:xfrm>
            <a:off x="773438" y="2694869"/>
            <a:ext cx="10043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a:solidFill>
                  <a:srgbClr val="000000"/>
                </a:solidFill>
                <a:latin typeface="Cascadia Mono" panose="020B0609020000020004" pitchFamily="49" charset="0"/>
              </a:rPr>
              <a:t>app.MapGet</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"/hello"</a:t>
            </a:r>
            <a:r>
              <a:rPr lang="en-US" dirty="0">
                <a:solidFill>
                  <a:srgbClr val="000000"/>
                </a:solidFill>
                <a:latin typeface="Cascadia Mono" panose="020B0609020000020004" pitchFamily="49" charset="0"/>
              </a:rPr>
              <a:t>, </a:t>
            </a:r>
            <a:endParaRPr lang="en-US" dirty="0" smtClean="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 </a:t>
            </a:r>
            <a:r>
              <a:rPr lang="en-US" dirty="0" smtClean="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name) =&gt; </a:t>
            </a:r>
            <a:r>
              <a:rPr lang="en-US" dirty="0" err="1">
                <a:solidFill>
                  <a:srgbClr val="000000"/>
                </a:solidFill>
                <a:latin typeface="Cascadia Mono" panose="020B0609020000020004" pitchFamily="49" charset="0"/>
              </a:rPr>
              <a:t>GetHelloByeString</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"Hello"</a:t>
            </a:r>
            <a:r>
              <a:rPr lang="en-US" dirty="0">
                <a:solidFill>
                  <a:srgbClr val="000000"/>
                </a:solidFill>
                <a:latin typeface="Cascadia Mono" panose="020B0609020000020004" pitchFamily="49" charset="0"/>
              </a:rPr>
              <a:t>, name));</a:t>
            </a:r>
            <a:endParaRPr lang="ru-RU" dirty="0"/>
          </a:p>
        </p:txBody>
      </p:sp>
      <p:sp>
        <p:nvSpPr>
          <p:cNvPr id="4" name="Прямоугольник 3"/>
          <p:cNvSpPr/>
          <p:nvPr/>
        </p:nvSpPr>
        <p:spPr>
          <a:xfrm>
            <a:off x="1178412" y="1895918"/>
            <a:ext cx="3087897" cy="400110"/>
          </a:xfrm>
          <a:prstGeom prst="rect">
            <a:avLst/>
          </a:prstGeom>
        </p:spPr>
        <p:txBody>
          <a:bodyPr wrap="none">
            <a:spAutoFit/>
          </a:bodyPr>
          <a:lstStyle/>
          <a:p>
            <a:r>
              <a:rPr lang="en-US" sz="2000" dirty="0" smtClean="0">
                <a:hlinkClick r:id="rId2"/>
              </a:rPr>
              <a:t>http://localhost:5030/hello</a:t>
            </a:r>
            <a:r>
              <a:rPr lang="en-US" sz="2000" dirty="0" smtClean="0"/>
              <a:t> </a:t>
            </a:r>
            <a:endParaRPr lang="ru-RU" sz="2000" dirty="0"/>
          </a:p>
        </p:txBody>
      </p:sp>
      <p:sp>
        <p:nvSpPr>
          <p:cNvPr id="5" name="Прямоугольник 4"/>
          <p:cNvSpPr/>
          <p:nvPr/>
        </p:nvSpPr>
        <p:spPr>
          <a:xfrm>
            <a:off x="6096000" y="1889474"/>
            <a:ext cx="4581895" cy="400110"/>
          </a:xfrm>
          <a:prstGeom prst="rect">
            <a:avLst/>
          </a:prstGeom>
        </p:spPr>
        <p:txBody>
          <a:bodyPr wrap="none">
            <a:spAutoFit/>
          </a:bodyPr>
          <a:lstStyle/>
          <a:p>
            <a:r>
              <a:rPr lang="en-US" sz="2000" dirty="0" smtClean="0">
                <a:hlinkClick r:id="rId3"/>
              </a:rPr>
              <a:t>http://localhost:5030/hello?name=Mihail</a:t>
            </a:r>
            <a:r>
              <a:rPr lang="en-US" sz="2000" dirty="0" smtClean="0"/>
              <a:t> </a:t>
            </a:r>
            <a:endParaRPr lang="ru-RU" sz="2000" dirty="0"/>
          </a:p>
        </p:txBody>
      </p:sp>
      <p:sp>
        <p:nvSpPr>
          <p:cNvPr id="6" name="Прямоугольник 5"/>
          <p:cNvSpPr/>
          <p:nvPr/>
        </p:nvSpPr>
        <p:spPr>
          <a:xfrm>
            <a:off x="773438" y="3858518"/>
            <a:ext cx="10043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a:solidFill>
                  <a:srgbClr val="000000"/>
                </a:solidFill>
                <a:latin typeface="Cascadia Mono" panose="020B0609020000020004" pitchFamily="49" charset="0"/>
              </a:rPr>
              <a:t>app.MapGet</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"/{word}"</a:t>
            </a:r>
            <a:r>
              <a:rPr lang="en-US" dirty="0">
                <a:solidFill>
                  <a:srgbClr val="000000"/>
                </a:solidFill>
                <a:latin typeface="Cascadia Mono" panose="020B0609020000020004" pitchFamily="49" charset="0"/>
              </a:rPr>
              <a:t>, </a:t>
            </a:r>
            <a:endParaRPr lang="en-US" dirty="0" smtClean="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 </a:t>
            </a:r>
            <a:r>
              <a:rPr lang="en-US" dirty="0" smtClean="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word, </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name) =&gt; </a:t>
            </a:r>
            <a:r>
              <a:rPr lang="en-US" dirty="0" err="1">
                <a:solidFill>
                  <a:srgbClr val="000000"/>
                </a:solidFill>
                <a:latin typeface="Cascadia Mono" panose="020B0609020000020004" pitchFamily="49" charset="0"/>
              </a:rPr>
              <a:t>GetHelloByeString</a:t>
            </a:r>
            <a:r>
              <a:rPr lang="en-US" dirty="0">
                <a:solidFill>
                  <a:srgbClr val="000000"/>
                </a:solidFill>
                <a:latin typeface="Cascadia Mono" panose="020B0609020000020004" pitchFamily="49" charset="0"/>
              </a:rPr>
              <a:t>(word, name));</a:t>
            </a:r>
            <a:endParaRPr lang="ru-RU" dirty="0"/>
          </a:p>
        </p:txBody>
      </p:sp>
      <p:sp>
        <p:nvSpPr>
          <p:cNvPr id="7" name="Прямоугольник 6"/>
          <p:cNvSpPr/>
          <p:nvPr/>
        </p:nvSpPr>
        <p:spPr>
          <a:xfrm>
            <a:off x="773439" y="5022166"/>
            <a:ext cx="10043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a:solidFill>
                  <a:srgbClr val="000000"/>
                </a:solidFill>
                <a:latin typeface="Cascadia Mono" panose="020B0609020000020004" pitchFamily="49" charset="0"/>
              </a:rPr>
              <a:t>app.MapGet</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a:t>
            </a:r>
            <a:r>
              <a:rPr lang="en-US" dirty="0" err="1">
                <a:solidFill>
                  <a:srgbClr val="A31515"/>
                </a:solidFill>
                <a:latin typeface="Cascadia Mono" panose="020B0609020000020004" pitchFamily="49" charset="0"/>
              </a:rPr>
              <a:t>word:regex</a:t>
            </a:r>
            <a:r>
              <a:rPr lang="en-US" dirty="0">
                <a:solidFill>
                  <a:srgbClr val="A31515"/>
                </a:solidFill>
                <a:latin typeface="Cascadia Mono" panose="020B0609020000020004" pitchFamily="49" charset="0"/>
              </a:rPr>
              <a:t>(^</a:t>
            </a:r>
            <a:r>
              <a:rPr lang="en-US" dirty="0" err="1">
                <a:solidFill>
                  <a:srgbClr val="A31515"/>
                </a:solidFill>
                <a:latin typeface="Cascadia Mono" panose="020B0609020000020004" pitchFamily="49" charset="0"/>
              </a:rPr>
              <a:t>hello|bye</a:t>
            </a:r>
            <a:r>
              <a:rPr lang="en-US" dirty="0">
                <a:solidFill>
                  <a:srgbClr val="A31515"/>
                </a:solidFill>
                <a:latin typeface="Cascadia Mono" panose="020B0609020000020004" pitchFamily="49" charset="0"/>
              </a:rPr>
              <a:t>$)}"</a:t>
            </a:r>
            <a:r>
              <a:rPr lang="en-US" dirty="0">
                <a:solidFill>
                  <a:srgbClr val="000000"/>
                </a:solidFill>
                <a:latin typeface="Cascadia Mono" panose="020B0609020000020004" pitchFamily="49" charset="0"/>
              </a:rPr>
              <a:t>, </a:t>
            </a:r>
            <a:endParaRPr lang="en-US" dirty="0" smtClean="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 </a:t>
            </a:r>
            <a:r>
              <a:rPr lang="en-US" dirty="0" smtClean="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word, </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name) =&gt; </a:t>
            </a:r>
            <a:r>
              <a:rPr lang="en-US" dirty="0" err="1">
                <a:solidFill>
                  <a:srgbClr val="000000"/>
                </a:solidFill>
                <a:latin typeface="Cascadia Mono" panose="020B0609020000020004" pitchFamily="49" charset="0"/>
              </a:rPr>
              <a:t>GetHelloByeString</a:t>
            </a:r>
            <a:r>
              <a:rPr lang="en-US" dirty="0">
                <a:solidFill>
                  <a:srgbClr val="000000"/>
                </a:solidFill>
                <a:latin typeface="Cascadia Mono" panose="020B0609020000020004" pitchFamily="49" charset="0"/>
              </a:rPr>
              <a:t>(word, name));</a:t>
            </a:r>
            <a:endParaRPr lang="ru-RU" dirty="0"/>
          </a:p>
        </p:txBody>
      </p:sp>
    </p:spTree>
    <p:extLst>
      <p:ext uri="{BB962C8B-B14F-4D97-AF65-F5344CB8AC3E}">
        <p14:creationId xmlns:p14="http://schemas.microsoft.com/office/powerpoint/2010/main" val="344710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DEMO</a:t>
            </a:r>
            <a:endParaRPr lang="ru-RU" dirty="0"/>
          </a:p>
        </p:txBody>
      </p:sp>
    </p:spTree>
    <p:extLst>
      <p:ext uri="{BB962C8B-B14F-4D97-AF65-F5344CB8AC3E}">
        <p14:creationId xmlns:p14="http://schemas.microsoft.com/office/powerpoint/2010/main" val="58765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err="1" smtClean="0"/>
              <a:t>ASP.Net</a:t>
            </a:r>
            <a:r>
              <a:rPr lang="en-US" dirty="0" smtClean="0"/>
              <a:t> Core MVC</a:t>
            </a:r>
            <a:endParaRPr lang="ru-RU" dirty="0"/>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123025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Шаблон проектирования </a:t>
            </a:r>
            <a:r>
              <a:rPr lang="en-US" smtClean="0"/>
              <a:t>MVC</a:t>
            </a:r>
            <a:endParaRPr lang="en-US" dirty="0"/>
          </a:p>
        </p:txBody>
      </p:sp>
      <p:sp>
        <p:nvSpPr>
          <p:cNvPr id="3" name="Content Placeholder 2"/>
          <p:cNvSpPr>
            <a:spLocks noGrp="1"/>
          </p:cNvSpPr>
          <p:nvPr>
            <p:ph idx="1"/>
          </p:nvPr>
        </p:nvSpPr>
        <p:spPr>
          <a:xfrm>
            <a:off x="838200" y="1825625"/>
            <a:ext cx="5747535" cy="4351338"/>
          </a:xfrm>
        </p:spPr>
        <p:txBody>
          <a:bodyPr>
            <a:normAutofit fontScale="85000" lnSpcReduction="20000"/>
          </a:bodyPr>
          <a:lstStyle/>
          <a:p>
            <a:r>
              <a:rPr lang="en-US" dirty="0" smtClean="0"/>
              <a:t>Model (</a:t>
            </a:r>
            <a:r>
              <a:rPr lang="ru-RU" dirty="0" smtClean="0"/>
              <a:t>модель)</a:t>
            </a:r>
          </a:p>
          <a:p>
            <a:pPr lvl="1"/>
            <a:r>
              <a:rPr lang="ru-RU" dirty="0" smtClean="0"/>
              <a:t>Хранение и предоставление данных, поддержание их целостности, реализация бизнес-правил;</a:t>
            </a:r>
            <a:endParaRPr lang="en-US" dirty="0" smtClean="0"/>
          </a:p>
          <a:p>
            <a:pPr lvl="1"/>
            <a:endParaRPr lang="ru-RU" dirty="0" smtClean="0"/>
          </a:p>
          <a:p>
            <a:r>
              <a:rPr lang="en-US" dirty="0" smtClean="0"/>
              <a:t>View </a:t>
            </a:r>
            <a:r>
              <a:rPr lang="ru-RU" dirty="0" smtClean="0"/>
              <a:t>(представление)</a:t>
            </a:r>
          </a:p>
          <a:p>
            <a:pPr lvl="1"/>
            <a:r>
              <a:rPr lang="ru-RU" dirty="0" smtClean="0"/>
              <a:t>Формирование интерфейса пользователя, визуализация данных и состояния приложения;</a:t>
            </a:r>
            <a:endParaRPr lang="en-US" dirty="0" smtClean="0"/>
          </a:p>
          <a:p>
            <a:pPr lvl="1"/>
            <a:endParaRPr lang="ru-RU" dirty="0" smtClean="0"/>
          </a:p>
          <a:p>
            <a:r>
              <a:rPr lang="en-US" dirty="0" smtClean="0"/>
              <a:t>Controller (</a:t>
            </a:r>
            <a:r>
              <a:rPr lang="ru-RU" dirty="0" smtClean="0"/>
              <a:t>контроллер)</a:t>
            </a:r>
          </a:p>
          <a:p>
            <a:pPr lvl="1"/>
            <a:r>
              <a:rPr lang="ru-RU" dirty="0" smtClean="0"/>
              <a:t>Получение, обработка и </a:t>
            </a:r>
            <a:r>
              <a:rPr lang="ru-RU" dirty="0" err="1" smtClean="0"/>
              <a:t>валидация</a:t>
            </a:r>
            <a:r>
              <a:rPr lang="ru-RU" dirty="0" smtClean="0"/>
              <a:t> пользовательского ввода, создание и модификация представлений, взаимодействие с моделью по поводу получения и модификации данных.</a:t>
            </a:r>
            <a:endParaRPr lang="en-US" dirty="0"/>
          </a:p>
        </p:txBody>
      </p:sp>
      <p:pic>
        <p:nvPicPr>
          <p:cNvPr id="6" name="Picture Placeholder 4"/>
          <p:cNvPicPr>
            <a:picLocks noGrp="1" noChangeAspect="1"/>
          </p:cNvPicPr>
          <p:nvPr>
            <p:ph idx="4294967295"/>
          </p:nvPr>
        </p:nvPicPr>
        <p:blipFill rotWithShape="1">
          <a:blip r:embed="rId3" cstate="print">
            <a:extLst>
              <a:ext uri="{28A0092B-C50C-407E-A947-70E740481C1C}">
                <a14:useLocalDpi xmlns:a14="http://schemas.microsoft.com/office/drawing/2010/main" val="0"/>
              </a:ext>
            </a:extLst>
          </a:blip>
          <a:srcRect t="-48466" b="-48466"/>
          <a:stretch/>
        </p:blipFill>
        <p:spPr>
          <a:xfrm>
            <a:off x="6883685" y="1234380"/>
            <a:ext cx="4965700" cy="4511675"/>
          </a:xfrm>
          <a:prstGeom prst="rect">
            <a:avLst/>
          </a:prstGeom>
        </p:spPr>
      </p:pic>
    </p:spTree>
    <p:extLst>
      <p:ext uri="{BB962C8B-B14F-4D97-AF65-F5344CB8AC3E}">
        <p14:creationId xmlns:p14="http://schemas.microsoft.com/office/powerpoint/2010/main" val="1247399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a:t>
            </a:r>
            <a:r>
              <a:rPr lang="en-US" dirty="0" smtClean="0"/>
              <a:t>ASP.NET MVC</a:t>
            </a:r>
            <a:endParaRPr lang="en-US" dirty="0"/>
          </a:p>
        </p:txBody>
      </p:sp>
      <p:sp>
        <p:nvSpPr>
          <p:cNvPr id="73" name="Content Placeholder 72"/>
          <p:cNvSpPr>
            <a:spLocks noGrp="1"/>
          </p:cNvSpPr>
          <p:nvPr>
            <p:ph idx="1"/>
          </p:nvPr>
        </p:nvSpPr>
        <p:spPr>
          <a:xfrm>
            <a:off x="838200" y="1825625"/>
            <a:ext cx="5630682" cy="4351338"/>
          </a:xfrm>
        </p:spPr>
        <p:txBody>
          <a:bodyPr>
            <a:normAutofit fontScale="77500" lnSpcReduction="20000"/>
          </a:bodyPr>
          <a:lstStyle/>
          <a:p>
            <a:pPr marL="457189" indent="-457189">
              <a:buFont typeface="+mj-lt"/>
              <a:buAutoNum type="arabicPeriod"/>
            </a:pPr>
            <a:r>
              <a:rPr lang="ru-RU" dirty="0" smtClean="0"/>
              <a:t>Пользователь выполняет запрос;</a:t>
            </a:r>
          </a:p>
          <a:p>
            <a:pPr marL="457189" indent="-457189">
              <a:buFont typeface="+mj-lt"/>
              <a:buAutoNum type="arabicPeriod"/>
            </a:pPr>
            <a:r>
              <a:rPr lang="ru-RU" dirty="0" smtClean="0"/>
              <a:t>Контроллер обрабатывает запрос, взаимодействует с моделью;</a:t>
            </a:r>
          </a:p>
          <a:p>
            <a:pPr marL="457189" indent="-457189">
              <a:buFont typeface="+mj-lt"/>
              <a:buAutoNum type="arabicPeriod"/>
            </a:pPr>
            <a:r>
              <a:rPr lang="ru-RU" dirty="0" smtClean="0"/>
              <a:t>Модель взаимодействует с хранилищем данных, возвращает данные контроллеру;</a:t>
            </a:r>
          </a:p>
          <a:p>
            <a:pPr marL="457189" indent="-457189">
              <a:buFont typeface="+mj-lt"/>
              <a:buAutoNum type="arabicPeriod"/>
            </a:pPr>
            <a:r>
              <a:rPr lang="ru-RU" dirty="0" smtClean="0"/>
              <a:t>Контроллер выбирает представление, передавая ему полученные от модели данные;</a:t>
            </a:r>
          </a:p>
          <a:p>
            <a:pPr marL="457189" indent="-457189">
              <a:buFont typeface="+mj-lt"/>
              <a:buAutoNum type="arabicPeriod"/>
            </a:pPr>
            <a:r>
              <a:rPr lang="ru-RU" dirty="0" smtClean="0"/>
              <a:t>Представление формирует </a:t>
            </a:r>
            <a:r>
              <a:rPr lang="en-US" dirty="0" smtClean="0"/>
              <a:t>UI</a:t>
            </a:r>
            <a:r>
              <a:rPr lang="ru-RU" dirty="0" smtClean="0"/>
              <a:t> для конечного пользователя, возвращает его контроллеру;</a:t>
            </a:r>
          </a:p>
          <a:p>
            <a:pPr marL="457189" indent="-457189">
              <a:buFont typeface="+mj-lt"/>
              <a:buAutoNum type="arabicPeriod"/>
            </a:pPr>
            <a:r>
              <a:rPr lang="ru-RU" dirty="0" smtClean="0"/>
              <a:t>Контроллер возвращает сформированный представлением </a:t>
            </a:r>
            <a:r>
              <a:rPr lang="en-US" dirty="0" smtClean="0"/>
              <a:t>UI </a:t>
            </a:r>
            <a:r>
              <a:rPr lang="ru-RU" dirty="0" smtClean="0"/>
              <a:t>пользователю.</a:t>
            </a:r>
            <a:endParaRPr lang="en-US" dirty="0"/>
          </a:p>
        </p:txBody>
      </p:sp>
      <p:pic>
        <p:nvPicPr>
          <p:cNvPr id="34" name="Content Placeholder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364" y="5158177"/>
            <a:ext cx="1099829" cy="1099829"/>
          </a:xfrm>
          <a:prstGeom prst="rect">
            <a:avLst/>
          </a:prstGeom>
        </p:spPr>
      </p:pic>
      <p:sp>
        <p:nvSpPr>
          <p:cNvPr id="35" name="Flowchart: Magnetic Disk 34"/>
          <p:cNvSpPr/>
          <p:nvPr/>
        </p:nvSpPr>
        <p:spPr>
          <a:xfrm>
            <a:off x="9611836" y="1162493"/>
            <a:ext cx="1956389" cy="708837"/>
          </a:xfrm>
          <a:prstGeom prst="flowChartMagneticDisk">
            <a:avLst/>
          </a:prstGeom>
          <a:solidFill>
            <a:srgbClr val="FFC000"/>
          </a:solidFill>
          <a:ln w="28575">
            <a:solidFill>
              <a:srgbClr val="A88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a:solidFill>
                  <a:schemeClr val="tx1"/>
                </a:solidFill>
              </a:rPr>
              <a:t>DATA STORAGE</a:t>
            </a:r>
          </a:p>
        </p:txBody>
      </p:sp>
      <p:sp>
        <p:nvSpPr>
          <p:cNvPr id="36" name="Rounded Rectangle 35"/>
          <p:cNvSpPr/>
          <p:nvPr/>
        </p:nvSpPr>
        <p:spPr>
          <a:xfrm>
            <a:off x="9829210" y="2537485"/>
            <a:ext cx="1521637" cy="708836"/>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t>MODEL</a:t>
            </a:r>
          </a:p>
        </p:txBody>
      </p:sp>
      <p:sp>
        <p:nvSpPr>
          <p:cNvPr id="37" name="Rounded Rectangle 36"/>
          <p:cNvSpPr/>
          <p:nvPr/>
        </p:nvSpPr>
        <p:spPr>
          <a:xfrm>
            <a:off x="7409713" y="2537485"/>
            <a:ext cx="1521637" cy="70883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VIEW</a:t>
            </a:r>
          </a:p>
        </p:txBody>
      </p:sp>
      <p:sp>
        <p:nvSpPr>
          <p:cNvPr id="38" name="Rounded Rectangle 37"/>
          <p:cNvSpPr/>
          <p:nvPr/>
        </p:nvSpPr>
        <p:spPr>
          <a:xfrm>
            <a:off x="7409712" y="3863734"/>
            <a:ext cx="3941134" cy="70883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a:t>CONTROLLER</a:t>
            </a:r>
          </a:p>
        </p:txBody>
      </p:sp>
      <p:cxnSp>
        <p:nvCxnSpPr>
          <p:cNvPr id="39" name="Straight Arrow Connector 38"/>
          <p:cNvCxnSpPr/>
          <p:nvPr/>
        </p:nvCxnSpPr>
        <p:spPr>
          <a:xfrm flipV="1">
            <a:off x="9649638" y="4643477"/>
            <a:ext cx="359144" cy="6899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V="1">
            <a:off x="10793229" y="3246322"/>
            <a:ext cx="0" cy="6174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V="1">
            <a:off x="10783776" y="1860153"/>
            <a:ext cx="0" cy="6773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10471885" y="1860152"/>
            <a:ext cx="0" cy="677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10471885" y="3246320"/>
            <a:ext cx="0" cy="6174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flipV="1">
            <a:off x="8354831" y="3246322"/>
            <a:ext cx="0" cy="6174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a:off x="8033481" y="3246320"/>
            <a:ext cx="0" cy="617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a:off x="8638364" y="4643477"/>
            <a:ext cx="455144" cy="6899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p:cNvSpPr/>
          <p:nvPr/>
        </p:nvSpPr>
        <p:spPr>
          <a:xfrm>
            <a:off x="9942186" y="4950618"/>
            <a:ext cx="360012" cy="374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dirty="0"/>
              <a:t>1</a:t>
            </a:r>
            <a:endParaRPr lang="en-US" sz="2400" dirty="0"/>
          </a:p>
        </p:txBody>
      </p:sp>
      <p:sp>
        <p:nvSpPr>
          <p:cNvPr id="29" name="Oval 28"/>
          <p:cNvSpPr/>
          <p:nvPr/>
        </p:nvSpPr>
        <p:spPr>
          <a:xfrm>
            <a:off x="10892031" y="3394414"/>
            <a:ext cx="360012" cy="374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dirty="0"/>
              <a:t>2</a:t>
            </a:r>
            <a:endParaRPr lang="en-US" sz="2400" dirty="0"/>
          </a:p>
        </p:txBody>
      </p:sp>
      <p:sp>
        <p:nvSpPr>
          <p:cNvPr id="30" name="Oval 29"/>
          <p:cNvSpPr/>
          <p:nvPr/>
        </p:nvSpPr>
        <p:spPr>
          <a:xfrm>
            <a:off x="10008782" y="1991110"/>
            <a:ext cx="360012" cy="374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dirty="0"/>
              <a:t>3</a:t>
            </a:r>
            <a:endParaRPr lang="en-US" sz="2400" dirty="0"/>
          </a:p>
        </p:txBody>
      </p:sp>
      <p:sp>
        <p:nvSpPr>
          <p:cNvPr id="31" name="Oval 30"/>
          <p:cNvSpPr/>
          <p:nvPr/>
        </p:nvSpPr>
        <p:spPr>
          <a:xfrm>
            <a:off x="8463085" y="3370242"/>
            <a:ext cx="360012" cy="374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dirty="0"/>
              <a:t>4</a:t>
            </a:r>
            <a:endParaRPr lang="en-US" sz="2400" dirty="0"/>
          </a:p>
        </p:txBody>
      </p:sp>
      <p:sp>
        <p:nvSpPr>
          <p:cNvPr id="32" name="Oval 31"/>
          <p:cNvSpPr/>
          <p:nvPr/>
        </p:nvSpPr>
        <p:spPr>
          <a:xfrm>
            <a:off x="7366750" y="2091078"/>
            <a:ext cx="360012" cy="374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dirty="0"/>
              <a:t>5</a:t>
            </a:r>
            <a:endParaRPr lang="en-US" sz="2400" dirty="0"/>
          </a:p>
        </p:txBody>
      </p:sp>
      <p:sp>
        <p:nvSpPr>
          <p:cNvPr id="33" name="Oval 32"/>
          <p:cNvSpPr/>
          <p:nvPr/>
        </p:nvSpPr>
        <p:spPr>
          <a:xfrm>
            <a:off x="8391762" y="4950618"/>
            <a:ext cx="360012" cy="374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u-RU" sz="2400" dirty="0"/>
              <a:t>6</a:t>
            </a:r>
            <a:endParaRPr lang="en-US" sz="2400" dirty="0"/>
          </a:p>
        </p:txBody>
      </p:sp>
    </p:spTree>
    <p:extLst>
      <p:ext uri="{BB962C8B-B14F-4D97-AF65-F5344CB8AC3E}">
        <p14:creationId xmlns:p14="http://schemas.microsoft.com/office/powerpoint/2010/main" val="30819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500"/>
                                        <p:tgtEl>
                                          <p:spTgt spid="7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xEl>
                                              <p:pRg st="1" end="1"/>
                                            </p:txEl>
                                          </p:spTgt>
                                        </p:tgtEl>
                                        <p:attrNameLst>
                                          <p:attrName>style.visibility</p:attrName>
                                        </p:attrNameLst>
                                      </p:cBhvr>
                                      <p:to>
                                        <p:strVal val="visible"/>
                                      </p:to>
                                    </p:set>
                                    <p:animEffect transition="in" filter="fade">
                                      <p:cBhvr>
                                        <p:cTn id="18" dur="500"/>
                                        <p:tgtEl>
                                          <p:spTgt spid="7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3">
                                            <p:txEl>
                                              <p:pRg st="2" end="2"/>
                                            </p:txEl>
                                          </p:spTgt>
                                        </p:tgtEl>
                                        <p:attrNameLst>
                                          <p:attrName>style.visibility</p:attrName>
                                        </p:attrNameLst>
                                      </p:cBhvr>
                                      <p:to>
                                        <p:strVal val="visible"/>
                                      </p:to>
                                    </p:set>
                                    <p:animEffect transition="in" filter="fade">
                                      <p:cBhvr>
                                        <p:cTn id="33" dur="500"/>
                                        <p:tgtEl>
                                          <p:spTgt spid="7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3">
                                            <p:txEl>
                                              <p:pRg st="3" end="3"/>
                                            </p:txEl>
                                          </p:spTgt>
                                        </p:tgtEl>
                                        <p:attrNameLst>
                                          <p:attrName>style.visibility</p:attrName>
                                        </p:attrNameLst>
                                      </p:cBhvr>
                                      <p:to>
                                        <p:strVal val="visible"/>
                                      </p:to>
                                    </p:set>
                                    <p:animEffect transition="in" filter="fade">
                                      <p:cBhvr>
                                        <p:cTn id="48" dur="500"/>
                                        <p:tgtEl>
                                          <p:spTgt spid="73">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3">
                                            <p:txEl>
                                              <p:pRg st="4" end="4"/>
                                            </p:txEl>
                                          </p:spTgt>
                                        </p:tgtEl>
                                        <p:attrNameLst>
                                          <p:attrName>style.visibility</p:attrName>
                                        </p:attrNameLst>
                                      </p:cBhvr>
                                      <p:to>
                                        <p:strVal val="visible"/>
                                      </p:to>
                                    </p:set>
                                    <p:animEffect transition="in" filter="fade">
                                      <p:cBhvr>
                                        <p:cTn id="59" dur="500"/>
                                        <p:tgtEl>
                                          <p:spTgt spid="73">
                                            <p:txEl>
                                              <p:pRg st="4" end="4"/>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3">
                                            <p:txEl>
                                              <p:pRg st="5" end="5"/>
                                            </p:txEl>
                                          </p:spTgt>
                                        </p:tgtEl>
                                        <p:attrNameLst>
                                          <p:attrName>style.visibility</p:attrName>
                                        </p:attrNameLst>
                                      </p:cBhvr>
                                      <p:to>
                                        <p:strVal val="visible"/>
                                      </p:to>
                                    </p:set>
                                    <p:animEffect transition="in" filter="fade">
                                      <p:cBhvr>
                                        <p:cTn id="71" dur="500"/>
                                        <p:tgtEl>
                                          <p:spTgt spid="73">
                                            <p:txEl>
                                              <p:pRg st="5" end="5"/>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uiExpand="1" build="p"/>
      <p:bldP spid="28" grpId="0" animBg="1"/>
      <p:bldP spid="29" grpId="0" animBg="1"/>
      <p:bldP spid="30" grpId="0" animBg="1"/>
      <p:bldP spid="31" grpId="0" animBg="1"/>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Базовый </a:t>
            </a:r>
            <a:r>
              <a:rPr lang="en-US" dirty="0" err="1" smtClean="0"/>
              <a:t>ASP.Net</a:t>
            </a:r>
            <a:r>
              <a:rPr lang="en-US" dirty="0" smtClean="0"/>
              <a:t> Core</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1893405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Контроллер без </a:t>
            </a:r>
            <a:r>
              <a:rPr lang="en-US" dirty="0" smtClean="0"/>
              <a:t>View</a:t>
            </a:r>
            <a:endParaRPr lang="ru-RU" dirty="0"/>
          </a:p>
        </p:txBody>
      </p:sp>
      <p:sp>
        <p:nvSpPr>
          <p:cNvPr id="5" name="Прямоугольник 4"/>
          <p:cNvSpPr/>
          <p:nvPr/>
        </p:nvSpPr>
        <p:spPr>
          <a:xfrm>
            <a:off x="201468" y="1879393"/>
            <a:ext cx="6548653" cy="452431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HomeController</a:t>
            </a:r>
            <a:r>
              <a:rPr lang="en-US" sz="1600" dirty="0">
                <a:solidFill>
                  <a:srgbClr val="000000"/>
                </a:solidFill>
                <a:latin typeface="Cascadia Mono" panose="020B0609020000020004" pitchFamily="49" charset="0"/>
              </a:rPr>
              <a:t> : Controller</a:t>
            </a:r>
          </a:p>
          <a:p>
            <a:r>
              <a:rPr lang="ru-RU"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IActionResult</a:t>
            </a:r>
            <a:r>
              <a:rPr lang="en-US" sz="1600" dirty="0">
                <a:solidFill>
                  <a:srgbClr val="000000"/>
                </a:solidFill>
                <a:latin typeface="Cascadia Mono" panose="020B0609020000020004" pitchFamily="49" charset="0"/>
              </a:rPr>
              <a:t> Index()</a:t>
            </a:r>
          </a:p>
          <a:p>
            <a:r>
              <a:rPr lang="ru-RU"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return</a:t>
            </a:r>
            <a:r>
              <a:rPr lang="en-US" sz="1600" dirty="0">
                <a:solidFill>
                  <a:srgbClr val="000000"/>
                </a:solidFill>
                <a:latin typeface="Cascadia Mono" panose="020B0609020000020004" pitchFamily="49" charset="0"/>
              </a:rPr>
              <a:t> Ok(</a:t>
            </a:r>
            <a:r>
              <a:rPr lang="en-US" sz="1600" dirty="0">
                <a:solidFill>
                  <a:srgbClr val="A31515"/>
                </a:solidFill>
                <a:latin typeface="Cascadia Mono" panose="020B0609020000020004" pitchFamily="49" charset="0"/>
              </a:rPr>
              <a:t>"What???"</a:t>
            </a:r>
            <a:r>
              <a:rPr lang="en-US" sz="1600" dirty="0">
                <a:solidFill>
                  <a:srgbClr val="000000"/>
                </a:solidFill>
                <a:latin typeface="Cascadia Mono" panose="020B0609020000020004" pitchFamily="49" charset="0"/>
              </a:rPr>
              <a:t>);</a:t>
            </a:r>
          </a:p>
          <a:p>
            <a:r>
              <a:rPr lang="ru-RU" sz="1600" dirty="0">
                <a:solidFill>
                  <a:srgbClr val="000000"/>
                </a:solidFill>
                <a:latin typeface="Cascadia Mono" panose="020B0609020000020004" pitchFamily="49" charset="0"/>
              </a:rPr>
              <a:t>    }</a:t>
            </a:r>
          </a:p>
          <a:p>
            <a:endParaRPr lang="ru-RU"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IActionResult</a:t>
            </a:r>
            <a:r>
              <a:rPr lang="en-US" sz="1600" dirty="0">
                <a:solidFill>
                  <a:srgbClr val="000000"/>
                </a:solidFill>
                <a:latin typeface="Cascadia Mono" panose="020B0609020000020004" pitchFamily="49" charset="0"/>
              </a:rPr>
              <a:t> Hello(</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a:t>
            </a:r>
          </a:p>
          <a:p>
            <a:r>
              <a:rPr lang="ru-RU"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return</a:t>
            </a:r>
            <a:r>
              <a:rPr lang="en-US" sz="1600" dirty="0">
                <a:solidFill>
                  <a:srgbClr val="000000"/>
                </a:solidFill>
                <a:latin typeface="Cascadia Mono" panose="020B0609020000020004" pitchFamily="49" charset="0"/>
              </a:rPr>
              <a:t> Ok(</a:t>
            </a:r>
            <a:r>
              <a:rPr lang="en-US" sz="1600" dirty="0" err="1">
                <a:solidFill>
                  <a:srgbClr val="000000"/>
                </a:solidFill>
                <a:latin typeface="Cascadia Mono" panose="020B0609020000020004" pitchFamily="49" charset="0"/>
              </a:rPr>
              <a:t>GetHelloByeString</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"Hello"</a:t>
            </a:r>
            <a:r>
              <a:rPr lang="en-US" sz="1600" dirty="0">
                <a:solidFill>
                  <a:srgbClr val="000000"/>
                </a:solidFill>
                <a:latin typeface="Cascadia Mono" panose="020B0609020000020004" pitchFamily="49" charset="0"/>
              </a:rPr>
              <a:t>, name));</a:t>
            </a:r>
          </a:p>
          <a:p>
            <a:r>
              <a:rPr lang="ru-RU" sz="1600" dirty="0">
                <a:solidFill>
                  <a:srgbClr val="000000"/>
                </a:solidFill>
                <a:latin typeface="Cascadia Mono" panose="020B0609020000020004" pitchFamily="49" charset="0"/>
              </a:rPr>
              <a:t>    }</a:t>
            </a:r>
          </a:p>
          <a:p>
            <a:endParaRPr lang="ru-RU"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IActionResult</a:t>
            </a:r>
            <a:r>
              <a:rPr lang="en-US" sz="1600" dirty="0">
                <a:solidFill>
                  <a:srgbClr val="000000"/>
                </a:solidFill>
                <a:latin typeface="Cascadia Mono" panose="020B0609020000020004" pitchFamily="49" charset="0"/>
              </a:rPr>
              <a:t> Bye(</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a:t>
            </a:r>
          </a:p>
          <a:p>
            <a:r>
              <a:rPr lang="ru-RU"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return</a:t>
            </a:r>
            <a:r>
              <a:rPr lang="en-US" sz="1600" dirty="0">
                <a:solidFill>
                  <a:srgbClr val="000000"/>
                </a:solidFill>
                <a:latin typeface="Cascadia Mono" panose="020B0609020000020004" pitchFamily="49" charset="0"/>
              </a:rPr>
              <a:t> Ok(</a:t>
            </a:r>
            <a:r>
              <a:rPr lang="en-US" sz="1600" dirty="0" err="1">
                <a:solidFill>
                  <a:srgbClr val="000000"/>
                </a:solidFill>
                <a:latin typeface="Cascadia Mono" panose="020B0609020000020004" pitchFamily="49" charset="0"/>
              </a:rPr>
              <a:t>GetHelloByeString</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"Bye"</a:t>
            </a:r>
            <a:r>
              <a:rPr lang="en-US" sz="1600" dirty="0">
                <a:solidFill>
                  <a:srgbClr val="000000"/>
                </a:solidFill>
                <a:latin typeface="Cascadia Mono" panose="020B0609020000020004" pitchFamily="49" charset="0"/>
              </a:rPr>
              <a:t>, name));</a:t>
            </a:r>
          </a:p>
          <a:p>
            <a:r>
              <a:rPr lang="ru-RU" sz="1600" dirty="0">
                <a:solidFill>
                  <a:srgbClr val="000000"/>
                </a:solidFill>
                <a:latin typeface="Cascadia Mono" panose="020B0609020000020004" pitchFamily="49" charset="0"/>
              </a:rPr>
              <a:t>    }</a:t>
            </a:r>
          </a:p>
          <a:p>
            <a:endParaRPr lang="ru-RU" sz="1600" dirty="0">
              <a:solidFill>
                <a:srgbClr val="000000"/>
              </a:solidFill>
              <a:latin typeface="Cascadia Mono" panose="020B0609020000020004" pitchFamily="49" charset="0"/>
            </a:endParaRPr>
          </a:p>
          <a:p>
            <a:r>
              <a:rPr lang="ru-RU" sz="1600" dirty="0" smtClean="0">
                <a:solidFill>
                  <a:srgbClr val="000000"/>
                </a:solidFill>
                <a:latin typeface="Cascadia Mono" panose="020B0609020000020004" pitchFamily="49" charset="0"/>
              </a:rPr>
              <a:t>}</a:t>
            </a:r>
            <a:endParaRPr lang="ru-RU" sz="1600" dirty="0"/>
          </a:p>
        </p:txBody>
      </p:sp>
      <p:sp>
        <p:nvSpPr>
          <p:cNvPr id="6" name="Прямоугольник 5"/>
          <p:cNvSpPr/>
          <p:nvPr/>
        </p:nvSpPr>
        <p:spPr>
          <a:xfrm>
            <a:off x="7618758" y="2730626"/>
            <a:ext cx="4272323" cy="33855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1600" dirty="0" err="1">
                <a:solidFill>
                  <a:srgbClr val="000000"/>
                </a:solidFill>
                <a:latin typeface="Cascadia Mono" panose="020B0609020000020004" pitchFamily="49" charset="0"/>
              </a:rPr>
              <a:t>builder.Services.AddControllers</a:t>
            </a:r>
            <a:r>
              <a:rPr lang="en-US" sz="1600" dirty="0">
                <a:solidFill>
                  <a:srgbClr val="000000"/>
                </a:solidFill>
                <a:latin typeface="Cascadia Mono" panose="020B0609020000020004" pitchFamily="49" charset="0"/>
              </a:rPr>
              <a:t>();</a:t>
            </a:r>
            <a:endParaRPr lang="ru-RU" sz="1600" dirty="0"/>
          </a:p>
        </p:txBody>
      </p:sp>
      <p:sp>
        <p:nvSpPr>
          <p:cNvPr id="7" name="Прямоугольник 6"/>
          <p:cNvSpPr/>
          <p:nvPr/>
        </p:nvSpPr>
        <p:spPr>
          <a:xfrm>
            <a:off x="7618758" y="3732558"/>
            <a:ext cx="4175973" cy="5847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err="1">
                <a:solidFill>
                  <a:srgbClr val="000000"/>
                </a:solidFill>
                <a:latin typeface="Cascadia Mono" panose="020B0609020000020004" pitchFamily="49" charset="0"/>
              </a:rPr>
              <a:t>app.UseRouting</a:t>
            </a:r>
            <a:r>
              <a:rPr lang="en-US" sz="1600" dirty="0">
                <a:solidFill>
                  <a:srgbClr val="000000"/>
                </a:solidFill>
                <a:latin typeface="Cascadia Mono" panose="020B0609020000020004" pitchFamily="49" charset="0"/>
              </a:rPr>
              <a:t>();</a:t>
            </a:r>
          </a:p>
          <a:p>
            <a:r>
              <a:rPr lang="en-US" sz="1600" dirty="0" err="1">
                <a:solidFill>
                  <a:srgbClr val="000000"/>
                </a:solidFill>
                <a:latin typeface="Cascadia Mono" panose="020B0609020000020004" pitchFamily="49" charset="0"/>
              </a:rPr>
              <a:t>app.MapDefaultControllerRoute</a:t>
            </a:r>
            <a:r>
              <a:rPr lang="en-US" sz="1600" dirty="0">
                <a:solidFill>
                  <a:srgbClr val="000000"/>
                </a:solidFill>
                <a:latin typeface="Cascadia Mono" panose="020B0609020000020004" pitchFamily="49" charset="0"/>
              </a:rPr>
              <a:t>();</a:t>
            </a:r>
            <a:endParaRPr lang="ru-RU" sz="1600" dirty="0"/>
          </a:p>
        </p:txBody>
      </p:sp>
    </p:spTree>
    <p:extLst>
      <p:ext uri="{BB962C8B-B14F-4D97-AF65-F5344CB8AC3E}">
        <p14:creationId xmlns:p14="http://schemas.microsoft.com/office/powerpoint/2010/main" val="3961280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DEMO</a:t>
            </a:r>
            <a:endParaRPr lang="ru-RU" dirty="0"/>
          </a:p>
        </p:txBody>
      </p:sp>
    </p:spTree>
    <p:extLst>
      <p:ext uri="{BB962C8B-B14F-4D97-AF65-F5344CB8AC3E}">
        <p14:creationId xmlns:p14="http://schemas.microsoft.com/office/powerpoint/2010/main" val="132979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575353" y="12045"/>
            <a:ext cx="11222108" cy="6845955"/>
          </a:xfrm>
          <a:prstGeom prst="rect">
            <a:avLst/>
          </a:prstGeom>
        </p:spPr>
      </p:pic>
    </p:spTree>
    <p:extLst>
      <p:ext uri="{BB962C8B-B14F-4D97-AF65-F5344CB8AC3E}">
        <p14:creationId xmlns:p14="http://schemas.microsoft.com/office/powerpoint/2010/main" val="3746407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Представление на базе </a:t>
            </a:r>
            <a:r>
              <a:rPr lang="en-US" dirty="0" smtClean="0"/>
              <a:t>Razor</a:t>
            </a:r>
            <a:endParaRPr lang="ru-RU" dirty="0"/>
          </a:p>
        </p:txBody>
      </p:sp>
      <p:pic>
        <p:nvPicPr>
          <p:cNvPr id="3" name="Content Placeholder 3"/>
          <p:cNvPicPr>
            <a:picLocks noChangeAspect="1"/>
          </p:cNvPicPr>
          <p:nvPr/>
        </p:nvPicPr>
        <p:blipFill>
          <a:blip r:embed="rId2"/>
          <a:stretch>
            <a:fillRect/>
          </a:stretch>
        </p:blipFill>
        <p:spPr>
          <a:xfrm>
            <a:off x="838200" y="1953571"/>
            <a:ext cx="5024365" cy="4511675"/>
          </a:xfrm>
          <a:prstGeom prst="rect">
            <a:avLst/>
          </a:prstGeom>
        </p:spPr>
      </p:pic>
      <p:pic>
        <p:nvPicPr>
          <p:cNvPr id="4"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176" y="2552058"/>
            <a:ext cx="4133850" cy="3314700"/>
          </a:xfrm>
          <a:prstGeom prst="rect">
            <a:avLst/>
          </a:prstGeom>
        </p:spPr>
      </p:pic>
    </p:spTree>
    <p:extLst>
      <p:ext uri="{BB962C8B-B14F-4D97-AF65-F5344CB8AC3E}">
        <p14:creationId xmlns:p14="http://schemas.microsoft.com/office/powerpoint/2010/main" val="782627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DEMO</a:t>
            </a:r>
            <a:endParaRPr lang="ru-RU" dirty="0"/>
          </a:p>
        </p:txBody>
      </p:sp>
    </p:spTree>
    <p:extLst>
      <p:ext uri="{BB962C8B-B14F-4D97-AF65-F5344CB8AC3E}">
        <p14:creationId xmlns:p14="http://schemas.microsoft.com/office/powerpoint/2010/main" val="357694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Структура </a:t>
            </a:r>
            <a:r>
              <a:rPr lang="en-US" dirty="0" err="1" smtClean="0"/>
              <a:t>ASP.Net</a:t>
            </a:r>
            <a:r>
              <a:rPr lang="en-US" dirty="0" smtClean="0"/>
              <a:t> Core </a:t>
            </a:r>
            <a:r>
              <a:rPr lang="ru-RU" dirty="0" smtClean="0"/>
              <a:t>приложения</a:t>
            </a:r>
            <a:endParaRPr lang="ru-RU" dirty="0"/>
          </a:p>
        </p:txBody>
      </p:sp>
      <p:grpSp>
        <p:nvGrpSpPr>
          <p:cNvPr id="8" name="Группа 7"/>
          <p:cNvGrpSpPr/>
          <p:nvPr/>
        </p:nvGrpSpPr>
        <p:grpSpPr>
          <a:xfrm>
            <a:off x="714889" y="2551283"/>
            <a:ext cx="3076935" cy="801567"/>
            <a:chOff x="3055417" y="2786174"/>
            <a:chExt cx="5351227" cy="801567"/>
          </a:xfrm>
        </p:grpSpPr>
        <p:sp>
          <p:nvSpPr>
            <p:cNvPr id="9" name="Right Arrow 8"/>
            <p:cNvSpPr/>
            <p:nvPr/>
          </p:nvSpPr>
          <p:spPr>
            <a:xfrm>
              <a:off x="3055417" y="3020273"/>
              <a:ext cx="5351227" cy="484632"/>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Folded Corner 5"/>
            <p:cNvSpPr/>
            <p:nvPr/>
          </p:nvSpPr>
          <p:spPr>
            <a:xfrm>
              <a:off x="4730753" y="278617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Request</a:t>
              </a:r>
              <a:endParaRPr lang="en-US" dirty="0">
                <a:solidFill>
                  <a:schemeClr val="tx1"/>
                </a:solidFill>
              </a:endParaRPr>
            </a:p>
          </p:txBody>
        </p:sp>
      </p:grpSp>
      <p:grpSp>
        <p:nvGrpSpPr>
          <p:cNvPr id="11" name="Группа 10"/>
          <p:cNvGrpSpPr/>
          <p:nvPr/>
        </p:nvGrpSpPr>
        <p:grpSpPr>
          <a:xfrm>
            <a:off x="714889" y="4046760"/>
            <a:ext cx="3076934" cy="801567"/>
            <a:chOff x="3055417" y="4472144"/>
            <a:chExt cx="5351226" cy="801567"/>
          </a:xfrm>
        </p:grpSpPr>
        <p:sp>
          <p:nvSpPr>
            <p:cNvPr id="12" name="Left Arrow 9"/>
            <p:cNvSpPr/>
            <p:nvPr/>
          </p:nvSpPr>
          <p:spPr>
            <a:xfrm>
              <a:off x="3055417" y="4730953"/>
              <a:ext cx="5351226" cy="54068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Folded Corner 6"/>
            <p:cNvSpPr/>
            <p:nvPr/>
          </p:nvSpPr>
          <p:spPr>
            <a:xfrm>
              <a:off x="4730753" y="447214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Response</a:t>
              </a:r>
              <a:endParaRPr lang="en-US" dirty="0">
                <a:solidFill>
                  <a:schemeClr val="tx1"/>
                </a:solidFill>
              </a:endParaRPr>
            </a:p>
          </p:txBody>
        </p:sp>
      </p:grpSp>
      <p:sp>
        <p:nvSpPr>
          <p:cNvPr id="14" name="Скругленный прямоугольник 13"/>
          <p:cNvSpPr/>
          <p:nvPr/>
        </p:nvSpPr>
        <p:spPr>
          <a:xfrm>
            <a:off x="4135773" y="1954636"/>
            <a:ext cx="3061982" cy="3766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Host</a:t>
            </a:r>
            <a:endParaRPr lang="ru-RU" dirty="0"/>
          </a:p>
        </p:txBody>
      </p:sp>
      <p:sp>
        <p:nvSpPr>
          <p:cNvPr id="15" name="Скругленный прямоугольник 14"/>
          <p:cNvSpPr/>
          <p:nvPr/>
        </p:nvSpPr>
        <p:spPr>
          <a:xfrm>
            <a:off x="4731391" y="2655116"/>
            <a:ext cx="1870745" cy="23656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Application</a:t>
            </a:r>
            <a:endParaRPr lang="ru-RU" dirty="0"/>
          </a:p>
        </p:txBody>
      </p:sp>
      <p:sp>
        <p:nvSpPr>
          <p:cNvPr id="16" name="Прямоугольная выноска 15"/>
          <p:cNvSpPr/>
          <p:nvPr/>
        </p:nvSpPr>
        <p:spPr>
          <a:xfrm>
            <a:off x="8221210" y="2087303"/>
            <a:ext cx="2667699" cy="957901"/>
          </a:xfrm>
          <a:prstGeom prst="wedgeRectCallout">
            <a:avLst>
              <a:gd name="adj1" fmla="val -95218"/>
              <a:gd name="adj2" fmla="val 37200"/>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Работа с </a:t>
            </a:r>
            <a:r>
              <a:rPr lang="en-US" sz="1400" dirty="0" smtClean="0"/>
              <a:t>HTTP:</a:t>
            </a:r>
          </a:p>
          <a:p>
            <a:pPr marL="285750" indent="-285750">
              <a:buFontTx/>
              <a:buChar char="-"/>
            </a:pPr>
            <a:r>
              <a:rPr lang="ru-RU" sz="1400" dirty="0" smtClean="0"/>
              <a:t>Прослушивание портов</a:t>
            </a:r>
          </a:p>
          <a:p>
            <a:pPr marL="285750" indent="-285750">
              <a:buFontTx/>
              <a:buChar char="-"/>
            </a:pPr>
            <a:r>
              <a:rPr lang="ru-RU" sz="1400" dirty="0" smtClean="0"/>
              <a:t>Разбор запроса</a:t>
            </a:r>
          </a:p>
          <a:p>
            <a:pPr marL="285750" indent="-285750">
              <a:buFontTx/>
              <a:buChar char="-"/>
            </a:pPr>
            <a:r>
              <a:rPr lang="ru-RU" sz="1400" dirty="0" smtClean="0"/>
              <a:t>Формирование ответа</a:t>
            </a:r>
            <a:endParaRPr lang="ru-RU" sz="1400" dirty="0"/>
          </a:p>
        </p:txBody>
      </p:sp>
      <p:sp>
        <p:nvSpPr>
          <p:cNvPr id="17" name="Прямоугольная выноска 16"/>
          <p:cNvSpPr/>
          <p:nvPr/>
        </p:nvSpPr>
        <p:spPr>
          <a:xfrm>
            <a:off x="8221209" y="3270015"/>
            <a:ext cx="2667699" cy="387586"/>
          </a:xfrm>
          <a:prstGeom prst="wedgeRectCallout">
            <a:avLst>
              <a:gd name="adj1" fmla="val -96790"/>
              <a:gd name="adj2" fmla="val 43330"/>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Чтение конфигурации</a:t>
            </a:r>
            <a:endParaRPr lang="ru-RU" sz="1400" dirty="0"/>
          </a:p>
        </p:txBody>
      </p:sp>
      <p:sp>
        <p:nvSpPr>
          <p:cNvPr id="18" name="Прямоугольная выноска 17"/>
          <p:cNvSpPr/>
          <p:nvPr/>
        </p:nvSpPr>
        <p:spPr>
          <a:xfrm>
            <a:off x="8221209" y="3852967"/>
            <a:ext cx="2667699" cy="387586"/>
          </a:xfrm>
          <a:prstGeom prst="wedgeRectCallout">
            <a:avLst>
              <a:gd name="adj1" fmla="val -98362"/>
              <a:gd name="adj2" fmla="val 43330"/>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err="1" smtClean="0"/>
              <a:t>Логгирование</a:t>
            </a:r>
            <a:endParaRPr lang="ru-RU" sz="1400" dirty="0"/>
          </a:p>
        </p:txBody>
      </p:sp>
      <p:sp>
        <p:nvSpPr>
          <p:cNvPr id="19" name="Прямоугольная выноска 18"/>
          <p:cNvSpPr/>
          <p:nvPr/>
        </p:nvSpPr>
        <p:spPr>
          <a:xfrm>
            <a:off x="8221209" y="4382120"/>
            <a:ext cx="2667699" cy="387586"/>
          </a:xfrm>
          <a:prstGeom prst="wedgeRectCallout">
            <a:avLst>
              <a:gd name="adj1" fmla="val -96161"/>
              <a:gd name="adj2" fmla="val 30343"/>
            </a:avLst>
          </a:prstGeom>
        </p:spPr>
        <p:style>
          <a:lnRef idx="2">
            <a:schemeClr val="accent3"/>
          </a:lnRef>
          <a:fillRef idx="1">
            <a:schemeClr val="lt1"/>
          </a:fillRef>
          <a:effectRef idx="0">
            <a:schemeClr val="accent3"/>
          </a:effectRef>
          <a:fontRef idx="minor">
            <a:schemeClr val="dk1"/>
          </a:fontRef>
        </p:style>
        <p:txBody>
          <a:bodyPr rtlCol="0" anchor="t"/>
          <a:lstStyle/>
          <a:p>
            <a:r>
              <a:rPr lang="en-US" sz="1400" dirty="0" err="1" smtClean="0"/>
              <a:t>IoC</a:t>
            </a:r>
            <a:r>
              <a:rPr lang="en-US" sz="1400" dirty="0" smtClean="0"/>
              <a:t> </a:t>
            </a:r>
            <a:r>
              <a:rPr lang="ru-RU" sz="1400" dirty="0" smtClean="0"/>
              <a:t>контейнер</a:t>
            </a:r>
            <a:endParaRPr lang="ru-RU" sz="1400" dirty="0"/>
          </a:p>
        </p:txBody>
      </p:sp>
      <p:sp>
        <p:nvSpPr>
          <p:cNvPr id="21" name="TextBox 20"/>
          <p:cNvSpPr txBox="1"/>
          <p:nvPr/>
        </p:nvSpPr>
        <p:spPr>
          <a:xfrm>
            <a:off x="9093393" y="4911273"/>
            <a:ext cx="461665" cy="251031"/>
          </a:xfrm>
          <a:prstGeom prst="rect">
            <a:avLst/>
          </a:prstGeom>
          <a:noFill/>
        </p:spPr>
        <p:txBody>
          <a:bodyPr vert="vert270" wrap="none" rtlCol="0">
            <a:spAutoFit/>
          </a:bodyPr>
          <a:lstStyle/>
          <a:p>
            <a:r>
              <a:rPr lang="ru-RU" dirty="0" smtClean="0"/>
              <a:t>…</a:t>
            </a:r>
            <a:endParaRPr lang="ru-RU" dirty="0"/>
          </a:p>
        </p:txBody>
      </p:sp>
      <p:sp>
        <p:nvSpPr>
          <p:cNvPr id="22" name="Прямоугольная выноска 21"/>
          <p:cNvSpPr/>
          <p:nvPr/>
        </p:nvSpPr>
        <p:spPr>
          <a:xfrm>
            <a:off x="7407477" y="6214688"/>
            <a:ext cx="2667699" cy="379060"/>
          </a:xfrm>
          <a:prstGeom prst="wedgeRectCallout">
            <a:avLst>
              <a:gd name="adj1" fmla="val -103079"/>
              <a:gd name="adj2" fmla="val -576918"/>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Собственно обработка запроса</a:t>
            </a:r>
            <a:endParaRPr lang="ru-RU" sz="1400" dirty="0"/>
          </a:p>
        </p:txBody>
      </p:sp>
    </p:spTree>
    <p:extLst>
      <p:ext uri="{BB962C8B-B14F-4D97-AF65-F5344CB8AC3E}">
        <p14:creationId xmlns:p14="http://schemas.microsoft.com/office/powerpoint/2010/main" val="175746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Минимальное приложение</a:t>
            </a:r>
            <a:endParaRPr lang="ru-RU" dirty="0"/>
          </a:p>
        </p:txBody>
      </p:sp>
      <p:sp>
        <p:nvSpPr>
          <p:cNvPr id="3" name="Прямоугольник 2"/>
          <p:cNvSpPr/>
          <p:nvPr/>
        </p:nvSpPr>
        <p:spPr>
          <a:xfrm>
            <a:off x="727136" y="2473085"/>
            <a:ext cx="7454284"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smtClean="0">
                <a:solidFill>
                  <a:srgbClr val="0000FF"/>
                </a:solidFill>
                <a:latin typeface="Cascadia Mono" panose="020B0609020000020004" pitchFamily="49" charset="0"/>
              </a:rPr>
              <a:t>var</a:t>
            </a:r>
            <a:r>
              <a:rPr lang="en-US" dirty="0" smtClean="0">
                <a:solidFill>
                  <a:srgbClr val="000000"/>
                </a:solidFill>
                <a:latin typeface="Cascadia Mono" panose="020B0609020000020004" pitchFamily="49" charset="0"/>
              </a:rPr>
              <a:t> </a:t>
            </a:r>
            <a:r>
              <a:rPr lang="en-US" dirty="0">
                <a:solidFill>
                  <a:srgbClr val="000000"/>
                </a:solidFill>
                <a:latin typeface="Cascadia Mono" panose="020B0609020000020004" pitchFamily="49" charset="0"/>
              </a:rPr>
              <a:t>builder = </a:t>
            </a:r>
            <a:r>
              <a:rPr lang="en-US" dirty="0" err="1">
                <a:solidFill>
                  <a:srgbClr val="000000"/>
                </a:solidFill>
                <a:latin typeface="Cascadia Mono" panose="020B0609020000020004" pitchFamily="49" charset="0"/>
              </a:rPr>
              <a:t>WebApplication.CreateBuilder</a:t>
            </a:r>
            <a:r>
              <a:rPr lang="en-US" dirty="0">
                <a:solidFill>
                  <a:srgbClr val="000000"/>
                </a:solidFill>
                <a:latin typeface="Cascadia Mono" panose="020B0609020000020004" pitchFamily="49" charset="0"/>
              </a:rPr>
              <a:t>();</a:t>
            </a:r>
          </a:p>
          <a:p>
            <a:endParaRPr lang="ru-RU" dirty="0" smtClean="0">
              <a:solidFill>
                <a:srgbClr val="000000"/>
              </a:solidFill>
              <a:latin typeface="Cascadia Mono" panose="020B0609020000020004" pitchFamily="49" charset="0"/>
            </a:endParaRPr>
          </a:p>
          <a:p>
            <a:endParaRPr lang="ru-RU" dirty="0">
              <a:solidFill>
                <a:srgbClr val="000000"/>
              </a:solidFill>
              <a:latin typeface="Cascadia Mono" panose="020B0609020000020004" pitchFamily="49" charset="0"/>
            </a:endParaRPr>
          </a:p>
          <a:p>
            <a:r>
              <a:rPr lang="en-US" dirty="0" err="1" smtClean="0">
                <a:solidFill>
                  <a:srgbClr val="0000FF"/>
                </a:solidFill>
                <a:latin typeface="Cascadia Mono" panose="020B0609020000020004" pitchFamily="49" charset="0"/>
              </a:rPr>
              <a:t>var</a:t>
            </a:r>
            <a:r>
              <a:rPr lang="en-US" dirty="0" smtClean="0">
                <a:solidFill>
                  <a:srgbClr val="000000"/>
                </a:solidFill>
                <a:latin typeface="Cascadia Mono" panose="020B0609020000020004" pitchFamily="49" charset="0"/>
              </a:rPr>
              <a:t> </a:t>
            </a:r>
            <a:r>
              <a:rPr lang="en-US" dirty="0">
                <a:solidFill>
                  <a:srgbClr val="000000"/>
                </a:solidFill>
                <a:latin typeface="Cascadia Mono" panose="020B0609020000020004" pitchFamily="49" charset="0"/>
              </a:rPr>
              <a:t>app = </a:t>
            </a:r>
            <a:r>
              <a:rPr lang="en-US" dirty="0" err="1">
                <a:solidFill>
                  <a:srgbClr val="000000"/>
                </a:solidFill>
                <a:latin typeface="Cascadia Mono" panose="020B0609020000020004" pitchFamily="49" charset="0"/>
              </a:rPr>
              <a:t>builder.Build</a:t>
            </a:r>
            <a:r>
              <a:rPr lang="en-US" dirty="0" smtClean="0">
                <a:solidFill>
                  <a:srgbClr val="000000"/>
                </a:solidFill>
                <a:latin typeface="Cascadia Mono" panose="020B0609020000020004" pitchFamily="49" charset="0"/>
              </a:rPr>
              <a:t>();</a:t>
            </a:r>
            <a:endParaRPr lang="ru-RU" dirty="0">
              <a:solidFill>
                <a:srgbClr val="000000"/>
              </a:solidFill>
              <a:latin typeface="Cascadia Mono" panose="020B0609020000020004" pitchFamily="49" charset="0"/>
            </a:endParaRPr>
          </a:p>
          <a:p>
            <a:r>
              <a:rPr lang="en-US" dirty="0" err="1">
                <a:solidFill>
                  <a:srgbClr val="000000"/>
                </a:solidFill>
                <a:latin typeface="Cascadia Mono" panose="020B0609020000020004" pitchFamily="49" charset="0"/>
              </a:rPr>
              <a:t>app.Run</a:t>
            </a:r>
            <a:r>
              <a:rPr lang="en-US" dirty="0">
                <a:solidFill>
                  <a:srgbClr val="000000"/>
                </a:solidFill>
                <a:latin typeface="Cascadia Mono" panose="020B0609020000020004" pitchFamily="49" charset="0"/>
              </a:rPr>
              <a:t>(context </a:t>
            </a:r>
            <a:endParaRPr lang="ru-RU" dirty="0" smtClean="0">
              <a:solidFill>
                <a:srgbClr val="000000"/>
              </a:solidFill>
              <a:latin typeface="Cascadia Mono" panose="020B0609020000020004" pitchFamily="49" charset="0"/>
            </a:endParaRPr>
          </a:p>
          <a:p>
            <a:r>
              <a:rPr lang="ru-RU" dirty="0">
                <a:solidFill>
                  <a:srgbClr val="000000"/>
                </a:solidFill>
                <a:latin typeface="Cascadia Mono" panose="020B0609020000020004" pitchFamily="49" charset="0"/>
              </a:rPr>
              <a:t> </a:t>
            </a:r>
            <a:r>
              <a:rPr lang="ru-RU" dirty="0" smtClean="0">
                <a:solidFill>
                  <a:srgbClr val="000000"/>
                </a:solidFill>
                <a:latin typeface="Cascadia Mono" panose="020B0609020000020004" pitchFamily="49" charset="0"/>
              </a:rPr>
              <a:t>  </a:t>
            </a:r>
            <a:r>
              <a:rPr lang="en-US" dirty="0" smtClean="0">
                <a:solidFill>
                  <a:srgbClr val="000000"/>
                </a:solidFill>
                <a:latin typeface="Cascadia Mono" panose="020B0609020000020004" pitchFamily="49" charset="0"/>
              </a:rPr>
              <a:t>=&gt; </a:t>
            </a:r>
            <a:r>
              <a:rPr lang="en-US" dirty="0" err="1">
                <a:solidFill>
                  <a:srgbClr val="000000"/>
                </a:solidFill>
                <a:latin typeface="Cascadia Mono" panose="020B0609020000020004" pitchFamily="49" charset="0"/>
              </a:rPr>
              <a:t>context.Response.WriteAsync</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"Hello, World!"</a:t>
            </a:r>
            <a:r>
              <a:rPr lang="en-US" dirty="0">
                <a:solidFill>
                  <a:srgbClr val="000000"/>
                </a:solidFill>
                <a:latin typeface="Cascadia Mono" panose="020B0609020000020004" pitchFamily="49" charset="0"/>
              </a:rPr>
              <a:t>));</a:t>
            </a:r>
          </a:p>
          <a:p>
            <a:r>
              <a:rPr lang="en-US" dirty="0" err="1">
                <a:solidFill>
                  <a:srgbClr val="000000"/>
                </a:solidFill>
                <a:latin typeface="Cascadia Mono" panose="020B0609020000020004" pitchFamily="49" charset="0"/>
              </a:rPr>
              <a:t>app.Run</a:t>
            </a:r>
            <a:r>
              <a:rPr lang="en-US" dirty="0">
                <a:solidFill>
                  <a:srgbClr val="000000"/>
                </a:solidFill>
                <a:latin typeface="Cascadia Mono" panose="020B0609020000020004" pitchFamily="49" charset="0"/>
              </a:rPr>
              <a:t>();</a:t>
            </a:r>
            <a:endParaRPr lang="ru-RU" dirty="0"/>
          </a:p>
        </p:txBody>
      </p:sp>
      <p:sp>
        <p:nvSpPr>
          <p:cNvPr id="4" name="Прямоугольная выноска 3"/>
          <p:cNvSpPr/>
          <p:nvPr/>
        </p:nvSpPr>
        <p:spPr>
          <a:xfrm>
            <a:off x="8686101" y="1916998"/>
            <a:ext cx="2667699" cy="451711"/>
          </a:xfrm>
          <a:prstGeom prst="wedgeRectCallout">
            <a:avLst>
              <a:gd name="adj1" fmla="val -112855"/>
              <a:gd name="adj2" fmla="val 123675"/>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err="1" smtClean="0"/>
              <a:t>Билдер</a:t>
            </a:r>
            <a:r>
              <a:rPr lang="ru-RU" sz="1400" dirty="0" smtClean="0"/>
              <a:t> хоста (далее настройки)</a:t>
            </a:r>
          </a:p>
          <a:p>
            <a:endParaRPr lang="ru-RU" sz="1400" dirty="0"/>
          </a:p>
        </p:txBody>
      </p:sp>
      <p:sp>
        <p:nvSpPr>
          <p:cNvPr id="5" name="Прямоугольная выноска 4"/>
          <p:cNvSpPr/>
          <p:nvPr/>
        </p:nvSpPr>
        <p:spPr>
          <a:xfrm>
            <a:off x="8686101" y="3046731"/>
            <a:ext cx="2667699" cy="575358"/>
          </a:xfrm>
          <a:prstGeom prst="wedgeRectCallout">
            <a:avLst>
              <a:gd name="adj1" fmla="val -215021"/>
              <a:gd name="adj2" fmla="val 37362"/>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Настроили хост, генерируем приложение</a:t>
            </a:r>
          </a:p>
          <a:p>
            <a:endParaRPr lang="ru-RU" sz="1400" dirty="0"/>
          </a:p>
        </p:txBody>
      </p:sp>
      <p:sp>
        <p:nvSpPr>
          <p:cNvPr id="7" name="Прямоугольная выноска 6"/>
          <p:cNvSpPr/>
          <p:nvPr/>
        </p:nvSpPr>
        <p:spPr>
          <a:xfrm>
            <a:off x="8686100" y="3916743"/>
            <a:ext cx="2667699" cy="744034"/>
          </a:xfrm>
          <a:prstGeom prst="wedgeRectCallout">
            <a:avLst>
              <a:gd name="adj1" fmla="val -84570"/>
              <a:gd name="adj2" fmla="val -27031"/>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Поведение приложения:</a:t>
            </a:r>
            <a:r>
              <a:rPr lang="en-US" sz="1400" dirty="0" smtClean="0"/>
              <a:t> </a:t>
            </a:r>
            <a:r>
              <a:rPr lang="ru-RU" sz="1400" dirty="0" smtClean="0"/>
              <a:t>на любой запрос отвечаем строчкой текста</a:t>
            </a:r>
            <a:r>
              <a:rPr lang="en-US" sz="1400" dirty="0" smtClean="0"/>
              <a:t> “Hello, World!”</a:t>
            </a:r>
            <a:endParaRPr lang="ru-RU" sz="1400" dirty="0" smtClean="0"/>
          </a:p>
          <a:p>
            <a:endParaRPr lang="ru-RU" sz="1400" dirty="0"/>
          </a:p>
        </p:txBody>
      </p:sp>
    </p:spTree>
    <p:extLst>
      <p:ext uri="{BB962C8B-B14F-4D97-AF65-F5344CB8AC3E}">
        <p14:creationId xmlns:p14="http://schemas.microsoft.com/office/powerpoint/2010/main" val="193523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118171" y="147155"/>
            <a:ext cx="9996754" cy="6122536"/>
          </a:xfrm>
          <a:prstGeom prst="rect">
            <a:avLst/>
          </a:prstGeom>
        </p:spPr>
      </p:pic>
    </p:spTree>
    <p:extLst>
      <p:ext uri="{BB962C8B-B14F-4D97-AF65-F5344CB8AC3E}">
        <p14:creationId xmlns:p14="http://schemas.microsoft.com/office/powerpoint/2010/main" val="3478993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DEMO</a:t>
            </a:r>
            <a:endParaRPr lang="ru-RU" dirty="0"/>
          </a:p>
        </p:txBody>
      </p:sp>
    </p:spTree>
    <p:extLst>
      <p:ext uri="{BB962C8B-B14F-4D97-AF65-F5344CB8AC3E}">
        <p14:creationId xmlns:p14="http://schemas.microsoft.com/office/powerpoint/2010/main" val="1853117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Цикл обработки</a:t>
            </a:r>
            <a:r>
              <a:rPr lang="en-US" dirty="0" smtClean="0"/>
              <a:t> </a:t>
            </a:r>
            <a:r>
              <a:rPr lang="ru-RU" dirty="0" smtClean="0"/>
              <a:t>запросов. </a:t>
            </a:r>
            <a:r>
              <a:rPr lang="en-US" dirty="0" smtClean="0"/>
              <a:t>Middleware</a:t>
            </a:r>
            <a:endParaRPr lang="ru-RU" dirty="0"/>
          </a:p>
        </p:txBody>
      </p:sp>
      <p:pic>
        <p:nvPicPr>
          <p:cNvPr id="1026" name="Picture 2" descr="Request processing pattern showing a request arriving, processing through three middlewares, and the response leaving the app. Each middleware runs its logic and hands off the request to the next middleware at the next() statement. After the third middleware processes the request, the request passes back through the prior two middlewares in reverse order for additional processing after their next() statements before leaving the app as a response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908" y="1690688"/>
            <a:ext cx="7498672" cy="479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725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Простейшие </a:t>
            </a:r>
            <a:r>
              <a:rPr lang="en-US" dirty="0" smtClean="0"/>
              <a:t>Middleware</a:t>
            </a:r>
            <a:endParaRPr lang="ru-RU" dirty="0"/>
          </a:p>
        </p:txBody>
      </p:sp>
      <p:sp>
        <p:nvSpPr>
          <p:cNvPr id="4" name="Прямоугольник 3"/>
          <p:cNvSpPr/>
          <p:nvPr/>
        </p:nvSpPr>
        <p:spPr>
          <a:xfrm>
            <a:off x="571072" y="1690688"/>
            <a:ext cx="7894834" cy="267765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a:solidFill>
                  <a:srgbClr val="000000"/>
                </a:solidFill>
                <a:latin typeface="Cascadia Mono" panose="020B0609020000020004" pitchFamily="49" charset="0"/>
              </a:rPr>
              <a:t>app.Use</a:t>
            </a:r>
            <a:r>
              <a:rPr lang="en-US" sz="1400" dirty="0">
                <a:solidFill>
                  <a:srgbClr val="000000"/>
                </a:solidFill>
                <a:latin typeface="Cascadia Mono" panose="020B0609020000020004" pitchFamily="49" charset="0"/>
              </a:rPr>
              <a:t>(</a:t>
            </a:r>
            <a:r>
              <a:rPr lang="en-US" sz="1400" dirty="0" err="1">
                <a:solidFill>
                  <a:srgbClr val="0000FF"/>
                </a:solidFill>
                <a:latin typeface="Cascadia Mono" panose="020B0609020000020004" pitchFamily="49" charset="0"/>
              </a:rPr>
              <a:t>async</a:t>
            </a:r>
            <a:r>
              <a:rPr lang="en-US" sz="1400" dirty="0">
                <a:solidFill>
                  <a:srgbClr val="000000"/>
                </a:solidFill>
                <a:latin typeface="Cascadia Mono" panose="020B0609020000020004" pitchFamily="49" charset="0"/>
              </a:rPr>
              <a:t> (context, next) =&gt; {</a:t>
            </a:r>
          </a:p>
          <a:p>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pass = </a:t>
            </a:r>
            <a:r>
              <a:rPr lang="en-US" sz="1400" dirty="0" err="1">
                <a:solidFill>
                  <a:srgbClr val="000000"/>
                </a:solidFill>
                <a:latin typeface="Cascadia Mono" panose="020B0609020000020004" pitchFamily="49" charset="0"/>
              </a:rPr>
              <a:t>context.Request.Query</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"pass"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if</a:t>
            </a:r>
            <a:r>
              <a:rPr lang="en-US" sz="1400" dirty="0">
                <a:solidFill>
                  <a:srgbClr val="000000"/>
                </a:solidFill>
                <a:latin typeface="Cascadia Mono" panose="020B0609020000020004" pitchFamily="49" charset="0"/>
              </a:rPr>
              <a:t> (pass == </a:t>
            </a:r>
            <a:r>
              <a:rPr lang="en-US" sz="1400" dirty="0">
                <a:solidFill>
                  <a:srgbClr val="A31515"/>
                </a:solidFill>
                <a:latin typeface="Cascadia Mono" panose="020B0609020000020004" pitchFamily="49" charset="0"/>
              </a:rPr>
              <a:t>"123"</a:t>
            </a:r>
            <a:r>
              <a:rPr lang="en-US" sz="1400" dirty="0">
                <a:solidFill>
                  <a:srgbClr val="000000"/>
                </a:solidFill>
                <a:latin typeface="Cascadia Mono" panose="020B0609020000020004" pitchFamily="49" charset="0"/>
              </a:rPr>
              <a:t>)</a:t>
            </a:r>
          </a:p>
          <a:p>
            <a:r>
              <a:rPr lang="ru-RU"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next.Invoke</a:t>
            </a:r>
            <a:r>
              <a:rPr lang="en-US" sz="1400" dirty="0">
                <a:solidFill>
                  <a:srgbClr val="000000"/>
                </a:solidFill>
                <a:latin typeface="Cascadia Mono" panose="020B0609020000020004" pitchFamily="49" charset="0"/>
              </a:rPr>
              <a:t>();</a:t>
            </a:r>
          </a:p>
          <a:p>
            <a:r>
              <a:rPr lang="ru-RU"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else</a:t>
            </a:r>
            <a:endParaRPr lang="en-US" sz="1400" dirty="0">
              <a:solidFill>
                <a:srgbClr val="000000"/>
              </a:solidFill>
              <a:latin typeface="Cascadia Mono" panose="020B0609020000020004" pitchFamily="49" charset="0"/>
            </a:endParaRPr>
          </a:p>
          <a:p>
            <a:r>
              <a:rPr lang="ru-RU"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context.Response.StatusCode</a:t>
            </a:r>
            <a:r>
              <a:rPr lang="en-US" sz="1400" dirty="0">
                <a:solidFill>
                  <a:srgbClr val="000000"/>
                </a:solidFill>
                <a:latin typeface="Cascadia Mono" panose="020B0609020000020004" pitchFamily="49" charset="0"/>
              </a:rPr>
              <a:t> = StatusCodes.Status401Unauthorized;</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context.Response.WriteAsync</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"Unauthorized"</a:t>
            </a:r>
            <a:r>
              <a:rPr lang="en-US" sz="1400" dirty="0">
                <a:solidFill>
                  <a:srgbClr val="000000"/>
                </a:solidFill>
                <a:latin typeface="Cascadia Mono" panose="020B0609020000020004" pitchFamily="49" charset="0"/>
              </a:rPr>
              <a:t>);</a:t>
            </a:r>
          </a:p>
          <a:p>
            <a:r>
              <a:rPr lang="ru-RU" sz="1400" dirty="0">
                <a:solidFill>
                  <a:srgbClr val="000000"/>
                </a:solidFill>
                <a:latin typeface="Cascadia Mono" panose="020B0609020000020004" pitchFamily="49" charset="0"/>
              </a:rPr>
              <a:t>    }</a:t>
            </a:r>
          </a:p>
          <a:p>
            <a:r>
              <a:rPr lang="ru-RU" sz="1400" dirty="0">
                <a:solidFill>
                  <a:srgbClr val="000000"/>
                </a:solidFill>
                <a:latin typeface="Cascadia Mono" panose="020B0609020000020004" pitchFamily="49" charset="0"/>
              </a:rPr>
              <a:t>});</a:t>
            </a:r>
            <a:endParaRPr lang="ru-RU" sz="1400" dirty="0"/>
          </a:p>
        </p:txBody>
      </p:sp>
      <p:sp>
        <p:nvSpPr>
          <p:cNvPr id="5" name="Прямоугольник 4"/>
          <p:cNvSpPr/>
          <p:nvPr/>
        </p:nvSpPr>
        <p:spPr>
          <a:xfrm>
            <a:off x="4291173" y="4459105"/>
            <a:ext cx="6589160"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a:solidFill>
                  <a:srgbClr val="000000"/>
                </a:solidFill>
                <a:latin typeface="Cascadia Mono" panose="020B0609020000020004" pitchFamily="49" charset="0"/>
              </a:rPr>
              <a:t>app.Use</a:t>
            </a:r>
            <a:r>
              <a:rPr lang="en-US" sz="1400" dirty="0">
                <a:solidFill>
                  <a:srgbClr val="000000"/>
                </a:solidFill>
                <a:latin typeface="Cascadia Mono" panose="020B0609020000020004" pitchFamily="49" charset="0"/>
              </a:rPr>
              <a:t>(</a:t>
            </a:r>
            <a:r>
              <a:rPr lang="en-US" sz="1400" dirty="0" err="1">
                <a:solidFill>
                  <a:srgbClr val="0000FF"/>
                </a:solidFill>
                <a:latin typeface="Cascadia Mono" panose="020B0609020000020004" pitchFamily="49" charset="0"/>
              </a:rPr>
              <a:t>async</a:t>
            </a:r>
            <a:r>
              <a:rPr lang="en-US" sz="1400" dirty="0">
                <a:solidFill>
                  <a:srgbClr val="000000"/>
                </a:solidFill>
                <a:latin typeface="Cascadia Mono" panose="020B0609020000020004" pitchFamily="49" charset="0"/>
              </a:rPr>
              <a:t> (context, next) =&gt;</a:t>
            </a:r>
          </a:p>
          <a:p>
            <a:r>
              <a:rPr lang="ru-RU"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next.Invoke</a:t>
            </a:r>
            <a:r>
              <a:rPr lang="en-US" sz="1400" dirty="0">
                <a:solidFill>
                  <a:srgbClr val="000000"/>
                </a:solidFill>
                <a:latin typeface="Cascadia Mono" panose="020B0609020000020004" pitchFamily="49" charset="0"/>
              </a:rPr>
              <a:t>();</a:t>
            </a:r>
          </a:p>
          <a:p>
            <a:endParaRPr lang="ru-RU"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name = </a:t>
            </a:r>
            <a:r>
              <a:rPr lang="en-US" sz="1400" dirty="0" err="1">
                <a:solidFill>
                  <a:srgbClr val="000000"/>
                </a:solidFill>
                <a:latin typeface="Cascadia Mono" panose="020B0609020000020004" pitchFamily="49" charset="0"/>
              </a:rPr>
              <a:t>context.Request.Query</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"name"</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name = </a:t>
            </a:r>
            <a:r>
              <a:rPr lang="en-US" sz="1400" dirty="0" err="1">
                <a:solidFill>
                  <a:srgbClr val="0000FF"/>
                </a:solidFill>
                <a:latin typeface="Cascadia Mono" panose="020B0609020000020004" pitchFamily="49" charset="0"/>
              </a:rPr>
              <a:t>string</a:t>
            </a:r>
            <a:r>
              <a:rPr lang="en-US" sz="1400" dirty="0" err="1">
                <a:solidFill>
                  <a:srgbClr val="000000"/>
                </a:solidFill>
                <a:latin typeface="Cascadia Mono" panose="020B0609020000020004" pitchFamily="49" charset="0"/>
              </a:rPr>
              <a:t>.IsNullOrEmpty</a:t>
            </a:r>
            <a:r>
              <a:rPr lang="en-US" sz="1400" dirty="0">
                <a:solidFill>
                  <a:srgbClr val="000000"/>
                </a:solidFill>
                <a:latin typeface="Cascadia Mono" panose="020B0609020000020004" pitchFamily="49" charset="0"/>
              </a:rPr>
              <a:t>(name) ? </a:t>
            </a:r>
            <a:r>
              <a:rPr lang="en-US" sz="1400" dirty="0">
                <a:solidFill>
                  <a:srgbClr val="A31515"/>
                </a:solidFill>
                <a:latin typeface="Cascadia Mono" panose="020B0609020000020004" pitchFamily="49" charset="0"/>
              </a:rPr>
              <a:t>"World"</a:t>
            </a:r>
            <a:r>
              <a:rPr lang="en-US" sz="1400" dirty="0">
                <a:solidFill>
                  <a:srgbClr val="000000"/>
                </a:solidFill>
                <a:latin typeface="Cascadia Mono" panose="020B0609020000020004" pitchFamily="49" charset="0"/>
              </a:rPr>
              <a:t> : name;</a:t>
            </a:r>
          </a:p>
          <a:p>
            <a:endParaRPr lang="ru-RU"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context.Response.WriteAsync</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$"Hello, </a:t>
            </a:r>
            <a:r>
              <a:rPr lang="en-US" sz="1400" dirty="0">
                <a:solidFill>
                  <a:srgbClr val="000000"/>
                </a:solidFill>
                <a:latin typeface="Cascadia Mono" panose="020B0609020000020004" pitchFamily="49" charset="0"/>
              </a:rPr>
              <a:t>{name}</a:t>
            </a:r>
            <a:r>
              <a:rPr lang="en-US" sz="1400" dirty="0">
                <a:solidFill>
                  <a:srgbClr val="A31515"/>
                </a:solidFill>
                <a:latin typeface="Cascadia Mono" panose="020B0609020000020004" pitchFamily="49" charset="0"/>
              </a:rPr>
              <a:t>\n"</a:t>
            </a:r>
            <a:r>
              <a:rPr lang="en-US" sz="1400" dirty="0">
                <a:solidFill>
                  <a:srgbClr val="000000"/>
                </a:solidFill>
                <a:latin typeface="Cascadia Mono" panose="020B0609020000020004" pitchFamily="49" charset="0"/>
              </a:rPr>
              <a:t>);</a:t>
            </a:r>
          </a:p>
          <a:p>
            <a:r>
              <a:rPr lang="ru-RU" sz="1400" dirty="0">
                <a:solidFill>
                  <a:srgbClr val="000000"/>
                </a:solidFill>
                <a:latin typeface="Cascadia Mono" panose="020B0609020000020004" pitchFamily="49" charset="0"/>
              </a:rPr>
              <a:t>});</a:t>
            </a:r>
            <a:endParaRPr lang="ru-RU" sz="1400" dirty="0"/>
          </a:p>
        </p:txBody>
      </p:sp>
    </p:spTree>
    <p:extLst>
      <p:ext uri="{BB962C8B-B14F-4D97-AF65-F5344CB8AC3E}">
        <p14:creationId xmlns:p14="http://schemas.microsoft.com/office/powerpoint/2010/main" val="2448150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DEMO</a:t>
            </a:r>
            <a:endParaRPr lang="ru-RU" dirty="0"/>
          </a:p>
        </p:txBody>
      </p:sp>
    </p:spTree>
    <p:extLst>
      <p:ext uri="{BB962C8B-B14F-4D97-AF65-F5344CB8AC3E}">
        <p14:creationId xmlns:p14="http://schemas.microsoft.com/office/powerpoint/2010/main" val="1702429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671</Words>
  <Application>Microsoft Office PowerPoint</Application>
  <PresentationFormat>Широкоэкранный</PresentationFormat>
  <Paragraphs>191</Paragraphs>
  <Slides>24</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Cascadia Mono</vt:lpstr>
      <vt:lpstr>Trebuchet MS</vt:lpstr>
      <vt:lpstr>Тема Office</vt:lpstr>
      <vt:lpstr>Введение в ASP.Net Core</vt:lpstr>
      <vt:lpstr>Базовый ASP.Net Core</vt:lpstr>
      <vt:lpstr>Структура ASP.Net Core приложения</vt:lpstr>
      <vt:lpstr>Минимальное приложение</vt:lpstr>
      <vt:lpstr>Презентация PowerPoint</vt:lpstr>
      <vt:lpstr>DEMO</vt:lpstr>
      <vt:lpstr>Цикл обработки запросов. Middleware</vt:lpstr>
      <vt:lpstr>Простейшие Middleware</vt:lpstr>
      <vt:lpstr>DEMO</vt:lpstr>
      <vt:lpstr>Переиспользуемый Middleware</vt:lpstr>
      <vt:lpstr>DEMO</vt:lpstr>
      <vt:lpstr>Сервисы (Services)</vt:lpstr>
      <vt:lpstr>Инъекция сервиса в Middleware</vt:lpstr>
      <vt:lpstr>DEMO</vt:lpstr>
      <vt:lpstr>Роутинги</vt:lpstr>
      <vt:lpstr>DEMO</vt:lpstr>
      <vt:lpstr>ASP.Net Core MVC</vt:lpstr>
      <vt:lpstr>Шаблон проектирования MVC</vt:lpstr>
      <vt:lpstr>Жизненный цикл ASP.NET MVC</vt:lpstr>
      <vt:lpstr>Контроллер без View</vt:lpstr>
      <vt:lpstr>DEMO</vt:lpstr>
      <vt:lpstr>Презентация PowerPoint</vt:lpstr>
      <vt:lpstr>Представление на базе Razor</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ASP.Net Core</dc:title>
  <dc:creator>Романов Михаил Леонидович</dc:creator>
  <cp:lastModifiedBy>Романов Михаил Леонидович</cp:lastModifiedBy>
  <cp:revision>21</cp:revision>
  <dcterms:created xsi:type="dcterms:W3CDTF">2022-10-21T05:23:51Z</dcterms:created>
  <dcterms:modified xsi:type="dcterms:W3CDTF">2022-10-21T09:56:37Z</dcterms:modified>
</cp:coreProperties>
</file>