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62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93DFA2C-A140-447D-A4A9-921B9E097D83}">
          <p14:sldIdLst>
            <p14:sldId id="256"/>
          </p14:sldIdLst>
        </p14:section>
        <p14:section name="Автоматизация это ..." id="{C9738F44-9E08-44F3-99A8-82B594B4C22E}">
          <p14:sldIdLst>
            <p14:sldId id="263"/>
            <p14:sldId id="257"/>
          </p14:sldIdLst>
        </p14:section>
        <p14:section name="Test frameworks" id="{43EB9AE2-F16D-493D-81E4-98A5E62CB502}">
          <p14:sldIdLst>
            <p14:sldId id="258"/>
            <p14:sldId id="264"/>
            <p14:sldId id="265"/>
            <p14:sldId id="259"/>
            <p14:sldId id="260"/>
            <p14:sldId id="261"/>
            <p14:sldId id="262"/>
            <p14:sldId id="267"/>
            <p14:sldId id="266"/>
            <p14:sldId id="268"/>
          </p14:sldIdLst>
        </p14:section>
        <p14:section name="Классификация типов тестов" id="{1A07F538-0477-477E-86DE-FF8340DA021D}">
          <p14:sldIdLst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14" autoAdjust="0"/>
  </p:normalViewPr>
  <p:slideViewPr>
    <p:cSldViewPr snapToGrid="0">
      <p:cViewPr varScale="1">
        <p:scale>
          <a:sx n="87" d="100"/>
          <a:sy n="87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59B60-00C3-49A3-A620-FC733934980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F73E9708-2B77-42B1-9034-19BC4795184C}">
      <dgm:prSet/>
      <dgm:spPr/>
      <dgm:t>
        <a:bodyPr/>
        <a:lstStyle/>
        <a:p>
          <a:pPr rtl="0"/>
          <a:r>
            <a:rPr lang="ru-RU" smtClean="0"/>
            <a:t>Проинициализировать класс</a:t>
          </a:r>
          <a:endParaRPr lang="ru-RU"/>
        </a:p>
      </dgm:t>
    </dgm:pt>
    <dgm:pt modelId="{D84598EB-6317-41C3-9C90-A2B563F9DA03}" type="parTrans" cxnId="{611A87D3-589F-44DC-9740-1E5B4C52B63C}">
      <dgm:prSet/>
      <dgm:spPr/>
      <dgm:t>
        <a:bodyPr/>
        <a:lstStyle/>
        <a:p>
          <a:endParaRPr lang="ru-RU"/>
        </a:p>
      </dgm:t>
    </dgm:pt>
    <dgm:pt modelId="{57BAE401-AB1A-4652-B020-73F704922457}" type="sibTrans" cxnId="{611A87D3-589F-44DC-9740-1E5B4C52B63C}">
      <dgm:prSet/>
      <dgm:spPr/>
      <dgm:t>
        <a:bodyPr/>
        <a:lstStyle/>
        <a:p>
          <a:endParaRPr lang="ru-RU"/>
        </a:p>
      </dgm:t>
    </dgm:pt>
    <dgm:pt modelId="{5AF581D3-5ED5-46B8-BB37-0105085826D4}">
      <dgm:prSet/>
      <dgm:spPr/>
      <dgm:t>
        <a:bodyPr/>
        <a:lstStyle/>
        <a:p>
          <a:pPr rtl="0"/>
          <a:r>
            <a:rPr lang="ru-RU" smtClean="0"/>
            <a:t>Вызвать нужный метод(ы) с определенными параметрами</a:t>
          </a:r>
          <a:endParaRPr lang="ru-RU"/>
        </a:p>
      </dgm:t>
    </dgm:pt>
    <dgm:pt modelId="{225E7687-1138-43DC-9A2D-1A699769EB23}" type="parTrans" cxnId="{6F219ACB-5C2C-4787-A7C3-9ED542671939}">
      <dgm:prSet/>
      <dgm:spPr/>
      <dgm:t>
        <a:bodyPr/>
        <a:lstStyle/>
        <a:p>
          <a:endParaRPr lang="ru-RU"/>
        </a:p>
      </dgm:t>
    </dgm:pt>
    <dgm:pt modelId="{7820E080-3B46-46DB-B839-46491C182584}" type="sibTrans" cxnId="{6F219ACB-5C2C-4787-A7C3-9ED542671939}">
      <dgm:prSet/>
      <dgm:spPr/>
      <dgm:t>
        <a:bodyPr/>
        <a:lstStyle/>
        <a:p>
          <a:endParaRPr lang="ru-RU"/>
        </a:p>
      </dgm:t>
    </dgm:pt>
    <dgm:pt modelId="{2B2893F0-C379-4937-A55A-9D1A81CF01BD}">
      <dgm:prSet/>
      <dgm:spPr/>
      <dgm:t>
        <a:bodyPr/>
        <a:lstStyle/>
        <a:p>
          <a:pPr rtl="0"/>
          <a:r>
            <a:rPr lang="ru-RU" smtClean="0"/>
            <a:t>Проверить результат:</a:t>
          </a:r>
          <a:endParaRPr lang="ru-RU"/>
        </a:p>
      </dgm:t>
    </dgm:pt>
    <dgm:pt modelId="{3CB24FAC-27F1-48B5-94FA-CD5275F6DA98}" type="parTrans" cxnId="{A842E6E0-B737-4C84-B163-8C0211E425AF}">
      <dgm:prSet/>
      <dgm:spPr/>
      <dgm:t>
        <a:bodyPr/>
        <a:lstStyle/>
        <a:p>
          <a:endParaRPr lang="ru-RU"/>
        </a:p>
      </dgm:t>
    </dgm:pt>
    <dgm:pt modelId="{3A511ED3-2CF1-4011-88D5-274505BF50A2}" type="sibTrans" cxnId="{A842E6E0-B737-4C84-B163-8C0211E425AF}">
      <dgm:prSet/>
      <dgm:spPr/>
      <dgm:t>
        <a:bodyPr/>
        <a:lstStyle/>
        <a:p>
          <a:endParaRPr lang="ru-RU"/>
        </a:p>
      </dgm:t>
    </dgm:pt>
    <dgm:pt modelId="{28265C86-D7C8-46EB-9096-3BF3DF83BDD0}">
      <dgm:prSet/>
      <dgm:spPr/>
      <dgm:t>
        <a:bodyPr/>
        <a:lstStyle/>
        <a:p>
          <a:pPr rtl="0"/>
          <a:r>
            <a:rPr lang="ru-RU" smtClean="0"/>
            <a:t>Возвращаемое значение</a:t>
          </a:r>
          <a:endParaRPr lang="ru-RU"/>
        </a:p>
      </dgm:t>
    </dgm:pt>
    <dgm:pt modelId="{B6EE4E1A-CDA7-4606-906B-05BC5A047E12}" type="parTrans" cxnId="{3FF6D1C2-E365-4753-A7B4-7584E6AE8A6F}">
      <dgm:prSet/>
      <dgm:spPr/>
      <dgm:t>
        <a:bodyPr/>
        <a:lstStyle/>
        <a:p>
          <a:endParaRPr lang="ru-RU"/>
        </a:p>
      </dgm:t>
    </dgm:pt>
    <dgm:pt modelId="{F60B7AC7-83DD-4E68-B2F4-D696894D783A}" type="sibTrans" cxnId="{3FF6D1C2-E365-4753-A7B4-7584E6AE8A6F}">
      <dgm:prSet/>
      <dgm:spPr/>
      <dgm:t>
        <a:bodyPr/>
        <a:lstStyle/>
        <a:p>
          <a:endParaRPr lang="ru-RU"/>
        </a:p>
      </dgm:t>
    </dgm:pt>
    <dgm:pt modelId="{8961107C-24D9-4AEB-8DB4-CC093A696DDE}">
      <dgm:prSet/>
      <dgm:spPr/>
      <dgm:t>
        <a:bodyPr/>
        <a:lstStyle/>
        <a:p>
          <a:pPr rtl="0"/>
          <a:r>
            <a:rPr lang="ru-RU" smtClean="0"/>
            <a:t>Состояние класса</a:t>
          </a:r>
          <a:endParaRPr lang="ru-RU"/>
        </a:p>
      </dgm:t>
    </dgm:pt>
    <dgm:pt modelId="{D9FD617B-2C6B-4D5F-8A36-6C70B82C6B31}" type="parTrans" cxnId="{B939CDA3-B138-44D3-B536-B90214AE796B}">
      <dgm:prSet/>
      <dgm:spPr/>
      <dgm:t>
        <a:bodyPr/>
        <a:lstStyle/>
        <a:p>
          <a:endParaRPr lang="ru-RU"/>
        </a:p>
      </dgm:t>
    </dgm:pt>
    <dgm:pt modelId="{FA43189D-25A2-4DB1-9D3A-18427B2F1A2F}" type="sibTrans" cxnId="{B939CDA3-B138-44D3-B536-B90214AE796B}">
      <dgm:prSet/>
      <dgm:spPr/>
      <dgm:t>
        <a:bodyPr/>
        <a:lstStyle/>
        <a:p>
          <a:endParaRPr lang="ru-RU"/>
        </a:p>
      </dgm:t>
    </dgm:pt>
    <dgm:pt modelId="{3E2F4BB7-4386-4E85-88D6-ABD3D4156292}" type="pres">
      <dgm:prSet presAssocID="{56459B60-00C3-49A3-A620-FC733934980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607E5D-A9AD-4939-995D-0065A06AB499}" type="pres">
      <dgm:prSet presAssocID="{56459B60-00C3-49A3-A620-FC733934980C}" presName="arrow" presStyleLbl="bgShp" presStyleIdx="0" presStyleCnt="1"/>
      <dgm:spPr/>
    </dgm:pt>
    <dgm:pt modelId="{356F4832-692A-4511-86DF-4AC9D9BFD7A7}" type="pres">
      <dgm:prSet presAssocID="{56459B60-00C3-49A3-A620-FC733934980C}" presName="points" presStyleCnt="0"/>
      <dgm:spPr/>
    </dgm:pt>
    <dgm:pt modelId="{3038D9CC-53DE-4118-BB23-06E500D7B334}" type="pres">
      <dgm:prSet presAssocID="{F73E9708-2B77-42B1-9034-19BC4795184C}" presName="compositeA" presStyleCnt="0"/>
      <dgm:spPr/>
    </dgm:pt>
    <dgm:pt modelId="{ACDC7D4B-D748-4483-9269-1A5CF4E77164}" type="pres">
      <dgm:prSet presAssocID="{F73E9708-2B77-42B1-9034-19BC4795184C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1842D8-8AB4-4E02-B758-E87E12E2B809}" type="pres">
      <dgm:prSet presAssocID="{F73E9708-2B77-42B1-9034-19BC4795184C}" presName="circleA" presStyleLbl="node1" presStyleIdx="0" presStyleCnt="3"/>
      <dgm:spPr/>
    </dgm:pt>
    <dgm:pt modelId="{30E91E5A-CCFF-4666-8FA8-4691A6252734}" type="pres">
      <dgm:prSet presAssocID="{F73E9708-2B77-42B1-9034-19BC4795184C}" presName="spaceA" presStyleCnt="0"/>
      <dgm:spPr/>
    </dgm:pt>
    <dgm:pt modelId="{21200006-A59F-4BCD-8F47-DCB7CCD3A07C}" type="pres">
      <dgm:prSet presAssocID="{57BAE401-AB1A-4652-B020-73F704922457}" presName="space" presStyleCnt="0"/>
      <dgm:spPr/>
    </dgm:pt>
    <dgm:pt modelId="{A33AF72C-5779-4A5D-BCB6-CB6EC201634B}" type="pres">
      <dgm:prSet presAssocID="{5AF581D3-5ED5-46B8-BB37-0105085826D4}" presName="compositeB" presStyleCnt="0"/>
      <dgm:spPr/>
    </dgm:pt>
    <dgm:pt modelId="{907AD50C-5A51-4BE8-9EA1-E53218888BB0}" type="pres">
      <dgm:prSet presAssocID="{5AF581D3-5ED5-46B8-BB37-0105085826D4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7F45CA-C893-4912-AA1C-F89C04AE00EC}" type="pres">
      <dgm:prSet presAssocID="{5AF581D3-5ED5-46B8-BB37-0105085826D4}" presName="circleB" presStyleLbl="node1" presStyleIdx="1" presStyleCnt="3"/>
      <dgm:spPr/>
    </dgm:pt>
    <dgm:pt modelId="{8890A08C-D204-4203-B4C7-94AD220B757E}" type="pres">
      <dgm:prSet presAssocID="{5AF581D3-5ED5-46B8-BB37-0105085826D4}" presName="spaceB" presStyleCnt="0"/>
      <dgm:spPr/>
    </dgm:pt>
    <dgm:pt modelId="{4875E46C-1167-4FFB-87EA-EC4690F10D76}" type="pres">
      <dgm:prSet presAssocID="{7820E080-3B46-46DB-B839-46491C182584}" presName="space" presStyleCnt="0"/>
      <dgm:spPr/>
    </dgm:pt>
    <dgm:pt modelId="{56DE7E8E-651D-47EC-B1A1-2ADA7DBFE04C}" type="pres">
      <dgm:prSet presAssocID="{2B2893F0-C379-4937-A55A-9D1A81CF01BD}" presName="compositeA" presStyleCnt="0"/>
      <dgm:spPr/>
    </dgm:pt>
    <dgm:pt modelId="{626CAE8D-1771-4A50-AF75-4B91181831C3}" type="pres">
      <dgm:prSet presAssocID="{2B2893F0-C379-4937-A55A-9D1A81CF01BD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684287-76D0-4724-8FBA-5B25FB2363B6}" type="pres">
      <dgm:prSet presAssocID="{2B2893F0-C379-4937-A55A-9D1A81CF01BD}" presName="circleA" presStyleLbl="node1" presStyleIdx="2" presStyleCnt="3"/>
      <dgm:spPr/>
    </dgm:pt>
    <dgm:pt modelId="{964D8DEF-4A51-43EC-BF21-C4A36B9AD6D4}" type="pres">
      <dgm:prSet presAssocID="{2B2893F0-C379-4937-A55A-9D1A81CF01BD}" presName="spaceA" presStyleCnt="0"/>
      <dgm:spPr/>
    </dgm:pt>
  </dgm:ptLst>
  <dgm:cxnLst>
    <dgm:cxn modelId="{611A87D3-589F-44DC-9740-1E5B4C52B63C}" srcId="{56459B60-00C3-49A3-A620-FC733934980C}" destId="{F73E9708-2B77-42B1-9034-19BC4795184C}" srcOrd="0" destOrd="0" parTransId="{D84598EB-6317-41C3-9C90-A2B563F9DA03}" sibTransId="{57BAE401-AB1A-4652-B020-73F704922457}"/>
    <dgm:cxn modelId="{3C3993A2-9A47-4111-BB63-34E3209CD516}" type="presOf" srcId="{28265C86-D7C8-46EB-9096-3BF3DF83BDD0}" destId="{626CAE8D-1771-4A50-AF75-4B91181831C3}" srcOrd="0" destOrd="1" presId="urn:microsoft.com/office/officeart/2005/8/layout/hProcess11"/>
    <dgm:cxn modelId="{49E6833B-904C-4534-AA30-C58F1826E547}" type="presOf" srcId="{56459B60-00C3-49A3-A620-FC733934980C}" destId="{3E2F4BB7-4386-4E85-88D6-ABD3D4156292}" srcOrd="0" destOrd="0" presId="urn:microsoft.com/office/officeart/2005/8/layout/hProcess11"/>
    <dgm:cxn modelId="{B939CDA3-B138-44D3-B536-B90214AE796B}" srcId="{2B2893F0-C379-4937-A55A-9D1A81CF01BD}" destId="{8961107C-24D9-4AEB-8DB4-CC093A696DDE}" srcOrd="1" destOrd="0" parTransId="{D9FD617B-2C6B-4D5F-8A36-6C70B82C6B31}" sibTransId="{FA43189D-25A2-4DB1-9D3A-18427B2F1A2F}"/>
    <dgm:cxn modelId="{98FEFFA2-7432-419C-BA23-029A3296DD07}" type="presOf" srcId="{8961107C-24D9-4AEB-8DB4-CC093A696DDE}" destId="{626CAE8D-1771-4A50-AF75-4B91181831C3}" srcOrd="0" destOrd="2" presId="urn:microsoft.com/office/officeart/2005/8/layout/hProcess11"/>
    <dgm:cxn modelId="{A842E6E0-B737-4C84-B163-8C0211E425AF}" srcId="{56459B60-00C3-49A3-A620-FC733934980C}" destId="{2B2893F0-C379-4937-A55A-9D1A81CF01BD}" srcOrd="2" destOrd="0" parTransId="{3CB24FAC-27F1-48B5-94FA-CD5275F6DA98}" sibTransId="{3A511ED3-2CF1-4011-88D5-274505BF50A2}"/>
    <dgm:cxn modelId="{7566EDF8-C617-41C8-9339-0940E9EC0108}" type="presOf" srcId="{5AF581D3-5ED5-46B8-BB37-0105085826D4}" destId="{907AD50C-5A51-4BE8-9EA1-E53218888BB0}" srcOrd="0" destOrd="0" presId="urn:microsoft.com/office/officeart/2005/8/layout/hProcess11"/>
    <dgm:cxn modelId="{DB72E76D-9C03-4511-931C-8BFA015F2AE5}" type="presOf" srcId="{2B2893F0-C379-4937-A55A-9D1A81CF01BD}" destId="{626CAE8D-1771-4A50-AF75-4B91181831C3}" srcOrd="0" destOrd="0" presId="urn:microsoft.com/office/officeart/2005/8/layout/hProcess11"/>
    <dgm:cxn modelId="{C6BC5931-5B83-4402-8074-CC9920C0FD14}" type="presOf" srcId="{F73E9708-2B77-42B1-9034-19BC4795184C}" destId="{ACDC7D4B-D748-4483-9269-1A5CF4E77164}" srcOrd="0" destOrd="0" presId="urn:microsoft.com/office/officeart/2005/8/layout/hProcess11"/>
    <dgm:cxn modelId="{3FF6D1C2-E365-4753-A7B4-7584E6AE8A6F}" srcId="{2B2893F0-C379-4937-A55A-9D1A81CF01BD}" destId="{28265C86-D7C8-46EB-9096-3BF3DF83BDD0}" srcOrd="0" destOrd="0" parTransId="{B6EE4E1A-CDA7-4606-906B-05BC5A047E12}" sibTransId="{F60B7AC7-83DD-4E68-B2F4-D696894D783A}"/>
    <dgm:cxn modelId="{6F219ACB-5C2C-4787-A7C3-9ED542671939}" srcId="{56459B60-00C3-49A3-A620-FC733934980C}" destId="{5AF581D3-5ED5-46B8-BB37-0105085826D4}" srcOrd="1" destOrd="0" parTransId="{225E7687-1138-43DC-9A2D-1A699769EB23}" sibTransId="{7820E080-3B46-46DB-B839-46491C182584}"/>
    <dgm:cxn modelId="{B4016722-0828-49F5-98AB-90EB8EBC01FA}" type="presParOf" srcId="{3E2F4BB7-4386-4E85-88D6-ABD3D4156292}" destId="{A4607E5D-A9AD-4939-995D-0065A06AB499}" srcOrd="0" destOrd="0" presId="urn:microsoft.com/office/officeart/2005/8/layout/hProcess11"/>
    <dgm:cxn modelId="{3EF3BBD2-FE31-424A-A504-E8239D9290F7}" type="presParOf" srcId="{3E2F4BB7-4386-4E85-88D6-ABD3D4156292}" destId="{356F4832-692A-4511-86DF-4AC9D9BFD7A7}" srcOrd="1" destOrd="0" presId="urn:microsoft.com/office/officeart/2005/8/layout/hProcess11"/>
    <dgm:cxn modelId="{D1E636F0-8A2E-4855-AC37-A3707BAE409A}" type="presParOf" srcId="{356F4832-692A-4511-86DF-4AC9D9BFD7A7}" destId="{3038D9CC-53DE-4118-BB23-06E500D7B334}" srcOrd="0" destOrd="0" presId="urn:microsoft.com/office/officeart/2005/8/layout/hProcess11"/>
    <dgm:cxn modelId="{809B9551-9006-4729-8CCE-A0B49EFC0012}" type="presParOf" srcId="{3038D9CC-53DE-4118-BB23-06E500D7B334}" destId="{ACDC7D4B-D748-4483-9269-1A5CF4E77164}" srcOrd="0" destOrd="0" presId="urn:microsoft.com/office/officeart/2005/8/layout/hProcess11"/>
    <dgm:cxn modelId="{0051F5D4-17DF-4B64-AF08-5E289C423E3C}" type="presParOf" srcId="{3038D9CC-53DE-4118-BB23-06E500D7B334}" destId="{EB1842D8-8AB4-4E02-B758-E87E12E2B809}" srcOrd="1" destOrd="0" presId="urn:microsoft.com/office/officeart/2005/8/layout/hProcess11"/>
    <dgm:cxn modelId="{209A5CCD-5A1F-42FC-A0F4-41FF568F4E35}" type="presParOf" srcId="{3038D9CC-53DE-4118-BB23-06E500D7B334}" destId="{30E91E5A-CCFF-4666-8FA8-4691A6252734}" srcOrd="2" destOrd="0" presId="urn:microsoft.com/office/officeart/2005/8/layout/hProcess11"/>
    <dgm:cxn modelId="{764D0C2E-BA03-4693-ACA1-E7AAB586C0F0}" type="presParOf" srcId="{356F4832-692A-4511-86DF-4AC9D9BFD7A7}" destId="{21200006-A59F-4BCD-8F47-DCB7CCD3A07C}" srcOrd="1" destOrd="0" presId="urn:microsoft.com/office/officeart/2005/8/layout/hProcess11"/>
    <dgm:cxn modelId="{E3D52FE2-3255-4F55-AB9B-347A78CD92EF}" type="presParOf" srcId="{356F4832-692A-4511-86DF-4AC9D9BFD7A7}" destId="{A33AF72C-5779-4A5D-BCB6-CB6EC201634B}" srcOrd="2" destOrd="0" presId="urn:microsoft.com/office/officeart/2005/8/layout/hProcess11"/>
    <dgm:cxn modelId="{CFA3009B-42ED-4EB2-A73B-F26FCD995BAE}" type="presParOf" srcId="{A33AF72C-5779-4A5D-BCB6-CB6EC201634B}" destId="{907AD50C-5A51-4BE8-9EA1-E53218888BB0}" srcOrd="0" destOrd="0" presId="urn:microsoft.com/office/officeart/2005/8/layout/hProcess11"/>
    <dgm:cxn modelId="{1DEAB456-9A45-4C24-9257-6F07F962263F}" type="presParOf" srcId="{A33AF72C-5779-4A5D-BCB6-CB6EC201634B}" destId="{D27F45CA-C893-4912-AA1C-F89C04AE00EC}" srcOrd="1" destOrd="0" presId="urn:microsoft.com/office/officeart/2005/8/layout/hProcess11"/>
    <dgm:cxn modelId="{C26B05D3-2CDD-4849-B0FF-EE7BC8CEE5C5}" type="presParOf" srcId="{A33AF72C-5779-4A5D-BCB6-CB6EC201634B}" destId="{8890A08C-D204-4203-B4C7-94AD220B757E}" srcOrd="2" destOrd="0" presId="urn:microsoft.com/office/officeart/2005/8/layout/hProcess11"/>
    <dgm:cxn modelId="{D4868067-4968-4262-A05C-CD9E71E01577}" type="presParOf" srcId="{356F4832-692A-4511-86DF-4AC9D9BFD7A7}" destId="{4875E46C-1167-4FFB-87EA-EC4690F10D76}" srcOrd="3" destOrd="0" presId="urn:microsoft.com/office/officeart/2005/8/layout/hProcess11"/>
    <dgm:cxn modelId="{74992895-4BE1-4DC1-9D46-40A8DDF84E87}" type="presParOf" srcId="{356F4832-692A-4511-86DF-4AC9D9BFD7A7}" destId="{56DE7E8E-651D-47EC-B1A1-2ADA7DBFE04C}" srcOrd="4" destOrd="0" presId="urn:microsoft.com/office/officeart/2005/8/layout/hProcess11"/>
    <dgm:cxn modelId="{9CE54025-40D3-4A89-9F59-3C6C3A809951}" type="presParOf" srcId="{56DE7E8E-651D-47EC-B1A1-2ADA7DBFE04C}" destId="{626CAE8D-1771-4A50-AF75-4B91181831C3}" srcOrd="0" destOrd="0" presId="urn:microsoft.com/office/officeart/2005/8/layout/hProcess11"/>
    <dgm:cxn modelId="{77427878-8EB1-4594-B9E8-DC7102465F07}" type="presParOf" srcId="{56DE7E8E-651D-47EC-B1A1-2ADA7DBFE04C}" destId="{63684287-76D0-4724-8FBA-5B25FB2363B6}" srcOrd="1" destOrd="0" presId="urn:microsoft.com/office/officeart/2005/8/layout/hProcess11"/>
    <dgm:cxn modelId="{61319B9D-C440-4F13-ACB1-198C76743C14}" type="presParOf" srcId="{56DE7E8E-651D-47EC-B1A1-2ADA7DBFE04C}" destId="{964D8DEF-4A51-43EC-BF21-C4A36B9AD6D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07E5D-A9AD-4939-995D-0065A06AB499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C7D4B-D748-4483-9269-1A5CF4E77164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Проинициализировать класс</a:t>
          </a:r>
          <a:endParaRPr lang="ru-RU" sz="2200" kern="1200"/>
        </a:p>
      </dsp:txBody>
      <dsp:txXfrm>
        <a:off x="4621" y="0"/>
        <a:ext cx="3049934" cy="1740535"/>
      </dsp:txXfrm>
    </dsp:sp>
    <dsp:sp modelId="{EB1842D8-8AB4-4E02-B758-E87E12E2B809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AD50C-5A51-4BE8-9EA1-E53218888BB0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Вызвать нужный метод(ы) с определенными параметрами</a:t>
          </a:r>
          <a:endParaRPr lang="ru-RU" sz="2200" kern="1200"/>
        </a:p>
      </dsp:txBody>
      <dsp:txXfrm>
        <a:off x="3207052" y="2610802"/>
        <a:ext cx="3049934" cy="1740535"/>
      </dsp:txXfrm>
    </dsp:sp>
    <dsp:sp modelId="{D27F45CA-C893-4912-AA1C-F89C04AE00EC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CAE8D-1771-4A50-AF75-4B91181831C3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1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Проверить результат:</a:t>
          </a:r>
          <a:endParaRPr lang="ru-RU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smtClean="0"/>
            <a:t>Возвращаемое значение</a:t>
          </a:r>
          <a:endParaRPr lang="ru-RU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smtClean="0"/>
            <a:t>Состояние класса</a:t>
          </a:r>
          <a:endParaRPr lang="ru-RU" sz="1700" kern="1200"/>
        </a:p>
      </dsp:txBody>
      <dsp:txXfrm>
        <a:off x="6409484" y="0"/>
        <a:ext cx="3049934" cy="1740535"/>
      </dsp:txXfrm>
    </dsp:sp>
    <dsp:sp modelId="{63684287-76D0-4724-8FBA-5B25FB2363B6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A2BA-6D5E-48FE-94FD-BF7A026F13EF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1EF4-C2DA-4E5C-B5AF-D108BF69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2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мы хотим получить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1EF4-C2DA-4E5C-B5AF-D108BF69E1C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20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1EF4-C2DA-4E5C-B5AF-D108BF69E1C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6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70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5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9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39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46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00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69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9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34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D8F2-6E9D-435A-8E67-B5FC98A1676E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30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unit_testing_framewor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company/npo-comp/blog/22383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Автоматизация тестирования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0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7771"/>
            <a:ext cx="6543675" cy="369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845" y="2104222"/>
            <a:ext cx="5495925" cy="407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154" y="2791335"/>
            <a:ext cx="6031750" cy="3803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166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Фреймворки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/>
              <a:t>MS Test</a:t>
            </a:r>
          </a:p>
          <a:p>
            <a:pPr lvl="1"/>
            <a:r>
              <a:rPr lang="en-US" dirty="0" smtClean="0"/>
              <a:t>xUnit.net</a:t>
            </a:r>
            <a:endParaRPr lang="en-US" dirty="0" smtClean="0"/>
          </a:p>
          <a:p>
            <a:pPr lvl="1"/>
            <a:r>
              <a:rPr lang="en-US" dirty="0" err="1" smtClean="0"/>
              <a:t>NUnit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JUnit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C++</a:t>
            </a:r>
          </a:p>
          <a:p>
            <a:pPr lvl="1"/>
            <a:r>
              <a:rPr lang="en-US" dirty="0"/>
              <a:t>Boost Test </a:t>
            </a:r>
            <a:r>
              <a:rPr lang="en-US" dirty="0" smtClean="0"/>
              <a:t>Library</a:t>
            </a:r>
          </a:p>
          <a:p>
            <a:pPr lvl="1"/>
            <a:r>
              <a:rPr lang="en-US" dirty="0"/>
              <a:t>Google </a:t>
            </a:r>
            <a:r>
              <a:rPr lang="en-US" dirty="0" smtClean="0"/>
              <a:t>Test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JS/TS</a:t>
            </a:r>
          </a:p>
          <a:p>
            <a:pPr lvl="1"/>
            <a:r>
              <a:rPr lang="en-US" dirty="0" smtClean="0"/>
              <a:t>Mocha</a:t>
            </a:r>
          </a:p>
          <a:p>
            <a:pPr lvl="1"/>
            <a:r>
              <a:rPr lang="en-US" dirty="0"/>
              <a:t>Unit.js</a:t>
            </a:r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88231" y="5807631"/>
            <a:ext cx="6108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en.wikipedia.org/wiki/List_of_unit_testing_frameworks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6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  <a:r>
              <a:rPr lang="en-US" dirty="0"/>
              <a:t>/</a:t>
            </a:r>
            <a:r>
              <a:rPr lang="ru-RU" dirty="0"/>
              <a:t>завершение тестов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Может использоваться:</a:t>
            </a:r>
          </a:p>
          <a:p>
            <a:pPr lvl="1"/>
            <a:r>
              <a:rPr lang="ru-RU" dirty="0"/>
              <a:t>накат</a:t>
            </a:r>
            <a:r>
              <a:rPr lang="en-US" dirty="0"/>
              <a:t>/</a:t>
            </a:r>
            <a:r>
              <a:rPr lang="ru-RU" dirty="0"/>
              <a:t>восстановление базы</a:t>
            </a:r>
          </a:p>
          <a:p>
            <a:pPr lvl="1"/>
            <a:r>
              <a:rPr lang="ru-RU" dirty="0"/>
              <a:t>изменение</a:t>
            </a:r>
            <a:r>
              <a:rPr lang="en-US" dirty="0"/>
              <a:t>/</a:t>
            </a:r>
            <a:r>
              <a:rPr lang="ru-RU" dirty="0"/>
              <a:t>возврат состояния среды</a:t>
            </a:r>
          </a:p>
          <a:p>
            <a:pPr lvl="1"/>
            <a:r>
              <a:rPr lang="ru-RU" dirty="0"/>
              <a:t>подготовка общих </a:t>
            </a:r>
            <a:r>
              <a:rPr lang="ru-RU" dirty="0" smtClean="0"/>
              <a:t>данных</a:t>
            </a:r>
            <a:endParaRPr lang="en-US" dirty="0" smtClean="0"/>
          </a:p>
          <a:p>
            <a:pPr lvl="1"/>
            <a:r>
              <a:rPr lang="ru-RU" dirty="0" smtClean="0"/>
              <a:t>…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Обычно бывают уровня:</a:t>
            </a:r>
          </a:p>
          <a:p>
            <a:pPr lvl="1"/>
            <a:r>
              <a:rPr lang="ru-RU" dirty="0"/>
              <a:t>всей сборки с тестами</a:t>
            </a:r>
          </a:p>
          <a:p>
            <a:pPr lvl="1"/>
            <a:r>
              <a:rPr lang="ru-RU" dirty="0"/>
              <a:t>класса с тестами</a:t>
            </a:r>
          </a:p>
          <a:p>
            <a:pPr lvl="1"/>
            <a:r>
              <a:rPr lang="ru-RU" dirty="0"/>
              <a:t>каждого тестового метода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315567"/>
              </p:ext>
            </p:extLst>
          </p:nvPr>
        </p:nvGraphicFramePr>
        <p:xfrm>
          <a:off x="569205" y="495760"/>
          <a:ext cx="10998506" cy="565609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56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7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5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NUnit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MSTest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xUnit.net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Comments </a:t>
                      </a:r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59">
                <a:tc>
                  <a:txBody>
                    <a:bodyPr/>
                    <a:lstStyle/>
                    <a:p>
                      <a:r>
                        <a:rPr lang="en-US" sz="2000" dirty="0"/>
                        <a:t>[Test]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[</a:t>
                      </a:r>
                      <a:r>
                        <a:rPr lang="en-US" sz="2000" dirty="0" err="1"/>
                        <a:t>TestMethod</a:t>
                      </a:r>
                      <a:r>
                        <a:rPr lang="en-US" sz="2000" dirty="0"/>
                        <a:t>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[Fact]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Тестовый метод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17">
                <a:tc>
                  <a:txBody>
                    <a:bodyPr/>
                    <a:lstStyle/>
                    <a:p>
                      <a:r>
                        <a:rPr lang="en-US" sz="2000" dirty="0"/>
                        <a:t>[</a:t>
                      </a:r>
                      <a:r>
                        <a:rPr lang="en-US" sz="2000" dirty="0" err="1"/>
                        <a:t>TestFixture</a:t>
                      </a:r>
                      <a:r>
                        <a:rPr lang="en-US" sz="2000" dirty="0"/>
                        <a:t>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[</a:t>
                      </a:r>
                      <a:r>
                        <a:rPr lang="en-US" sz="2000" dirty="0" err="1"/>
                        <a:t>TestClass</a:t>
                      </a:r>
                      <a:r>
                        <a:rPr lang="en-US" sz="2000" dirty="0"/>
                        <a:t>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n/a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Тестовый класс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502">
                <a:tc>
                  <a:txBody>
                    <a:bodyPr/>
                    <a:lstStyle/>
                    <a:p>
                      <a:r>
                        <a:rPr lang="en-US" sz="2000"/>
                        <a:t>[ExpectedException]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[ExpectedException]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Assert.Throws</a:t>
                      </a:r>
                      <a:r>
                        <a:rPr lang="en-US" sz="2000" dirty="0"/>
                        <a:t> or </a:t>
                      </a:r>
                      <a:endParaRPr lang="ru-RU" sz="2000" dirty="0" smtClean="0"/>
                    </a:p>
                    <a:p>
                      <a:r>
                        <a:rPr lang="en-US" sz="2000" dirty="0" err="1" smtClean="0"/>
                        <a:t>Record.Exception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Метод,</a:t>
                      </a:r>
                      <a:r>
                        <a:rPr lang="ru-RU" sz="2000" baseline="0" dirty="0" smtClean="0"/>
                        <a:t> в результате которого требуется исключение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308">
                <a:tc>
                  <a:txBody>
                    <a:bodyPr/>
                    <a:lstStyle/>
                    <a:p>
                      <a:r>
                        <a:rPr lang="en-US" sz="2000"/>
                        <a:t>[SetUp]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[TestInitialize]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Constructor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Инициализация</a:t>
                      </a:r>
                      <a:r>
                        <a:rPr lang="ru-RU" sz="2000" baseline="0" dirty="0" smtClean="0"/>
                        <a:t> теста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308">
                <a:tc>
                  <a:txBody>
                    <a:bodyPr/>
                    <a:lstStyle/>
                    <a:p>
                      <a:r>
                        <a:rPr lang="en-US" sz="2000" dirty="0"/>
                        <a:t>[</a:t>
                      </a:r>
                      <a:r>
                        <a:rPr lang="en-US" sz="2000" dirty="0" err="1"/>
                        <a:t>TearDown</a:t>
                      </a:r>
                      <a:r>
                        <a:rPr lang="en-US" sz="2000" dirty="0"/>
                        <a:t>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[TestCleanup]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IDisposable.Dispose</a:t>
                      </a:r>
                      <a:r>
                        <a:rPr lang="en-US" sz="2000" dirty="0"/>
                        <a:t>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Очистка теста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47">
                <a:tc>
                  <a:txBody>
                    <a:bodyPr/>
                    <a:lstStyle/>
                    <a:p>
                      <a:r>
                        <a:rPr lang="en-US" sz="2000"/>
                        <a:t>[TestFixtureSetUp]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[ClassInitialize]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IUseFixture&lt;T&gt;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Инициализация тестового</a:t>
                      </a:r>
                      <a:r>
                        <a:rPr lang="ru-RU" sz="2000" baseline="0" dirty="0" smtClean="0"/>
                        <a:t> класса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137">
                <a:tc>
                  <a:txBody>
                    <a:bodyPr/>
                    <a:lstStyle/>
                    <a:p>
                      <a:r>
                        <a:rPr lang="en-US" sz="2000"/>
                        <a:t>[TestFixtureTearDown]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[ClassCleanup]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IUseFixture&lt;T&gt;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Зачистка тестового класса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47">
                <a:tc>
                  <a:txBody>
                    <a:bodyPr/>
                    <a:lstStyle/>
                    <a:p>
                      <a:r>
                        <a:rPr lang="en-US" sz="2000"/>
                        <a:t>[Ignore]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[Ignore]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[Fact(Skip="reason")]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Пропуск теста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308">
                <a:tc>
                  <a:txBody>
                    <a:bodyPr/>
                    <a:lstStyle/>
                    <a:p>
                      <a:r>
                        <a:rPr lang="en-US" sz="2000"/>
                        <a:t>n/a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[Timeout]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[Fact(Timeout=n)]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Таймаут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2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тестов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0" y="333260"/>
            <a:ext cx="11732424" cy="543957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64537" y="6097703"/>
            <a:ext cx="5459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http://habrahabr.ru/company/npo-comp/blog/223833/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по уровню тестирования</a:t>
            </a:r>
            <a:endParaRPr lang="ru-RU" dirty="0"/>
          </a:p>
        </p:txBody>
      </p:sp>
      <p:sp>
        <p:nvSpPr>
          <p:cNvPr id="7" name="Rectangle 26"/>
          <p:cNvSpPr/>
          <p:nvPr/>
        </p:nvSpPr>
        <p:spPr>
          <a:xfrm>
            <a:off x="3544677" y="4124898"/>
            <a:ext cx="2057400" cy="1295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/>
          <p:cNvSpPr/>
          <p:nvPr/>
        </p:nvSpPr>
        <p:spPr>
          <a:xfrm>
            <a:off x="2179352" y="366769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</a:t>
            </a:r>
            <a:r>
              <a:rPr lang="en-US" dirty="0" smtClean="0"/>
              <a:t>Layer</a:t>
            </a:r>
            <a:r>
              <a:rPr lang="en-US" dirty="0" smtClean="0"/>
              <a:t>/ API</a:t>
            </a:r>
            <a:endParaRPr lang="en-US" dirty="0"/>
          </a:p>
        </p:txBody>
      </p:sp>
      <p:sp>
        <p:nvSpPr>
          <p:cNvPr id="9" name="Rectangle 4"/>
          <p:cNvSpPr/>
          <p:nvPr/>
        </p:nvSpPr>
        <p:spPr>
          <a:xfrm>
            <a:off x="2179352" y="442969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0" name="Rectangle 5"/>
          <p:cNvSpPr/>
          <p:nvPr/>
        </p:nvSpPr>
        <p:spPr>
          <a:xfrm>
            <a:off x="2179352" y="519169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11" name="Flowchart: Magnetic Disk 6"/>
          <p:cNvSpPr/>
          <p:nvPr/>
        </p:nvSpPr>
        <p:spPr>
          <a:xfrm>
            <a:off x="2331752" y="6029898"/>
            <a:ext cx="9906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18" y="1951294"/>
            <a:ext cx="1142469" cy="800590"/>
          </a:xfrm>
          <a:prstGeom prst="rect">
            <a:avLst/>
          </a:prstGeom>
        </p:spPr>
      </p:pic>
      <p:sp>
        <p:nvSpPr>
          <p:cNvPr id="13" name="Rectangle 16"/>
          <p:cNvSpPr/>
          <p:nvPr/>
        </p:nvSpPr>
        <p:spPr>
          <a:xfrm>
            <a:off x="6897477" y="374389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</a:t>
            </a:r>
            <a:r>
              <a:rPr lang="en-US" dirty="0" smtClean="0"/>
              <a:t>Layer / API</a:t>
            </a:r>
            <a:endParaRPr lang="en-US" dirty="0"/>
          </a:p>
        </p:txBody>
      </p:sp>
      <p:sp>
        <p:nvSpPr>
          <p:cNvPr id="14" name="Rectangle 17"/>
          <p:cNvSpPr/>
          <p:nvPr/>
        </p:nvSpPr>
        <p:spPr>
          <a:xfrm>
            <a:off x="6897477" y="450589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5" name="Rectangle 18"/>
          <p:cNvSpPr/>
          <p:nvPr/>
        </p:nvSpPr>
        <p:spPr>
          <a:xfrm>
            <a:off x="6897477" y="526789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16" name="Flowchart: Magnetic Disk 19"/>
          <p:cNvSpPr/>
          <p:nvPr/>
        </p:nvSpPr>
        <p:spPr>
          <a:xfrm>
            <a:off x="7049877" y="6106098"/>
            <a:ext cx="9906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943" y="2027494"/>
            <a:ext cx="1142469" cy="800590"/>
          </a:xfrm>
          <a:prstGeom prst="rect">
            <a:avLst/>
          </a:prstGeom>
        </p:spPr>
      </p:pic>
      <p:pic>
        <p:nvPicPr>
          <p:cNvPr id="1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477" y="2835564"/>
            <a:ext cx="715500" cy="902267"/>
          </a:xfrm>
          <a:prstGeom prst="rect">
            <a:avLst/>
          </a:prstGeom>
        </p:spPr>
      </p:pic>
      <p:cxnSp>
        <p:nvCxnSpPr>
          <p:cNvPr id="19" name="Straight Arrow Connector 29"/>
          <p:cNvCxnSpPr/>
          <p:nvPr/>
        </p:nvCxnSpPr>
        <p:spPr>
          <a:xfrm flipH="1">
            <a:off x="4763877" y="3737831"/>
            <a:ext cx="381000" cy="615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32"/>
          <p:cNvCxnSpPr/>
          <p:nvPr/>
        </p:nvCxnSpPr>
        <p:spPr>
          <a:xfrm flipV="1">
            <a:off x="5068677" y="3820098"/>
            <a:ext cx="3810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1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077" y="2003430"/>
            <a:ext cx="715500" cy="902267"/>
          </a:xfrm>
          <a:prstGeom prst="rect">
            <a:avLst/>
          </a:prstGeom>
        </p:spPr>
      </p:pic>
      <p:cxnSp>
        <p:nvCxnSpPr>
          <p:cNvPr id="22" name="Straight Arrow Connector 35"/>
          <p:cNvCxnSpPr/>
          <p:nvPr/>
        </p:nvCxnSpPr>
        <p:spPr>
          <a:xfrm flipH="1">
            <a:off x="8269077" y="2454564"/>
            <a:ext cx="10145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37"/>
          <p:cNvCxnSpPr/>
          <p:nvPr/>
        </p:nvCxnSpPr>
        <p:spPr>
          <a:xfrm>
            <a:off x="7354677" y="2905697"/>
            <a:ext cx="0" cy="7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39"/>
          <p:cNvCxnSpPr/>
          <p:nvPr/>
        </p:nvCxnSpPr>
        <p:spPr>
          <a:xfrm>
            <a:off x="7278477" y="4277298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42"/>
          <p:cNvCxnSpPr/>
          <p:nvPr/>
        </p:nvCxnSpPr>
        <p:spPr>
          <a:xfrm>
            <a:off x="7278477" y="5039298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45"/>
          <p:cNvCxnSpPr/>
          <p:nvPr/>
        </p:nvCxnSpPr>
        <p:spPr>
          <a:xfrm>
            <a:off x="7278477" y="5877498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47"/>
          <p:cNvCxnSpPr/>
          <p:nvPr/>
        </p:nvCxnSpPr>
        <p:spPr>
          <a:xfrm flipH="1">
            <a:off x="8269077" y="2905697"/>
            <a:ext cx="1295400" cy="1028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49"/>
          <p:cNvCxnSpPr>
            <a:stCxn id="21" idx="2"/>
          </p:cNvCxnSpPr>
          <p:nvPr/>
        </p:nvCxnSpPr>
        <p:spPr>
          <a:xfrm flipH="1">
            <a:off x="8321321" y="2905697"/>
            <a:ext cx="1448506" cy="1866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51"/>
          <p:cNvCxnSpPr/>
          <p:nvPr/>
        </p:nvCxnSpPr>
        <p:spPr>
          <a:xfrm flipH="1">
            <a:off x="8345277" y="2981898"/>
            <a:ext cx="1524000" cy="2438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86807" y="1517690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20450" y="1538028"/>
            <a:ext cx="244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Integration/system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5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0.15886 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Автоматизация тестирования – это…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9765145" cy="2062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… использование отдельного ПО (не являющегося частью тестируемого) </a:t>
            </a:r>
          </a:p>
          <a:p>
            <a:pPr lvl="1"/>
            <a:r>
              <a:rPr lang="ru-RU" dirty="0" smtClean="0"/>
              <a:t>для запуска</a:t>
            </a:r>
          </a:p>
          <a:p>
            <a:pPr lvl="1"/>
            <a:r>
              <a:rPr lang="ru-RU" dirty="0" smtClean="0"/>
              <a:t>контроля выполнения </a:t>
            </a:r>
          </a:p>
          <a:p>
            <a:pPr lvl="1"/>
            <a:r>
              <a:rPr lang="ru-RU" dirty="0" smtClean="0"/>
              <a:t>сравнения фактических результатов с ожидаемыми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059217" y="4799735"/>
            <a:ext cx="6523183" cy="169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i="1" dirty="0" smtClean="0"/>
              <a:t>Иными словами: мы пишем программу(ы), которая тестирует нашу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26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</a:t>
            </a:r>
            <a:r>
              <a:rPr lang="en-US" dirty="0" smtClean="0"/>
              <a:t>?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Дешевый (в сравнении с ручным) повторный запуск</a:t>
            </a:r>
          </a:p>
          <a:p>
            <a:pPr lvl="1"/>
            <a:r>
              <a:rPr lang="ru-RU" dirty="0" smtClean="0"/>
              <a:t>Запуск всех</a:t>
            </a:r>
            <a:r>
              <a:rPr lang="en-US" dirty="0" smtClean="0"/>
              <a:t>/</a:t>
            </a:r>
            <a:r>
              <a:rPr lang="ru-RU" dirty="0" smtClean="0"/>
              <a:t>части тестов на разных этапах разработки: </a:t>
            </a:r>
            <a:r>
              <a:rPr lang="ru-RU" dirty="0" err="1" smtClean="0"/>
              <a:t>коммит</a:t>
            </a:r>
            <a:r>
              <a:rPr lang="ru-RU" dirty="0" smtClean="0"/>
              <a:t> в </a:t>
            </a:r>
            <a:r>
              <a:rPr lang="ru-RU" dirty="0" err="1" smtClean="0"/>
              <a:t>репозиторий</a:t>
            </a:r>
            <a:r>
              <a:rPr lang="ru-RU" dirty="0" smtClean="0"/>
              <a:t>, сборка </a:t>
            </a:r>
            <a:r>
              <a:rPr lang="ru-RU" dirty="0" err="1" smtClean="0"/>
              <a:t>билда</a:t>
            </a:r>
            <a:r>
              <a:rPr lang="ru-RU" dirty="0" smtClean="0"/>
              <a:t>, выпуск релиза, …</a:t>
            </a:r>
          </a:p>
          <a:p>
            <a:r>
              <a:rPr lang="ru-RU" dirty="0" smtClean="0"/>
              <a:t>Фиксация функционала</a:t>
            </a:r>
          </a:p>
          <a:p>
            <a:pPr lvl="1"/>
            <a:r>
              <a:rPr lang="ru-RU" dirty="0" smtClean="0"/>
              <a:t>Регрессия</a:t>
            </a:r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dirty="0" smtClean="0"/>
              <a:t>Исключение «человеческого фактора»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8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frameworks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7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Исходная задача…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2202873" y="2259712"/>
            <a:ext cx="74029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2400" dirty="0">
                <a:solidFill>
                  <a:srgbClr val="2B91AF"/>
                </a:solidFill>
                <a:latin typeface="Consolas"/>
              </a:rPr>
              <a:t>Point</a:t>
            </a:r>
            <a:endParaRPr lang="en-GB" sz="2400" dirty="0">
              <a:solidFill>
                <a:prstClr val="black"/>
              </a:solidFill>
              <a:latin typeface="Consolas"/>
            </a:endParaRPr>
          </a:p>
          <a:p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X {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GB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Y {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GB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endParaRPr lang="en-GB" sz="2400" dirty="0">
              <a:solidFill>
                <a:prstClr val="black"/>
              </a:solidFill>
              <a:latin typeface="Consolas"/>
            </a:endParaRPr>
          </a:p>
          <a:p>
            <a:r>
              <a:rPr lang="en-GB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Point();</a:t>
            </a:r>
          </a:p>
          <a:p>
            <a:r>
              <a:rPr lang="fr-FR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Move(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dx,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dy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9148617" y="3140363"/>
            <a:ext cx="1565565" cy="612648"/>
          </a:xfrm>
          <a:prstGeom prst="wedgeRoundRectCallout">
            <a:avLst>
              <a:gd name="adj1" fmla="val -161246"/>
              <a:gd name="adj2" fmla="val 1589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Конструторы</a:t>
            </a:r>
            <a:endParaRPr lang="ru-RU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10192327" y="4793672"/>
            <a:ext cx="1565565" cy="612648"/>
          </a:xfrm>
          <a:prstGeom prst="wedgeRoundRectCallout">
            <a:avLst>
              <a:gd name="adj1" fmla="val -152986"/>
              <a:gd name="adj2" fmla="val 5496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998691" y="1533236"/>
            <a:ext cx="318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имеет смысл тестировать?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6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будем тестировать</a:t>
            </a:r>
            <a:r>
              <a:rPr lang="en-US" dirty="0" smtClean="0"/>
              <a:t>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2883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5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framework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63418" y="2534092"/>
            <a:ext cx="38654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Point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X {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Y {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Point();</a:t>
            </a:r>
          </a:p>
          <a:p>
            <a:r>
              <a:rPr lang="fr-FR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Move(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dx,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294747" y="365125"/>
            <a:ext cx="628765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PointTest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TestConstructors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0 ||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!=0)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TestException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       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p1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(1, 1);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1 ||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!=1)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TestException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TestMoveMethod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(1, 1);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p.Move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(1, 1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2 ||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2)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TestException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StartTests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try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TestConstructors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TestMoveMethod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TestException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e) {}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cxnSp>
        <p:nvCxnSpPr>
          <p:cNvPr id="6" name="Straight Connector 6"/>
          <p:cNvCxnSpPr/>
          <p:nvPr/>
        </p:nvCxnSpPr>
        <p:spPr>
          <a:xfrm>
            <a:off x="5086928" y="1406237"/>
            <a:ext cx="0" cy="51105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 работает, но как…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618898" y="288789"/>
            <a:ext cx="2638864" cy="64479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13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ru-RU" sz="413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6615545" cy="4351338"/>
          </a:xfrm>
        </p:spPr>
        <p:txBody>
          <a:bodyPr>
            <a:normAutofit lnSpcReduction="10000"/>
          </a:bodyPr>
          <a:lstStyle/>
          <a:p>
            <a:pPr lvl="0" rtl="0"/>
            <a:r>
              <a:rPr lang="ru-RU" dirty="0" smtClean="0"/>
              <a:t>запустить отдельный тест, группу тестов, …</a:t>
            </a:r>
            <a:endParaRPr lang="ru-RU" dirty="0"/>
          </a:p>
          <a:p>
            <a:pPr lvl="0" rtl="0"/>
            <a:r>
              <a:rPr lang="ru-RU" dirty="0" smtClean="0"/>
              <a:t>добиться того, чтобы при падении 1 теста остальные работали</a:t>
            </a:r>
            <a:endParaRPr lang="en-US" dirty="0" smtClean="0"/>
          </a:p>
          <a:p>
            <a:pPr lvl="0" rtl="0"/>
            <a:r>
              <a:rPr lang="ru-RU" dirty="0" smtClean="0"/>
              <a:t>понять какой тест «упал» </a:t>
            </a:r>
            <a:endParaRPr lang="ru-RU" dirty="0"/>
          </a:p>
          <a:p>
            <a:pPr lvl="0" rtl="0"/>
            <a:r>
              <a:rPr lang="ru-RU" dirty="0" smtClean="0"/>
              <a:t>сделать настройку (перед запуском) и очистку (после завершения)</a:t>
            </a:r>
            <a:endParaRPr lang="ru-RU" dirty="0"/>
          </a:p>
          <a:p>
            <a:pPr lvl="0" rtl="0"/>
            <a:r>
              <a:rPr lang="ru-RU" dirty="0" smtClean="0"/>
              <a:t>подключить нового человека в работу (объяснить все нюансы)</a:t>
            </a:r>
            <a:endParaRPr lang="ru-RU" dirty="0"/>
          </a:p>
          <a:p>
            <a:pPr lvl="0" rtl="0"/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08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26473" y="2534092"/>
            <a:ext cx="39023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Point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X {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Y {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Point();</a:t>
            </a:r>
          </a:p>
          <a:p>
            <a:r>
              <a:rPr lang="fr-FR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Move(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dx,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cxnSp>
        <p:nvCxnSpPr>
          <p:cNvPr id="5" name="Straight Connector 6"/>
          <p:cNvCxnSpPr/>
          <p:nvPr/>
        </p:nvCxnSpPr>
        <p:spPr>
          <a:xfrm>
            <a:off x="5086928" y="1406237"/>
            <a:ext cx="0" cy="51105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76273" y="194990"/>
            <a:ext cx="457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/>
              </a:rPr>
              <a:t>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PointTest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TestConstructors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p 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(1, 2);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(1,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(2,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TestMoveMethod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(1, 1);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p.Move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(1, 1);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(2,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(2,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0129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710</Words>
  <Application>Microsoft Office PowerPoint</Application>
  <PresentationFormat>Широкоэкранный</PresentationFormat>
  <Paragraphs>200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Тема Office</vt:lpstr>
      <vt:lpstr>Автоматизация тестирования</vt:lpstr>
      <vt:lpstr>Автоматизация тестирования – это…</vt:lpstr>
      <vt:lpstr>Для чего? </vt:lpstr>
      <vt:lpstr>Test frameworks</vt:lpstr>
      <vt:lpstr>Исходная задача…</vt:lpstr>
      <vt:lpstr>Как будем тестировать?</vt:lpstr>
      <vt:lpstr>Zero framework</vt:lpstr>
      <vt:lpstr>Это работает, но как…</vt:lpstr>
      <vt:lpstr>Test framework</vt:lpstr>
      <vt:lpstr>Запуск</vt:lpstr>
      <vt:lpstr>Фреймворки</vt:lpstr>
      <vt:lpstr>Инициализация/завершение тестов</vt:lpstr>
      <vt:lpstr>Презентация PowerPoint</vt:lpstr>
      <vt:lpstr>Классификация типов тестов</vt:lpstr>
      <vt:lpstr>Презентация PowerPoint</vt:lpstr>
      <vt:lpstr>Тесты по уровню тестирования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Автоматические тесты</dc:title>
  <dc:creator>Романов Михаил Леонидович</dc:creator>
  <cp:lastModifiedBy>Романов Михаил Леонидович</cp:lastModifiedBy>
  <cp:revision>21</cp:revision>
  <dcterms:created xsi:type="dcterms:W3CDTF">2022-09-18T06:52:41Z</dcterms:created>
  <dcterms:modified xsi:type="dcterms:W3CDTF">2022-09-23T07:21:48Z</dcterms:modified>
</cp:coreProperties>
</file>