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6" r:id="rId3"/>
    <p:sldId id="272" r:id="rId4"/>
    <p:sldId id="257" r:id="rId5"/>
    <p:sldId id="274" r:id="rId6"/>
    <p:sldId id="275" r:id="rId7"/>
    <p:sldId id="276" r:id="rId8"/>
    <p:sldId id="277" r:id="rId9"/>
    <p:sldId id="261" r:id="rId10"/>
    <p:sldId id="271" r:id="rId11"/>
    <p:sldId id="259" r:id="rId12"/>
    <p:sldId id="287" r:id="rId13"/>
    <p:sldId id="263" r:id="rId14"/>
    <p:sldId id="288" r:id="rId15"/>
    <p:sldId id="264" r:id="rId16"/>
    <p:sldId id="289" r:id="rId17"/>
    <p:sldId id="265" r:id="rId18"/>
    <p:sldId id="266" r:id="rId19"/>
    <p:sldId id="290" r:id="rId20"/>
    <p:sldId id="291" r:id="rId21"/>
    <p:sldId id="268" r:id="rId22"/>
    <p:sldId id="292" r:id="rId23"/>
    <p:sldId id="267" r:id="rId24"/>
    <p:sldId id="269" r:id="rId25"/>
    <p:sldId id="270" r:id="rId26"/>
    <p:sldId id="262" r:id="rId27"/>
    <p:sldId id="273" r:id="rId28"/>
    <p:sldId id="281" r:id="rId29"/>
    <p:sldId id="282" r:id="rId30"/>
    <p:sldId id="284" r:id="rId31"/>
    <p:sldId id="285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36" autoAdjust="0"/>
  </p:normalViewPr>
  <p:slideViewPr>
    <p:cSldViewPr snapToGrid="0">
      <p:cViewPr>
        <p:scale>
          <a:sx n="100" d="100"/>
          <a:sy n="100" d="100"/>
        </p:scale>
        <p:origin x="1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AB96-DCFE-44D4-8330-6EF11A148AE0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695D9-BDE1-456E-B2EA-36DE5B88F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85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695D9-BDE1-456E-B2EA-36DE5B88FC6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20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Понятие версии напрямую связано</a:t>
            </a:r>
            <a:r>
              <a:rPr lang="ru-RU" baseline="0" dirty="0" smtClean="0"/>
              <a:t> с понятием с</a:t>
            </a:r>
            <a:r>
              <a:rPr lang="ru-RU" dirty="0" smtClean="0"/>
              <a:t>борки.</a:t>
            </a:r>
          </a:p>
          <a:p>
            <a:r>
              <a:rPr lang="ru-RU" dirty="0" smtClean="0"/>
              <a:t>Сборка – это</a:t>
            </a:r>
            <a:r>
              <a:rPr lang="ru-RU" baseline="0" dirty="0" smtClean="0"/>
              <a:t> процесс преобразования из исходного кода в артефакты, исполняемые на рабочей станции конечного пользователя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695D9-BDE1-456E-B2EA-36DE5B88FC6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447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2196C-89ED-4036-BC46-5BFABAFFBE12}" type="slidenum">
              <a:rPr lang="uk-UA" smtClean="0"/>
              <a:pPr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9495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2196C-89ED-4036-BC46-5BFABAFFBE12}" type="slidenum">
              <a:rPr lang="uk-UA" smtClean="0"/>
              <a:pPr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5536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2196C-89ED-4036-BC46-5BFABAFFBE12}" type="slidenum">
              <a:rPr lang="uk-UA" smtClean="0"/>
              <a:pPr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1633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303A-40AF-4155-A400-2F35A0C43DD0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76F8-EB46-461E-AFD9-33509835EA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303A-40AF-4155-A400-2F35A0C43DD0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76F8-EB46-461E-AFD9-33509835EA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30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303A-40AF-4155-A400-2F35A0C43DD0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76F8-EB46-461E-AFD9-33509835EA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65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303A-40AF-4155-A400-2F35A0C43DD0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76F8-EB46-461E-AFD9-33509835EA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73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303A-40AF-4155-A400-2F35A0C43DD0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76F8-EB46-461E-AFD9-33509835EA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61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303A-40AF-4155-A400-2F35A0C43DD0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76F8-EB46-461E-AFD9-33509835EA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19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303A-40AF-4155-A400-2F35A0C43DD0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76F8-EB46-461E-AFD9-33509835EA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67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303A-40AF-4155-A400-2F35A0C43DD0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76F8-EB46-461E-AFD9-33509835EA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29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303A-40AF-4155-A400-2F35A0C43DD0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76F8-EB46-461E-AFD9-33509835EA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02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303A-40AF-4155-A400-2F35A0C43DD0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76F8-EB46-461E-AFD9-33509835EA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57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303A-40AF-4155-A400-2F35A0C43DD0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76F8-EB46-461E-AFD9-33509835EA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3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C303A-40AF-4155-A400-2F35A0C43DD0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076F8-EB46-461E-AFD9-33509835EA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79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lifecycle management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37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и практики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Integrated ALM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90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r>
              <a:rPr lang="en-US" dirty="0" smtClean="0"/>
              <a:t>/</a:t>
            </a:r>
            <a:r>
              <a:rPr lang="ru-RU" dirty="0" smtClean="0"/>
              <a:t>П</a:t>
            </a:r>
            <a:r>
              <a:rPr lang="ru-RU" dirty="0" smtClean="0"/>
              <a:t>рактики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Issues/bug/… tracking</a:t>
            </a:r>
          </a:p>
          <a:p>
            <a:r>
              <a:rPr lang="en-US" dirty="0" smtClean="0"/>
              <a:t>Version Control</a:t>
            </a:r>
          </a:p>
          <a:p>
            <a:r>
              <a:rPr lang="en-US" dirty="0" smtClean="0"/>
              <a:t>Dependency Management</a:t>
            </a:r>
            <a:endParaRPr lang="ru-RU" dirty="0" smtClean="0"/>
          </a:p>
          <a:p>
            <a:r>
              <a:rPr lang="en-US" dirty="0" smtClean="0"/>
              <a:t>Build</a:t>
            </a:r>
            <a:r>
              <a:rPr lang="ru-RU" dirty="0" smtClean="0"/>
              <a:t> </a:t>
            </a:r>
            <a:r>
              <a:rPr lang="en-US" dirty="0" smtClean="0"/>
              <a:t>/ release management</a:t>
            </a:r>
            <a:endParaRPr lang="en-US" dirty="0" smtClean="0"/>
          </a:p>
          <a:p>
            <a:r>
              <a:rPr lang="en-US" dirty="0"/>
              <a:t>QA (testing / analysis / </a:t>
            </a:r>
            <a:r>
              <a:rPr lang="en-US" dirty="0" smtClean="0"/>
              <a:t>…</a:t>
            </a:r>
            <a:r>
              <a:rPr lang="ru-RU" dirty="0" smtClean="0"/>
              <a:t> )</a:t>
            </a:r>
          </a:p>
          <a:p>
            <a:r>
              <a:rPr lang="en-US" dirty="0" smtClean="0"/>
              <a:t>Delivery/Deploy</a:t>
            </a:r>
            <a:endParaRPr lang="en-US" dirty="0" smtClean="0"/>
          </a:p>
          <a:p>
            <a:r>
              <a:rPr lang="en-US" dirty="0" smtClean="0"/>
              <a:t>Documentation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Практики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r>
              <a:rPr lang="ru-RU" dirty="0" smtClean="0"/>
              <a:t> </a:t>
            </a:r>
            <a:r>
              <a:rPr lang="en-US" dirty="0" smtClean="0"/>
              <a:t>(CI)</a:t>
            </a:r>
            <a:endParaRPr lang="ru-RU" dirty="0" smtClean="0"/>
          </a:p>
          <a:p>
            <a:r>
              <a:rPr lang="en-US" dirty="0" smtClean="0"/>
              <a:t>Continuous deployment (CD)</a:t>
            </a:r>
          </a:p>
          <a:p>
            <a:r>
              <a:rPr lang="en-US" dirty="0" smtClean="0"/>
              <a:t>Continuous</a:t>
            </a:r>
            <a:r>
              <a:rPr lang="ru-RU" dirty="0" smtClean="0"/>
              <a:t> </a:t>
            </a:r>
            <a:r>
              <a:rPr lang="en-US" dirty="0" smtClean="0"/>
              <a:t>delivery (CD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177" y="4090621"/>
            <a:ext cx="3099365" cy="257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7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tracking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528763"/>
            <a:ext cx="5600700" cy="24158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726" y="2315188"/>
            <a:ext cx="6970415" cy="302372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0" y="3827051"/>
            <a:ext cx="5395913" cy="277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6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tracking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u-RU" dirty="0" smtClean="0"/>
              <a:t>Хранилище (</a:t>
            </a:r>
            <a:r>
              <a:rPr lang="en-US" dirty="0" smtClean="0"/>
              <a:t>issue/bug)</a:t>
            </a:r>
            <a:endParaRPr lang="ru-RU" dirty="0" smtClean="0"/>
          </a:p>
          <a:p>
            <a:pPr lvl="1"/>
            <a:r>
              <a:rPr lang="ru-RU" dirty="0" smtClean="0"/>
              <a:t>Не забыть, не потерять!</a:t>
            </a:r>
          </a:p>
          <a:p>
            <a:r>
              <a:rPr lang="ru-RU" dirty="0" smtClean="0"/>
              <a:t>Контроль</a:t>
            </a:r>
          </a:p>
          <a:p>
            <a:pPr lvl="1"/>
            <a:r>
              <a:rPr lang="ru-RU" dirty="0" smtClean="0"/>
              <a:t>Статус</a:t>
            </a:r>
            <a:r>
              <a:rPr lang="en-US" dirty="0" smtClean="0"/>
              <a:t> / Workflow</a:t>
            </a:r>
          </a:p>
          <a:p>
            <a:pPr lvl="1"/>
            <a:r>
              <a:rPr lang="ru-RU" dirty="0" smtClean="0"/>
              <a:t>Точка привязки (например, </a:t>
            </a:r>
            <a:r>
              <a:rPr lang="ru-RU" dirty="0" err="1" smtClean="0"/>
              <a:t>ком</a:t>
            </a:r>
            <a:r>
              <a:rPr lang="ru-RU" dirty="0" err="1"/>
              <a:t>м</a:t>
            </a:r>
            <a:r>
              <a:rPr lang="ru-RU" dirty="0" err="1" smtClean="0"/>
              <a:t>иты</a:t>
            </a:r>
            <a:r>
              <a:rPr lang="ru-RU" dirty="0" smtClean="0"/>
              <a:t> в </a:t>
            </a:r>
            <a:r>
              <a:rPr lang="en-US" dirty="0" smtClean="0"/>
              <a:t>VCS)</a:t>
            </a:r>
            <a:endParaRPr lang="ru-RU" dirty="0" smtClean="0"/>
          </a:p>
          <a:p>
            <a:r>
              <a:rPr lang="ru-RU" dirty="0" smtClean="0"/>
              <a:t>Планирование</a:t>
            </a:r>
          </a:p>
          <a:p>
            <a:pPr lvl="1"/>
            <a:r>
              <a:rPr lang="en-US" dirty="0" smtClean="0"/>
              <a:t>Scope</a:t>
            </a:r>
            <a:endParaRPr lang="ru-RU" dirty="0" smtClean="0"/>
          </a:p>
          <a:p>
            <a:pPr lvl="1"/>
            <a:r>
              <a:rPr lang="ru-RU" dirty="0" smtClean="0"/>
              <a:t>Ресурсы (кто делает)</a:t>
            </a:r>
          </a:p>
          <a:p>
            <a:pPr lvl="1"/>
            <a:r>
              <a:rPr lang="ru-RU" dirty="0" smtClean="0"/>
              <a:t>Время (оценка, реальность, …)</a:t>
            </a:r>
          </a:p>
          <a:p>
            <a:r>
              <a:rPr lang="ru-RU" dirty="0" smtClean="0"/>
              <a:t>История</a:t>
            </a:r>
          </a:p>
          <a:p>
            <a:pPr lvl="1"/>
            <a:r>
              <a:rPr lang="ru-RU" dirty="0" smtClean="0"/>
              <a:t>Общение</a:t>
            </a:r>
            <a:r>
              <a:rPr lang="en-US" dirty="0" smtClean="0"/>
              <a:t> </a:t>
            </a:r>
            <a:r>
              <a:rPr lang="ru-RU" dirty="0" smtClean="0"/>
              <a:t>(комментарии)</a:t>
            </a:r>
          </a:p>
          <a:p>
            <a:pPr lvl="1"/>
            <a:r>
              <a:rPr lang="ru-RU" dirty="0" smtClean="0"/>
              <a:t>События (смена статусов)</a:t>
            </a:r>
          </a:p>
          <a:p>
            <a:r>
              <a:rPr lang="ru-RU" dirty="0" smtClean="0"/>
              <a:t>Анализ</a:t>
            </a:r>
          </a:p>
          <a:p>
            <a:pPr lvl="1"/>
            <a:r>
              <a:rPr lang="ru-RU" dirty="0" smtClean="0"/>
              <a:t>Текущий статус </a:t>
            </a:r>
          </a:p>
          <a:p>
            <a:pPr lvl="1"/>
            <a:r>
              <a:rPr lang="ru-RU" dirty="0" smtClean="0"/>
              <a:t>Прогресс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740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7217"/>
          <a:stretch/>
        </p:blipFill>
        <p:spPr>
          <a:xfrm>
            <a:off x="838199" y="1377309"/>
            <a:ext cx="6257925" cy="244221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9734" t="12222"/>
          <a:stretch/>
        </p:blipFill>
        <p:spPr>
          <a:xfrm>
            <a:off x="5820029" y="3676650"/>
            <a:ext cx="5910788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</a:t>
            </a:r>
            <a:r>
              <a:rPr lang="en-US" dirty="0" smtClean="0"/>
              <a:t>Control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u-RU" dirty="0" smtClean="0"/>
              <a:t>Не потерять!</a:t>
            </a:r>
          </a:p>
          <a:p>
            <a:r>
              <a:rPr lang="ru-RU" dirty="0" smtClean="0"/>
              <a:t>Сохранение всех изменений</a:t>
            </a:r>
          </a:p>
          <a:p>
            <a:pPr lvl="1"/>
            <a:r>
              <a:rPr lang="ru-RU" dirty="0" smtClean="0"/>
              <a:t>Версии (несколько действующих)</a:t>
            </a:r>
          </a:p>
          <a:p>
            <a:pPr lvl="1"/>
            <a:r>
              <a:rPr lang="ru-RU" dirty="0" smtClean="0"/>
              <a:t>История</a:t>
            </a:r>
          </a:p>
          <a:p>
            <a:r>
              <a:rPr lang="ru-RU" dirty="0" smtClean="0"/>
              <a:t>Параллельная работа</a:t>
            </a:r>
          </a:p>
          <a:p>
            <a:pPr lvl="1"/>
            <a:r>
              <a:rPr lang="ru-RU" dirty="0" smtClean="0"/>
              <a:t>Центральная версия + рабочие копии</a:t>
            </a:r>
          </a:p>
          <a:p>
            <a:pPr lvl="1"/>
            <a:r>
              <a:rPr lang="ru-RU" dirty="0" smtClean="0"/>
              <a:t>Ветки (своя у каждого, на задачу, …) </a:t>
            </a:r>
          </a:p>
          <a:p>
            <a:pPr lvl="1"/>
            <a:r>
              <a:rPr lang="ru-RU" dirty="0" smtClean="0"/>
              <a:t>Слияние (конфликты и их разрешение)</a:t>
            </a:r>
          </a:p>
          <a:p>
            <a:pPr lvl="1"/>
            <a:r>
              <a:rPr lang="ru-RU" dirty="0" smtClean="0"/>
              <a:t>Права доступа</a:t>
            </a:r>
          </a:p>
          <a:p>
            <a:r>
              <a:rPr lang="ru-RU" dirty="0" smtClean="0"/>
              <a:t>Процессы (часть процесса)</a:t>
            </a:r>
          </a:p>
          <a:p>
            <a:pPr lvl="1"/>
            <a:r>
              <a:rPr lang="ru-RU" dirty="0" smtClean="0"/>
              <a:t>Метки (тэги, …)</a:t>
            </a:r>
          </a:p>
          <a:p>
            <a:pPr lvl="1"/>
            <a:r>
              <a:rPr lang="ru-RU" dirty="0" smtClean="0"/>
              <a:t>Ссылки на конкретные версии</a:t>
            </a:r>
          </a:p>
          <a:p>
            <a:pPr lvl="1"/>
            <a:r>
              <a:rPr lang="ru-RU" dirty="0" smtClean="0"/>
              <a:t>Комментарии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265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Management</a:t>
            </a:r>
            <a:endParaRPr lang="ru-RU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0" t="12122" r="9091" b="10606"/>
          <a:stretch/>
        </p:blipFill>
        <p:spPr>
          <a:xfrm>
            <a:off x="2990850" y="1690688"/>
            <a:ext cx="502023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8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Management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Всё, что нужно для успешной сборки</a:t>
            </a:r>
          </a:p>
          <a:p>
            <a:pPr lvl="1"/>
            <a:r>
              <a:rPr lang="ru-RU" dirty="0" smtClean="0"/>
              <a:t>Библиотеки</a:t>
            </a:r>
          </a:p>
          <a:p>
            <a:pPr lvl="1"/>
            <a:r>
              <a:rPr lang="ru-RU" dirty="0" smtClean="0"/>
              <a:t>Утилиты (компиляторы, генераторы, анализаторы, …)</a:t>
            </a:r>
          </a:p>
          <a:p>
            <a:r>
              <a:rPr lang="ru-RU" dirty="0" smtClean="0"/>
              <a:t>Полнота (всё доступно)</a:t>
            </a:r>
          </a:p>
          <a:p>
            <a:r>
              <a:rPr lang="ru-RU" dirty="0" smtClean="0"/>
              <a:t>Соответствие коду</a:t>
            </a:r>
          </a:p>
          <a:p>
            <a:pPr lvl="1"/>
            <a:r>
              <a:rPr lang="ru-RU" dirty="0" smtClean="0"/>
              <a:t>Состав</a:t>
            </a:r>
          </a:p>
          <a:p>
            <a:pPr lvl="1"/>
            <a:r>
              <a:rPr lang="ru-RU" dirty="0" smtClean="0"/>
              <a:t>Версии</a:t>
            </a:r>
          </a:p>
          <a:p>
            <a:r>
              <a:rPr lang="ru-RU" dirty="0" smtClean="0"/>
              <a:t>Объемы (бинарные зависимости)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5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</a:t>
            </a:r>
            <a:r>
              <a:rPr lang="ru-RU" dirty="0"/>
              <a:t> </a:t>
            </a:r>
            <a:r>
              <a:rPr lang="en-US" dirty="0"/>
              <a:t>/ release </a:t>
            </a:r>
            <a:r>
              <a:rPr lang="en-US" dirty="0" smtClean="0"/>
              <a:t>management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1476375"/>
            <a:ext cx="4067175" cy="493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33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</a:t>
            </a:r>
            <a:r>
              <a:rPr lang="ru-RU" dirty="0"/>
              <a:t> </a:t>
            </a:r>
            <a:r>
              <a:rPr lang="en-US" dirty="0"/>
              <a:t>/ release </a:t>
            </a:r>
            <a:r>
              <a:rPr lang="en-US" dirty="0" smtClean="0"/>
              <a:t>management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u-RU" dirty="0" smtClean="0"/>
              <a:t>Автоматизация</a:t>
            </a:r>
          </a:p>
          <a:p>
            <a:pPr lvl="1"/>
            <a:r>
              <a:rPr lang="ru-RU" dirty="0"/>
              <a:t>Не забыть ничего</a:t>
            </a:r>
          </a:p>
          <a:p>
            <a:pPr lvl="1"/>
            <a:r>
              <a:rPr lang="ru-RU" dirty="0"/>
              <a:t>Освободить от длительного </a:t>
            </a:r>
            <a:r>
              <a:rPr lang="ru-RU" dirty="0" smtClean="0"/>
              <a:t>процесса</a:t>
            </a:r>
          </a:p>
          <a:p>
            <a:r>
              <a:rPr lang="ru-RU" dirty="0" smtClean="0"/>
              <a:t>Состав (действия)</a:t>
            </a:r>
            <a:endParaRPr lang="ru-RU" dirty="0"/>
          </a:p>
          <a:p>
            <a:pPr lvl="1"/>
            <a:r>
              <a:rPr lang="ru-RU" dirty="0" smtClean="0"/>
              <a:t>Артефакты: код </a:t>
            </a:r>
            <a:r>
              <a:rPr lang="en-US" dirty="0" smtClean="0"/>
              <a:t>/ </a:t>
            </a:r>
            <a:r>
              <a:rPr lang="ru-RU" dirty="0" smtClean="0"/>
              <a:t>документация </a:t>
            </a:r>
            <a:r>
              <a:rPr lang="en-US" dirty="0" smtClean="0"/>
              <a:t>/</a:t>
            </a:r>
            <a:r>
              <a:rPr lang="ru-RU" dirty="0" smtClean="0"/>
              <a:t> дистрибутив </a:t>
            </a:r>
            <a:r>
              <a:rPr lang="en-US" dirty="0" smtClean="0"/>
              <a:t>/ </a:t>
            </a:r>
            <a:r>
              <a:rPr lang="en-US" dirty="0"/>
              <a:t>…</a:t>
            </a:r>
            <a:endParaRPr lang="ru-RU" dirty="0"/>
          </a:p>
          <a:p>
            <a:pPr lvl="1"/>
            <a:r>
              <a:rPr lang="ru-RU" dirty="0"/>
              <a:t>Тестирование</a:t>
            </a:r>
          </a:p>
          <a:p>
            <a:pPr lvl="1"/>
            <a:r>
              <a:rPr lang="ru-RU" dirty="0" err="1" smtClean="0"/>
              <a:t>Деплой</a:t>
            </a:r>
            <a:r>
              <a:rPr lang="ru-RU" dirty="0" smtClean="0"/>
              <a:t> (?)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Конфигурации</a:t>
            </a:r>
          </a:p>
          <a:p>
            <a:pPr lvl="1"/>
            <a:r>
              <a:rPr lang="ru-RU" dirty="0" smtClean="0"/>
              <a:t>Отладочные</a:t>
            </a:r>
            <a:r>
              <a:rPr lang="en-US" dirty="0" smtClean="0"/>
              <a:t> / </a:t>
            </a:r>
            <a:r>
              <a:rPr lang="ru-RU" dirty="0" err="1" smtClean="0"/>
              <a:t>Релизные</a:t>
            </a:r>
            <a:endParaRPr lang="ru-RU" dirty="0" smtClean="0"/>
          </a:p>
          <a:p>
            <a:pPr lvl="1"/>
            <a:r>
              <a:rPr lang="ru-RU" dirty="0" smtClean="0"/>
              <a:t>Разные платформы</a:t>
            </a:r>
            <a:r>
              <a:rPr lang="en-US" dirty="0" smtClean="0"/>
              <a:t> / </a:t>
            </a:r>
            <a:r>
              <a:rPr lang="ru-RU" dirty="0" smtClean="0"/>
              <a:t>ОС </a:t>
            </a:r>
            <a:r>
              <a:rPr lang="en-US" dirty="0" smtClean="0"/>
              <a:t>/ </a:t>
            </a:r>
            <a:r>
              <a:rPr lang="ru-RU" dirty="0" smtClean="0"/>
              <a:t>…</a:t>
            </a:r>
            <a:endParaRPr lang="en-US" dirty="0" smtClean="0"/>
          </a:p>
          <a:p>
            <a:pPr lvl="1"/>
            <a:r>
              <a:rPr lang="ru-RU" dirty="0" smtClean="0"/>
              <a:t>Состав (набор «</a:t>
            </a:r>
            <a:r>
              <a:rPr lang="ru-RU" dirty="0" err="1" smtClean="0"/>
              <a:t>фич</a:t>
            </a:r>
            <a:r>
              <a:rPr lang="ru-RU" dirty="0" smtClean="0"/>
              <a:t>»)</a:t>
            </a:r>
            <a:endParaRPr lang="en-US" dirty="0" smtClean="0"/>
          </a:p>
          <a:p>
            <a:r>
              <a:rPr lang="ru-RU" dirty="0" smtClean="0"/>
              <a:t>Политики (правила) релизов</a:t>
            </a:r>
            <a:endParaRPr lang="en-US" dirty="0" smtClean="0"/>
          </a:p>
          <a:p>
            <a:r>
              <a:rPr lang="ru-RU" dirty="0" smtClean="0"/>
              <a:t>Версии</a:t>
            </a:r>
          </a:p>
          <a:p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67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360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(testing / analysis / …)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1690688"/>
            <a:ext cx="6534150" cy="456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7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(testing / analysis / </a:t>
            </a:r>
            <a:r>
              <a:rPr lang="en-US" dirty="0" smtClean="0"/>
              <a:t>…)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u-RU" dirty="0" smtClean="0"/>
              <a:t>Качество</a:t>
            </a:r>
          </a:p>
          <a:p>
            <a:pPr lvl="1"/>
            <a:r>
              <a:rPr lang="ru-RU" dirty="0" smtClean="0"/>
              <a:t>Продукта</a:t>
            </a:r>
          </a:p>
          <a:p>
            <a:pPr lvl="1"/>
            <a:r>
              <a:rPr lang="ru-RU" dirty="0" smtClean="0"/>
              <a:t>Кода</a:t>
            </a:r>
          </a:p>
          <a:p>
            <a:r>
              <a:rPr lang="ru-RU" dirty="0" smtClean="0"/>
              <a:t>Инструменты</a:t>
            </a:r>
          </a:p>
          <a:p>
            <a:pPr lvl="1"/>
            <a:r>
              <a:rPr lang="ru-RU" dirty="0" smtClean="0"/>
              <a:t>Тесты</a:t>
            </a:r>
          </a:p>
          <a:p>
            <a:pPr lvl="2"/>
            <a:r>
              <a:rPr lang="ru-RU" dirty="0" smtClean="0"/>
              <a:t>Иерархия (модульные, интеграционные, … )</a:t>
            </a:r>
          </a:p>
          <a:p>
            <a:pPr lvl="1"/>
            <a:r>
              <a:rPr lang="en-US" dirty="0" smtClean="0"/>
              <a:t>Automatic code analysis </a:t>
            </a:r>
          </a:p>
          <a:p>
            <a:pPr lvl="1"/>
            <a:r>
              <a:rPr lang="en-US" dirty="0" smtClean="0"/>
              <a:t>Code review</a:t>
            </a:r>
          </a:p>
          <a:p>
            <a:endParaRPr lang="ru-RU" dirty="0" smtClean="0"/>
          </a:p>
          <a:p>
            <a:r>
              <a:rPr lang="ru-RU" dirty="0" smtClean="0"/>
              <a:t>Регулярные </a:t>
            </a:r>
            <a:r>
              <a:rPr lang="en-US" dirty="0" smtClean="0"/>
              <a:t>vs </a:t>
            </a:r>
            <a:r>
              <a:rPr lang="ru-RU" dirty="0" smtClean="0"/>
              <a:t>Специальные</a:t>
            </a:r>
          </a:p>
          <a:p>
            <a:pPr lvl="1"/>
            <a:r>
              <a:rPr lang="ru-RU" dirty="0" smtClean="0"/>
              <a:t>Специальные</a:t>
            </a:r>
          </a:p>
          <a:p>
            <a:pPr lvl="2"/>
            <a:r>
              <a:rPr lang="ru-RU" dirty="0" smtClean="0"/>
              <a:t>Нагрузочное у заказчика</a:t>
            </a:r>
          </a:p>
          <a:p>
            <a:pPr lvl="2"/>
            <a:r>
              <a:rPr lang="ru-RU" dirty="0" smtClean="0"/>
              <a:t>Соответствие требованиям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213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Delivery/Deploy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838325"/>
            <a:ext cx="56388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83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Delivery/Deploy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Установить</a:t>
            </a:r>
          </a:p>
          <a:p>
            <a:pPr lvl="1"/>
            <a:r>
              <a:rPr lang="ru-RU" dirty="0" smtClean="0"/>
              <a:t>Всем</a:t>
            </a:r>
          </a:p>
          <a:p>
            <a:pPr lvl="1"/>
            <a:r>
              <a:rPr lang="ru-RU" dirty="0" smtClean="0"/>
              <a:t>Успешно </a:t>
            </a:r>
          </a:p>
          <a:p>
            <a:r>
              <a:rPr lang="ru-RU" dirty="0" smtClean="0"/>
              <a:t>Разные сценарии</a:t>
            </a:r>
          </a:p>
          <a:p>
            <a:pPr lvl="1"/>
            <a:r>
              <a:rPr lang="ru-RU" dirty="0" smtClean="0"/>
              <a:t>У клиента</a:t>
            </a:r>
            <a:r>
              <a:rPr lang="en-US" dirty="0" smtClean="0"/>
              <a:t>/</a:t>
            </a:r>
            <a:r>
              <a:rPr lang="ru-RU" dirty="0" smtClean="0"/>
              <a:t>«у себя»</a:t>
            </a:r>
          </a:p>
          <a:p>
            <a:pPr lvl="1"/>
            <a:r>
              <a:rPr lang="ru-RU" dirty="0" smtClean="0"/>
              <a:t>Первая установка </a:t>
            </a:r>
            <a:r>
              <a:rPr lang="en-US" dirty="0" smtClean="0"/>
              <a:t>/ </a:t>
            </a:r>
            <a:r>
              <a:rPr lang="ru-RU" dirty="0" smtClean="0"/>
              <a:t>Обновление </a:t>
            </a:r>
            <a:r>
              <a:rPr lang="en-US" dirty="0" smtClean="0"/>
              <a:t>/ </a:t>
            </a:r>
            <a:r>
              <a:rPr lang="ru-RU" dirty="0" smtClean="0"/>
              <a:t>Откат</a:t>
            </a:r>
          </a:p>
          <a:p>
            <a:pPr lvl="1"/>
            <a:r>
              <a:rPr lang="en-US" dirty="0" smtClean="0"/>
              <a:t>Side-by-Side </a:t>
            </a:r>
            <a:r>
              <a:rPr lang="ru-RU" dirty="0" smtClean="0"/>
              <a:t>установка</a:t>
            </a:r>
          </a:p>
          <a:p>
            <a:r>
              <a:rPr lang="ru-RU" dirty="0" smtClean="0"/>
              <a:t>Окружение </a:t>
            </a:r>
            <a:r>
              <a:rPr lang="en-US" dirty="0" smtClean="0"/>
              <a:t>/ </a:t>
            </a:r>
            <a:r>
              <a:rPr lang="ru-RU" dirty="0" smtClean="0"/>
              <a:t>зависимости</a:t>
            </a:r>
          </a:p>
          <a:p>
            <a:pPr lvl="1"/>
            <a:r>
              <a:rPr lang="ru-RU" dirty="0" smtClean="0"/>
              <a:t>ОС (версии ОС) </a:t>
            </a:r>
            <a:r>
              <a:rPr lang="en-US" dirty="0" smtClean="0"/>
              <a:t>/ </a:t>
            </a:r>
            <a:r>
              <a:rPr lang="ru-RU" dirty="0" smtClean="0"/>
              <a:t>аппаратные платформы </a:t>
            </a:r>
            <a:r>
              <a:rPr lang="en-US" dirty="0" smtClean="0"/>
              <a:t>/ </a:t>
            </a:r>
          </a:p>
          <a:p>
            <a:pPr lvl="1"/>
            <a:r>
              <a:rPr lang="ru-RU" dirty="0" smtClean="0"/>
              <a:t>Библиотеки </a:t>
            </a:r>
            <a:r>
              <a:rPr lang="en-US" dirty="0" smtClean="0"/>
              <a:t>/ </a:t>
            </a:r>
            <a:r>
              <a:rPr lang="ru-RU" dirty="0" smtClean="0"/>
              <a:t>зависимы софт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702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назначению</a:t>
            </a:r>
          </a:p>
          <a:p>
            <a:pPr lvl="1"/>
            <a:r>
              <a:rPr lang="ru-RU" dirty="0" smtClean="0"/>
              <a:t>Внутренняя</a:t>
            </a:r>
          </a:p>
          <a:p>
            <a:pPr lvl="1"/>
            <a:r>
              <a:rPr lang="ru-RU" dirty="0" smtClean="0"/>
              <a:t>Пользовательская</a:t>
            </a:r>
          </a:p>
          <a:p>
            <a:r>
              <a:rPr lang="ru-RU" dirty="0" smtClean="0"/>
              <a:t>Актуальность !!!!</a:t>
            </a:r>
          </a:p>
          <a:p>
            <a:pPr lvl="1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775" y="1825625"/>
            <a:ext cx="5687612" cy="456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07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</a:t>
            </a:r>
            <a:r>
              <a:rPr lang="ru-RU" dirty="0" smtClean="0"/>
              <a:t> </a:t>
            </a:r>
            <a:r>
              <a:rPr lang="en-US" dirty="0" smtClean="0"/>
              <a:t>XXX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  <a:r>
              <a:rPr lang="ru-RU" dirty="0"/>
              <a:t> </a:t>
            </a:r>
            <a:r>
              <a:rPr lang="en-US" dirty="0"/>
              <a:t>(CI)</a:t>
            </a:r>
            <a:endParaRPr lang="ru-RU" dirty="0"/>
          </a:p>
          <a:p>
            <a:r>
              <a:rPr lang="en-US" dirty="0"/>
              <a:t>Continuous deployment (CD)</a:t>
            </a:r>
          </a:p>
          <a:p>
            <a:r>
              <a:rPr lang="en-US" dirty="0"/>
              <a:t>Continuous</a:t>
            </a:r>
            <a:r>
              <a:rPr lang="ru-RU" dirty="0"/>
              <a:t> </a:t>
            </a:r>
            <a:r>
              <a:rPr lang="en-US" dirty="0"/>
              <a:t>delivery (CD)</a:t>
            </a:r>
            <a:endParaRPr lang="ru-RU" dirty="0"/>
          </a:p>
          <a:p>
            <a:endParaRPr lang="ru-RU" dirty="0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5" y="3567112"/>
            <a:ext cx="5762625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90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Build/Release/Configuration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0871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build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7" name="Picture 2" descr="D:\My documents\My Dropbox\SCM\workst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6012" y="3215334"/>
            <a:ext cx="1192168" cy="1192168"/>
          </a:xfrm>
          <a:prstGeom prst="rect">
            <a:avLst/>
          </a:prstGeom>
          <a:noFill/>
        </p:spPr>
      </p:pic>
      <p:pic>
        <p:nvPicPr>
          <p:cNvPr id="8" name="Picture 3" descr="D:\My documents\My Dropbox\SCM\development_fol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0663" y="3456529"/>
            <a:ext cx="1398510" cy="976323"/>
          </a:xfrm>
          <a:prstGeom prst="rect">
            <a:avLst/>
          </a:prstGeom>
          <a:noFill/>
        </p:spPr>
      </p:pic>
      <p:cxnSp>
        <p:nvCxnSpPr>
          <p:cNvPr id="9" name="Прямая со стрелкой 13"/>
          <p:cNvCxnSpPr/>
          <p:nvPr/>
        </p:nvCxnSpPr>
        <p:spPr>
          <a:xfrm>
            <a:off x="4565307" y="3550245"/>
            <a:ext cx="207170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14"/>
          <p:cNvCxnSpPr/>
          <p:nvPr/>
        </p:nvCxnSpPr>
        <p:spPr>
          <a:xfrm>
            <a:off x="4565306" y="3835998"/>
            <a:ext cx="207170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5"/>
          <p:cNvCxnSpPr/>
          <p:nvPr/>
        </p:nvCxnSpPr>
        <p:spPr>
          <a:xfrm>
            <a:off x="4565306" y="4121750"/>
            <a:ext cx="2071702" cy="1588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6"/>
          <p:cNvCxnSpPr/>
          <p:nvPr/>
        </p:nvCxnSpPr>
        <p:spPr>
          <a:xfrm>
            <a:off x="4565306" y="4407502"/>
            <a:ext cx="207170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 descr="D:\images\icons\the png's\extras\filetype blan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3737" y="3335931"/>
            <a:ext cx="428660" cy="428660"/>
          </a:xfrm>
          <a:prstGeom prst="rect">
            <a:avLst/>
          </a:prstGeom>
          <a:noFill/>
        </p:spPr>
      </p:pic>
      <p:pic>
        <p:nvPicPr>
          <p:cNvPr id="14" name="Picture 3" descr="D:\images\icons\the png's\extras\filetype blan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6137" y="3621683"/>
            <a:ext cx="428660" cy="428660"/>
          </a:xfrm>
          <a:prstGeom prst="rect">
            <a:avLst/>
          </a:prstGeom>
          <a:noFill/>
        </p:spPr>
      </p:pic>
      <p:pic>
        <p:nvPicPr>
          <p:cNvPr id="15" name="Picture 3" descr="D:\images\icons\the png's\extras\filetype blan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8537" y="3907403"/>
            <a:ext cx="428660" cy="428660"/>
          </a:xfrm>
          <a:prstGeom prst="rect">
            <a:avLst/>
          </a:prstGeom>
          <a:noFill/>
        </p:spPr>
      </p:pic>
      <p:pic>
        <p:nvPicPr>
          <p:cNvPr id="16" name="Рисунок 20" descr="filetype tx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22365" y="4121749"/>
            <a:ext cx="500066" cy="500066"/>
          </a:xfrm>
          <a:prstGeom prst="rect">
            <a:avLst/>
          </a:prstGeom>
        </p:spPr>
      </p:pic>
      <p:pic>
        <p:nvPicPr>
          <p:cNvPr id="17" name="Picture 3" descr="D:\images\icons\the png's\extras\filetype blan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79885" y="3335931"/>
            <a:ext cx="428660" cy="428660"/>
          </a:xfrm>
          <a:prstGeom prst="rect">
            <a:avLst/>
          </a:prstGeom>
          <a:noFill/>
        </p:spPr>
      </p:pic>
      <p:pic>
        <p:nvPicPr>
          <p:cNvPr id="18" name="Picture 3" descr="D:\images\icons\the png's\extras\filetype blan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2285" y="3621683"/>
            <a:ext cx="428660" cy="428660"/>
          </a:xfrm>
          <a:prstGeom prst="rect">
            <a:avLst/>
          </a:prstGeom>
          <a:noFill/>
        </p:spPr>
      </p:pic>
      <p:pic>
        <p:nvPicPr>
          <p:cNvPr id="19" name="Picture 3" descr="D:\images\icons\the png's\extras\filetype blan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4685" y="3907403"/>
            <a:ext cx="428660" cy="428660"/>
          </a:xfrm>
          <a:prstGeom prst="rect">
            <a:avLst/>
          </a:prstGeom>
          <a:noFill/>
        </p:spPr>
      </p:pic>
      <p:pic>
        <p:nvPicPr>
          <p:cNvPr id="20" name="Рисунок 24" descr="filetype dll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50453" y="4121749"/>
            <a:ext cx="515306" cy="51530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275057" y="2550113"/>
            <a:ext cx="1075936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dk1"/>
                </a:solidFill>
                <a:latin typeface="Calibri" pitchFamily="34" charset="0"/>
              </a:rPr>
              <a:t>From</a:t>
            </a:r>
            <a:endParaRPr lang="ru-RU" sz="2400" dirty="0" smtClean="0">
              <a:solidFill>
                <a:schemeClr val="dk1"/>
              </a:solidFill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1323" y="2550113"/>
            <a:ext cx="1075936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dk1"/>
                </a:solidFill>
                <a:latin typeface="Calibri" pitchFamily="34" charset="0"/>
              </a:rPr>
              <a:t>To</a:t>
            </a:r>
            <a:endParaRPr lang="ru-RU" sz="2400" dirty="0" smtClean="0">
              <a:solidFill>
                <a:schemeClr val="dk1"/>
              </a:solidFill>
              <a:latin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65307" y="2550113"/>
            <a:ext cx="2071702" cy="707886"/>
          </a:xfrm>
          <a:prstGeom prst="rect">
            <a:avLst/>
          </a:prstGeom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dk1"/>
                </a:solidFill>
                <a:latin typeface="Calibri" pitchFamily="34" charset="0"/>
              </a:rPr>
              <a:t>Process</a:t>
            </a:r>
          </a:p>
          <a:p>
            <a:pPr algn="ctr"/>
            <a:r>
              <a:rPr lang="en-US" sz="2000" dirty="0" smtClean="0">
                <a:latin typeface="Calibri" pitchFamily="34" charset="0"/>
              </a:rPr>
              <a:t>of conversion</a:t>
            </a:r>
            <a:endParaRPr lang="ru-RU" sz="2000" dirty="0" smtClean="0">
              <a:solidFill>
                <a:schemeClr val="dk1"/>
              </a:solidFill>
              <a:latin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9357" y="4836129"/>
            <a:ext cx="2071702" cy="400110"/>
          </a:xfrm>
          <a:prstGeom prst="rect">
            <a:avLst/>
          </a:prstGeom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dk1"/>
                </a:solidFill>
                <a:latin typeface="Calibri" pitchFamily="34" charset="0"/>
              </a:rPr>
              <a:t>Source code</a:t>
            </a:r>
            <a:endParaRPr lang="ru-RU" sz="2000" dirty="0" smtClean="0">
              <a:solidFill>
                <a:schemeClr val="dk1"/>
              </a:solidFill>
              <a:latin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08381" y="4836129"/>
            <a:ext cx="2071702" cy="400110"/>
          </a:xfrm>
          <a:prstGeom prst="rect">
            <a:avLst/>
          </a:prstGeom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dk1"/>
                </a:solidFill>
                <a:latin typeface="Calibri" pitchFamily="34" charset="0"/>
              </a:rPr>
              <a:t>Artifacts</a:t>
            </a:r>
            <a:endParaRPr lang="ru-RU" sz="2000" dirty="0" smtClean="0">
              <a:solidFill>
                <a:schemeClr val="dk1"/>
              </a:solidFill>
              <a:latin typeface="Calibri" pitchFamily="34" charset="0"/>
            </a:endParaRPr>
          </a:p>
        </p:txBody>
      </p:sp>
      <p:sp>
        <p:nvSpPr>
          <p:cNvPr id="26" name="Прямоугольник 30"/>
          <p:cNvSpPr/>
          <p:nvPr/>
        </p:nvSpPr>
        <p:spPr>
          <a:xfrm>
            <a:off x="8366544" y="4715532"/>
            <a:ext cx="2071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Calibri" pitchFamily="34" charset="0"/>
              </a:rPr>
              <a:t>run at the end-user workstation</a:t>
            </a:r>
            <a:endParaRPr lang="ru-RU" dirty="0" smtClean="0">
              <a:solidFill>
                <a:schemeClr val="dk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2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vs variant</a:t>
            </a:r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C253-6256-480F-8F65-BCAB054092B3}" type="slidenum">
              <a:rPr lang="uk-UA" smtClean="0"/>
              <a:pPr/>
              <a:t>28</a:t>
            </a:fld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3195919" y="3372593"/>
            <a:ext cx="6413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AppName-1.1.8.en.x32_beta.msi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5918" y="1920679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install.msi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4348" y="1492051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Build: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24348" y="2849373"/>
            <a:ext cx="1362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Variant:</a:t>
            </a:r>
            <a:endParaRPr lang="ru-RU" sz="2800" b="1" dirty="0"/>
          </a:p>
        </p:txBody>
      </p:sp>
      <p:sp>
        <p:nvSpPr>
          <p:cNvPr id="8" name="Прямоугольник 18"/>
          <p:cNvSpPr/>
          <p:nvPr/>
        </p:nvSpPr>
        <p:spPr>
          <a:xfrm>
            <a:off x="2195786" y="5063952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HTC_Touch_Diamond2_WM6.5_RUU_Topaz_S_HTC_RUS_2.16.411.2_Radio_Sign_Topaz_61.44tc.25.32_4.49.25.17_Ship.exe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4349" y="4421009"/>
            <a:ext cx="322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Real world example: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04579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Заголовок 3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Связь между вариантами и конфигурациями</a:t>
            </a:r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C253-6256-480F-8F65-BCAB054092B3}" type="slidenum">
              <a:rPr lang="uk-UA" smtClean="0"/>
              <a:pPr/>
              <a:t>29</a:t>
            </a:fld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4862303" y="4289337"/>
            <a:ext cx="1428760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libri" pitchFamily="34" charset="0"/>
              </a:rPr>
              <a:t>build</a:t>
            </a:r>
            <a:endParaRPr lang="ru-RU" sz="2800" b="1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76749" y="5526938"/>
            <a:ext cx="2786082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source code changes (</a:t>
            </a:r>
            <a:r>
              <a:rPr lang="en-US" sz="2400" dirty="0" err="1">
                <a:latin typeface="Calibri" pitchFamily="34" charset="0"/>
              </a:rPr>
              <a:t>changeset</a:t>
            </a:r>
            <a:r>
              <a:rPr lang="en-US" sz="2400" dirty="0">
                <a:latin typeface="Calibri" pitchFamily="34" charset="0"/>
              </a:rPr>
              <a:t>)</a:t>
            </a:r>
            <a:endParaRPr lang="ru-RU" sz="2400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83645" y="3526674"/>
            <a:ext cx="2786082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variant </a:t>
            </a:r>
            <a:endParaRPr lang="ru-RU" sz="24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7791" y="5526938"/>
            <a:ext cx="1928826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configuration</a:t>
            </a:r>
            <a:endParaRPr lang="ru-RU" sz="2400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7841" y="5559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ru-RU" dirty="0"/>
          </a:p>
        </p:txBody>
      </p:sp>
      <p:cxnSp>
        <p:nvCxnSpPr>
          <p:cNvPr id="9" name="Соединительная линия уступом 12"/>
          <p:cNvCxnSpPr>
            <a:stCxn id="5" idx="0"/>
            <a:endCxn id="4" idx="2"/>
          </p:cNvCxnSpPr>
          <p:nvPr/>
        </p:nvCxnSpPr>
        <p:spPr>
          <a:xfrm rot="16200000" flipV="1">
            <a:off x="6166047" y="4223194"/>
            <a:ext cx="714380" cy="1893107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14"/>
          <p:cNvCxnSpPr>
            <a:stCxn id="7" idx="0"/>
            <a:endCxn id="4" idx="2"/>
          </p:cNvCxnSpPr>
          <p:nvPr/>
        </p:nvCxnSpPr>
        <p:spPr>
          <a:xfrm rot="5400000" flipH="1" flipV="1">
            <a:off x="4487253" y="4437509"/>
            <a:ext cx="714380" cy="14644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9"/>
          <p:cNvCxnSpPr>
            <a:stCxn id="4" idx="0"/>
            <a:endCxn id="6" idx="2"/>
          </p:cNvCxnSpPr>
          <p:nvPr/>
        </p:nvCxnSpPr>
        <p:spPr>
          <a:xfrm rot="5400000" flipH="1" flipV="1">
            <a:off x="5426186" y="4138838"/>
            <a:ext cx="300999" cy="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2" name="TextBox 11"/>
          <p:cNvSpPr txBox="1"/>
          <p:nvPr/>
        </p:nvSpPr>
        <p:spPr>
          <a:xfrm>
            <a:off x="4076485" y="207165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725741" y="207165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356019" y="207165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647861" y="207165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#N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024253" y="207165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7" name="Правая круглая скобка 45"/>
          <p:cNvSpPr/>
          <p:nvPr/>
        </p:nvSpPr>
        <p:spPr>
          <a:xfrm rot="5400000">
            <a:off x="5505245" y="857208"/>
            <a:ext cx="142876" cy="3143272"/>
          </a:xfrm>
          <a:prstGeom prst="rightBracket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3004916" y="1630884"/>
            <a:ext cx="493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 requirements for the variant being built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719295" y="648866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862567" y="648866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runtime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614651" y="2752998"/>
            <a:ext cx="1928826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version</a:t>
            </a:r>
            <a:endParaRPr lang="ru-RU" sz="2400" dirty="0">
              <a:latin typeface="Calibri" pitchFamily="34" charset="0"/>
            </a:endParaRPr>
          </a:p>
        </p:txBody>
      </p:sp>
      <p:cxnSp>
        <p:nvCxnSpPr>
          <p:cNvPr id="22" name="Прямая со стрелкой 57"/>
          <p:cNvCxnSpPr>
            <a:stCxn id="21" idx="2"/>
            <a:endCxn id="6" idx="0"/>
          </p:cNvCxnSpPr>
          <p:nvPr/>
        </p:nvCxnSpPr>
        <p:spPr>
          <a:xfrm rot="5400000">
            <a:off x="5421871" y="3369478"/>
            <a:ext cx="312011" cy="237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3" name="Прямая со стрелкой 59"/>
          <p:cNvCxnSpPr>
            <a:stCxn id="17" idx="2"/>
            <a:endCxn id="21" idx="0"/>
          </p:cNvCxnSpPr>
          <p:nvPr/>
        </p:nvCxnSpPr>
        <p:spPr>
          <a:xfrm rot="16200000" flipH="1">
            <a:off x="5451516" y="2625450"/>
            <a:ext cx="252715" cy="23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7948032" y="2880333"/>
            <a:ext cx="10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Maturity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7948033" y="3237523"/>
            <a:ext cx="9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Platform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7948032" y="359471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7948032" y="3951903"/>
            <a:ext cx="12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Localization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7948032" y="4309093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type</a:t>
            </a:r>
            <a:endParaRPr lang="ru-RU" dirty="0"/>
          </a:p>
        </p:txBody>
      </p:sp>
      <p:sp>
        <p:nvSpPr>
          <p:cNvPr id="29" name="Правая круглая скобка 65"/>
          <p:cNvSpPr/>
          <p:nvPr/>
        </p:nvSpPr>
        <p:spPr>
          <a:xfrm rot="10800000">
            <a:off x="7862700" y="2808895"/>
            <a:ext cx="214314" cy="1893107"/>
          </a:xfrm>
          <a:prstGeom prst="rightBracket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66"/>
          <p:cNvCxnSpPr>
            <a:stCxn id="29" idx="2"/>
            <a:endCxn id="6" idx="3"/>
          </p:cNvCxnSpPr>
          <p:nvPr/>
        </p:nvCxnSpPr>
        <p:spPr>
          <a:xfrm flipH="1">
            <a:off x="6969728" y="3755448"/>
            <a:ext cx="892973" cy="205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6902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12" grpId="0"/>
      <p:bldP spid="13" grpId="0"/>
      <p:bldP spid="14" grpId="0"/>
      <p:bldP spid="15" grpId="0"/>
      <p:bldP spid="16" grpId="0"/>
      <p:bldP spid="17" grpId="0" animBg="1"/>
      <p:bldP spid="18" grpId="0"/>
      <p:bldP spid="19" grpId="0"/>
      <p:bldP spid="20" grpId="0"/>
      <p:bldP spid="21" grpId="0" animBg="1"/>
      <p:bldP spid="24" grpId="0"/>
      <p:bldP spid="25" grpId="0"/>
      <p:bldP spid="26" grpId="0"/>
      <p:bldP spid="27" grpId="0"/>
      <p:bldP spid="28" grpId="0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(</a:t>
            </a:r>
            <a:r>
              <a:rPr lang="en-US" dirty="0" smtClean="0"/>
              <a:t>program) vs. </a:t>
            </a:r>
            <a:r>
              <a:rPr lang="ru-RU" dirty="0" smtClean="0"/>
              <a:t>Продукт </a:t>
            </a:r>
            <a:r>
              <a:rPr lang="en-US" dirty="0" smtClean="0"/>
              <a:t>(software)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Программа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Продукт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Код (программа(ы)</a:t>
            </a:r>
          </a:p>
          <a:p>
            <a:r>
              <a:rPr lang="ru-RU" dirty="0" smtClean="0"/>
              <a:t>Тесты</a:t>
            </a:r>
          </a:p>
          <a:p>
            <a:r>
              <a:rPr lang="ru-RU" dirty="0" smtClean="0"/>
              <a:t>Инсталлятор (процесс </a:t>
            </a:r>
            <a:r>
              <a:rPr lang="ru-RU" dirty="0" err="1" smtClean="0"/>
              <a:t>деплоя</a:t>
            </a:r>
            <a:r>
              <a:rPr lang="ru-RU" dirty="0" smtClean="0"/>
              <a:t>)</a:t>
            </a:r>
          </a:p>
          <a:p>
            <a:r>
              <a:rPr lang="ru-RU" dirty="0" smtClean="0"/>
              <a:t>Документация</a:t>
            </a:r>
          </a:p>
          <a:p>
            <a:r>
              <a:rPr lang="ru-RU" dirty="0" smtClean="0"/>
              <a:t>Поддержка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5978" t="13566" r="35193" b="34141"/>
          <a:stretch/>
        </p:blipFill>
        <p:spPr>
          <a:xfrm>
            <a:off x="1081550" y="4347369"/>
            <a:ext cx="3441289" cy="172064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296" y="4283816"/>
            <a:ext cx="2450075" cy="228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6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в варианте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</a:t>
            </a:r>
          </a:p>
          <a:p>
            <a:r>
              <a:rPr lang="en-US" dirty="0"/>
              <a:t>Build type: debug or release</a:t>
            </a:r>
          </a:p>
          <a:p>
            <a:r>
              <a:rPr lang="en-US" dirty="0"/>
              <a:t>Operating system, hardware platform (x32, x64</a:t>
            </a:r>
            <a:r>
              <a:rPr lang="en-US" dirty="0" smtClean="0"/>
              <a:t>, arm64</a:t>
            </a:r>
            <a:r>
              <a:rPr lang="ru-RU" dirty="0"/>
              <a:t>,</a:t>
            </a:r>
            <a:r>
              <a:rPr lang="en-US" dirty="0" smtClean="0"/>
              <a:t> </a:t>
            </a:r>
            <a:r>
              <a:rPr lang="en-US" dirty="0"/>
              <a:t>…)</a:t>
            </a:r>
          </a:p>
          <a:p>
            <a:r>
              <a:rPr lang="en-US" dirty="0"/>
              <a:t>Localization (</a:t>
            </a:r>
            <a:r>
              <a:rPr lang="en-US" dirty="0" err="1"/>
              <a:t>en</a:t>
            </a:r>
            <a:r>
              <a:rPr lang="en-US" dirty="0"/>
              <a:t>, </a:t>
            </a:r>
            <a:r>
              <a:rPr lang="en-US" dirty="0" err="1"/>
              <a:t>ru</a:t>
            </a:r>
            <a:r>
              <a:rPr lang="en-US" dirty="0"/>
              <a:t>, </a:t>
            </a:r>
            <a:r>
              <a:rPr lang="en-US" dirty="0" smtClean="0"/>
              <a:t>by, </a:t>
            </a:r>
            <a:r>
              <a:rPr lang="en-US" dirty="0"/>
              <a:t>…)</a:t>
            </a:r>
          </a:p>
          <a:p>
            <a:r>
              <a:rPr lang="en-US" dirty="0"/>
              <a:t>Platform (development, test, integration, production)</a:t>
            </a:r>
          </a:p>
          <a:p>
            <a:r>
              <a:rPr lang="en-US" dirty="0"/>
              <a:t>Maturity (alpha, beta, release candidate, stable)</a:t>
            </a:r>
          </a:p>
          <a:p>
            <a:r>
              <a:rPr lang="en-US" dirty="0"/>
              <a:t>Hardware </a:t>
            </a:r>
            <a:r>
              <a:rPr lang="en-US" dirty="0" smtClean="0"/>
              <a:t>(Bluetooth</a:t>
            </a:r>
            <a:r>
              <a:rPr lang="en-US" dirty="0"/>
              <a:t>, </a:t>
            </a:r>
            <a:r>
              <a:rPr lang="en-US" dirty="0" smtClean="0"/>
              <a:t>Ethernet, </a:t>
            </a:r>
            <a:r>
              <a:rPr lang="ru-RU" dirty="0" smtClean="0"/>
              <a:t>…)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C253-6256-480F-8F65-BCAB054092B3}" type="slidenum">
              <a:rPr lang="uk-UA" smtClean="0"/>
              <a:pPr/>
              <a:t>30</a:t>
            </a:fld>
            <a:endParaRPr lang="uk-UA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1985986" y="1714488"/>
            <a:ext cx="7467600" cy="4286280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4958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442" y="4371105"/>
            <a:ext cx="4552950" cy="220027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120865" cy="4351338"/>
          </a:xfrm>
        </p:spPr>
        <p:txBody>
          <a:bodyPr/>
          <a:lstStyle/>
          <a:p>
            <a:r>
              <a:rPr lang="ru-RU" dirty="0" smtClean="0"/>
              <a:t>Схемы</a:t>
            </a:r>
          </a:p>
          <a:p>
            <a:pPr lvl="1"/>
            <a:r>
              <a:rPr lang="ru-RU" dirty="0" smtClean="0"/>
              <a:t>Последовательные (целые, дробные, </a:t>
            </a:r>
            <a:r>
              <a:rPr lang="en-US" dirty="0" err="1" smtClean="0"/>
              <a:t>SemVer</a:t>
            </a:r>
            <a:r>
              <a:rPr lang="ru-RU" dirty="0" smtClean="0"/>
              <a:t>, …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По датам</a:t>
            </a:r>
          </a:p>
          <a:p>
            <a:pPr lvl="1"/>
            <a:r>
              <a:rPr lang="ru-RU" dirty="0" smtClean="0"/>
              <a:t>…</a:t>
            </a:r>
          </a:p>
          <a:p>
            <a:r>
              <a:rPr lang="en-US" dirty="0" err="1" smtClean="0"/>
              <a:t>SemVer</a:t>
            </a:r>
            <a:endParaRPr lang="en-US" dirty="0" smtClean="0"/>
          </a:p>
          <a:p>
            <a:pPr lvl="1"/>
            <a:r>
              <a:rPr lang="en-US" dirty="0" smtClean="0"/>
              <a:t>Major </a:t>
            </a:r>
            <a:r>
              <a:rPr lang="ru-RU" dirty="0" smtClean="0"/>
              <a:t>– не совместимые изменения</a:t>
            </a:r>
          </a:p>
          <a:p>
            <a:pPr lvl="1"/>
            <a:r>
              <a:rPr lang="en-US" dirty="0" smtClean="0"/>
              <a:t>Minor – </a:t>
            </a:r>
            <a:r>
              <a:rPr lang="ru-RU" dirty="0" smtClean="0"/>
              <a:t>совместимые изменения (добавление функциональности)</a:t>
            </a:r>
          </a:p>
          <a:p>
            <a:pPr lvl="1"/>
            <a:r>
              <a:rPr lang="en-US" dirty="0" smtClean="0"/>
              <a:t>Path </a:t>
            </a:r>
            <a:r>
              <a:rPr lang="ru-RU" dirty="0" smtClean="0"/>
              <a:t>- фиксы</a:t>
            </a:r>
          </a:p>
          <a:p>
            <a:pPr lvl="1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140" y="854793"/>
            <a:ext cx="104775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8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 </a:t>
            </a:r>
            <a:r>
              <a:rPr lang="ru-RU" dirty="0" smtClean="0"/>
              <a:t>и </a:t>
            </a:r>
            <a:r>
              <a:rPr lang="en-US" dirty="0"/>
              <a:t>ALM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639204" cy="4351338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oftware </a:t>
            </a:r>
            <a:r>
              <a:rPr lang="en-US" dirty="0"/>
              <a:t>D</a:t>
            </a:r>
            <a:r>
              <a:rPr lang="en-US" dirty="0" smtClean="0"/>
              <a:t>evelopment </a:t>
            </a:r>
            <a:r>
              <a:rPr lang="en-US" dirty="0" smtClean="0"/>
              <a:t>P</a:t>
            </a:r>
            <a:r>
              <a:rPr lang="en-US" dirty="0" smtClean="0"/>
              <a:t>rocess (SDP) / Software </a:t>
            </a:r>
            <a:r>
              <a:rPr lang="en-US" dirty="0"/>
              <a:t>D</a:t>
            </a:r>
            <a:r>
              <a:rPr lang="en-US" dirty="0" smtClean="0"/>
              <a:t>evelopment </a:t>
            </a:r>
            <a:r>
              <a:rPr lang="en-US" dirty="0"/>
              <a:t>L</a:t>
            </a:r>
            <a:r>
              <a:rPr lang="en-US" dirty="0" smtClean="0"/>
              <a:t>ife </a:t>
            </a:r>
            <a:r>
              <a:rPr lang="en-US" dirty="0" smtClean="0"/>
              <a:t>C</a:t>
            </a:r>
            <a:r>
              <a:rPr lang="en-US" dirty="0" smtClean="0"/>
              <a:t>ycle (SDLC)</a:t>
            </a:r>
            <a:endParaRPr lang="ru-RU" dirty="0" smtClean="0"/>
          </a:p>
          <a:p>
            <a:pPr lvl="1"/>
            <a:r>
              <a:rPr lang="en-US" dirty="0"/>
              <a:t>Waterfall </a:t>
            </a:r>
            <a:r>
              <a:rPr lang="en-US" dirty="0" smtClean="0"/>
              <a:t>development</a:t>
            </a:r>
            <a:endParaRPr lang="ru-RU" dirty="0" smtClean="0"/>
          </a:p>
          <a:p>
            <a:pPr lvl="1"/>
            <a:r>
              <a:rPr lang="en-US" dirty="0"/>
              <a:t>Incremental </a:t>
            </a:r>
            <a:r>
              <a:rPr lang="en-US" dirty="0" smtClean="0"/>
              <a:t>development</a:t>
            </a:r>
            <a:endParaRPr lang="ru-RU" dirty="0" smtClean="0"/>
          </a:p>
          <a:p>
            <a:pPr lvl="1"/>
            <a:r>
              <a:rPr lang="en-US" dirty="0"/>
              <a:t>Agile </a:t>
            </a:r>
            <a:r>
              <a:rPr lang="en-US" dirty="0" smtClean="0"/>
              <a:t>development</a:t>
            </a:r>
            <a:endParaRPr lang="ru-RU" dirty="0" smtClean="0"/>
          </a:p>
          <a:p>
            <a:pPr lvl="1"/>
            <a:r>
              <a:rPr lang="ru-RU" dirty="0" smtClean="0"/>
              <a:t>…</a:t>
            </a:r>
            <a:endParaRPr lang="en-US" dirty="0"/>
          </a:p>
          <a:p>
            <a:r>
              <a:rPr lang="en-US" dirty="0" smtClean="0"/>
              <a:t>Application </a:t>
            </a:r>
            <a:r>
              <a:rPr lang="en-US" dirty="0"/>
              <a:t>lifecycle </a:t>
            </a:r>
            <a:r>
              <a:rPr lang="en-US" dirty="0" smtClean="0"/>
              <a:t>management (ALM) – as </a:t>
            </a:r>
            <a:r>
              <a:rPr lang="en-US" dirty="0"/>
              <a:t>Product lifecycle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224" y="2733368"/>
            <a:ext cx="3931480" cy="29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7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 by David Chappell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20726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747" y="1592976"/>
            <a:ext cx="9614220" cy="512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7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 of ALM: Governance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6855" y="1339107"/>
            <a:ext cx="8120543" cy="526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5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Aspects of </a:t>
            </a:r>
            <a:r>
              <a:rPr lang="en-US" dirty="0" smtClean="0"/>
              <a:t>ALM: </a:t>
            </a:r>
            <a:r>
              <a:rPr lang="en-US" dirty="0"/>
              <a:t>D</a:t>
            </a:r>
            <a:r>
              <a:rPr lang="en-US" dirty="0" smtClean="0"/>
              <a:t>evelopment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84852" y="1331214"/>
            <a:ext cx="9060110" cy="53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Aspects of </a:t>
            </a:r>
            <a:r>
              <a:rPr lang="en-US" dirty="0" smtClean="0"/>
              <a:t>ALM: </a:t>
            </a:r>
            <a:r>
              <a:rPr lang="en-US" dirty="0"/>
              <a:t>Operations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9076" y="1385174"/>
            <a:ext cx="8351875" cy="50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4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468611" cy="4351338"/>
          </a:xfrm>
        </p:spPr>
        <p:txBody>
          <a:bodyPr/>
          <a:lstStyle/>
          <a:p>
            <a:r>
              <a:rPr lang="en-US" dirty="0" smtClean="0"/>
              <a:t>DevOps = software </a:t>
            </a:r>
            <a:r>
              <a:rPr lang="en-US" dirty="0"/>
              <a:t>development (Dev) </a:t>
            </a:r>
            <a:r>
              <a:rPr lang="en-US" dirty="0" smtClean="0"/>
              <a:t>+ </a:t>
            </a:r>
            <a:r>
              <a:rPr lang="en-US" dirty="0"/>
              <a:t>IT operations (Ops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ru-RU" dirty="0"/>
              <a:t>М</a:t>
            </a:r>
            <a:r>
              <a:rPr lang="ru-RU" dirty="0" smtClean="0"/>
              <a:t>етодология </a:t>
            </a:r>
            <a:r>
              <a:rPr lang="ru-RU" dirty="0"/>
              <a:t>автоматизации технологических процессов сборки, настройки и развёртывания программного обеспечения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285" y="2206158"/>
            <a:ext cx="3743412" cy="359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656</Words>
  <Application>Microsoft Office PowerPoint</Application>
  <PresentationFormat>Широкоэкранный</PresentationFormat>
  <Paragraphs>200</Paragraphs>
  <Slides>31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Wingdings</vt:lpstr>
      <vt:lpstr>Тема Office</vt:lpstr>
      <vt:lpstr>Application lifecycle management</vt:lpstr>
      <vt:lpstr>Термины</vt:lpstr>
      <vt:lpstr>Программа (program) vs. Продукт (software)</vt:lpstr>
      <vt:lpstr>SDLC и ALM</vt:lpstr>
      <vt:lpstr>ALM by David Chappell</vt:lpstr>
      <vt:lpstr>Aspects of ALM: Governance</vt:lpstr>
      <vt:lpstr>Aspects of ALM: Development</vt:lpstr>
      <vt:lpstr>Aspects of ALM: Operations</vt:lpstr>
      <vt:lpstr>DevOps</vt:lpstr>
      <vt:lpstr>Инструменты и практики</vt:lpstr>
      <vt:lpstr>Инструменты/Практики</vt:lpstr>
      <vt:lpstr>Issue tracking</vt:lpstr>
      <vt:lpstr>Issue tracking</vt:lpstr>
      <vt:lpstr>Version Control</vt:lpstr>
      <vt:lpstr>Version Control</vt:lpstr>
      <vt:lpstr>Dependency Management</vt:lpstr>
      <vt:lpstr>Dependency Management</vt:lpstr>
      <vt:lpstr>Build / release management</vt:lpstr>
      <vt:lpstr>Build / release management</vt:lpstr>
      <vt:lpstr>QA (testing / analysis / …)</vt:lpstr>
      <vt:lpstr>QA (testing / analysis / …)</vt:lpstr>
      <vt:lpstr>Delivery/Deploy</vt:lpstr>
      <vt:lpstr>Delivery/Deploy</vt:lpstr>
      <vt:lpstr>Documentation</vt:lpstr>
      <vt:lpstr>Continuous XXX</vt:lpstr>
      <vt:lpstr>Versioning</vt:lpstr>
      <vt:lpstr>Что такое build?</vt:lpstr>
      <vt:lpstr>Build vs variant</vt:lpstr>
      <vt:lpstr>Связь между вариантами и конфигурациями</vt:lpstr>
      <vt:lpstr>Свойства в варианте</vt:lpstr>
      <vt:lpstr>Версии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lifecycle management</dc:title>
  <dc:creator>Романов Михаил Леонидович</dc:creator>
  <cp:lastModifiedBy>Романов Михаил Леонидович</cp:lastModifiedBy>
  <cp:revision>32</cp:revision>
  <dcterms:created xsi:type="dcterms:W3CDTF">2022-11-17T15:26:49Z</dcterms:created>
  <dcterms:modified xsi:type="dcterms:W3CDTF">2022-11-18T09:59:00Z</dcterms:modified>
</cp:coreProperties>
</file>