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86" r:id="rId5"/>
    <p:sldId id="287" r:id="rId6"/>
    <p:sldId id="267" r:id="rId7"/>
    <p:sldId id="268" r:id="rId8"/>
    <p:sldId id="269" r:id="rId9"/>
    <p:sldId id="270" r:id="rId10"/>
    <p:sldId id="288" r:id="rId11"/>
    <p:sldId id="271" r:id="rId12"/>
    <p:sldId id="272" r:id="rId13"/>
    <p:sldId id="273" r:id="rId14"/>
    <p:sldId id="274" r:id="rId15"/>
    <p:sldId id="275" r:id="rId16"/>
    <p:sldId id="276" r:id="rId17"/>
    <p:sldId id="289" r:id="rId18"/>
    <p:sldId id="281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07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925C-D79E-40B7-BFE0-8193B2768B3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04F7-52EE-4AAF-96AC-F4403FEBC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0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3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NuGet package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4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67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7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framework references and content files</a:t>
            </a:r>
          </a:p>
          <a:p>
            <a:pPr marL="0" indent="0">
              <a:buNone/>
            </a:pPr>
            <a:r>
              <a:rPr lang="en-US" baseline="0" dirty="0" smtClean="0"/>
              <a:t>Sample1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System.Net.Http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Add Read Me files (as content)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0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4114800"/>
            <a:ext cx="11176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9046-9811-4EFC-A844-2F568197F3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2380650" y="2362200"/>
            <a:ext cx="7578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100" dirty="0" smtClean="0">
                <a:ln w="18000">
                  <a:solidFill>
                    <a:srgbClr val="00206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Демонстрация</a:t>
            </a:r>
            <a:endParaRPr lang="ru-RU" sz="8800" b="1" cap="none" spc="100" dirty="0">
              <a:ln w="18000">
                <a:solidFill>
                  <a:srgbClr val="00206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34007" y="635635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12/9/2022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6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0F6D-6863-4627-95F5-CFAE02D6710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1AD-2205-4B03-9143-02B28F3E0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en-us/nuget/create-packages/overview-and-workflo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studio.com/team-services/" TargetMode="External"/><Relationship Id="rId3" Type="http://schemas.openxmlformats.org/officeDocument/2006/relationships/hyperlink" Target="https://learn.microsoft.com/en-us/nuget/hosting-packages/nuget-server" TargetMode="External"/><Relationship Id="rId7" Type="http://schemas.openxmlformats.org/officeDocument/2006/relationships/hyperlink" Target="https://www.visualstudio.com/en-us/docs/package/overview" TargetMode="External"/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ru/packages/working-with-a-github-packages-registry/working-with-the-nuget-registry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myget.org/" TargetMode="External"/><Relationship Id="rId10" Type="http://schemas.openxmlformats.org/officeDocument/2006/relationships/hyperlink" Target="https://docs.microsoft.com/en-us/nuget/hosting-packages/overview" TargetMode="External"/><Relationship Id="rId4" Type="http://schemas.openxmlformats.org/officeDocument/2006/relationships/hyperlink" Target="https://loic-sharma.github.io/BaGet/" TargetMode="External"/><Relationship Id="rId9" Type="http://schemas.openxmlformats.org/officeDocument/2006/relationships/hyperlink" Target="https://www.visualstudio.com/tf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Packaging_Conven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NuGetPackageExplorer/NuGetPackageExplor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NuGet.Client/blob/dev/src/NuGet.Core/NuGet.Packaging/compiler/resources/nuspec.xsd" TargetMode="External"/><Relationship Id="rId2" Type="http://schemas.openxmlformats.org/officeDocument/2006/relationships/hyperlink" Target="https://learn.microsoft.com/en-us/nuget/reference/nuspec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reate-packages/creating-a-package-msbuild#set-propertie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package-version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nuget/create-packages/dependency-versions" TargetMode="External"/><Relationship Id="rId2" Type="http://schemas.openxmlformats.org/officeDocument/2006/relationships/hyperlink" Target="https://learn.microsoft.com/en-us/nuget/create-packages/select-assemblies-referenced-by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nuget/concepts/dependency-resolu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nuget/consume-packages/configuring-nuget-behavi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6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создания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CLI </a:t>
            </a:r>
            <a:r>
              <a:rPr lang="ru-RU" dirty="0" smtClean="0"/>
              <a:t>(</a:t>
            </a:r>
            <a:r>
              <a:rPr lang="en-US" dirty="0" smtClean="0"/>
              <a:t>legacy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CLI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 процессе сборки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52340" y="4532807"/>
            <a:ext cx="181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Create packages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18" y="1825625"/>
            <a:ext cx="6246401" cy="368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40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пакета при сборке</a:t>
            </a:r>
            <a:endParaRPr lang="ru-R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8186" y="2348345"/>
            <a:ext cx="5365173" cy="3612573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4961" y="2581729"/>
            <a:ext cx="6096073" cy="2166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Sdk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Microsoft.NET.Sdk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netstandard2.1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" y="2348345"/>
            <a:ext cx="4816824" cy="283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Стрелка вправо 2"/>
          <p:cNvSpPr/>
          <p:nvPr/>
        </p:nvSpPr>
        <p:spPr>
          <a:xfrm>
            <a:off x="4965517" y="37098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5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err="1" smtClean="0"/>
              <a:t>NuGet</a:t>
            </a:r>
            <a:r>
              <a:rPr lang="en-US" dirty="0" smtClean="0"/>
              <a:t> feed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http://www.nuget.org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 System</a:t>
            </a:r>
          </a:p>
          <a:p>
            <a:r>
              <a:rPr lang="en-US" dirty="0" smtClean="0">
                <a:hlinkClick r:id="rId3"/>
              </a:rPr>
              <a:t>NuGet.Server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hlinkClick r:id="rId4"/>
              </a:rPr>
              <a:t>BaGet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Third-party (SaaS)</a:t>
            </a:r>
          </a:p>
          <a:p>
            <a:pPr lvl="1"/>
            <a:r>
              <a:rPr lang="en-US" dirty="0" smtClean="0">
                <a:hlinkClick r:id="rId5"/>
              </a:rPr>
              <a:t>MyGet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-as-a-Service) </a:t>
            </a:r>
          </a:p>
          <a:p>
            <a:pPr lvl="1"/>
            <a:r>
              <a:rPr lang="en-US" dirty="0">
                <a:hlinkClick r:id="rId6"/>
              </a:rPr>
              <a:t>GitHub </a:t>
            </a:r>
            <a:r>
              <a:rPr lang="en-US" dirty="0" smtClean="0">
                <a:hlinkClick r:id="rId6"/>
              </a:rPr>
              <a:t>Packages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Package Management</a:t>
            </a:r>
            <a:r>
              <a:rPr lang="en-US" dirty="0" smtClean="0"/>
              <a:t> from </a:t>
            </a:r>
            <a:r>
              <a:rPr lang="en-US" dirty="0" smtClean="0">
                <a:hlinkClick r:id="rId8"/>
              </a:rPr>
              <a:t>VS Team Services</a:t>
            </a:r>
            <a:r>
              <a:rPr lang="en-US" dirty="0" smtClean="0"/>
              <a:t> and </a:t>
            </a:r>
            <a:r>
              <a:rPr lang="en-US" dirty="0" smtClean="0">
                <a:hlinkClick r:id="rId9"/>
              </a:rPr>
              <a:t>TFS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988883" y="5850235"/>
            <a:ext cx="4170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10"/>
              </a:rPr>
              <a:t>Hosting Your Own NuGet Feeds</a:t>
            </a:r>
            <a:endParaRPr lang="ru-R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1578348"/>
            <a:ext cx="5616098" cy="32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Локальная папка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8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Nuget Package</a:t>
            </a:r>
            <a:r>
              <a:rPr lang="ru-RU" smtClean="0"/>
              <a:t/>
            </a:r>
            <a:br>
              <a:rPr lang="ru-RU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1126" y="1825625"/>
            <a:ext cx="44126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Zip-</a:t>
            </a:r>
            <a:r>
              <a:rPr lang="ru-RU" dirty="0" smtClean="0"/>
              <a:t>архив, содержащий</a:t>
            </a:r>
            <a:endParaRPr lang="en-US" dirty="0" smtClean="0"/>
          </a:p>
          <a:p>
            <a:pPr lvl="1"/>
            <a:r>
              <a:rPr lang="ru-RU" dirty="0" smtClean="0"/>
              <a:t>Папки </a:t>
            </a:r>
            <a:endParaRPr lang="en-US" dirty="0" smtClean="0"/>
          </a:p>
          <a:p>
            <a:pPr lvl="2"/>
            <a:r>
              <a:rPr lang="en-US" dirty="0" smtClean="0"/>
              <a:t>.\lib</a:t>
            </a:r>
          </a:p>
          <a:p>
            <a:pPr lvl="2"/>
            <a:r>
              <a:rPr lang="en-US" dirty="0" smtClean="0"/>
              <a:t>.\content</a:t>
            </a:r>
          </a:p>
          <a:p>
            <a:pPr lvl="2"/>
            <a:r>
              <a:rPr lang="en-US" dirty="0" smtClean="0"/>
              <a:t>.\build</a:t>
            </a:r>
          </a:p>
          <a:p>
            <a:pPr lvl="2"/>
            <a:r>
              <a:rPr lang="en-US" dirty="0" smtClean="0"/>
              <a:t>.\tools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nuspec</a:t>
            </a:r>
            <a:r>
              <a:rPr lang="ru-RU" dirty="0" smtClean="0"/>
              <a:t> файл:</a:t>
            </a:r>
            <a:endParaRPr lang="en-US" dirty="0" smtClean="0"/>
          </a:p>
          <a:p>
            <a:pPr lvl="2"/>
            <a:r>
              <a:rPr lang="ru-RU" dirty="0" smtClean="0"/>
              <a:t>Метаданные (название, автор, …)</a:t>
            </a:r>
            <a:endParaRPr lang="en-US" dirty="0" smtClean="0"/>
          </a:p>
          <a:p>
            <a:pPr lvl="2"/>
            <a:r>
              <a:rPr lang="ru-RU" dirty="0" smtClean="0"/>
              <a:t>Зависимости от других пакетов</a:t>
            </a:r>
            <a:endParaRPr lang="en-US" dirty="0" smtClean="0"/>
          </a:p>
          <a:p>
            <a:pPr lvl="2"/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783311" y="1027906"/>
            <a:ext cx="323678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Open Packaging Conventions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306418" y="5987135"/>
            <a:ext cx="275976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NuGet Package Explorer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7" y="1217734"/>
            <a:ext cx="4718555" cy="441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6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6309" y="167698"/>
            <a:ext cx="9438409" cy="64161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http://schemas.microsoft.com/packaging/2013/05/nuspec.xsd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Castle.Core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5.1.0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Project Contributors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Apache-2.0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https://licenses.nuget.org/Apache-2.0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castle-logo.png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http://www.castleproject.org/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http://www.castleproject.org/img/castle-logo.png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Core, including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DynamicProxy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Logging Abstractions and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DictionaryAdapter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 (c) 2004-2022 Castle Project - http://www.castleproject.org/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dynamicproxy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dynamic proxy dynamicproxy2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dictionaryadapter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emailsender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repository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https://github.com/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/Core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.NETFramework4.6.2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net6.0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6.0.0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.NETStandard2.0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System.Reflection.Emit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.NETStandard2.1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frameworkAssemblies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.NETFramework4.6.2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frameworkAssemblies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26086" y="1602950"/>
            <a:ext cx="190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nuspec</a:t>
            </a:r>
            <a:r>
              <a:rPr lang="en-US" dirty="0">
                <a:hlinkClick r:id="rId2"/>
              </a:rPr>
              <a:t> Reference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6086" y="2400695"/>
            <a:ext cx="153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Schema (XSD)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4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properties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1446" y="1778592"/>
            <a:ext cx="9317182" cy="2463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Power 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 Power Collections group of collection classes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 (c) 2004-2007,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91612" y="5416034"/>
            <a:ext cx="150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Set properties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7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Versioning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version: </a:t>
            </a:r>
            <a:r>
              <a:rPr lang="en-US" i="1" dirty="0" err="1"/>
              <a:t>Major.Minor.Patch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Prerelease version: </a:t>
            </a:r>
            <a:r>
              <a:rPr lang="en-US" i="1" dirty="0" err="1"/>
              <a:t>Major.Minor.Patch</a:t>
            </a:r>
            <a:r>
              <a:rPr lang="en-US" i="1" dirty="0"/>
              <a:t>–Some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1.0.1-alpha</a:t>
            </a:r>
          </a:p>
          <a:p>
            <a:pPr marL="457200" lvl="1" indent="0">
              <a:buNone/>
            </a:pPr>
            <a:r>
              <a:rPr lang="en-US" dirty="0"/>
              <a:t>1.0.1-beta</a:t>
            </a:r>
          </a:p>
          <a:p>
            <a:pPr marL="457200" lvl="1" indent="0">
              <a:buNone/>
            </a:pPr>
            <a:r>
              <a:rPr lang="en-US" dirty="0"/>
              <a:t>1.0.1-rc2</a:t>
            </a:r>
          </a:p>
          <a:p>
            <a:pPr marL="457200" lvl="1" indent="0">
              <a:buNone/>
            </a:pPr>
            <a:r>
              <a:rPr lang="en-US" dirty="0"/>
              <a:t>1.0.1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016782" y="5353689"/>
            <a:ext cx="1956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Package versioning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5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(</a:t>
            </a:r>
            <a:r>
              <a:rPr lang="en-US" dirty="0" smtClean="0"/>
              <a:t>References)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/>
          <a:lstStyle/>
          <a:p>
            <a:r>
              <a:rPr lang="ru-RU" dirty="0" smtClean="0"/>
              <a:t>Источник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Зависимости проекта для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пакета</a:t>
            </a:r>
          </a:p>
          <a:p>
            <a:pPr lvl="1"/>
            <a:endParaRPr lang="en-US" dirty="0"/>
          </a:p>
          <a:p>
            <a:r>
              <a:rPr lang="ru-RU" dirty="0" smtClean="0"/>
              <a:t>Применяется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Как неявные зависимости в проекте, подключающем пакет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5198"/>
              </p:ext>
            </p:extLst>
          </p:nvPr>
        </p:nvGraphicFramePr>
        <p:xfrm>
          <a:off x="7105389" y="1690688"/>
          <a:ext cx="46189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1.0 ≤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(1.0, 2.0]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1.0 &lt; x ≤ 2.0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empty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latest version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[1.0]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x == 1.0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(,1.0)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x &lt; 1.0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(1.0,)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1.0 &lt; x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14278" y="4819791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Select Assemblies Referenced By Projects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099433" y="5394578"/>
            <a:ext cx="225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Dependency Versions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080322" y="5969365"/>
            <a:ext cx="427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How </a:t>
            </a:r>
            <a:r>
              <a:rPr lang="en-US" dirty="0" err="1">
                <a:hlinkClick r:id="rId4"/>
              </a:rPr>
              <a:t>NuGet</a:t>
            </a:r>
            <a:r>
              <a:rPr lang="en-US" dirty="0">
                <a:hlinkClick r:id="rId4"/>
              </a:rPr>
              <a:t> resolves package dependencies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.\lib folder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512484" cy="4351338"/>
          </a:xfrm>
        </p:spPr>
        <p:txBody>
          <a:bodyPr/>
          <a:lstStyle/>
          <a:p>
            <a:r>
              <a:rPr lang="ru-RU" dirty="0" smtClean="0"/>
              <a:t>Источник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Assembly </a:t>
            </a:r>
            <a:r>
              <a:rPr lang="ru-RU" dirty="0" smtClean="0"/>
              <a:t>– результаты сборки</a:t>
            </a:r>
          </a:p>
          <a:p>
            <a:pPr lvl="1"/>
            <a:r>
              <a:rPr lang="ru-RU" dirty="0" smtClean="0"/>
              <a:t>Поддерживается множество </a:t>
            </a:r>
            <a:r>
              <a:rPr lang="en-US" dirty="0" smtClean="0"/>
              <a:t>target (</a:t>
            </a:r>
            <a:r>
              <a:rPr lang="ru-RU" dirty="0" smtClean="0"/>
              <a:t>для разных </a:t>
            </a:r>
            <a:r>
              <a:rPr lang="en-US" dirty="0" smtClean="0"/>
              <a:t>framework)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Применяется</a:t>
            </a:r>
            <a:endParaRPr lang="en-US" dirty="0" smtClean="0"/>
          </a:p>
          <a:p>
            <a:pPr lvl="1"/>
            <a:r>
              <a:rPr lang="ru-RU" dirty="0" smtClean="0"/>
              <a:t>Как явные</a:t>
            </a:r>
            <a:r>
              <a:rPr lang="en-US" dirty="0" smtClean="0"/>
              <a:t> references </a:t>
            </a:r>
            <a:r>
              <a:rPr lang="ru-RU" dirty="0" smtClean="0"/>
              <a:t>в проекте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50684" y="1470678"/>
            <a:ext cx="3048000" cy="266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\lib</a:t>
            </a:r>
          </a:p>
          <a:p>
            <a:r>
              <a:rPr lang="en-US" dirty="0"/>
              <a:t>    \net11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\net20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\net40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\sl40</a:t>
            </a:r>
          </a:p>
          <a:p>
            <a:r>
              <a:rPr lang="en-US" dirty="0"/>
              <a:t>        \MyAssembly.dll</a:t>
            </a:r>
          </a:p>
        </p:txBody>
      </p:sp>
    </p:spTree>
    <p:extLst>
      <p:ext uri="{BB962C8B-B14F-4D97-AF65-F5344CB8AC3E}">
        <p14:creationId xmlns:p14="http://schemas.microsoft.com/office/powerpoint/2010/main" val="5952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.\content folder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project items</a:t>
            </a:r>
            <a:r>
              <a:rPr lang="ru-RU" dirty="0" smtClean="0"/>
              <a:t> с указанным</a:t>
            </a:r>
            <a:endParaRPr lang="en-US" dirty="0" smtClean="0"/>
          </a:p>
          <a:p>
            <a:pPr lvl="2"/>
            <a:r>
              <a:rPr lang="en-US" dirty="0" smtClean="0"/>
              <a:t>Build Action == Content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Применяется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content files </a:t>
            </a:r>
            <a:r>
              <a:rPr lang="ru-RU" dirty="0" smtClean="0"/>
              <a:t>в проекте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57" y="1675064"/>
            <a:ext cx="4118910" cy="25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framework references and content </a:t>
            </a:r>
            <a:r>
              <a:rPr lang="en-US" dirty="0" smtClean="0"/>
              <a:t>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0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Nuget interfaces</a:t>
            </a:r>
            <a:r>
              <a:rPr lang="ru-RU" smtClean="0"/>
              <a:t/>
            </a:r>
            <a:br>
              <a:rPr lang="ru-RU" smtClean="0"/>
            </a:b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320694" cy="4351338"/>
          </a:xfrm>
        </p:spPr>
        <p:txBody>
          <a:bodyPr/>
          <a:lstStyle/>
          <a:p>
            <a:r>
              <a:rPr lang="en-US" dirty="0" smtClean="0"/>
              <a:t>Visual Studio UI</a:t>
            </a:r>
          </a:p>
          <a:p>
            <a:r>
              <a:rPr lang="en-US" dirty="0" smtClean="0"/>
              <a:t>Package Manager Console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CLI (nuget.exe)</a:t>
            </a:r>
            <a:endParaRPr lang="ru-RU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 Core)</a:t>
            </a:r>
          </a:p>
          <a:p>
            <a:pPr lvl="1"/>
            <a:r>
              <a:rPr lang="en-US" dirty="0" smtClean="0"/>
              <a:t>add/list/remove</a:t>
            </a:r>
          </a:p>
          <a:p>
            <a:pPr lvl="1"/>
            <a:r>
              <a:rPr lang="en-US" dirty="0" smtClean="0"/>
              <a:t>pack</a:t>
            </a:r>
          </a:p>
          <a:p>
            <a:pPr lvl="1"/>
            <a:r>
              <a:rPr lang="en-US" dirty="0" err="1" smtClean="0"/>
              <a:t>nuget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11" y="1259169"/>
            <a:ext cx="5504423" cy="364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35" y="4331302"/>
            <a:ext cx="6752382" cy="21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92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87796"/>
              </p:ext>
            </p:extLst>
          </p:nvPr>
        </p:nvGraphicFramePr>
        <p:xfrm>
          <a:off x="838200" y="2352750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9664227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167758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Место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Любая</a:t>
                      </a:r>
                      <a:r>
                        <a:rPr lang="ru-RU" baseline="0" dirty="0" smtClean="0"/>
                        <a:t> папка на диске, выше по дереву, чем текущая.</a:t>
                      </a:r>
                    </a:p>
                    <a:p>
                      <a:r>
                        <a:rPr lang="ru-RU" baseline="0" dirty="0" smtClean="0"/>
                        <a:t>Чаще всего – папка </a:t>
                      </a:r>
                      <a:r>
                        <a:rPr lang="ru-RU" baseline="0" dirty="0" err="1" smtClean="0"/>
                        <a:t>солюшена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Профиль пользователя:</a:t>
                      </a:r>
                    </a:p>
                    <a:p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appdata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NuGet.Config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Папка «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Files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ProgramFiles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(x86)%\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1719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021240" y="5374470"/>
            <a:ext cx="309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NuGet</a:t>
            </a:r>
            <a:r>
              <a:rPr lang="en-US" dirty="0">
                <a:hlinkClick r:id="rId3"/>
              </a:rPr>
              <a:t> configurations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916" y="1652387"/>
            <a:ext cx="1895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dk1"/>
                </a:solidFill>
              </a:rPr>
              <a:t>NuGet.Config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260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/>
              <a:t>s</a:t>
            </a:r>
            <a:r>
              <a:rPr lang="en-US" dirty="0" smtClean="0"/>
              <a:t>ources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46764" y="1457767"/>
            <a:ext cx="298992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sources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list source 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87" y="688481"/>
            <a:ext cx="5524202" cy="3222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764" y="2200645"/>
            <a:ext cx="526729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nuget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sources add 	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-</a:t>
            </a:r>
            <a:r>
              <a:rPr lang="en-US" sz="1600" dirty="0">
                <a:latin typeface="Consolas" panose="020B0609020204030204" pitchFamily="49" charset="0"/>
              </a:rPr>
              <a:t>Name "</a:t>
            </a:r>
            <a:r>
              <a:rPr lang="en-US" sz="1600" dirty="0" smtClean="0">
                <a:latin typeface="Consolas" panose="020B0609020204030204" pitchFamily="49" charset="0"/>
              </a:rPr>
              <a:t>Local</a:t>
            </a:r>
            <a:r>
              <a:rPr lang="ru-RU" sz="1600" dirty="0" smtClean="0">
                <a:latin typeface="Consolas" panose="020B0609020204030204" pitchFamily="49" charset="0"/>
              </a:rPr>
              <a:t> 2</a:t>
            </a:r>
            <a:r>
              <a:rPr lang="en-US" sz="1600" dirty="0" smtClean="0">
                <a:latin typeface="Consolas" panose="020B0609020204030204" pitchFamily="49" charset="0"/>
              </a:rPr>
              <a:t>" </a:t>
            </a:r>
            <a:r>
              <a:rPr lang="en-US" sz="1600" dirty="0">
                <a:latin typeface="Consolas" panose="020B0609020204030204" pitchFamily="49" charset="0"/>
              </a:rPr>
              <a:t>-Source "c:\</a:t>
            </a:r>
            <a:r>
              <a:rPr lang="en-US" sz="1600" dirty="0" smtClean="0">
                <a:latin typeface="Consolas" panose="020B0609020204030204" pitchFamily="49" charset="0"/>
              </a:rPr>
              <a:t>Temp"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add </a:t>
            </a:r>
            <a:r>
              <a:rPr lang="en-US" sz="1600" dirty="0" smtClean="0">
                <a:latin typeface="Consolas" panose="020B0609020204030204" pitchFamily="49" charset="0"/>
              </a:rPr>
              <a:t>source 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-</a:t>
            </a:r>
            <a:r>
              <a:rPr lang="en-US" sz="1600" dirty="0">
                <a:latin typeface="Consolas" panose="020B0609020204030204" pitchFamily="49" charset="0"/>
              </a:rPr>
              <a:t>n "Local 2" c:\Temp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764" y="3539664"/>
            <a:ext cx="422423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nuget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sources </a:t>
            </a:r>
            <a:r>
              <a:rPr lang="en-US" sz="1600" dirty="0" smtClean="0">
                <a:latin typeface="Consolas" panose="020B0609020204030204" pitchFamily="49" charset="0"/>
              </a:rPr>
              <a:t>remove </a:t>
            </a:r>
            <a:r>
              <a:rPr lang="en-US" sz="1600" dirty="0">
                <a:latin typeface="Consolas" panose="020B0609020204030204" pitchFamily="49" charset="0"/>
              </a:rPr>
              <a:t>-Name "</a:t>
            </a:r>
            <a:r>
              <a:rPr lang="en-US" sz="1600" dirty="0" smtClean="0">
                <a:latin typeface="Consolas" panose="020B0609020204030204" pitchFamily="49" charset="0"/>
              </a:rPr>
              <a:t>Local</a:t>
            </a:r>
            <a:r>
              <a:rPr lang="ru-RU" sz="1600" dirty="0" smtClean="0">
                <a:latin typeface="Consolas" panose="020B0609020204030204" pitchFamily="49" charset="0"/>
              </a:rPr>
              <a:t> 2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remove source "Local 2"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27956" y="4324685"/>
            <a:ext cx="8680377" cy="23974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packageSources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nuget.org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https://api.nuget.org/v3/index.json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D:\_NuGet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packageSources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disabledPackageSources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disabledPackageSources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4636" y="4995313"/>
            <a:ext cx="144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NuGet.Config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пакеты</a:t>
            </a:r>
            <a:r>
              <a:rPr lang="en-US" dirty="0" smtClean="0"/>
              <a:t> </a:t>
            </a:r>
            <a:r>
              <a:rPr lang="ru-RU" dirty="0" smtClean="0"/>
              <a:t>из проектов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27551" y="1791222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 </a:t>
            </a:r>
            <a:r>
              <a:rPr lang="en-US" b="1" dirty="0" err="1" smtClean="0"/>
              <a:t>PackageReference</a:t>
            </a:r>
            <a:r>
              <a:rPr lang="en-US" b="1" dirty="0" smtClean="0"/>
              <a:t>-style </a:t>
            </a:r>
            <a:r>
              <a:rPr lang="ru-RU" b="1" dirty="0" smtClean="0"/>
              <a:t>проект</a:t>
            </a: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62929" y="2649756"/>
            <a:ext cx="1870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packages.config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06580" y="1791222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PackageReference</a:t>
            </a:r>
            <a:r>
              <a:rPr lang="en-US" b="1" dirty="0"/>
              <a:t>-style</a:t>
            </a:r>
            <a:r>
              <a:rPr lang="ru-RU" b="1" dirty="0" smtClean="0"/>
              <a:t> </a:t>
            </a:r>
            <a:r>
              <a:rPr lang="ru-RU" b="1" dirty="0"/>
              <a:t>проект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929" y="3803130"/>
            <a:ext cx="49487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6.0.8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net45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38204" y="3585315"/>
            <a:ext cx="475643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&lt;!--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PackageReference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6.0.8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PackageReference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&lt;!--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8726" y="2591959"/>
            <a:ext cx="133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Project file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975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Cache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4094017"/>
            <a:ext cx="10515600" cy="208294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проекте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PackageReference</a:t>
            </a:r>
            <a:r>
              <a:rPr lang="en-US" dirty="0" smtClean="0"/>
              <a:t>-style </a:t>
            </a:r>
            <a:r>
              <a:rPr lang="ru-RU" dirty="0"/>
              <a:t>проект</a:t>
            </a:r>
          </a:p>
          <a:p>
            <a:pPr lvl="2"/>
            <a:r>
              <a:rPr lang="ru-RU" dirty="0" smtClean="0"/>
              <a:t>\</a:t>
            </a:r>
            <a:r>
              <a:rPr lang="en-US" dirty="0" smtClean="0"/>
              <a:t>&lt;</a:t>
            </a:r>
            <a:r>
              <a:rPr lang="ru-RU" dirty="0" smtClean="0"/>
              <a:t>папка </a:t>
            </a:r>
            <a:r>
              <a:rPr lang="en-US" dirty="0" smtClean="0"/>
              <a:t>solution&gt;\packages</a:t>
            </a:r>
            <a:endParaRPr lang="en-US" dirty="0"/>
          </a:p>
          <a:p>
            <a:pPr lvl="1"/>
            <a:endParaRPr lang="ru-RU" dirty="0" smtClean="0"/>
          </a:p>
          <a:p>
            <a:pPr lvl="1"/>
            <a:r>
              <a:rPr lang="en-US" dirty="0" err="1"/>
              <a:t>PackageReference</a:t>
            </a:r>
            <a:r>
              <a:rPr lang="en-US" dirty="0" smtClean="0"/>
              <a:t>-style </a:t>
            </a:r>
            <a:r>
              <a:rPr lang="ru-RU" dirty="0"/>
              <a:t>проект</a:t>
            </a:r>
          </a:p>
          <a:p>
            <a:pPr lvl="2"/>
            <a:r>
              <a:rPr lang="ru-RU" dirty="0" smtClean="0"/>
              <a:t>напрямую из кэша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65565" y="1694852"/>
            <a:ext cx="310213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nuget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locals all </a:t>
            </a:r>
            <a:r>
              <a:rPr lang="en-US" sz="1600" dirty="0" smtClean="0">
                <a:latin typeface="Consolas" panose="020B0609020204030204" pitchFamily="49" charset="0"/>
              </a:rPr>
              <a:t>–list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all -l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565" y="2648116"/>
            <a:ext cx="444865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nuget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locals global-packages </a:t>
            </a:r>
            <a:r>
              <a:rPr lang="en-US" sz="1600" dirty="0" smtClean="0">
                <a:latin typeface="Consolas" panose="020B0609020204030204" pitchFamily="49" charset="0"/>
              </a:rPr>
              <a:t>–clear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global-packages -c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97" y="933246"/>
            <a:ext cx="5723738" cy="3472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8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1251</Words>
  <Application>Microsoft Office PowerPoint</Application>
  <PresentationFormat>Широкоэкранный</PresentationFormat>
  <Paragraphs>225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NuGet</vt:lpstr>
      <vt:lpstr>Введение в NuGet</vt:lpstr>
      <vt:lpstr>Nuget interfaces </vt:lpstr>
      <vt:lpstr>Использование NuGet</vt:lpstr>
      <vt:lpstr>Конфигурация</vt:lpstr>
      <vt:lpstr>Package sources </vt:lpstr>
      <vt:lpstr>Ссылки на пакеты из проектов</vt:lpstr>
      <vt:lpstr>NuGet Cache</vt:lpstr>
      <vt:lpstr>Собственные NuGet packages</vt:lpstr>
      <vt:lpstr>Варианты создания</vt:lpstr>
      <vt:lpstr>Создание NuGet пакета при сборке</vt:lpstr>
      <vt:lpstr>Simple NuGet package</vt:lpstr>
      <vt:lpstr>Хостинг NuGet feed</vt:lpstr>
      <vt:lpstr>Локальная папка </vt:lpstr>
      <vt:lpstr>Nuget Package </vt:lpstr>
      <vt:lpstr>Презентация PowerPoint</vt:lpstr>
      <vt:lpstr>Package properties</vt:lpstr>
      <vt:lpstr>Package Versioning</vt:lpstr>
      <vt:lpstr>Зависимости (References)</vt:lpstr>
      <vt:lpstr>.\lib folder</vt:lpstr>
      <vt:lpstr>.\content folder</vt:lpstr>
      <vt:lpstr>Add framework references and content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Михаил Леонидович</dc:creator>
  <cp:lastModifiedBy>Романов Михаил Леонидович</cp:lastModifiedBy>
  <cp:revision>34</cp:revision>
  <dcterms:created xsi:type="dcterms:W3CDTF">2022-11-20T14:26:12Z</dcterms:created>
  <dcterms:modified xsi:type="dcterms:W3CDTF">2022-12-09T06:05:22Z</dcterms:modified>
</cp:coreProperties>
</file>