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90" r:id="rId4"/>
    <p:sldId id="291" r:id="rId5"/>
    <p:sldId id="258" r:id="rId6"/>
    <p:sldId id="259" r:id="rId7"/>
    <p:sldId id="260" r:id="rId8"/>
    <p:sldId id="261" r:id="rId9"/>
    <p:sldId id="262" r:id="rId10"/>
    <p:sldId id="263" r:id="rId11"/>
    <p:sldId id="292" r:id="rId12"/>
    <p:sldId id="294" r:id="rId13"/>
    <p:sldId id="295" r:id="rId14"/>
    <p:sldId id="296" r:id="rId15"/>
    <p:sldId id="293" r:id="rId16"/>
    <p:sldId id="264" r:id="rId17"/>
    <p:sldId id="265" r:id="rId18"/>
    <p:sldId id="269" r:id="rId19"/>
    <p:sldId id="270" r:id="rId20"/>
    <p:sldId id="271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9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Михаил Романов" initials="МР" lastIdx="1" clrIdx="0">
    <p:extLst>
      <p:ext uri="{19B8F6BF-5375-455C-9EA6-DF929625EA0E}">
        <p15:presenceInfo xmlns:p15="http://schemas.microsoft.com/office/powerpoint/2012/main" userId="4951010e839e4f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78" autoAdjust="0"/>
  </p:normalViewPr>
  <p:slideViewPr>
    <p:cSldViewPr snapToGrid="0">
      <p:cViewPr varScale="1">
        <p:scale>
          <a:sx n="96" d="100"/>
          <a:sy n="96" d="100"/>
        </p:scale>
        <p:origin x="11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030185-F6B1-4AFB-B058-23F063B30A26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127646-1DAD-45BB-8EBC-44838E386E02}">
      <dgm:prSet/>
      <dgm:spPr/>
      <dgm:t>
        <a:bodyPr/>
        <a:lstStyle/>
        <a:p>
          <a:pPr rtl="0"/>
          <a:r>
            <a:rPr lang="en-US" dirty="0" smtClean="0"/>
            <a:t>SQL &amp; SQLCLR development in VS</a:t>
          </a:r>
          <a:endParaRPr lang="en-US" dirty="0"/>
        </a:p>
      </dgm:t>
    </dgm:pt>
    <dgm:pt modelId="{E7A82EAB-E657-4CB6-9A09-2CDBCD2014E2}" type="parTrans" cxnId="{9CBC31FA-56F0-4A2D-B349-09F2BEC2CF39}">
      <dgm:prSet/>
      <dgm:spPr/>
      <dgm:t>
        <a:bodyPr/>
        <a:lstStyle/>
        <a:p>
          <a:endParaRPr lang="en-US"/>
        </a:p>
      </dgm:t>
    </dgm:pt>
    <dgm:pt modelId="{A9C94E1A-E27C-41A5-AC12-32DBF7BF7E3E}" type="sibTrans" cxnId="{9CBC31FA-56F0-4A2D-B349-09F2BEC2CF39}">
      <dgm:prSet/>
      <dgm:spPr/>
      <dgm:t>
        <a:bodyPr/>
        <a:lstStyle/>
        <a:p>
          <a:endParaRPr lang="en-US"/>
        </a:p>
      </dgm:t>
    </dgm:pt>
    <dgm:pt modelId="{8CC39F80-C6D4-4DEB-A164-7868CF3CDE86}">
      <dgm:prSet/>
      <dgm:spPr/>
      <dgm:t>
        <a:bodyPr/>
        <a:lstStyle/>
        <a:p>
          <a:pPr rtl="0"/>
          <a:r>
            <a:rPr lang="en-US" smtClean="0"/>
            <a:t>Writing code</a:t>
          </a:r>
          <a:endParaRPr lang="en-US"/>
        </a:p>
      </dgm:t>
    </dgm:pt>
    <dgm:pt modelId="{6246D75F-6A20-4B9E-BF75-70EEDDDA7362}" type="parTrans" cxnId="{FA3AFACE-A83A-44ED-8431-CC35AE1E9620}">
      <dgm:prSet/>
      <dgm:spPr/>
      <dgm:t>
        <a:bodyPr/>
        <a:lstStyle/>
        <a:p>
          <a:endParaRPr lang="en-US"/>
        </a:p>
      </dgm:t>
    </dgm:pt>
    <dgm:pt modelId="{84FA6EF8-02CB-4693-A099-6A1B46CBE7F3}" type="sibTrans" cxnId="{FA3AFACE-A83A-44ED-8431-CC35AE1E9620}">
      <dgm:prSet/>
      <dgm:spPr/>
      <dgm:t>
        <a:bodyPr/>
        <a:lstStyle/>
        <a:p>
          <a:endParaRPr lang="en-US"/>
        </a:p>
      </dgm:t>
    </dgm:pt>
    <dgm:pt modelId="{CB8827F1-5468-43AF-A336-39E689359C96}">
      <dgm:prSet/>
      <dgm:spPr/>
      <dgm:t>
        <a:bodyPr/>
        <a:lstStyle/>
        <a:p>
          <a:pPr rtl="0"/>
          <a:r>
            <a:rPr lang="en-US" dirty="0" smtClean="0"/>
            <a:t>Debug </a:t>
          </a:r>
          <a:endParaRPr lang="en-US" dirty="0"/>
        </a:p>
      </dgm:t>
    </dgm:pt>
    <dgm:pt modelId="{5001DB18-4D66-4607-A415-10C72E1D7DDA}" type="parTrans" cxnId="{C1648652-3B9D-4EBF-B97A-5E94222E0571}">
      <dgm:prSet/>
      <dgm:spPr/>
      <dgm:t>
        <a:bodyPr/>
        <a:lstStyle/>
        <a:p>
          <a:endParaRPr lang="en-US"/>
        </a:p>
      </dgm:t>
    </dgm:pt>
    <dgm:pt modelId="{A0367202-3AC0-4819-82E4-37ABFBB459F7}" type="sibTrans" cxnId="{C1648652-3B9D-4EBF-B97A-5E94222E0571}">
      <dgm:prSet/>
      <dgm:spPr/>
      <dgm:t>
        <a:bodyPr/>
        <a:lstStyle/>
        <a:p>
          <a:endParaRPr lang="en-US"/>
        </a:p>
      </dgm:t>
    </dgm:pt>
    <dgm:pt modelId="{E1BC75A6-11AB-4556-89A0-C2B7C39F0CEA}">
      <dgm:prSet/>
      <dgm:spPr/>
      <dgm:t>
        <a:bodyPr/>
        <a:lstStyle/>
        <a:p>
          <a:pPr rtl="0"/>
          <a:r>
            <a:rPr lang="en-US" smtClean="0"/>
            <a:t>Build</a:t>
          </a:r>
          <a:endParaRPr lang="en-US"/>
        </a:p>
      </dgm:t>
    </dgm:pt>
    <dgm:pt modelId="{2986BECE-EA73-4DB3-AB05-FC2C85A491E5}" type="parTrans" cxnId="{7E4C2247-979A-4F6A-9D69-F468EAB78A14}">
      <dgm:prSet/>
      <dgm:spPr/>
      <dgm:t>
        <a:bodyPr/>
        <a:lstStyle/>
        <a:p>
          <a:endParaRPr lang="en-US"/>
        </a:p>
      </dgm:t>
    </dgm:pt>
    <dgm:pt modelId="{80FC761B-C97F-4847-8F84-F12FFBFA48F6}" type="sibTrans" cxnId="{7E4C2247-979A-4F6A-9D69-F468EAB78A14}">
      <dgm:prSet/>
      <dgm:spPr/>
      <dgm:t>
        <a:bodyPr/>
        <a:lstStyle/>
        <a:p>
          <a:endParaRPr lang="en-US"/>
        </a:p>
      </dgm:t>
    </dgm:pt>
    <dgm:pt modelId="{2FDED24C-E411-4506-96A7-F5C263A04655}">
      <dgm:prSet/>
      <dgm:spPr/>
      <dgm:t>
        <a:bodyPr/>
        <a:lstStyle/>
        <a:p>
          <a:pPr rtl="0"/>
          <a:r>
            <a:rPr lang="en-US" smtClean="0"/>
            <a:t>Deploy</a:t>
          </a:r>
          <a:endParaRPr lang="en-US"/>
        </a:p>
      </dgm:t>
    </dgm:pt>
    <dgm:pt modelId="{6145C1B7-075C-4A7B-AA39-EFC5204E3836}" type="parTrans" cxnId="{EEF9165C-CA35-4B08-A0F0-D9493F5AAAE1}">
      <dgm:prSet/>
      <dgm:spPr/>
      <dgm:t>
        <a:bodyPr/>
        <a:lstStyle/>
        <a:p>
          <a:endParaRPr lang="en-US"/>
        </a:p>
      </dgm:t>
    </dgm:pt>
    <dgm:pt modelId="{7AB69E11-AE0E-4BBF-9826-D294B22134FB}" type="sibTrans" cxnId="{EEF9165C-CA35-4B08-A0F0-D9493F5AAAE1}">
      <dgm:prSet/>
      <dgm:spPr/>
      <dgm:t>
        <a:bodyPr/>
        <a:lstStyle/>
        <a:p>
          <a:endParaRPr lang="en-US"/>
        </a:p>
      </dgm:t>
    </dgm:pt>
    <dgm:pt modelId="{998A0DBC-A63C-4C7B-9CC8-9B96FE006861}">
      <dgm:prSet/>
      <dgm:spPr/>
      <dgm:t>
        <a:bodyPr/>
        <a:lstStyle/>
        <a:p>
          <a:pPr rtl="0"/>
          <a:r>
            <a:rPr lang="en-US" dirty="0" smtClean="0"/>
            <a:t>Unit tests </a:t>
          </a:r>
          <a:endParaRPr lang="en-US" dirty="0"/>
        </a:p>
      </dgm:t>
    </dgm:pt>
    <dgm:pt modelId="{5907A30D-B750-4C53-A785-7365776CF90A}" type="parTrans" cxnId="{8EDEF9FA-F317-4C53-9601-8BC3D5A6ADE4}">
      <dgm:prSet/>
      <dgm:spPr/>
      <dgm:t>
        <a:bodyPr/>
        <a:lstStyle/>
        <a:p>
          <a:endParaRPr lang="en-US"/>
        </a:p>
      </dgm:t>
    </dgm:pt>
    <dgm:pt modelId="{B9DD82F6-3999-4977-B602-5454224B6B38}" type="sibTrans" cxnId="{8EDEF9FA-F317-4C53-9601-8BC3D5A6ADE4}">
      <dgm:prSet/>
      <dgm:spPr/>
      <dgm:t>
        <a:bodyPr/>
        <a:lstStyle/>
        <a:p>
          <a:endParaRPr lang="en-US"/>
        </a:p>
      </dgm:t>
    </dgm:pt>
    <dgm:pt modelId="{3DDA6AF9-326C-4C92-A773-B831CBAEBCC8}">
      <dgm:prSet/>
      <dgm:spPr/>
      <dgm:t>
        <a:bodyPr/>
        <a:lstStyle/>
        <a:p>
          <a:pPr rtl="0"/>
          <a:r>
            <a:rPr lang="en-US" smtClean="0"/>
            <a:t>Code </a:t>
          </a:r>
          <a:r>
            <a:rPr lang="en-US" dirty="0" smtClean="0"/>
            <a:t>Analysis </a:t>
          </a:r>
          <a:endParaRPr lang="en-US" dirty="0"/>
        </a:p>
      </dgm:t>
    </dgm:pt>
    <dgm:pt modelId="{179DF015-C0BB-4543-AD6D-742314401120}" type="parTrans" cxnId="{A238CEDC-72BE-4FD5-A50C-CCBA0F44CD3B}">
      <dgm:prSet/>
      <dgm:spPr/>
      <dgm:t>
        <a:bodyPr/>
        <a:lstStyle/>
        <a:p>
          <a:endParaRPr lang="en-US"/>
        </a:p>
      </dgm:t>
    </dgm:pt>
    <dgm:pt modelId="{60F22690-16F4-48A6-BE9A-12145CD051AA}" type="sibTrans" cxnId="{A238CEDC-72BE-4FD5-A50C-CCBA0F44CD3B}">
      <dgm:prSet/>
      <dgm:spPr/>
      <dgm:t>
        <a:bodyPr/>
        <a:lstStyle/>
        <a:p>
          <a:endParaRPr lang="en-US"/>
        </a:p>
      </dgm:t>
    </dgm:pt>
    <dgm:pt modelId="{EC384849-2DB1-47B0-B474-18495EE503A9}" type="pres">
      <dgm:prSet presAssocID="{8F030185-F6B1-4AFB-B058-23F063B30A2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C3DF06-BDD9-4EC6-9C32-A5D1C1E24FF9}" type="pres">
      <dgm:prSet presAssocID="{8F030185-F6B1-4AFB-B058-23F063B30A26}" presName="radial" presStyleCnt="0">
        <dgm:presLayoutVars>
          <dgm:animLvl val="ctr"/>
        </dgm:presLayoutVars>
      </dgm:prSet>
      <dgm:spPr/>
    </dgm:pt>
    <dgm:pt modelId="{F7F48967-83CC-4FB1-A76B-B58B2E6E45C9}" type="pres">
      <dgm:prSet presAssocID="{0F127646-1DAD-45BB-8EBC-44838E386E02}" presName="centerShape" presStyleLbl="vennNode1" presStyleIdx="0" presStyleCnt="7"/>
      <dgm:spPr/>
      <dgm:t>
        <a:bodyPr/>
        <a:lstStyle/>
        <a:p>
          <a:endParaRPr lang="en-US"/>
        </a:p>
      </dgm:t>
    </dgm:pt>
    <dgm:pt modelId="{9CD80590-7426-4128-B35A-270FB656A84D}" type="pres">
      <dgm:prSet presAssocID="{8CC39F80-C6D4-4DEB-A164-7868CF3CDE86}" presName="node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C2EA94-660C-474F-A299-BBF58C6987CE}" type="pres">
      <dgm:prSet presAssocID="{CB8827F1-5468-43AF-A336-39E689359C96}" presName="node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154414-1693-46EF-8A8E-E40EC20D8EB1}" type="pres">
      <dgm:prSet presAssocID="{998A0DBC-A63C-4C7B-9CC8-9B96FE006861}" presName="node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79D249-0614-46DA-844C-33C332907A91}" type="pres">
      <dgm:prSet presAssocID="{3DDA6AF9-326C-4C92-A773-B831CBAEBCC8}" presName="node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B720A-6C99-4996-8FEB-893AFCA42FF0}" type="pres">
      <dgm:prSet presAssocID="{E1BC75A6-11AB-4556-89A0-C2B7C39F0CEA}" presName="node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E657C6-A3AC-493A-BF1F-C6C53239ABB6}" type="pres">
      <dgm:prSet presAssocID="{2FDED24C-E411-4506-96A7-F5C263A04655}" presName="node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F9165C-CA35-4B08-A0F0-D9493F5AAAE1}" srcId="{0F127646-1DAD-45BB-8EBC-44838E386E02}" destId="{2FDED24C-E411-4506-96A7-F5C263A04655}" srcOrd="5" destOrd="0" parTransId="{6145C1B7-075C-4A7B-AA39-EFC5204E3836}" sibTransId="{7AB69E11-AE0E-4BBF-9826-D294B22134FB}"/>
    <dgm:cxn modelId="{9CBC31FA-56F0-4A2D-B349-09F2BEC2CF39}" srcId="{8F030185-F6B1-4AFB-B058-23F063B30A26}" destId="{0F127646-1DAD-45BB-8EBC-44838E386E02}" srcOrd="0" destOrd="0" parTransId="{E7A82EAB-E657-4CB6-9A09-2CDBCD2014E2}" sibTransId="{A9C94E1A-E27C-41A5-AC12-32DBF7BF7E3E}"/>
    <dgm:cxn modelId="{FA3AFACE-A83A-44ED-8431-CC35AE1E9620}" srcId="{0F127646-1DAD-45BB-8EBC-44838E386E02}" destId="{8CC39F80-C6D4-4DEB-A164-7868CF3CDE86}" srcOrd="0" destOrd="0" parTransId="{6246D75F-6A20-4B9E-BF75-70EEDDDA7362}" sibTransId="{84FA6EF8-02CB-4693-A099-6A1B46CBE7F3}"/>
    <dgm:cxn modelId="{F63B2C10-D905-42C7-9C16-0DB08AE75B26}" type="presOf" srcId="{3DDA6AF9-326C-4C92-A773-B831CBAEBCC8}" destId="{6979D249-0614-46DA-844C-33C332907A91}" srcOrd="0" destOrd="0" presId="urn:microsoft.com/office/officeart/2005/8/layout/radial3"/>
    <dgm:cxn modelId="{C1648652-3B9D-4EBF-B97A-5E94222E0571}" srcId="{0F127646-1DAD-45BB-8EBC-44838E386E02}" destId="{CB8827F1-5468-43AF-A336-39E689359C96}" srcOrd="1" destOrd="0" parTransId="{5001DB18-4D66-4607-A415-10C72E1D7DDA}" sibTransId="{A0367202-3AC0-4819-82E4-37ABFBB459F7}"/>
    <dgm:cxn modelId="{BC302F4E-3598-443C-918F-AB4796BDB6EF}" type="presOf" srcId="{2FDED24C-E411-4506-96A7-F5C263A04655}" destId="{5FE657C6-A3AC-493A-BF1F-C6C53239ABB6}" srcOrd="0" destOrd="0" presId="urn:microsoft.com/office/officeart/2005/8/layout/radial3"/>
    <dgm:cxn modelId="{5D60A43D-5DE8-4852-A12C-8F70014ACD41}" type="presOf" srcId="{8CC39F80-C6D4-4DEB-A164-7868CF3CDE86}" destId="{9CD80590-7426-4128-B35A-270FB656A84D}" srcOrd="0" destOrd="0" presId="urn:microsoft.com/office/officeart/2005/8/layout/radial3"/>
    <dgm:cxn modelId="{4A481ED3-DA48-456B-8113-D947496621A4}" type="presOf" srcId="{998A0DBC-A63C-4C7B-9CC8-9B96FE006861}" destId="{D5154414-1693-46EF-8A8E-E40EC20D8EB1}" srcOrd="0" destOrd="0" presId="urn:microsoft.com/office/officeart/2005/8/layout/radial3"/>
    <dgm:cxn modelId="{8EDEF9FA-F317-4C53-9601-8BC3D5A6ADE4}" srcId="{0F127646-1DAD-45BB-8EBC-44838E386E02}" destId="{998A0DBC-A63C-4C7B-9CC8-9B96FE006861}" srcOrd="2" destOrd="0" parTransId="{5907A30D-B750-4C53-A785-7365776CF90A}" sibTransId="{B9DD82F6-3999-4977-B602-5454224B6B38}"/>
    <dgm:cxn modelId="{A5DB045B-1403-4DC3-9AC7-2C36D359690C}" type="presOf" srcId="{CB8827F1-5468-43AF-A336-39E689359C96}" destId="{57C2EA94-660C-474F-A299-BBF58C6987CE}" srcOrd="0" destOrd="0" presId="urn:microsoft.com/office/officeart/2005/8/layout/radial3"/>
    <dgm:cxn modelId="{A238CEDC-72BE-4FD5-A50C-CCBA0F44CD3B}" srcId="{0F127646-1DAD-45BB-8EBC-44838E386E02}" destId="{3DDA6AF9-326C-4C92-A773-B831CBAEBCC8}" srcOrd="3" destOrd="0" parTransId="{179DF015-C0BB-4543-AD6D-742314401120}" sibTransId="{60F22690-16F4-48A6-BE9A-12145CD051AA}"/>
    <dgm:cxn modelId="{4410312E-71C9-4EC1-B320-D7D613665A7E}" type="presOf" srcId="{E1BC75A6-11AB-4556-89A0-C2B7C39F0CEA}" destId="{C3CB720A-6C99-4996-8FEB-893AFCA42FF0}" srcOrd="0" destOrd="0" presId="urn:microsoft.com/office/officeart/2005/8/layout/radial3"/>
    <dgm:cxn modelId="{BC15EEF7-793E-4401-B423-FE90759B5AEB}" type="presOf" srcId="{8F030185-F6B1-4AFB-B058-23F063B30A26}" destId="{EC384849-2DB1-47B0-B474-18495EE503A9}" srcOrd="0" destOrd="0" presId="urn:microsoft.com/office/officeart/2005/8/layout/radial3"/>
    <dgm:cxn modelId="{7E4C2247-979A-4F6A-9D69-F468EAB78A14}" srcId="{0F127646-1DAD-45BB-8EBC-44838E386E02}" destId="{E1BC75A6-11AB-4556-89A0-C2B7C39F0CEA}" srcOrd="4" destOrd="0" parTransId="{2986BECE-EA73-4DB3-AB05-FC2C85A491E5}" sibTransId="{80FC761B-C97F-4847-8F84-F12FFBFA48F6}"/>
    <dgm:cxn modelId="{0ED8D6E1-13FB-4EBA-9857-99F0734FFC20}" type="presOf" srcId="{0F127646-1DAD-45BB-8EBC-44838E386E02}" destId="{F7F48967-83CC-4FB1-A76B-B58B2E6E45C9}" srcOrd="0" destOrd="0" presId="urn:microsoft.com/office/officeart/2005/8/layout/radial3"/>
    <dgm:cxn modelId="{830194D2-2F23-42C6-A261-84908DE21DC8}" type="presParOf" srcId="{EC384849-2DB1-47B0-B474-18495EE503A9}" destId="{D7C3DF06-BDD9-4EC6-9C32-A5D1C1E24FF9}" srcOrd="0" destOrd="0" presId="urn:microsoft.com/office/officeart/2005/8/layout/radial3"/>
    <dgm:cxn modelId="{E780FB60-C24A-42EA-BDA4-32D21C1E49A4}" type="presParOf" srcId="{D7C3DF06-BDD9-4EC6-9C32-A5D1C1E24FF9}" destId="{F7F48967-83CC-4FB1-A76B-B58B2E6E45C9}" srcOrd="0" destOrd="0" presId="urn:microsoft.com/office/officeart/2005/8/layout/radial3"/>
    <dgm:cxn modelId="{C084F698-59E9-46B4-B9EB-07F01B39606A}" type="presParOf" srcId="{D7C3DF06-BDD9-4EC6-9C32-A5D1C1E24FF9}" destId="{9CD80590-7426-4128-B35A-270FB656A84D}" srcOrd="1" destOrd="0" presId="urn:microsoft.com/office/officeart/2005/8/layout/radial3"/>
    <dgm:cxn modelId="{D84C3BC7-7CA0-424B-9DF0-E0B8FD225469}" type="presParOf" srcId="{D7C3DF06-BDD9-4EC6-9C32-A5D1C1E24FF9}" destId="{57C2EA94-660C-474F-A299-BBF58C6987CE}" srcOrd="2" destOrd="0" presId="urn:microsoft.com/office/officeart/2005/8/layout/radial3"/>
    <dgm:cxn modelId="{5CCA23BB-E895-4DFB-9181-13A7DE44ADE6}" type="presParOf" srcId="{D7C3DF06-BDD9-4EC6-9C32-A5D1C1E24FF9}" destId="{D5154414-1693-46EF-8A8E-E40EC20D8EB1}" srcOrd="3" destOrd="0" presId="urn:microsoft.com/office/officeart/2005/8/layout/radial3"/>
    <dgm:cxn modelId="{092FACE5-D636-4C74-970C-5A3B38C23351}" type="presParOf" srcId="{D7C3DF06-BDD9-4EC6-9C32-A5D1C1E24FF9}" destId="{6979D249-0614-46DA-844C-33C332907A91}" srcOrd="4" destOrd="0" presId="urn:microsoft.com/office/officeart/2005/8/layout/radial3"/>
    <dgm:cxn modelId="{30B1AB0C-24C8-4A39-9358-47A6D77EF133}" type="presParOf" srcId="{D7C3DF06-BDD9-4EC6-9C32-A5D1C1E24FF9}" destId="{C3CB720A-6C99-4996-8FEB-893AFCA42FF0}" srcOrd="5" destOrd="0" presId="urn:microsoft.com/office/officeart/2005/8/layout/radial3"/>
    <dgm:cxn modelId="{D218B9F6-D4B5-44A9-8ACD-39905CCC6A2A}" type="presParOf" srcId="{D7C3DF06-BDD9-4EC6-9C32-A5D1C1E24FF9}" destId="{5FE657C6-A3AC-493A-BF1F-C6C53239ABB6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A40C2E-8BAD-47C1-8132-204F9D36BB1E}" type="doc">
      <dgm:prSet loTypeId="urn:microsoft.com/office/officeart/2005/8/layout/b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1D1A8C-EAA1-4700-BA90-8FD7A60F5300}">
      <dgm:prSet/>
      <dgm:spPr/>
      <dgm:t>
        <a:bodyPr/>
        <a:lstStyle/>
        <a:p>
          <a:pPr rtl="0"/>
          <a:r>
            <a:rPr lang="en-US" dirty="0" smtClean="0"/>
            <a:t>Initialize deployment</a:t>
          </a:r>
          <a:endParaRPr lang="en-US" dirty="0"/>
        </a:p>
      </dgm:t>
    </dgm:pt>
    <dgm:pt modelId="{7A2A8B19-2A4A-42EA-849F-FCB94FB0236B}" type="parTrans" cxnId="{272CB1A8-C2F1-424F-80AE-6AC389E26807}">
      <dgm:prSet/>
      <dgm:spPr/>
      <dgm:t>
        <a:bodyPr/>
        <a:lstStyle/>
        <a:p>
          <a:endParaRPr lang="en-US"/>
        </a:p>
      </dgm:t>
    </dgm:pt>
    <dgm:pt modelId="{F7CD41C7-E3C3-4532-9C7D-66057BC7741F}" type="sibTrans" cxnId="{272CB1A8-C2F1-424F-80AE-6AC389E26807}">
      <dgm:prSet/>
      <dgm:spPr/>
      <dgm:t>
        <a:bodyPr/>
        <a:lstStyle/>
        <a:p>
          <a:endParaRPr lang="en-US"/>
        </a:p>
      </dgm:t>
    </dgm:pt>
    <dgm:pt modelId="{9F0A2A10-7163-4FD1-8227-0F02625D0C62}">
      <dgm:prSet/>
      <dgm:spPr/>
      <dgm:t>
        <a:bodyPr/>
        <a:lstStyle/>
        <a:p>
          <a:pPr rtl="0"/>
          <a:r>
            <a:rPr lang="en-US" dirty="0" smtClean="0"/>
            <a:t>Compare current and new SQL models </a:t>
          </a:r>
          <a:endParaRPr lang="en-US" dirty="0"/>
        </a:p>
      </dgm:t>
    </dgm:pt>
    <dgm:pt modelId="{1B4EAF79-94FD-4B93-8DA8-9042573A88A0}" type="parTrans" cxnId="{61B9E21A-D091-4270-9B6B-56340EAE541D}">
      <dgm:prSet/>
      <dgm:spPr/>
      <dgm:t>
        <a:bodyPr/>
        <a:lstStyle/>
        <a:p>
          <a:endParaRPr lang="en-US"/>
        </a:p>
      </dgm:t>
    </dgm:pt>
    <dgm:pt modelId="{1840E219-9D81-4CE4-A1DB-A92D003C2FD9}" type="sibTrans" cxnId="{61B9E21A-D091-4270-9B6B-56340EAE541D}">
      <dgm:prSet/>
      <dgm:spPr/>
      <dgm:t>
        <a:bodyPr/>
        <a:lstStyle/>
        <a:p>
          <a:endParaRPr lang="en-US"/>
        </a:p>
      </dgm:t>
    </dgm:pt>
    <dgm:pt modelId="{B45E15EF-FC54-43EE-8474-8F26D280ACCB}">
      <dgm:prSet/>
      <dgm:spPr/>
      <dgm:t>
        <a:bodyPr/>
        <a:lstStyle/>
        <a:p>
          <a:pPr rtl="0"/>
          <a:r>
            <a:rPr lang="en-US" dirty="0" smtClean="0"/>
            <a:t>Create deployment plan</a:t>
          </a:r>
          <a:endParaRPr lang="en-US" dirty="0"/>
        </a:p>
      </dgm:t>
    </dgm:pt>
    <dgm:pt modelId="{763B8972-208E-498D-B0A2-D3F565EECE5A}" type="parTrans" cxnId="{30C144EB-7B65-4BC6-A680-2CA1A2CFB4B3}">
      <dgm:prSet/>
      <dgm:spPr/>
      <dgm:t>
        <a:bodyPr/>
        <a:lstStyle/>
        <a:p>
          <a:endParaRPr lang="en-US"/>
        </a:p>
      </dgm:t>
    </dgm:pt>
    <dgm:pt modelId="{8BDE504D-CC9A-4948-B77C-FAC408A0016F}" type="sibTrans" cxnId="{30C144EB-7B65-4BC6-A680-2CA1A2CFB4B3}">
      <dgm:prSet/>
      <dgm:spPr/>
      <dgm:t>
        <a:bodyPr/>
        <a:lstStyle/>
        <a:p>
          <a:endParaRPr lang="en-US"/>
        </a:p>
      </dgm:t>
    </dgm:pt>
    <dgm:pt modelId="{9D71B9E1-68F0-48AF-9081-FC2AECEFF020}">
      <dgm:prSet/>
      <dgm:spPr/>
      <dgm:t>
        <a:bodyPr/>
        <a:lstStyle/>
        <a:p>
          <a:pPr rtl="0"/>
          <a:r>
            <a:rPr lang="en-US" smtClean="0"/>
            <a:t>Analyze and verify deployment plan</a:t>
          </a:r>
          <a:endParaRPr lang="en-US"/>
        </a:p>
      </dgm:t>
    </dgm:pt>
    <dgm:pt modelId="{9D919B2D-9F60-47E1-B182-BD9B3CC3EB35}" type="parTrans" cxnId="{8B187FD0-6AAA-44C7-99E9-4B0BEBDDCD55}">
      <dgm:prSet/>
      <dgm:spPr/>
      <dgm:t>
        <a:bodyPr/>
        <a:lstStyle/>
        <a:p>
          <a:endParaRPr lang="en-US"/>
        </a:p>
      </dgm:t>
    </dgm:pt>
    <dgm:pt modelId="{1CA44BC7-6AEC-40DE-8C84-C91F823545F0}" type="sibTrans" cxnId="{8B187FD0-6AAA-44C7-99E9-4B0BEBDDCD55}">
      <dgm:prSet/>
      <dgm:spPr/>
      <dgm:t>
        <a:bodyPr/>
        <a:lstStyle/>
        <a:p>
          <a:endParaRPr lang="en-US"/>
        </a:p>
      </dgm:t>
    </dgm:pt>
    <dgm:pt modelId="{55B3E3C9-4CFB-4B49-A794-E031DFB2C277}">
      <dgm:prSet/>
      <dgm:spPr/>
      <dgm:t>
        <a:bodyPr/>
        <a:lstStyle/>
        <a:p>
          <a:pPr rtl="0"/>
          <a:r>
            <a:rPr lang="en-US" smtClean="0"/>
            <a:t>Execute deploy</a:t>
          </a:r>
          <a:endParaRPr lang="en-US"/>
        </a:p>
      </dgm:t>
    </dgm:pt>
    <dgm:pt modelId="{6EB9751E-019C-4BB8-91BB-98F139EA05A0}" type="parTrans" cxnId="{DA8DBF97-4654-4780-A75A-5BA23858E36E}">
      <dgm:prSet/>
      <dgm:spPr/>
      <dgm:t>
        <a:bodyPr/>
        <a:lstStyle/>
        <a:p>
          <a:endParaRPr lang="en-US"/>
        </a:p>
      </dgm:t>
    </dgm:pt>
    <dgm:pt modelId="{200FD626-6B3E-47D9-A2E9-1107DB79D007}" type="sibTrans" cxnId="{DA8DBF97-4654-4780-A75A-5BA23858E36E}">
      <dgm:prSet/>
      <dgm:spPr/>
      <dgm:t>
        <a:bodyPr/>
        <a:lstStyle/>
        <a:p>
          <a:endParaRPr lang="en-US"/>
        </a:p>
      </dgm:t>
    </dgm:pt>
    <dgm:pt modelId="{9EF37927-427C-4F3D-ADCC-26CAF669DF04}">
      <dgm:prSet/>
      <dgm:spPr/>
      <dgm:t>
        <a:bodyPr/>
        <a:lstStyle/>
        <a:p>
          <a:pPr rtl="0"/>
          <a:r>
            <a:rPr lang="en-US" dirty="0" smtClean="0"/>
            <a:t>Read package</a:t>
          </a:r>
          <a:endParaRPr lang="en-US" dirty="0"/>
        </a:p>
      </dgm:t>
    </dgm:pt>
    <dgm:pt modelId="{073A2B16-7603-4D01-91E6-9F2256B55166}" type="parTrans" cxnId="{A547846C-CF58-4C2A-B1F4-BC9EEA208849}">
      <dgm:prSet/>
      <dgm:spPr/>
      <dgm:t>
        <a:bodyPr/>
        <a:lstStyle/>
        <a:p>
          <a:endParaRPr lang="en-US"/>
        </a:p>
      </dgm:t>
    </dgm:pt>
    <dgm:pt modelId="{85889E79-4BA6-4275-8D43-51F0FE6206B1}" type="sibTrans" cxnId="{A547846C-CF58-4C2A-B1F4-BC9EEA208849}">
      <dgm:prSet/>
      <dgm:spPr/>
      <dgm:t>
        <a:bodyPr/>
        <a:lstStyle/>
        <a:p>
          <a:endParaRPr lang="en-US"/>
        </a:p>
      </dgm:t>
    </dgm:pt>
    <dgm:pt modelId="{AD5C16E9-638F-470B-9697-4E756321726C}">
      <dgm:prSet/>
      <dgm:spPr/>
      <dgm:t>
        <a:bodyPr/>
        <a:lstStyle/>
        <a:p>
          <a:pPr rtl="0"/>
          <a:r>
            <a:rPr lang="en-US" dirty="0" smtClean="0"/>
            <a:t>Create existing DB model</a:t>
          </a:r>
          <a:endParaRPr lang="en-US" dirty="0"/>
        </a:p>
      </dgm:t>
    </dgm:pt>
    <dgm:pt modelId="{7DE156BD-7BD5-43CF-962F-215B193E0F80}" type="parTrans" cxnId="{2F995C74-0DC9-4B21-BEF8-A69070985041}">
      <dgm:prSet/>
      <dgm:spPr/>
      <dgm:t>
        <a:bodyPr/>
        <a:lstStyle/>
        <a:p>
          <a:endParaRPr lang="en-US"/>
        </a:p>
      </dgm:t>
    </dgm:pt>
    <dgm:pt modelId="{BA90FEA9-F4DB-45C5-80D2-8FBF2F0854DF}" type="sibTrans" cxnId="{2F995C74-0DC9-4B21-BEF8-A69070985041}">
      <dgm:prSet/>
      <dgm:spPr/>
      <dgm:t>
        <a:bodyPr/>
        <a:lstStyle/>
        <a:p>
          <a:endParaRPr lang="en-US"/>
        </a:p>
      </dgm:t>
    </dgm:pt>
    <dgm:pt modelId="{93B7F4F6-8A84-4735-8619-1CC9C8593104}" type="pres">
      <dgm:prSet presAssocID="{B4A40C2E-8BAD-47C1-8132-204F9D36BB1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94CE94-A41C-4CF4-9A80-A5C1DB422E38}" type="pres">
      <dgm:prSet presAssocID="{B31D1A8C-EAA1-4700-BA90-8FD7A60F530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1D73A-AAD3-43ED-8302-803F6DFD1082}" type="pres">
      <dgm:prSet presAssocID="{F7CD41C7-E3C3-4532-9C7D-66057BC7741F}" presName="sibTrans" presStyleLbl="sibTrans1D1" presStyleIdx="0" presStyleCnt="4"/>
      <dgm:spPr/>
      <dgm:t>
        <a:bodyPr/>
        <a:lstStyle/>
        <a:p>
          <a:endParaRPr lang="en-US"/>
        </a:p>
      </dgm:t>
    </dgm:pt>
    <dgm:pt modelId="{C750871F-FF59-422B-91BD-CCE5C2B09EC1}" type="pres">
      <dgm:prSet presAssocID="{F7CD41C7-E3C3-4532-9C7D-66057BC7741F}" presName="connectorText" presStyleLbl="sibTrans1D1" presStyleIdx="0" presStyleCnt="4"/>
      <dgm:spPr/>
      <dgm:t>
        <a:bodyPr/>
        <a:lstStyle/>
        <a:p>
          <a:endParaRPr lang="en-US"/>
        </a:p>
      </dgm:t>
    </dgm:pt>
    <dgm:pt modelId="{8175C8A5-2158-4482-BD92-5B010A7C7B70}" type="pres">
      <dgm:prSet presAssocID="{9F0A2A10-7163-4FD1-8227-0F02625D0C6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3DADE-351F-4BAA-A585-8A80A04CFA60}" type="pres">
      <dgm:prSet presAssocID="{1840E219-9D81-4CE4-A1DB-A92D003C2FD9}" presName="sibTrans" presStyleLbl="sibTrans1D1" presStyleIdx="1" presStyleCnt="4"/>
      <dgm:spPr/>
      <dgm:t>
        <a:bodyPr/>
        <a:lstStyle/>
        <a:p>
          <a:endParaRPr lang="en-US"/>
        </a:p>
      </dgm:t>
    </dgm:pt>
    <dgm:pt modelId="{784DC785-589D-46BB-80EB-42EB0D3635BD}" type="pres">
      <dgm:prSet presAssocID="{1840E219-9D81-4CE4-A1DB-A92D003C2FD9}" presName="connectorText" presStyleLbl="sibTrans1D1" presStyleIdx="1" presStyleCnt="4"/>
      <dgm:spPr/>
      <dgm:t>
        <a:bodyPr/>
        <a:lstStyle/>
        <a:p>
          <a:endParaRPr lang="en-US"/>
        </a:p>
      </dgm:t>
    </dgm:pt>
    <dgm:pt modelId="{4C7CD2FD-FCF7-48DD-BABC-BB6DCFCE1302}" type="pres">
      <dgm:prSet presAssocID="{B45E15EF-FC54-43EE-8474-8F26D280ACC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E71B5-1FFF-4938-BEBC-3D79B4FF33C6}" type="pres">
      <dgm:prSet presAssocID="{8BDE504D-CC9A-4948-B77C-FAC408A0016F}" presName="sibTrans" presStyleLbl="sibTrans1D1" presStyleIdx="2" presStyleCnt="4"/>
      <dgm:spPr/>
      <dgm:t>
        <a:bodyPr/>
        <a:lstStyle/>
        <a:p>
          <a:endParaRPr lang="en-US"/>
        </a:p>
      </dgm:t>
    </dgm:pt>
    <dgm:pt modelId="{F726D388-6B72-4149-A7AE-E4A0D50E9034}" type="pres">
      <dgm:prSet presAssocID="{8BDE504D-CC9A-4948-B77C-FAC408A0016F}" presName="connectorText" presStyleLbl="sibTrans1D1" presStyleIdx="2" presStyleCnt="4"/>
      <dgm:spPr/>
      <dgm:t>
        <a:bodyPr/>
        <a:lstStyle/>
        <a:p>
          <a:endParaRPr lang="en-US"/>
        </a:p>
      </dgm:t>
    </dgm:pt>
    <dgm:pt modelId="{8FFBF90E-57CA-43EE-B973-12341E22BB2D}" type="pres">
      <dgm:prSet presAssocID="{9D71B9E1-68F0-48AF-9081-FC2AECEFF02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B8BE71-E6F0-4BEB-8028-D8B815F4C489}" type="pres">
      <dgm:prSet presAssocID="{1CA44BC7-6AEC-40DE-8C84-C91F823545F0}" presName="sibTrans" presStyleLbl="sibTrans1D1" presStyleIdx="3" presStyleCnt="4"/>
      <dgm:spPr/>
      <dgm:t>
        <a:bodyPr/>
        <a:lstStyle/>
        <a:p>
          <a:endParaRPr lang="en-US"/>
        </a:p>
      </dgm:t>
    </dgm:pt>
    <dgm:pt modelId="{65ADAD62-8578-475C-8734-AB5395F78EF0}" type="pres">
      <dgm:prSet presAssocID="{1CA44BC7-6AEC-40DE-8C84-C91F823545F0}" presName="connectorText" presStyleLbl="sibTrans1D1" presStyleIdx="3" presStyleCnt="4"/>
      <dgm:spPr/>
      <dgm:t>
        <a:bodyPr/>
        <a:lstStyle/>
        <a:p>
          <a:endParaRPr lang="en-US"/>
        </a:p>
      </dgm:t>
    </dgm:pt>
    <dgm:pt modelId="{4D7A75FF-8310-4F1D-9713-14B5EAF4381B}" type="pres">
      <dgm:prSet presAssocID="{55B3E3C9-4CFB-4B49-A794-E031DFB2C27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D4659A-0BCF-458A-AB58-F64388C0C12E}" type="presOf" srcId="{9D71B9E1-68F0-48AF-9081-FC2AECEFF020}" destId="{8FFBF90E-57CA-43EE-B973-12341E22BB2D}" srcOrd="0" destOrd="0" presId="urn:microsoft.com/office/officeart/2005/8/layout/bProcess3"/>
    <dgm:cxn modelId="{0EDF42D7-71B5-4ED1-A25E-2EAB8F46D560}" type="presOf" srcId="{F7CD41C7-E3C3-4532-9C7D-66057BC7741F}" destId="{F281D73A-AAD3-43ED-8302-803F6DFD1082}" srcOrd="0" destOrd="0" presId="urn:microsoft.com/office/officeart/2005/8/layout/bProcess3"/>
    <dgm:cxn modelId="{497236F1-C672-433C-8C1E-13D3CFB5F475}" type="presOf" srcId="{F7CD41C7-E3C3-4532-9C7D-66057BC7741F}" destId="{C750871F-FF59-422B-91BD-CCE5C2B09EC1}" srcOrd="1" destOrd="0" presId="urn:microsoft.com/office/officeart/2005/8/layout/bProcess3"/>
    <dgm:cxn modelId="{592D6432-1FE5-40BA-A97B-4DAE438C4981}" type="presOf" srcId="{55B3E3C9-4CFB-4B49-A794-E031DFB2C277}" destId="{4D7A75FF-8310-4F1D-9713-14B5EAF4381B}" srcOrd="0" destOrd="0" presId="urn:microsoft.com/office/officeart/2005/8/layout/bProcess3"/>
    <dgm:cxn modelId="{DA8DBF97-4654-4780-A75A-5BA23858E36E}" srcId="{B4A40C2E-8BAD-47C1-8132-204F9D36BB1E}" destId="{55B3E3C9-4CFB-4B49-A794-E031DFB2C277}" srcOrd="4" destOrd="0" parTransId="{6EB9751E-019C-4BB8-91BB-98F139EA05A0}" sibTransId="{200FD626-6B3E-47D9-A2E9-1107DB79D007}"/>
    <dgm:cxn modelId="{2A91C824-3371-4935-B58B-25A444C1DE54}" type="presOf" srcId="{B4A40C2E-8BAD-47C1-8132-204F9D36BB1E}" destId="{93B7F4F6-8A84-4735-8619-1CC9C8593104}" srcOrd="0" destOrd="0" presId="urn:microsoft.com/office/officeart/2005/8/layout/bProcess3"/>
    <dgm:cxn modelId="{61B9E21A-D091-4270-9B6B-56340EAE541D}" srcId="{B4A40C2E-8BAD-47C1-8132-204F9D36BB1E}" destId="{9F0A2A10-7163-4FD1-8227-0F02625D0C62}" srcOrd="1" destOrd="0" parTransId="{1B4EAF79-94FD-4B93-8DA8-9042573A88A0}" sibTransId="{1840E219-9D81-4CE4-A1DB-A92D003C2FD9}"/>
    <dgm:cxn modelId="{A547846C-CF58-4C2A-B1F4-BC9EEA208849}" srcId="{B31D1A8C-EAA1-4700-BA90-8FD7A60F5300}" destId="{9EF37927-427C-4F3D-ADCC-26CAF669DF04}" srcOrd="0" destOrd="0" parTransId="{073A2B16-7603-4D01-91E6-9F2256B55166}" sibTransId="{85889E79-4BA6-4275-8D43-51F0FE6206B1}"/>
    <dgm:cxn modelId="{7FC1C5B2-87C4-41F1-9808-F3C7AA31CBC8}" type="presOf" srcId="{1840E219-9D81-4CE4-A1DB-A92D003C2FD9}" destId="{FFC3DADE-351F-4BAA-A585-8A80A04CFA60}" srcOrd="0" destOrd="0" presId="urn:microsoft.com/office/officeart/2005/8/layout/bProcess3"/>
    <dgm:cxn modelId="{8B187FD0-6AAA-44C7-99E9-4B0BEBDDCD55}" srcId="{B4A40C2E-8BAD-47C1-8132-204F9D36BB1E}" destId="{9D71B9E1-68F0-48AF-9081-FC2AECEFF020}" srcOrd="3" destOrd="0" parTransId="{9D919B2D-9F60-47E1-B182-BD9B3CC3EB35}" sibTransId="{1CA44BC7-6AEC-40DE-8C84-C91F823545F0}"/>
    <dgm:cxn modelId="{30C144EB-7B65-4BC6-A680-2CA1A2CFB4B3}" srcId="{B4A40C2E-8BAD-47C1-8132-204F9D36BB1E}" destId="{B45E15EF-FC54-43EE-8474-8F26D280ACCB}" srcOrd="2" destOrd="0" parTransId="{763B8972-208E-498D-B0A2-D3F565EECE5A}" sibTransId="{8BDE504D-CC9A-4948-B77C-FAC408A0016F}"/>
    <dgm:cxn modelId="{53A1FE9D-5AE7-4ABB-B134-1E930357B1C1}" type="presOf" srcId="{8BDE504D-CC9A-4948-B77C-FAC408A0016F}" destId="{F726D388-6B72-4149-A7AE-E4A0D50E9034}" srcOrd="1" destOrd="0" presId="urn:microsoft.com/office/officeart/2005/8/layout/bProcess3"/>
    <dgm:cxn modelId="{110BB351-4DC3-4C0C-BA76-3888CBE29123}" type="presOf" srcId="{9EF37927-427C-4F3D-ADCC-26CAF669DF04}" destId="{9494CE94-A41C-4CF4-9A80-A5C1DB422E38}" srcOrd="0" destOrd="1" presId="urn:microsoft.com/office/officeart/2005/8/layout/bProcess3"/>
    <dgm:cxn modelId="{26D898C0-8D41-4B64-BE44-6523112FC00F}" type="presOf" srcId="{8BDE504D-CC9A-4948-B77C-FAC408A0016F}" destId="{B4EE71B5-1FFF-4938-BEBC-3D79B4FF33C6}" srcOrd="0" destOrd="0" presId="urn:microsoft.com/office/officeart/2005/8/layout/bProcess3"/>
    <dgm:cxn modelId="{272CB1A8-C2F1-424F-80AE-6AC389E26807}" srcId="{B4A40C2E-8BAD-47C1-8132-204F9D36BB1E}" destId="{B31D1A8C-EAA1-4700-BA90-8FD7A60F5300}" srcOrd="0" destOrd="0" parTransId="{7A2A8B19-2A4A-42EA-849F-FCB94FB0236B}" sibTransId="{F7CD41C7-E3C3-4532-9C7D-66057BC7741F}"/>
    <dgm:cxn modelId="{553E7D3D-5E2D-43AD-B007-C90F5E0E9C95}" type="presOf" srcId="{B45E15EF-FC54-43EE-8474-8F26D280ACCB}" destId="{4C7CD2FD-FCF7-48DD-BABC-BB6DCFCE1302}" srcOrd="0" destOrd="0" presId="urn:microsoft.com/office/officeart/2005/8/layout/bProcess3"/>
    <dgm:cxn modelId="{A00AA229-76C2-413B-B675-775876B9AF9A}" type="presOf" srcId="{1CA44BC7-6AEC-40DE-8C84-C91F823545F0}" destId="{65ADAD62-8578-475C-8734-AB5395F78EF0}" srcOrd="1" destOrd="0" presId="urn:microsoft.com/office/officeart/2005/8/layout/bProcess3"/>
    <dgm:cxn modelId="{3E48E255-135D-4221-82EB-5F9298516D8F}" type="presOf" srcId="{AD5C16E9-638F-470B-9697-4E756321726C}" destId="{9494CE94-A41C-4CF4-9A80-A5C1DB422E38}" srcOrd="0" destOrd="2" presId="urn:microsoft.com/office/officeart/2005/8/layout/bProcess3"/>
    <dgm:cxn modelId="{97F20AF9-B1F7-400D-A7B4-42A7D6ED1D0D}" type="presOf" srcId="{1840E219-9D81-4CE4-A1DB-A92D003C2FD9}" destId="{784DC785-589D-46BB-80EB-42EB0D3635BD}" srcOrd="1" destOrd="0" presId="urn:microsoft.com/office/officeart/2005/8/layout/bProcess3"/>
    <dgm:cxn modelId="{9ABD7713-7C75-414C-BD0B-5DCA54C6BEDD}" type="presOf" srcId="{B31D1A8C-EAA1-4700-BA90-8FD7A60F5300}" destId="{9494CE94-A41C-4CF4-9A80-A5C1DB422E38}" srcOrd="0" destOrd="0" presId="urn:microsoft.com/office/officeart/2005/8/layout/bProcess3"/>
    <dgm:cxn modelId="{2F995C74-0DC9-4B21-BEF8-A69070985041}" srcId="{B31D1A8C-EAA1-4700-BA90-8FD7A60F5300}" destId="{AD5C16E9-638F-470B-9697-4E756321726C}" srcOrd="1" destOrd="0" parTransId="{7DE156BD-7BD5-43CF-962F-215B193E0F80}" sibTransId="{BA90FEA9-F4DB-45C5-80D2-8FBF2F0854DF}"/>
    <dgm:cxn modelId="{94CBBDBC-CCAD-491D-9133-9DB878356A0E}" type="presOf" srcId="{9F0A2A10-7163-4FD1-8227-0F02625D0C62}" destId="{8175C8A5-2158-4482-BD92-5B010A7C7B70}" srcOrd="0" destOrd="0" presId="urn:microsoft.com/office/officeart/2005/8/layout/bProcess3"/>
    <dgm:cxn modelId="{59FE0607-9B48-436A-BE5A-85E4E7910C83}" type="presOf" srcId="{1CA44BC7-6AEC-40DE-8C84-C91F823545F0}" destId="{66B8BE71-E6F0-4BEB-8028-D8B815F4C489}" srcOrd="0" destOrd="0" presId="urn:microsoft.com/office/officeart/2005/8/layout/bProcess3"/>
    <dgm:cxn modelId="{6DF1EDBC-C82E-4AFE-8EED-04315A82FB7A}" type="presParOf" srcId="{93B7F4F6-8A84-4735-8619-1CC9C8593104}" destId="{9494CE94-A41C-4CF4-9A80-A5C1DB422E38}" srcOrd="0" destOrd="0" presId="urn:microsoft.com/office/officeart/2005/8/layout/bProcess3"/>
    <dgm:cxn modelId="{7FB2E05F-AED6-4754-815A-CB223C21C04A}" type="presParOf" srcId="{93B7F4F6-8A84-4735-8619-1CC9C8593104}" destId="{F281D73A-AAD3-43ED-8302-803F6DFD1082}" srcOrd="1" destOrd="0" presId="urn:microsoft.com/office/officeart/2005/8/layout/bProcess3"/>
    <dgm:cxn modelId="{1322EBB8-6F1B-45E6-8792-E95BE23705A3}" type="presParOf" srcId="{F281D73A-AAD3-43ED-8302-803F6DFD1082}" destId="{C750871F-FF59-422B-91BD-CCE5C2B09EC1}" srcOrd="0" destOrd="0" presId="urn:microsoft.com/office/officeart/2005/8/layout/bProcess3"/>
    <dgm:cxn modelId="{033B4A49-6C7F-4A31-BF15-A1EDCAF596AA}" type="presParOf" srcId="{93B7F4F6-8A84-4735-8619-1CC9C8593104}" destId="{8175C8A5-2158-4482-BD92-5B010A7C7B70}" srcOrd="2" destOrd="0" presId="urn:microsoft.com/office/officeart/2005/8/layout/bProcess3"/>
    <dgm:cxn modelId="{C4A3454A-32D5-4272-95BB-094AC33AFCB3}" type="presParOf" srcId="{93B7F4F6-8A84-4735-8619-1CC9C8593104}" destId="{FFC3DADE-351F-4BAA-A585-8A80A04CFA60}" srcOrd="3" destOrd="0" presId="urn:microsoft.com/office/officeart/2005/8/layout/bProcess3"/>
    <dgm:cxn modelId="{ECFE1671-3E74-4FEA-A84E-5D6D307E4363}" type="presParOf" srcId="{FFC3DADE-351F-4BAA-A585-8A80A04CFA60}" destId="{784DC785-589D-46BB-80EB-42EB0D3635BD}" srcOrd="0" destOrd="0" presId="urn:microsoft.com/office/officeart/2005/8/layout/bProcess3"/>
    <dgm:cxn modelId="{4B4CF10C-B3FD-45D3-B845-C4CF52D344CD}" type="presParOf" srcId="{93B7F4F6-8A84-4735-8619-1CC9C8593104}" destId="{4C7CD2FD-FCF7-48DD-BABC-BB6DCFCE1302}" srcOrd="4" destOrd="0" presId="urn:microsoft.com/office/officeart/2005/8/layout/bProcess3"/>
    <dgm:cxn modelId="{645D0783-38A4-4750-AD50-D3FBFF33CD83}" type="presParOf" srcId="{93B7F4F6-8A84-4735-8619-1CC9C8593104}" destId="{B4EE71B5-1FFF-4938-BEBC-3D79B4FF33C6}" srcOrd="5" destOrd="0" presId="urn:microsoft.com/office/officeart/2005/8/layout/bProcess3"/>
    <dgm:cxn modelId="{50BCDA92-5844-420C-8D7E-D9E8362F79A0}" type="presParOf" srcId="{B4EE71B5-1FFF-4938-BEBC-3D79B4FF33C6}" destId="{F726D388-6B72-4149-A7AE-E4A0D50E9034}" srcOrd="0" destOrd="0" presId="urn:microsoft.com/office/officeart/2005/8/layout/bProcess3"/>
    <dgm:cxn modelId="{2C810F7D-350F-4372-8D35-C9F7A487CC59}" type="presParOf" srcId="{93B7F4F6-8A84-4735-8619-1CC9C8593104}" destId="{8FFBF90E-57CA-43EE-B973-12341E22BB2D}" srcOrd="6" destOrd="0" presId="urn:microsoft.com/office/officeart/2005/8/layout/bProcess3"/>
    <dgm:cxn modelId="{718BDB3A-A21E-450F-AF81-274F428C3685}" type="presParOf" srcId="{93B7F4F6-8A84-4735-8619-1CC9C8593104}" destId="{66B8BE71-E6F0-4BEB-8028-D8B815F4C489}" srcOrd="7" destOrd="0" presId="urn:microsoft.com/office/officeart/2005/8/layout/bProcess3"/>
    <dgm:cxn modelId="{71E92C12-CB39-4ABA-BD67-6677B08C0A8A}" type="presParOf" srcId="{66B8BE71-E6F0-4BEB-8028-D8B815F4C489}" destId="{65ADAD62-8578-475C-8734-AB5395F78EF0}" srcOrd="0" destOrd="0" presId="urn:microsoft.com/office/officeart/2005/8/layout/bProcess3"/>
    <dgm:cxn modelId="{497909E6-4E8F-4EDF-825A-E87A2E09CCA7}" type="presParOf" srcId="{93B7F4F6-8A84-4735-8619-1CC9C8593104}" destId="{4D7A75FF-8310-4F1D-9713-14B5EAF4381B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48967-83CC-4FB1-A76B-B58B2E6E45C9}">
      <dsp:nvSpPr>
        <dsp:cNvPr id="0" name=""/>
        <dsp:cNvSpPr/>
      </dsp:nvSpPr>
      <dsp:spPr>
        <a:xfrm>
          <a:off x="4042830" y="1055935"/>
          <a:ext cx="2630575" cy="26305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SQL &amp; SQLCLR development in VS</a:t>
          </a:r>
          <a:endParaRPr lang="en-US" sz="2600" kern="1200" dirty="0"/>
        </a:p>
      </dsp:txBody>
      <dsp:txXfrm>
        <a:off x="4428069" y="1441174"/>
        <a:ext cx="1860097" cy="1860097"/>
      </dsp:txXfrm>
    </dsp:sp>
    <dsp:sp modelId="{9CD80590-7426-4128-B35A-270FB656A84D}">
      <dsp:nvSpPr>
        <dsp:cNvPr id="0" name=""/>
        <dsp:cNvSpPr/>
      </dsp:nvSpPr>
      <dsp:spPr>
        <a:xfrm>
          <a:off x="4700474" y="469"/>
          <a:ext cx="1315287" cy="13152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Writing code</a:t>
          </a:r>
          <a:endParaRPr lang="en-US" sz="2100" kern="1200"/>
        </a:p>
      </dsp:txBody>
      <dsp:txXfrm>
        <a:off x="4893093" y="193088"/>
        <a:ext cx="930049" cy="930049"/>
      </dsp:txXfrm>
    </dsp:sp>
    <dsp:sp modelId="{57C2EA94-660C-474F-A299-BBF58C6987CE}">
      <dsp:nvSpPr>
        <dsp:cNvPr id="0" name=""/>
        <dsp:cNvSpPr/>
      </dsp:nvSpPr>
      <dsp:spPr>
        <a:xfrm>
          <a:off x="6184071" y="857024"/>
          <a:ext cx="1315287" cy="13152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Debug </a:t>
          </a:r>
          <a:endParaRPr lang="en-US" sz="2100" kern="1200" dirty="0"/>
        </a:p>
      </dsp:txBody>
      <dsp:txXfrm>
        <a:off x="6376690" y="1049643"/>
        <a:ext cx="930049" cy="930049"/>
      </dsp:txXfrm>
    </dsp:sp>
    <dsp:sp modelId="{D5154414-1693-46EF-8A8E-E40EC20D8EB1}">
      <dsp:nvSpPr>
        <dsp:cNvPr id="0" name=""/>
        <dsp:cNvSpPr/>
      </dsp:nvSpPr>
      <dsp:spPr>
        <a:xfrm>
          <a:off x="6184071" y="2570133"/>
          <a:ext cx="1315287" cy="13152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Unit tests </a:t>
          </a:r>
          <a:endParaRPr lang="en-US" sz="2100" kern="1200" dirty="0"/>
        </a:p>
      </dsp:txBody>
      <dsp:txXfrm>
        <a:off x="6376690" y="2762752"/>
        <a:ext cx="930049" cy="930049"/>
      </dsp:txXfrm>
    </dsp:sp>
    <dsp:sp modelId="{6979D249-0614-46DA-844C-33C332907A91}">
      <dsp:nvSpPr>
        <dsp:cNvPr id="0" name=""/>
        <dsp:cNvSpPr/>
      </dsp:nvSpPr>
      <dsp:spPr>
        <a:xfrm>
          <a:off x="4700474" y="3426688"/>
          <a:ext cx="1315287" cy="13152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Code </a:t>
          </a:r>
          <a:r>
            <a:rPr lang="en-US" sz="2100" kern="1200" dirty="0" smtClean="0"/>
            <a:t>Analysis </a:t>
          </a:r>
          <a:endParaRPr lang="en-US" sz="2100" kern="1200" dirty="0"/>
        </a:p>
      </dsp:txBody>
      <dsp:txXfrm>
        <a:off x="4893093" y="3619307"/>
        <a:ext cx="930049" cy="930049"/>
      </dsp:txXfrm>
    </dsp:sp>
    <dsp:sp modelId="{C3CB720A-6C99-4996-8FEB-893AFCA42FF0}">
      <dsp:nvSpPr>
        <dsp:cNvPr id="0" name=""/>
        <dsp:cNvSpPr/>
      </dsp:nvSpPr>
      <dsp:spPr>
        <a:xfrm>
          <a:off x="3216878" y="2570133"/>
          <a:ext cx="1315287" cy="13152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Build</a:t>
          </a:r>
          <a:endParaRPr lang="en-US" sz="2100" kern="1200"/>
        </a:p>
      </dsp:txBody>
      <dsp:txXfrm>
        <a:off x="3409497" y="2762752"/>
        <a:ext cx="930049" cy="930049"/>
      </dsp:txXfrm>
    </dsp:sp>
    <dsp:sp modelId="{5FE657C6-A3AC-493A-BF1F-C6C53239ABB6}">
      <dsp:nvSpPr>
        <dsp:cNvPr id="0" name=""/>
        <dsp:cNvSpPr/>
      </dsp:nvSpPr>
      <dsp:spPr>
        <a:xfrm>
          <a:off x="3216878" y="857024"/>
          <a:ext cx="1315287" cy="13152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Deploy</a:t>
          </a:r>
          <a:endParaRPr lang="en-US" sz="2100" kern="1200"/>
        </a:p>
      </dsp:txBody>
      <dsp:txXfrm>
        <a:off x="3409497" y="1049643"/>
        <a:ext cx="930049" cy="930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1D73A-AAD3-43ED-8302-803F6DFD1082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57014" y="912848"/>
        <a:ext cx="34897" cy="6979"/>
      </dsp:txXfrm>
    </dsp:sp>
    <dsp:sp modelId="{9494CE94-A41C-4CF4-9A80-A5C1DB422E38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Initialize deployment</a:t>
          </a:r>
          <a:endParaRPr lang="en-US" sz="24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Read package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Create existing DB model</a:t>
          </a:r>
          <a:endParaRPr lang="en-US" sz="1900" kern="1200" dirty="0"/>
        </a:p>
      </dsp:txBody>
      <dsp:txXfrm>
        <a:off x="8061" y="5979"/>
        <a:ext cx="3034531" cy="1820718"/>
      </dsp:txXfrm>
    </dsp:sp>
    <dsp:sp modelId="{FFC3DADE-351F-4BAA-A585-8A80A04CFA60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89488" y="912848"/>
        <a:ext cx="34897" cy="6979"/>
      </dsp:txXfrm>
    </dsp:sp>
    <dsp:sp modelId="{8175C8A5-2158-4482-BD92-5B010A7C7B70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Compare current and new SQL models </a:t>
          </a:r>
          <a:endParaRPr lang="en-US" sz="2400" kern="1200" dirty="0"/>
        </a:p>
      </dsp:txBody>
      <dsp:txXfrm>
        <a:off x="3740534" y="5979"/>
        <a:ext cx="3034531" cy="1820718"/>
      </dsp:txXfrm>
    </dsp:sp>
    <dsp:sp modelId="{B4EE71B5-1FFF-4938-BEBC-3D79B4FF33C6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70362" y="2155079"/>
        <a:ext cx="374875" cy="6979"/>
      </dsp:txXfrm>
    </dsp:sp>
    <dsp:sp modelId="{4C7CD2FD-FCF7-48DD-BABC-BB6DCFCE1302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Create deployment plan</a:t>
          </a:r>
          <a:endParaRPr lang="en-US" sz="2400" kern="1200" dirty="0"/>
        </a:p>
      </dsp:txBody>
      <dsp:txXfrm>
        <a:off x="7473007" y="5979"/>
        <a:ext cx="3034531" cy="1820718"/>
      </dsp:txXfrm>
    </dsp:sp>
    <dsp:sp modelId="{66B8BE71-E6F0-4BEB-8028-D8B815F4C489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57014" y="3431509"/>
        <a:ext cx="34897" cy="6979"/>
      </dsp:txXfrm>
    </dsp:sp>
    <dsp:sp modelId="{8FFBF90E-57CA-43EE-B973-12341E22BB2D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Analyze and verify deployment plan</a:t>
          </a:r>
          <a:endParaRPr lang="en-US" sz="2400" kern="1200"/>
        </a:p>
      </dsp:txBody>
      <dsp:txXfrm>
        <a:off x="8061" y="2524640"/>
        <a:ext cx="3034531" cy="1820718"/>
      </dsp:txXfrm>
    </dsp:sp>
    <dsp:sp modelId="{4D7A75FF-8310-4F1D-9713-14B5EAF4381B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Execute deploy</a:t>
          </a:r>
          <a:endParaRPr lang="en-US" sz="2400" kern="1200"/>
        </a:p>
      </dsp:txBody>
      <dsp:txXfrm>
        <a:off x="3740534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E8105-E7FC-4A99-93ED-2F724260B577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2EA94-0526-4CA3-BA64-16B768AB8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07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75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98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75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1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39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69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29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2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09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53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8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9A04-8193-4C41-AAD1-98CE2979A541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5E6-85F8-48C1-BA00-4A706FEB4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57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9A04-8193-4C41-AAD1-98CE2979A541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5E6-85F8-48C1-BA00-4A706FEB4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39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9A04-8193-4C41-AAD1-98CE2979A541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5E6-85F8-48C1-BA00-4A706FEB4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1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9A04-8193-4C41-AAD1-98CE2979A541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5E6-85F8-48C1-BA00-4A706FEB4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40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9A04-8193-4C41-AAD1-98CE2979A541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5E6-85F8-48C1-BA00-4A706FEB4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99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9A04-8193-4C41-AAD1-98CE2979A541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5E6-85F8-48C1-BA00-4A706FEB4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69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9A04-8193-4C41-AAD1-98CE2979A541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5E6-85F8-48C1-BA00-4A706FEB4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28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9A04-8193-4C41-AAD1-98CE2979A541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5E6-85F8-48C1-BA00-4A706FEB4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77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9A04-8193-4C41-AAD1-98CE2979A541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5E6-85F8-48C1-BA00-4A706FEB4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6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9A04-8193-4C41-AAD1-98CE2979A541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5E6-85F8-48C1-BA00-4A706FEB4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55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9A04-8193-4C41-AAD1-98CE2979A541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5E6-85F8-48C1-BA00-4A706FEB4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83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9A04-8193-4C41-AAD1-98CE2979A541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F15E6-85F8-48C1-BA00-4A706FEB4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37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data/tools.aspx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dn268597(v=vs.103)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DB/Storage Deployment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Обновление БД</a:t>
            </a:r>
            <a:r>
              <a:rPr lang="en-US" dirty="0" smtClean="0"/>
              <a:t>/</a:t>
            </a:r>
            <a:r>
              <a:rPr lang="ru-RU" dirty="0" smtClean="0"/>
              <a:t>хранилища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5073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comparison tools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Позволяет устанавливать</a:t>
            </a:r>
            <a:r>
              <a:rPr lang="en-US" dirty="0" smtClean="0"/>
              <a:t>/</a:t>
            </a:r>
            <a:r>
              <a:rPr lang="ru-RU" dirty="0" smtClean="0"/>
              <a:t>обновлять на любую версию БД</a:t>
            </a:r>
            <a:endParaRPr lang="ru-RU" dirty="0" smtClean="0"/>
          </a:p>
          <a:p>
            <a:r>
              <a:rPr lang="ru-RU" dirty="0" smtClean="0"/>
              <a:t>Прозрачен для разработчика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ru-RU" dirty="0" smtClean="0"/>
              <a:t>видно состояние БД на текущую версию</a:t>
            </a:r>
          </a:p>
          <a:p>
            <a:pPr lvl="1"/>
            <a:r>
              <a:rPr lang="ru-RU" dirty="0" smtClean="0"/>
              <a:t>позволяет хранить в </a:t>
            </a:r>
            <a:r>
              <a:rPr lang="en-US" dirty="0" smtClean="0"/>
              <a:t>VCS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ru-RU" dirty="0"/>
              <a:t>сравнивать версии разработки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Требует специального ПО</a:t>
            </a:r>
            <a:endParaRPr lang="en-US" dirty="0" smtClean="0"/>
          </a:p>
          <a:p>
            <a:r>
              <a:rPr lang="ru-RU" dirty="0" smtClean="0"/>
              <a:t>В сложных случаях всё равно требует ручного написания скриптов обновления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0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схемы: </a:t>
            </a:r>
            <a:br>
              <a:rPr lang="ru-RU" dirty="0" smtClean="0"/>
            </a:br>
            <a:r>
              <a:rPr lang="ru-RU" dirty="0" smtClean="0"/>
              <a:t>Скрипты (</a:t>
            </a:r>
            <a:r>
              <a:rPr lang="en-US" dirty="0" smtClean="0"/>
              <a:t>DDL</a:t>
            </a:r>
            <a:r>
              <a:rPr lang="ru-RU" dirty="0" smtClean="0"/>
              <a:t>) </a:t>
            </a:r>
            <a:r>
              <a:rPr lang="en-US" dirty="0" smtClean="0"/>
              <a:t>vs Code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4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Migrator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4339" y="1690688"/>
            <a:ext cx="7273145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FluentMigrator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SimpleDB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Migration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(20180430121800)]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AddLogTable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Migration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Create.Table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WithColumn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).AsInt64().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PrimaryKey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WithColumn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Delete.Table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28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Core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0513" y="1909946"/>
            <a:ext cx="3762568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702392" y="1591455"/>
            <a:ext cx="7236276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partial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Migration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inheritdoc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MigrationBuilder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migrationBuilder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migrationBuilder.CreateTable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table.Column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Annotation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SqlServer:Identity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"1, 1"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table.Column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nvarchar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constraints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table.PrimaryKey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PK_Logs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inheritdoc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MigrationBuilder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migrationBuilder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migrationBuilder.DropTable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800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Core: Update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7139" y="1911555"/>
            <a:ext cx="386195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Text2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049078" y="1690688"/>
            <a:ext cx="6843540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partial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Update1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Migration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///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inheritdoc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MigrationBuilder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migrationBuilder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migrationBuilder.AddColumn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nvarchar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///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inheritdoc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MigrationBuilder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migrationBuilder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migrationBuilder.DropColumn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120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SSDT and </a:t>
            </a:r>
            <a:r>
              <a:rPr lang="en-US" dirty="0" err="1" smtClean="0"/>
              <a:t>DACFx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287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 smtClean="0"/>
              <a:t>DACFx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654449" y="3406681"/>
            <a:ext cx="1484502" cy="1800816"/>
            <a:chOff x="4108285" y="2409105"/>
            <a:chExt cx="1484502" cy="180081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14981" t="7303" r="15296" b="8772"/>
            <a:stretch/>
          </p:blipFill>
          <p:spPr>
            <a:xfrm>
              <a:off x="4108285" y="2409105"/>
              <a:ext cx="1484502" cy="1431484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427984" y="3840589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dacpac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92177" y="1885197"/>
            <a:ext cx="3763028" cy="1460011"/>
            <a:chOff x="368177" y="970796"/>
            <a:chExt cx="3763028" cy="146001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/>
            <a:srcRect t="26620" b="33451"/>
            <a:stretch/>
          </p:blipFill>
          <p:spPr>
            <a:xfrm>
              <a:off x="368177" y="970796"/>
              <a:ext cx="2448272" cy="731577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 rot="12820990">
              <a:off x="2763053" y="1943770"/>
              <a:ext cx="1368152" cy="2215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 rot="1953517">
              <a:off x="2490530" y="2209213"/>
              <a:ext cx="1368152" cy="2215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03648" y="4947812"/>
            <a:ext cx="3892862" cy="1292769"/>
            <a:chOff x="479648" y="4033411"/>
            <a:chExt cx="3892862" cy="129276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" t="33451" r="4665" b="38115"/>
            <a:stretch/>
          </p:blipFill>
          <p:spPr>
            <a:xfrm>
              <a:off x="479648" y="4606100"/>
              <a:ext cx="2329671" cy="720080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2782677" y="4033411"/>
              <a:ext cx="1589833" cy="489232"/>
              <a:chOff x="2782677" y="4033411"/>
              <a:chExt cx="1589833" cy="489232"/>
            </a:xfrm>
          </p:grpSpPr>
          <p:sp>
            <p:nvSpPr>
              <p:cNvPr id="19" name="Right Arrow 18"/>
              <p:cNvSpPr/>
              <p:nvPr/>
            </p:nvSpPr>
            <p:spPr>
              <a:xfrm rot="8750151">
                <a:off x="2782677" y="4033411"/>
                <a:ext cx="1368152" cy="22159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Arrow 19"/>
              <p:cNvSpPr/>
              <p:nvPr/>
            </p:nvSpPr>
            <p:spPr>
              <a:xfrm rot="19465565">
                <a:off x="3004358" y="4301049"/>
                <a:ext cx="1368152" cy="22159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7223783" y="1969930"/>
            <a:ext cx="3200324" cy="1904505"/>
            <a:chOff x="5699783" y="1055529"/>
            <a:chExt cx="3200324" cy="1904505"/>
          </a:xfrm>
        </p:grpSpPr>
        <p:sp>
          <p:nvSpPr>
            <p:cNvPr id="17" name="Right Arrow 16"/>
            <p:cNvSpPr/>
            <p:nvPr/>
          </p:nvSpPr>
          <p:spPr>
            <a:xfrm rot="19797407">
              <a:off x="5902492" y="2681980"/>
              <a:ext cx="928246" cy="2780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 rot="9005907">
              <a:off x="5699783" y="2377524"/>
              <a:ext cx="802060" cy="3114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259073" y="1055529"/>
              <a:ext cx="2641034" cy="1054906"/>
              <a:chOff x="6259073" y="1055529"/>
              <a:chExt cx="2641034" cy="1054906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6"/>
              <a:srcRect r="6304" b="10636"/>
              <a:stretch/>
            </p:blipFill>
            <p:spPr>
              <a:xfrm>
                <a:off x="7888215" y="1186596"/>
                <a:ext cx="1011892" cy="867971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7"/>
              <a:srcRect l="4101" t="7297" r="5687" b="5702"/>
              <a:stretch/>
            </p:blipFill>
            <p:spPr>
              <a:xfrm>
                <a:off x="6259073" y="1055529"/>
                <a:ext cx="1171664" cy="1054906"/>
              </a:xfrm>
              <a:prstGeom prst="rect">
                <a:avLst/>
              </a:prstGeom>
            </p:spPr>
          </p:pic>
          <p:sp>
            <p:nvSpPr>
              <p:cNvPr id="11" name="Plus 10"/>
              <p:cNvSpPr/>
              <p:nvPr/>
            </p:nvSpPr>
            <p:spPr>
              <a:xfrm>
                <a:off x="7533317" y="1330568"/>
                <a:ext cx="407177" cy="364545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616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SSDT?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97929"/>
              </p:ext>
            </p:extLst>
          </p:nvPr>
        </p:nvGraphicFramePr>
        <p:xfrm>
          <a:off x="637563" y="1434517"/>
          <a:ext cx="10716237" cy="4742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7536817" y="5946130"/>
            <a:ext cx="4234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8"/>
              </a:rPr>
              <a:t>Microsoft SQL Server Data Tools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947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D80590-7426-4128-B35A-270FB656A8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C2EA94-660C-474F-A299-BBF58C698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154414-1693-46EF-8A8E-E40EC20D8E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79D249-0614-46DA-844C-33C332907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CB720A-6C99-4996-8FEB-893AFCA42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E657C6-A3AC-493A-BF1F-C6C53239A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start deploy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</a:p>
          <a:p>
            <a:r>
              <a:rPr lang="en-US" dirty="0" smtClean="0"/>
              <a:t>SSMS</a:t>
            </a:r>
          </a:p>
          <a:p>
            <a:r>
              <a:rPr lang="en-US" dirty="0" smtClean="0"/>
              <a:t>SqlPackage.exe</a:t>
            </a:r>
          </a:p>
          <a:p>
            <a:r>
              <a:rPr lang="en-US" dirty="0" smtClean="0"/>
              <a:t>MSBuild</a:t>
            </a:r>
          </a:p>
          <a:p>
            <a:pPr lvl="1"/>
            <a:r>
              <a:rPr lang="en-US" dirty="0" smtClean="0"/>
              <a:t>Target “Publish”</a:t>
            </a:r>
          </a:p>
          <a:p>
            <a:r>
              <a:rPr lang="en-US" dirty="0" smtClean="0"/>
              <a:t>Custom code</a:t>
            </a:r>
          </a:p>
          <a:p>
            <a:pPr lvl="1"/>
            <a:r>
              <a:rPr lang="en-US" dirty="0" err="1" smtClean="0"/>
              <a:t>Microsoft.SqlServer.Dac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93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Deploy. </a:t>
            </a:r>
            <a:r>
              <a:rPr lang="en-US" dirty="0" err="1" smtClean="0"/>
              <a:t>SqlPackage</a:t>
            </a:r>
            <a:r>
              <a:rPr lang="en-US" dirty="0" smtClean="0"/>
              <a:t> &amp; </a:t>
            </a:r>
            <a:r>
              <a:rPr lang="en-US" dirty="0" err="1" smtClean="0"/>
              <a:t>MSBuild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0785" y="1776280"/>
            <a:ext cx="114677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</a:rPr>
              <a:t>sqlpackage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/</a:t>
            </a:r>
            <a:r>
              <a:rPr lang="en-US" sz="2000" dirty="0" err="1">
                <a:latin typeface="Consolas" panose="020B0609020204030204" pitchFamily="49" charset="0"/>
              </a:rPr>
              <a:t>a:publish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/</a:t>
            </a:r>
            <a:r>
              <a:rPr lang="en-US" sz="2000" dirty="0" err="1">
                <a:latin typeface="Consolas" panose="020B0609020204030204" pitchFamily="49" charset="0"/>
              </a:rPr>
              <a:t>sf:Northwind.dacpac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/</a:t>
            </a:r>
            <a:r>
              <a:rPr lang="en-US" sz="2000" dirty="0" err="1">
                <a:latin typeface="Consolas" panose="020B0609020204030204" pitchFamily="49" charset="0"/>
              </a:rPr>
              <a:t>tcs</a:t>
            </a:r>
            <a:r>
              <a:rPr lang="en-US" sz="2000" dirty="0">
                <a:latin typeface="Consolas" panose="020B0609020204030204" pitchFamily="49" charset="0"/>
              </a:rPr>
              <a:t>:"Data Source=(local);Integrated Security=</a:t>
            </a:r>
            <a:r>
              <a:rPr lang="en-US" sz="2000" dirty="0" err="1">
                <a:latin typeface="Consolas" panose="020B0609020204030204" pitchFamily="49" charset="0"/>
              </a:rPr>
              <a:t>True;Initial</a:t>
            </a:r>
            <a:r>
              <a:rPr lang="en-US" sz="2000" dirty="0">
                <a:latin typeface="Consolas" panose="020B0609020204030204" pitchFamily="49" charset="0"/>
              </a:rPr>
              <a:t> Catalog=</a:t>
            </a:r>
            <a:r>
              <a:rPr lang="en-US" sz="2000" dirty="0" err="1">
                <a:latin typeface="Consolas" panose="020B0609020204030204" pitchFamily="49" charset="0"/>
              </a:rPr>
              <a:t>Northwind</a:t>
            </a:r>
            <a:r>
              <a:rPr lang="en-US" sz="2000" dirty="0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5" name="Rectangle 4"/>
          <p:cNvSpPr/>
          <p:nvPr/>
        </p:nvSpPr>
        <p:spPr>
          <a:xfrm>
            <a:off x="606095" y="4008527"/>
            <a:ext cx="116192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</a:rPr>
              <a:t>msbuild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/</a:t>
            </a:r>
            <a:r>
              <a:rPr lang="en-US" sz="2000" dirty="0" err="1">
                <a:latin typeface="Consolas" panose="020B0609020204030204" pitchFamily="49" charset="0"/>
              </a:rPr>
              <a:t>t:deploy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/</a:t>
            </a:r>
            <a:r>
              <a:rPr lang="en-US" sz="2000" dirty="0" err="1">
                <a:latin typeface="Consolas" panose="020B0609020204030204" pitchFamily="49" charset="0"/>
              </a:rPr>
              <a:t>p:TargetConnectionString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 "Data Source=(local);Integrated Security=</a:t>
            </a:r>
            <a:r>
              <a:rPr lang="en-US" sz="2000" dirty="0" err="1">
                <a:latin typeface="Consolas" panose="020B0609020204030204" pitchFamily="49" charset="0"/>
              </a:rPr>
              <a:t>True;Initial</a:t>
            </a:r>
            <a:r>
              <a:rPr lang="en-US" sz="2000" dirty="0">
                <a:latin typeface="Consolas" panose="020B0609020204030204" pitchFamily="49" charset="0"/>
              </a:rPr>
              <a:t> Catalog=</a:t>
            </a:r>
            <a:r>
              <a:rPr lang="en-US" sz="2000" dirty="0" err="1">
                <a:latin typeface="Consolas" panose="020B0609020204030204" pitchFamily="49" charset="0"/>
              </a:rPr>
              <a:t>Northwind</a:t>
            </a:r>
            <a:r>
              <a:rPr lang="en-US" sz="2000" dirty="0"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/</a:t>
            </a:r>
            <a:r>
              <a:rPr lang="en-US" sz="2000" dirty="0" err="1">
                <a:latin typeface="Consolas" panose="020B0609020204030204" pitchFamily="49" charset="0"/>
              </a:rPr>
              <a:t>p:TargetDatabase</a:t>
            </a:r>
            <a:r>
              <a:rPr lang="en-US" sz="2000" dirty="0">
                <a:latin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</a:rPr>
              <a:t>Northwind</a:t>
            </a:r>
            <a:r>
              <a:rPr lang="en-US" sz="2000" dirty="0">
                <a:latin typeface="Consolas" panose="020B0609020204030204" pitchFamily="49" charset="0"/>
              </a:rPr>
              <a:t>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</a:rPr>
              <a:t>Northwind.sqlproj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421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вопросы, влияющие на стратегию обновления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остановки на время обновления</a:t>
            </a:r>
          </a:p>
          <a:p>
            <a:pPr lvl="1"/>
            <a:r>
              <a:rPr lang="ru-RU" dirty="0" smtClean="0"/>
              <a:t>Обновление с остановкой</a:t>
            </a:r>
          </a:p>
          <a:p>
            <a:pPr lvl="1"/>
            <a:r>
              <a:rPr lang="en-US" dirty="0" smtClean="0"/>
              <a:t>Upgrade </a:t>
            </a:r>
            <a:r>
              <a:rPr lang="en-US" dirty="0"/>
              <a:t>without </a:t>
            </a:r>
            <a:r>
              <a:rPr lang="en-US" dirty="0" smtClean="0"/>
              <a:t>downtime</a:t>
            </a:r>
            <a:endParaRPr lang="ru-RU" dirty="0" smtClean="0"/>
          </a:p>
          <a:p>
            <a:r>
              <a:rPr lang="ru-RU" dirty="0" smtClean="0"/>
              <a:t>Где хранится схема данных</a:t>
            </a:r>
          </a:p>
          <a:p>
            <a:pPr lvl="1"/>
            <a:r>
              <a:rPr lang="ru-RU" dirty="0" smtClean="0"/>
              <a:t>Только в коде приложения (СУБД без схемы)</a:t>
            </a:r>
          </a:p>
          <a:p>
            <a:pPr lvl="1"/>
            <a:r>
              <a:rPr lang="ru-RU" dirty="0" smtClean="0"/>
              <a:t>В коде и в БД</a:t>
            </a:r>
          </a:p>
          <a:p>
            <a:r>
              <a:rPr lang="ru-RU" dirty="0" smtClean="0"/>
              <a:t>Наличие кода в БД (триггеры, ХП, …)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06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Deploy. </a:t>
            </a:r>
            <a:r>
              <a:rPr lang="en-US" dirty="0" err="1" smtClean="0"/>
              <a:t>DACFx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54189" y="1579840"/>
            <a:ext cx="894311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 Source=(local);Integrated Security=True"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PackagePath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Northwind.dacpac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Northwind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Deploy()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dacServices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DacServices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package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DacPackage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PackagePath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dacServices.Deploy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package,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upgradeExisting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3998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775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94CE94-A41C-4CF4-9A80-A5C1DB422E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81D73A-AAD3-43ED-8302-803F6DFD10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75C8A5-2158-4482-BD92-5B010A7C7B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C3DADE-351F-4BAA-A585-8A80A04CFA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7CD2FD-FCF7-48DD-BABC-BB6DCFCE13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EE71B5-1FFF-4938-BEBC-3D79B4FF33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FBF90E-57CA-43EE-B973-12341E22BB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B8BE71-E6F0-4BEB-8028-D8B815F4C4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D7A75FF-8310-4F1D-9713-14B5EAF438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994723" y="1600011"/>
            <a:ext cx="3903662" cy="22320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List of step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 smtClean="0"/>
              <a:t>Step == SQL fragment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81905" y="1456094"/>
            <a:ext cx="5904656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sz="1400" b="1" dirty="0" err="1"/>
              <a:t>BeginPreDeploymentScriptStep</a:t>
            </a:r>
            <a:endParaRPr lang="en-US" sz="1400" b="1" dirty="0"/>
          </a:p>
          <a:p>
            <a:r>
              <a:rPr lang="en-US" sz="1400" b="1" dirty="0" err="1"/>
              <a:t>DeploymentScriptStep</a:t>
            </a:r>
            <a:endParaRPr lang="en-US" sz="1400" b="1" dirty="0"/>
          </a:p>
          <a:p>
            <a:r>
              <a:rPr lang="en-US" sz="1400" b="1" dirty="0" err="1"/>
              <a:t>EndPreDeploymentScriptStep</a:t>
            </a:r>
            <a:endParaRPr lang="en-US" sz="1400" b="1" dirty="0"/>
          </a:p>
          <a:p>
            <a:r>
              <a:rPr lang="en-US" sz="1400" b="1" dirty="0" err="1"/>
              <a:t>SqlBeginPreservationStep</a:t>
            </a:r>
            <a:endParaRPr lang="en-US" sz="1400" b="1" dirty="0"/>
          </a:p>
          <a:p>
            <a:r>
              <a:rPr lang="en-US" sz="1400" b="1" dirty="0" err="1"/>
              <a:t>SqlEndPreservationStep</a:t>
            </a:r>
            <a:endParaRPr lang="en-US" sz="1400" b="1" dirty="0"/>
          </a:p>
          <a:p>
            <a:r>
              <a:rPr lang="en-US" sz="1400" b="1" dirty="0" err="1"/>
              <a:t>SqlBeginDropsStep</a:t>
            </a:r>
            <a:endParaRPr lang="en-US" sz="1400" b="1" dirty="0"/>
          </a:p>
          <a:p>
            <a:r>
              <a:rPr lang="en-US" sz="1400" b="1" dirty="0" err="1"/>
              <a:t>SqlEndDropsStep</a:t>
            </a:r>
            <a:endParaRPr lang="en-US" sz="1400" b="1" dirty="0"/>
          </a:p>
          <a:p>
            <a:r>
              <a:rPr lang="en-US" sz="1400" b="1" dirty="0" err="1"/>
              <a:t>SqlBeginAltersStep</a:t>
            </a:r>
            <a:endParaRPr lang="en-US" sz="1400" b="1" dirty="0"/>
          </a:p>
          <a:p>
            <a:r>
              <a:rPr lang="en-US" sz="1400" b="1" dirty="0" err="1"/>
              <a:t>CreateElementStep</a:t>
            </a:r>
            <a:r>
              <a:rPr lang="en-US" sz="1400" dirty="0"/>
              <a:t> Schema : Sales</a:t>
            </a:r>
          </a:p>
          <a:p>
            <a:r>
              <a:rPr lang="en-US" sz="1400" b="1" dirty="0" err="1"/>
              <a:t>CreateElementStep</a:t>
            </a:r>
            <a:r>
              <a:rPr lang="en-US" sz="1400" dirty="0"/>
              <a:t> Table : </a:t>
            </a:r>
            <a:r>
              <a:rPr lang="en-US" sz="1400" dirty="0" err="1"/>
              <a:t>Sales.Customer</a:t>
            </a:r>
            <a:endParaRPr lang="en-US" sz="1400" dirty="0"/>
          </a:p>
          <a:p>
            <a:r>
              <a:rPr lang="en-US" sz="1400" b="1" dirty="0" err="1"/>
              <a:t>CreateElementStep</a:t>
            </a:r>
            <a:r>
              <a:rPr lang="en-US" sz="1400" dirty="0"/>
              <a:t> Primary Key : </a:t>
            </a:r>
            <a:r>
              <a:rPr lang="en-US" sz="1400" dirty="0" err="1"/>
              <a:t>Sales.PK_Customer_CustID</a:t>
            </a:r>
            <a:endParaRPr lang="en-US" sz="1400" dirty="0"/>
          </a:p>
          <a:p>
            <a:r>
              <a:rPr lang="en-US" sz="1400" b="1" dirty="0" err="1"/>
              <a:t>CreateElementStep</a:t>
            </a:r>
            <a:r>
              <a:rPr lang="en-US" sz="1400" dirty="0"/>
              <a:t> Table : </a:t>
            </a:r>
            <a:r>
              <a:rPr lang="en-US" sz="1400" dirty="0" err="1"/>
              <a:t>Sales.Orders</a:t>
            </a:r>
            <a:endParaRPr lang="en-US" sz="1400" dirty="0"/>
          </a:p>
          <a:p>
            <a:r>
              <a:rPr lang="en-US" sz="1400" b="1" dirty="0" err="1"/>
              <a:t>CreateElementStep</a:t>
            </a:r>
            <a:r>
              <a:rPr lang="en-US" sz="1400" dirty="0"/>
              <a:t> Primary Key : </a:t>
            </a:r>
            <a:r>
              <a:rPr lang="en-US" sz="1400" dirty="0" err="1"/>
              <a:t>Sales.PK_Orders_OrderID</a:t>
            </a:r>
            <a:endParaRPr lang="en-US" sz="1400" dirty="0"/>
          </a:p>
          <a:p>
            <a:r>
              <a:rPr lang="en-US" sz="1400" b="1" dirty="0" err="1"/>
              <a:t>CreateElementStep</a:t>
            </a:r>
            <a:r>
              <a:rPr lang="en-US" sz="1400" dirty="0"/>
              <a:t> Default Constraint : </a:t>
            </a:r>
            <a:r>
              <a:rPr lang="en-US" sz="1400" dirty="0" err="1"/>
              <a:t>Sales.Def_Customer_YTDOrders</a:t>
            </a:r>
            <a:endParaRPr lang="en-US" sz="1400" dirty="0"/>
          </a:p>
          <a:p>
            <a:r>
              <a:rPr lang="en-US" sz="1400" b="1" dirty="0" err="1"/>
              <a:t>CreateElementStep</a:t>
            </a:r>
            <a:r>
              <a:rPr lang="en-US" sz="1400" dirty="0"/>
              <a:t> Default Constraint : </a:t>
            </a:r>
            <a:r>
              <a:rPr lang="en-US" sz="1400" dirty="0" err="1"/>
              <a:t>Sales.Def_Customer_YTDSales</a:t>
            </a:r>
            <a:endParaRPr lang="en-US" sz="1400" dirty="0"/>
          </a:p>
          <a:p>
            <a:r>
              <a:rPr lang="en-US" sz="1400" b="1" dirty="0" err="1"/>
              <a:t>CreateElementStep</a:t>
            </a:r>
            <a:r>
              <a:rPr lang="en-US" sz="1400" dirty="0"/>
              <a:t> Default Constraint : </a:t>
            </a:r>
            <a:r>
              <a:rPr lang="en-US" sz="1400" dirty="0" err="1"/>
              <a:t>Sales.Def_Orders_OrderDate</a:t>
            </a:r>
            <a:endParaRPr lang="en-US" sz="1400" dirty="0"/>
          </a:p>
          <a:p>
            <a:r>
              <a:rPr lang="en-US" sz="1400" b="1" dirty="0" err="1"/>
              <a:t>CreateElementStep</a:t>
            </a:r>
            <a:r>
              <a:rPr lang="en-US" sz="1400" dirty="0"/>
              <a:t> Default Constraint : </a:t>
            </a:r>
            <a:r>
              <a:rPr lang="en-US" sz="1400" dirty="0" err="1"/>
              <a:t>Sales.Def_Orders_Status</a:t>
            </a:r>
            <a:endParaRPr lang="en-US" sz="1400" dirty="0"/>
          </a:p>
          <a:p>
            <a:r>
              <a:rPr lang="en-US" sz="1400" b="1" dirty="0" err="1"/>
              <a:t>CreateElementStep</a:t>
            </a:r>
            <a:r>
              <a:rPr lang="en-US" sz="1400" dirty="0"/>
              <a:t> Foreign Key : </a:t>
            </a:r>
            <a:r>
              <a:rPr lang="en-US" sz="1400" dirty="0" err="1"/>
              <a:t>Sales.FK_Orders_Customer_CustID</a:t>
            </a:r>
            <a:endParaRPr lang="en-US" sz="1400" dirty="0"/>
          </a:p>
          <a:p>
            <a:r>
              <a:rPr lang="en-US" sz="1400" b="1" dirty="0" err="1"/>
              <a:t>CreateElementStep</a:t>
            </a:r>
            <a:r>
              <a:rPr lang="en-US" sz="1400" dirty="0"/>
              <a:t> Check Constraint : </a:t>
            </a:r>
            <a:r>
              <a:rPr lang="en-US" sz="1400" dirty="0" err="1"/>
              <a:t>Sales.CK_Orders_FilledDate</a:t>
            </a:r>
            <a:endParaRPr lang="en-US" sz="1400" dirty="0"/>
          </a:p>
          <a:p>
            <a:r>
              <a:rPr lang="en-US" sz="1400" b="1" dirty="0" err="1"/>
              <a:t>CreateElementStep</a:t>
            </a:r>
            <a:r>
              <a:rPr lang="en-US" sz="1400" dirty="0"/>
              <a:t> Check Constraint : </a:t>
            </a:r>
            <a:r>
              <a:rPr lang="en-US" sz="1400" dirty="0" err="1"/>
              <a:t>Sales.CK_Orders_OrderDate</a:t>
            </a:r>
            <a:endParaRPr lang="en-US" sz="1400" dirty="0"/>
          </a:p>
          <a:p>
            <a:r>
              <a:rPr lang="en-US" sz="1400" b="1" dirty="0" err="1"/>
              <a:t>CreateElementStep</a:t>
            </a:r>
            <a:r>
              <a:rPr lang="en-US" sz="1400" dirty="0"/>
              <a:t> Procedure : </a:t>
            </a:r>
            <a:r>
              <a:rPr lang="en-US" sz="1400" dirty="0" err="1"/>
              <a:t>Sales.uspCancelOrder</a:t>
            </a:r>
            <a:endParaRPr lang="en-US" sz="1400" dirty="0"/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62025" y="4264406"/>
            <a:ext cx="685529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[Sales]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[Customer]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YTDOrders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YTDSales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81905" y="3630760"/>
            <a:ext cx="41718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 err="1"/>
              <a:t>CreateElementStep</a:t>
            </a:r>
            <a:r>
              <a:rPr lang="en-US" dirty="0"/>
              <a:t> Table : </a:t>
            </a:r>
            <a:r>
              <a:rPr lang="en-US" dirty="0" err="1"/>
              <a:t>Sales.Customer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3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customize Deployment plan?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 log</a:t>
            </a:r>
          </a:p>
          <a:p>
            <a:r>
              <a:rPr lang="en-US" dirty="0" smtClean="0"/>
              <a:t>Pre/Post deploy scripts</a:t>
            </a:r>
          </a:p>
          <a:p>
            <a:r>
              <a:rPr lang="en-US" dirty="0" err="1" smtClean="0"/>
              <a:t>SQLCmd</a:t>
            </a:r>
            <a:r>
              <a:rPr lang="en-US" dirty="0" smtClean="0"/>
              <a:t> variables</a:t>
            </a:r>
          </a:p>
          <a:p>
            <a:r>
              <a:rPr lang="en-US" dirty="0" err="1" smtClean="0"/>
              <a:t>DACFx</a:t>
            </a:r>
            <a:r>
              <a:rPr lang="ru-RU" dirty="0" smtClean="0"/>
              <a:t> </a:t>
            </a:r>
            <a:r>
              <a:rPr lang="en-US" dirty="0" smtClean="0"/>
              <a:t>extensions (Deploy Contributors)</a:t>
            </a:r>
          </a:p>
        </p:txBody>
      </p:sp>
    </p:spTree>
    <p:extLst>
      <p:ext uri="{BB962C8B-B14F-4D97-AF65-F5344CB8AC3E}">
        <p14:creationId xmlns:p14="http://schemas.microsoft.com/office/powerpoint/2010/main" val="4200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log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34243" y="1609903"/>
            <a:ext cx="38164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[Customers]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…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[Fax]  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24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01903" y="1609902"/>
            <a:ext cx="38164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[Customers]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…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[Fax1]  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24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794683" y="2302398"/>
            <a:ext cx="576064" cy="315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82715" y="440137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sp_rename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N'[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].[Customers].[Fax]'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@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N'Fax1'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@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objtype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N'COLUMN'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63723" y="4401371"/>
            <a:ext cx="339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[Customers]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[Fax]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[Customers]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[Fax1]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sv-S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24</a:t>
            </a:r>
            <a:r>
              <a:rPr lang="sv-S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NULL;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282515" y="3194078"/>
            <a:ext cx="936104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48252" y="3194078"/>
            <a:ext cx="936104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04617" y="383285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RL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34371" y="383285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RL</a:t>
            </a:r>
          </a:p>
        </p:txBody>
      </p:sp>
    </p:spTree>
    <p:extLst>
      <p:ext uri="{BB962C8B-B14F-4D97-AF65-F5344CB8AC3E}">
        <p14:creationId xmlns:p14="http://schemas.microsoft.com/office/powerpoint/2010/main" val="324268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Pre/Post deploy </a:t>
            </a:r>
            <a:r>
              <a:rPr lang="en-US" dirty="0" smtClean="0"/>
              <a:t>scripts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865356" y="1354903"/>
            <a:ext cx="4176464" cy="1376636"/>
            <a:chOff x="539552" y="908720"/>
            <a:chExt cx="4392488" cy="14859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552" y="908720"/>
              <a:ext cx="3543300" cy="1485900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3491880" y="1196752"/>
              <a:ext cx="1440160" cy="4549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6430873" y="2838445"/>
            <a:ext cx="368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'Start data deploy'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:r .\Data\</a:t>
            </a:r>
            <a:r>
              <a:rPr lang="en-US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Categories.sql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:r .\Data\</a:t>
            </a:r>
            <a:r>
              <a:rPr lang="en-US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Territories.sql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'Finish data deploy'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54409" y="306927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one post-/pre- deploy script in project!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879833" y="5044612"/>
            <a:ext cx="8382000" cy="173089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tabLst/>
              <a:defRPr sz="3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tabLst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tabLst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Mostly used</a:t>
            </a:r>
            <a:r>
              <a:rPr lang="ru-RU" dirty="0"/>
              <a:t>:</a:t>
            </a:r>
          </a:p>
          <a:p>
            <a:r>
              <a:rPr lang="en-US" dirty="0"/>
              <a:t>Not supported SSDT objects</a:t>
            </a:r>
          </a:p>
          <a:p>
            <a:r>
              <a:rPr lang="en-US" dirty="0"/>
              <a:t>Complex updates</a:t>
            </a:r>
          </a:p>
          <a:p>
            <a:r>
              <a:rPr lang="en-US" dirty="0"/>
              <a:t>Deploy of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SQLCmd</a:t>
            </a:r>
            <a:r>
              <a:rPr lang="en-US" dirty="0"/>
              <a:t>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1913389" y="4758059"/>
            <a:ext cx="8382000" cy="1874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Mostly used</a:t>
            </a:r>
            <a:r>
              <a:rPr lang="ru-RU" dirty="0"/>
              <a:t>:</a:t>
            </a:r>
          </a:p>
          <a:p>
            <a:r>
              <a:rPr lang="en-US" dirty="0"/>
              <a:t>External DB/Server names (support in SSDT)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389" y="1395976"/>
            <a:ext cx="6286500" cy="1771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13389" y="3585585"/>
            <a:ext cx="5127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[$(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16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SQLCmd</a:t>
            </a:r>
            <a:r>
              <a:rPr lang="en-US" dirty="0" smtClean="0"/>
              <a:t> variables specific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9311" y="1685591"/>
            <a:ext cx="8382000" cy="582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SQLCMD Variables not recognized during Build</a:t>
            </a:r>
          </a:p>
        </p:txBody>
      </p:sp>
      <p:sp>
        <p:nvSpPr>
          <p:cNvPr id="4" name="Rectangle 3"/>
          <p:cNvSpPr/>
          <p:nvPr/>
        </p:nvSpPr>
        <p:spPr>
          <a:xfrm>
            <a:off x="1943193" y="2890643"/>
            <a:ext cx="4305212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PROCEDURE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[Procedure1]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SELECT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$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MaxOut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CategoryID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FROM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Categories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88459" y="3075309"/>
            <a:ext cx="3718934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PROCEDURE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[Procedure1]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SELECT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[$(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SampleDB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Table1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688459" y="4243986"/>
            <a:ext cx="371893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Post-Deployment Script */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$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MaxOut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Categories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901108" y="5266907"/>
            <a:ext cx="45720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PROCEDURE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[Procedure1]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EXEC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sp_help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TableName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687916" y="5682405"/>
            <a:ext cx="3718934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PROCEDURE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[Procedure1]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sp_help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'$(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TableName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1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</a:t>
            </a:r>
            <a:r>
              <a:rPr lang="en-US" dirty="0" smtClean="0"/>
              <a:t>value </a:t>
            </a:r>
            <a:r>
              <a:rPr lang="en-US" dirty="0"/>
              <a:t>of </a:t>
            </a:r>
            <a:r>
              <a:rPr lang="en-US" dirty="0" err="1" smtClean="0"/>
              <a:t>SQLCmd</a:t>
            </a:r>
            <a:r>
              <a:rPr lang="en-US" dirty="0" smtClean="0"/>
              <a:t> variables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435329"/>
              </p:ext>
            </p:extLst>
          </p:nvPr>
        </p:nvGraphicFramePr>
        <p:xfrm>
          <a:off x="838200" y="1825625"/>
          <a:ext cx="10515600" cy="460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95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line</a:t>
                      </a:r>
                      <a:endParaRPr lang="en-US" dirty="0"/>
                    </a:p>
                  </a:txBody>
                  <a:tcPr marL="114716" marR="114716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/Variables:{</a:t>
                      </a:r>
                      <a:r>
                        <a:rPr lang="en-US" b="1" dirty="0" err="1" smtClean="0">
                          <a:effectLst/>
                        </a:rPr>
                        <a:t>PropertyName</a:t>
                      </a:r>
                      <a:r>
                        <a:rPr lang="en-US" b="1" dirty="0" smtClean="0">
                          <a:effectLst/>
                        </a:rPr>
                        <a:t>}={Value}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 marL="114716" marR="114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MSBuild</a:t>
                      </a:r>
                      <a:endParaRPr lang="en-US" dirty="0"/>
                    </a:p>
                  </a:txBody>
                  <a:tcPr marL="114716" marR="1147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project file @(</a:t>
                      </a:r>
                      <a:r>
                        <a:rPr lang="en-US" dirty="0" err="1" smtClean="0"/>
                        <a:t>SqlCmdVariable</a:t>
                      </a:r>
                      <a:r>
                        <a:rPr lang="en-US" dirty="0" smtClean="0"/>
                        <a:t>) item</a:t>
                      </a:r>
                    </a:p>
                  </a:txBody>
                  <a:tcPr marL="114716" marR="1147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Deploy</a:t>
                      </a:r>
                      <a:r>
                        <a:rPr lang="en-US" baseline="0" dirty="0" smtClean="0"/>
                        <a:t> Profile</a:t>
                      </a:r>
                      <a:endParaRPr lang="en-US" dirty="0"/>
                    </a:p>
                  </a:txBody>
                  <a:tcPr marL="114716" marR="114716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 marL="114716" marR="1147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 marL="114716" marR="114716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deployOptions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DacDeployOptions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deployOptions.SqlCommandVariableValues.Add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"Var1"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"Value1"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dacServices.Deploy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dacPackage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deployDBName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options: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deployOptions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400" dirty="0" smtClean="0"/>
                    </a:p>
                  </a:txBody>
                  <a:tcPr marL="114716" marR="11471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3670"/>
          <a:stretch/>
        </p:blipFill>
        <p:spPr>
          <a:xfrm>
            <a:off x="3262075" y="2780898"/>
            <a:ext cx="5399401" cy="16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3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contributors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1" cy="294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5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4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716" marR="114716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 Modifier</a:t>
                      </a:r>
                      <a:endParaRPr lang="en-US" dirty="0"/>
                    </a:p>
                  </a:txBody>
                  <a:tcPr marL="114716" marR="114716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 Executor</a:t>
                      </a:r>
                      <a:endParaRPr lang="en-US" dirty="0"/>
                    </a:p>
                  </a:txBody>
                  <a:tcPr marL="114716" marR="11471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Deployment Stage</a:t>
                      </a:r>
                      <a:endParaRPr lang="en-US" dirty="0"/>
                    </a:p>
                  </a:txBody>
                  <a:tcPr marL="114716" marR="11471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Post </a:t>
                      </a:r>
                      <a:r>
                        <a:rPr lang="en-US" b="1" dirty="0" smtClean="0"/>
                        <a:t>deployment plan creating</a:t>
                      </a:r>
                    </a:p>
                  </a:txBody>
                  <a:tcPr marL="114716" marR="114716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 </a:t>
                      </a:r>
                      <a:r>
                        <a:rPr lang="en-US" b="1" dirty="0" smtClean="0"/>
                        <a:t>executing deployment script</a:t>
                      </a:r>
                      <a:endParaRPr lang="en-US" b="1" dirty="0"/>
                    </a:p>
                  </a:txBody>
                  <a:tcPr marL="114716" marR="11471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 Class</a:t>
                      </a:r>
                      <a:endParaRPr lang="en-US" dirty="0"/>
                    </a:p>
                  </a:txBody>
                  <a:tcPr marL="114716" marR="114716" anchor="ctr"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effectLst/>
                        </a:rPr>
                        <a:t>DeploymentPlanModifier</a:t>
                      </a:r>
                      <a:endParaRPr lang="en-US" dirty="0"/>
                    </a:p>
                  </a:txBody>
                  <a:tcPr marL="114716" marR="114716"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DeploymentPlanExecutor</a:t>
                      </a:r>
                      <a:endParaRPr lang="en-US" dirty="0"/>
                    </a:p>
                  </a:txBody>
                  <a:tcPr marL="114716" marR="11471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 marL="114716" marR="114716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ExportDeploymentPlanModifier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dirty="0"/>
                    </a:p>
                  </a:txBody>
                  <a:tcPr marL="114716" marR="114716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ExportDeploymentPlanExecutor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 marL="114716" marR="11471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Targets</a:t>
                      </a:r>
                      <a:endParaRPr lang="en-US" dirty="0"/>
                    </a:p>
                  </a:txBody>
                  <a:tcPr marL="114716" marR="114716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Change a deployment plan before it is executed: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Delete</a:t>
                      </a:r>
                      <a:r>
                        <a:rPr lang="en-US" baseline="0" dirty="0" smtClean="0">
                          <a:effectLst/>
                        </a:rPr>
                        <a:t> step(s)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Create and add</a:t>
                      </a:r>
                      <a:r>
                        <a:rPr lang="en-US" baseline="0" dirty="0" smtClean="0"/>
                        <a:t> custom step(s)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Change SQL code for step(s)</a:t>
                      </a:r>
                      <a:endParaRPr lang="en-US" dirty="0"/>
                    </a:p>
                  </a:txBody>
                  <a:tcPr marL="114716" marR="114716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Generates a deployment report </a:t>
                      </a:r>
                      <a:endParaRPr lang="en-US" dirty="0"/>
                    </a:p>
                  </a:txBody>
                  <a:tcPr marL="114716" marR="11471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799856" y="5301209"/>
            <a:ext cx="548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Customize Database Build and Deployment by Using Build and Deployment Contributors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Обновление без остановки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116273" cy="4351338"/>
          </a:xfrm>
        </p:spPr>
        <p:txBody>
          <a:bodyPr/>
          <a:lstStyle/>
          <a:p>
            <a:r>
              <a:rPr lang="ru-RU" dirty="0"/>
              <a:t>Использование только обратно-совместимых изменений в </a:t>
            </a:r>
            <a:r>
              <a:rPr lang="ru-RU" dirty="0" smtClean="0"/>
              <a:t>БД (добавление новых полей)</a:t>
            </a:r>
          </a:p>
          <a:p>
            <a:r>
              <a:rPr lang="ru-RU" dirty="0" smtClean="0"/>
              <a:t>Общая модель обновления:</a:t>
            </a:r>
          </a:p>
          <a:p>
            <a:pPr lvl="1"/>
            <a:r>
              <a:rPr lang="ru-RU" dirty="0" smtClean="0"/>
              <a:t>Меняем </a:t>
            </a:r>
            <a:r>
              <a:rPr lang="ru-RU" dirty="0"/>
              <a:t>схему и добавляем код, который пишет одновременно новые и старые данные. Чтение данных идёт старым </a:t>
            </a:r>
            <a:r>
              <a:rPr lang="ru-RU" dirty="0" smtClean="0"/>
              <a:t>кодом.</a:t>
            </a:r>
          </a:p>
          <a:p>
            <a:pPr lvl="1"/>
            <a:r>
              <a:rPr lang="ru-RU" dirty="0" smtClean="0"/>
              <a:t>Переключаем </a:t>
            </a:r>
            <a:r>
              <a:rPr lang="ru-RU" dirty="0"/>
              <a:t>чтение на новую </a:t>
            </a:r>
            <a:r>
              <a:rPr lang="ru-RU" dirty="0" smtClean="0"/>
              <a:t>схему. При необходимости - миграция</a:t>
            </a:r>
          </a:p>
          <a:p>
            <a:pPr lvl="1"/>
            <a:r>
              <a:rPr lang="ru-RU" dirty="0" smtClean="0"/>
              <a:t>Удаляем </a:t>
            </a:r>
            <a:r>
              <a:rPr lang="ru-RU" dirty="0"/>
              <a:t>старый код и схему.</a:t>
            </a:r>
            <a:endParaRPr lang="ru-RU" dirty="0"/>
          </a:p>
        </p:txBody>
      </p:sp>
      <p:grpSp>
        <p:nvGrpSpPr>
          <p:cNvPr id="38" name="Группа 37"/>
          <p:cNvGrpSpPr/>
          <p:nvPr/>
        </p:nvGrpSpPr>
        <p:grpSpPr>
          <a:xfrm>
            <a:off x="8657438" y="365125"/>
            <a:ext cx="1484851" cy="1317071"/>
            <a:chOff x="8657438" y="365125"/>
            <a:chExt cx="1484851" cy="1317071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8657438" y="1396971"/>
              <a:ext cx="645953" cy="285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F1</a:t>
              </a:r>
              <a:endParaRPr lang="ru-RU" dirty="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9303391" y="365125"/>
              <a:ext cx="838898" cy="56206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Стрелка вправо 23"/>
            <p:cNvSpPr/>
            <p:nvPr/>
          </p:nvSpPr>
          <p:spPr>
            <a:xfrm rot="18296055">
              <a:off x="8707040" y="1042607"/>
              <a:ext cx="546749" cy="132195"/>
            </a:xfrm>
            <a:prstGeom prst="rightArrow">
              <a:avLst>
                <a:gd name="adj1" fmla="val 50000"/>
                <a:gd name="adj2" fmla="val 859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Стрелка вправо 24"/>
            <p:cNvSpPr/>
            <p:nvPr/>
          </p:nvSpPr>
          <p:spPr>
            <a:xfrm rot="7496055">
              <a:off x="8917771" y="1051100"/>
              <a:ext cx="546749" cy="132195"/>
            </a:xfrm>
            <a:prstGeom prst="rightArrow">
              <a:avLst>
                <a:gd name="adj1" fmla="val 50000"/>
                <a:gd name="adj2" fmla="val 859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9401877" y="5207759"/>
            <a:ext cx="1484851" cy="1317071"/>
            <a:chOff x="9401877" y="5207759"/>
            <a:chExt cx="1484851" cy="1317071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10240775" y="6239605"/>
              <a:ext cx="645953" cy="285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F2</a:t>
              </a:r>
              <a:endParaRPr lang="ru-RU" dirty="0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9401877" y="5207759"/>
              <a:ext cx="838898" cy="56206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Стрелка вправо 28"/>
            <p:cNvSpPr/>
            <p:nvPr/>
          </p:nvSpPr>
          <p:spPr>
            <a:xfrm rot="13746655">
              <a:off x="10310031" y="5869500"/>
              <a:ext cx="546749" cy="132195"/>
            </a:xfrm>
            <a:prstGeom prst="rightArrow">
              <a:avLst>
                <a:gd name="adj1" fmla="val 50000"/>
                <a:gd name="adj2" fmla="val 859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Стрелка вправо 29"/>
            <p:cNvSpPr/>
            <p:nvPr/>
          </p:nvSpPr>
          <p:spPr>
            <a:xfrm rot="2935774">
              <a:off x="10138578" y="5889306"/>
              <a:ext cx="546749" cy="132195"/>
            </a:xfrm>
            <a:prstGeom prst="rightArrow">
              <a:avLst>
                <a:gd name="adj1" fmla="val 50000"/>
                <a:gd name="adj2" fmla="val 859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9" name="Группа 38"/>
          <p:cNvGrpSpPr/>
          <p:nvPr/>
        </p:nvGrpSpPr>
        <p:grpSpPr>
          <a:xfrm>
            <a:off x="8778310" y="1950387"/>
            <a:ext cx="2130804" cy="1359192"/>
            <a:chOff x="8778310" y="1950387"/>
            <a:chExt cx="2130804" cy="1359192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8778310" y="3024354"/>
              <a:ext cx="645953" cy="285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F1</a:t>
              </a:r>
              <a:endParaRPr lang="ru-RU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0263161" y="3024354"/>
              <a:ext cx="645953" cy="285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F2</a:t>
              </a:r>
              <a:endParaRPr lang="ru-RU" dirty="0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9493965" y="1950387"/>
              <a:ext cx="838898" cy="56206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Стрелка вправо 33"/>
            <p:cNvSpPr/>
            <p:nvPr/>
          </p:nvSpPr>
          <p:spPr>
            <a:xfrm rot="18296055">
              <a:off x="8822230" y="2647941"/>
              <a:ext cx="546749" cy="132195"/>
            </a:xfrm>
            <a:prstGeom prst="rightArrow">
              <a:avLst>
                <a:gd name="adj1" fmla="val 50000"/>
                <a:gd name="adj2" fmla="val 859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Стрелка вправо 34"/>
            <p:cNvSpPr/>
            <p:nvPr/>
          </p:nvSpPr>
          <p:spPr>
            <a:xfrm rot="7496055">
              <a:off x="9032961" y="2656434"/>
              <a:ext cx="546749" cy="132195"/>
            </a:xfrm>
            <a:prstGeom prst="rightArrow">
              <a:avLst>
                <a:gd name="adj1" fmla="val 50000"/>
                <a:gd name="adj2" fmla="val 859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Стрелка вправо 35"/>
            <p:cNvSpPr/>
            <p:nvPr/>
          </p:nvSpPr>
          <p:spPr>
            <a:xfrm rot="2935774">
              <a:off x="10191890" y="2709196"/>
              <a:ext cx="546749" cy="132195"/>
            </a:xfrm>
            <a:prstGeom prst="rightArrow">
              <a:avLst>
                <a:gd name="adj1" fmla="val 50000"/>
                <a:gd name="adj2" fmla="val 859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8766494" y="3594988"/>
            <a:ext cx="2130804" cy="1336363"/>
            <a:chOff x="8766494" y="3594988"/>
            <a:chExt cx="2130804" cy="1336363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8766494" y="4626834"/>
              <a:ext cx="645953" cy="285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F1</a:t>
              </a:r>
              <a:endParaRPr lang="ru-RU" dirty="0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10251345" y="4626834"/>
              <a:ext cx="645953" cy="285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F2</a:t>
              </a:r>
              <a:endParaRPr lang="ru-RU" dirty="0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9412447" y="3594988"/>
              <a:ext cx="838898" cy="56206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Стрелка вправо 25"/>
            <p:cNvSpPr/>
            <p:nvPr/>
          </p:nvSpPr>
          <p:spPr>
            <a:xfrm rot="13746655">
              <a:off x="10312763" y="4282915"/>
              <a:ext cx="546749" cy="132195"/>
            </a:xfrm>
            <a:prstGeom prst="rightArrow">
              <a:avLst>
                <a:gd name="adj1" fmla="val 50000"/>
                <a:gd name="adj2" fmla="val 859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Стрелка вправо 26"/>
            <p:cNvSpPr/>
            <p:nvPr/>
          </p:nvSpPr>
          <p:spPr>
            <a:xfrm rot="7496055">
              <a:off x="8981278" y="4282914"/>
              <a:ext cx="546749" cy="132195"/>
            </a:xfrm>
            <a:prstGeom prst="rightArrow">
              <a:avLst>
                <a:gd name="adj1" fmla="val 50000"/>
                <a:gd name="adj2" fmla="val 859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Стрелка вправо 27"/>
            <p:cNvSpPr/>
            <p:nvPr/>
          </p:nvSpPr>
          <p:spPr>
            <a:xfrm rot="2935774">
              <a:off x="10141310" y="4302721"/>
              <a:ext cx="546749" cy="132195"/>
            </a:xfrm>
            <a:prstGeom prst="rightArrow">
              <a:avLst>
                <a:gd name="adj1" fmla="val 50000"/>
                <a:gd name="adj2" fmla="val 859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Стрелка вправо 36"/>
            <p:cNvSpPr/>
            <p:nvPr/>
          </p:nvSpPr>
          <p:spPr>
            <a:xfrm>
              <a:off x="9599152" y="4603731"/>
              <a:ext cx="533161" cy="32762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63413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modifier template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04256" y="2037054"/>
            <a:ext cx="85834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ExportDeploymentPlanModifier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"DeployContrib1"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"1.0.0.0"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MyContributor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DeploymentPlanModifier</a:t>
            </a:r>
            <a:endParaRPr lang="en-US" sz="1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OnExecute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DeploymentPlanContributorContext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OnEstablishDeploymentConfiguration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DeploymentContributorConfigurationSetup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setup)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OnApplyDeploymentConfiguration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DeploymentContributorContext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context,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ICollection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DeploymentContributorConfigurationStream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configurationStreams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748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SSDT/</a:t>
            </a:r>
            <a:r>
              <a:rPr lang="en-US" dirty="0" err="1" smtClean="0"/>
              <a:t>DACFx</a:t>
            </a:r>
            <a:r>
              <a:rPr lang="en-US" dirty="0" smtClean="0"/>
              <a:t> don’t have special data deploy features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Post- / Pre- deploy scripts</a:t>
            </a:r>
          </a:p>
          <a:p>
            <a:pPr lvl="1"/>
            <a:r>
              <a:rPr lang="en-US" dirty="0" smtClean="0"/>
              <a:t>INSERT/UPDATE/DELETE</a:t>
            </a:r>
          </a:p>
          <a:p>
            <a:pPr lvl="1"/>
            <a:r>
              <a:rPr lang="en-US" dirty="0" smtClean="0"/>
              <a:t>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8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Обновление схемы в БД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примере </a:t>
            </a:r>
            <a:r>
              <a:rPr lang="ru-RU" dirty="0"/>
              <a:t>РСУБД (</a:t>
            </a:r>
            <a:r>
              <a:rPr lang="en-US" dirty="0"/>
              <a:t>SQL)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77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“Create only” DDL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886328" y="2051329"/>
            <a:ext cx="4749202" cy="6397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ct val="20000"/>
              </a:spcBef>
              <a:buNone/>
            </a:pPr>
            <a:r>
              <a:rPr lang="en-US" sz="2400" b="1" dirty="0">
                <a:solidFill>
                  <a:srgbClr val="002060"/>
                </a:solidFill>
              </a:rPr>
              <a:t>V 1.1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922090" y="2051330"/>
            <a:ext cx="4441273" cy="6397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ct val="20000"/>
              </a:spcBef>
              <a:buNone/>
            </a:pPr>
            <a:r>
              <a:rPr lang="en-US" sz="2400" b="1" dirty="0">
                <a:solidFill>
                  <a:srgbClr val="002060"/>
                </a:solidFill>
              </a:rPr>
              <a:t>V 1.0</a:t>
            </a:r>
          </a:p>
        </p:txBody>
      </p:sp>
      <p:sp>
        <p:nvSpPr>
          <p:cNvPr id="4" name="Rectangle 3"/>
          <p:cNvSpPr/>
          <p:nvPr/>
        </p:nvSpPr>
        <p:spPr>
          <a:xfrm>
            <a:off x="922090" y="2829882"/>
            <a:ext cx="42630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[Suppliers]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SupplierID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ContactTitle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[Address]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[City]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[Region]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PostalCode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[Country]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[Phone]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24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[Fax]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24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HomePage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86328" y="2829882"/>
            <a:ext cx="42630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[Suppliers]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SupplierID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ContactTitle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[Address]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[City]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[Region]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PostalCode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[Country]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[Phone]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24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[Fax]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24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HomePage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[Email]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363363" y="3926394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5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“Create only” </a:t>
            </a:r>
            <a:r>
              <a:rPr lang="en-US" dirty="0" smtClean="0"/>
              <a:t>DDL. Pros and Cons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Очень простое (концептуально и по реализации)</a:t>
            </a:r>
            <a:endParaRPr lang="en-US" dirty="0"/>
          </a:p>
          <a:p>
            <a:r>
              <a:rPr lang="ru-RU" dirty="0" smtClean="0"/>
              <a:t>Прозрачное для разработчика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Обновление «на месте» не поддерживается</a:t>
            </a:r>
          </a:p>
          <a:p>
            <a:pPr lvl="1"/>
            <a:r>
              <a:rPr lang="ru-RU" dirty="0" smtClean="0"/>
              <a:t>Только миграция в новую базу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0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scripts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611938" y="2167887"/>
            <a:ext cx="1076325" cy="4889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ct val="20000"/>
              </a:spcBef>
              <a:buNone/>
            </a:pPr>
            <a:r>
              <a:rPr lang="en-US" sz="2400" b="1" dirty="0">
                <a:solidFill>
                  <a:srgbClr val="002060"/>
                </a:solidFill>
              </a:rPr>
              <a:t>V 1.1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538294" y="2167887"/>
            <a:ext cx="1669409" cy="6397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ct val="20000"/>
              </a:spcBef>
              <a:buNone/>
            </a:pPr>
            <a:r>
              <a:rPr lang="en-US" sz="2400" b="1" dirty="0">
                <a:solidFill>
                  <a:srgbClr val="002060"/>
                </a:solidFill>
              </a:rPr>
              <a:t>V 1.0</a:t>
            </a:r>
          </a:p>
        </p:txBody>
      </p:sp>
      <p:sp>
        <p:nvSpPr>
          <p:cNvPr id="4" name="Rectangle 3"/>
          <p:cNvSpPr/>
          <p:nvPr/>
        </p:nvSpPr>
        <p:spPr>
          <a:xfrm>
            <a:off x="538294" y="3069923"/>
            <a:ext cx="42630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[Suppliers]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SupplierID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ContactTitle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[Address]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[City]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[Region]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PostalCode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[Country]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[Phone]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24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[Fax]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24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HomePage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801302" y="4088145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611938" y="277974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[Suppliers]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[Email]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11938" y="450338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[Suppliers]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[Email]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[Suppliers]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[Rating]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DateOfFoundation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NULL;</a:t>
            </a:r>
            <a:endParaRPr lang="en-US" dirty="0"/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6611938" y="3841611"/>
            <a:ext cx="1075928" cy="488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tabLst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tabLst/>
              <a:defRPr sz="20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tabLst/>
              <a:defRPr sz="1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tabLst/>
              <a:defRPr sz="16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tabLst/>
              <a:defRPr sz="16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 1.3</a:t>
            </a:r>
          </a:p>
        </p:txBody>
      </p:sp>
    </p:spTree>
    <p:extLst>
      <p:ext uri="{BB962C8B-B14F-4D97-AF65-F5344CB8AC3E}">
        <p14:creationId xmlns:p14="http://schemas.microsoft.com/office/powerpoint/2010/main" val="163821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scripts. Pros and Cons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Поддерживается обновление с версии на версию</a:t>
            </a:r>
            <a:endParaRPr lang="en-US" dirty="0"/>
          </a:p>
          <a:p>
            <a:r>
              <a:rPr lang="ru-RU" dirty="0" smtClean="0"/>
              <a:t>Не требует специальных инструментов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позволяет по-простому получить «текущую версию»</a:t>
            </a:r>
            <a:endParaRPr lang="en-US" dirty="0" smtClean="0"/>
          </a:p>
          <a:p>
            <a:pPr lvl="1"/>
            <a:r>
              <a:rPr lang="ru-RU" dirty="0" smtClean="0"/>
              <a:t>без накатывания всех скриптов</a:t>
            </a:r>
            <a:endParaRPr lang="en-US" dirty="0" smtClean="0"/>
          </a:p>
          <a:p>
            <a:r>
              <a:rPr lang="ru-RU" dirty="0" smtClean="0"/>
              <a:t>Требует последовательного наката ВСЕХ скриптов для конкретной версии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0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comparison tools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726664" y="1602910"/>
            <a:ext cx="4302224" cy="3720504"/>
            <a:chOff x="269776" y="772400"/>
            <a:chExt cx="4302224" cy="3720504"/>
          </a:xfrm>
        </p:grpSpPr>
        <p:sp>
          <p:nvSpPr>
            <p:cNvPr id="4" name="Rectangle 3"/>
            <p:cNvSpPr/>
            <p:nvPr/>
          </p:nvSpPr>
          <p:spPr>
            <a:xfrm>
              <a:off x="269776" y="1261250"/>
              <a:ext cx="4302224" cy="3231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CREATE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TABLE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[</a:t>
              </a:r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dbo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]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[Suppliers]</a:t>
              </a:r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endPara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[</a:t>
              </a:r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SupplierID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]   </a:t>
              </a:r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IDENTITY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1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NOT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NULL,</a:t>
              </a:r>
              <a:endPara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[</a:t>
              </a:r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CompanyName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]  </a:t>
              </a:r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NVARCHAR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40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NOT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NULL,</a:t>
              </a:r>
              <a:endPara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[</a:t>
              </a:r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ContactName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]  </a:t>
              </a:r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NVARCHAR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30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NULL,</a:t>
              </a:r>
              <a:endPara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[</a:t>
              </a:r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ContactTitle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] </a:t>
              </a:r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NVARCHAR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30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NULL,</a:t>
              </a:r>
              <a:endPara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[Address]      </a:t>
              </a:r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NVARCHAR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60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NULL,</a:t>
              </a:r>
              <a:endPara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[City]         </a:t>
              </a:r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NVARCHAR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15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NULL,</a:t>
              </a:r>
              <a:endPara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[Region]       </a:t>
              </a:r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NVARCHAR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15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NULL,</a:t>
              </a:r>
              <a:endPara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[</a:t>
              </a:r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PostalCode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]   </a:t>
              </a:r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NVARCHAR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10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NULL,</a:t>
              </a:r>
              <a:endPara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[Country]      </a:t>
              </a:r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NVARCHAR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15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NULL,</a:t>
              </a:r>
              <a:endPara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[Phone]        </a:t>
              </a:r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NVARCHAR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24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NULL,</a:t>
              </a:r>
              <a:endPara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[Fax]          </a:t>
              </a:r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NVARCHAR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24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NULL,</a:t>
              </a:r>
              <a:endPara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[</a:t>
              </a:r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HomePage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]     </a:t>
              </a:r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NTEXT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NULL,</a:t>
              </a:r>
              <a:endPara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[Email]        </a:t>
              </a:r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NVARCHAR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150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 NULL,</a:t>
              </a:r>
              <a:endPara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[Rating]       </a:t>
              </a:r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  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NULL,</a:t>
              </a:r>
              <a:endPara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[</a:t>
              </a:r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DateOfFoundation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] </a:t>
              </a:r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DATE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NULL</a:t>
              </a:r>
              <a:endPara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US" dirty="0"/>
            </a:p>
          </p:txBody>
        </p:sp>
        <p:sp>
          <p:nvSpPr>
            <p:cNvPr id="5" name="Text Placeholder 8"/>
            <p:cNvSpPr txBox="1">
              <a:spLocks/>
            </p:cNvSpPr>
            <p:nvPr/>
          </p:nvSpPr>
          <p:spPr>
            <a:xfrm>
              <a:off x="1691680" y="772400"/>
              <a:ext cx="1075928" cy="4888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tabLst/>
                <a:defRPr sz="2400" b="1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tabLst/>
                <a:defRPr sz="2000" b="1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tabLst/>
                <a:defRPr sz="1800" b="1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tabLst/>
                <a:defRPr sz="1600" b="1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tabLst/>
                <a:defRPr sz="1600" b="1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V 1.3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4803164" y="579717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[Suppliers]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[Email]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[Rating]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DateOfFoundation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NULL;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045359" y="1972334"/>
            <a:ext cx="1584176" cy="1763770"/>
            <a:chOff x="6012160" y="1665230"/>
            <a:chExt cx="1584176" cy="1763770"/>
          </a:xfrm>
        </p:grpSpPr>
        <p:sp>
          <p:nvSpPr>
            <p:cNvPr id="7" name="Can 6"/>
            <p:cNvSpPr/>
            <p:nvPr/>
          </p:nvSpPr>
          <p:spPr>
            <a:xfrm>
              <a:off x="6012160" y="2276872"/>
              <a:ext cx="1584176" cy="115212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 Placeholder 8"/>
            <p:cNvSpPr txBox="1">
              <a:spLocks/>
            </p:cNvSpPr>
            <p:nvPr/>
          </p:nvSpPr>
          <p:spPr>
            <a:xfrm>
              <a:off x="6266284" y="1665230"/>
              <a:ext cx="1075928" cy="4888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tabLst/>
                <a:defRPr sz="2400" b="1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tabLst/>
                <a:defRPr sz="2000" b="1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tabLst/>
                <a:defRPr sz="1800" b="1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tabLst/>
                <a:defRPr sz="1600" b="1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tabLst/>
                <a:defRPr sz="1600" b="1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V 1.0</a:t>
              </a:r>
            </a:p>
          </p:txBody>
        </p:sp>
      </p:grpSp>
      <p:sp>
        <p:nvSpPr>
          <p:cNvPr id="13" name="Down Arrow 12"/>
          <p:cNvSpPr/>
          <p:nvPr/>
        </p:nvSpPr>
        <p:spPr>
          <a:xfrm rot="18379734">
            <a:off x="5616684" y="3180827"/>
            <a:ext cx="360040" cy="90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3425825">
            <a:off x="7188791" y="3196869"/>
            <a:ext cx="360040" cy="90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qual 14"/>
          <p:cNvSpPr/>
          <p:nvPr/>
        </p:nvSpPr>
        <p:spPr>
          <a:xfrm>
            <a:off x="6207345" y="4012564"/>
            <a:ext cx="792088" cy="50405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423369" y="4702402"/>
            <a:ext cx="360040" cy="90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580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2741</Words>
  <Application>Microsoft Office PowerPoint</Application>
  <PresentationFormat>Широкоэкранный</PresentationFormat>
  <Paragraphs>378</Paragraphs>
  <Slides>31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Тема Office</vt:lpstr>
      <vt:lpstr>DB/Storage Deployment</vt:lpstr>
      <vt:lpstr>Основные вопросы, влияющие на стратегию обновления</vt:lpstr>
      <vt:lpstr>Обновление без остановки</vt:lpstr>
      <vt:lpstr>Обновление схемы в БД</vt:lpstr>
      <vt:lpstr>“Create only” DDL</vt:lpstr>
      <vt:lpstr>“Create only” DDL. Pros and Cons</vt:lpstr>
      <vt:lpstr>ALTER scripts</vt:lpstr>
      <vt:lpstr>ALTER scripts. Pros and Cons</vt:lpstr>
      <vt:lpstr>SQL comparison tools</vt:lpstr>
      <vt:lpstr>SQL comparison tools</vt:lpstr>
      <vt:lpstr>Хранение схемы:  Скрипты (DDL) vs Code</vt:lpstr>
      <vt:lpstr>Fluent Migrator</vt:lpstr>
      <vt:lpstr>Entity Framework Core</vt:lpstr>
      <vt:lpstr>Entity Framework Core: Update</vt:lpstr>
      <vt:lpstr>SSDT and DACFx</vt:lpstr>
      <vt:lpstr>Introduction to DACFx</vt:lpstr>
      <vt:lpstr>What is SSDT?</vt:lpstr>
      <vt:lpstr>How start deploy</vt:lpstr>
      <vt:lpstr>Deploy. SqlPackage &amp; MSBuild</vt:lpstr>
      <vt:lpstr>Deploy. DACFx code</vt:lpstr>
      <vt:lpstr>Deploy process</vt:lpstr>
      <vt:lpstr>Deployment plan</vt:lpstr>
      <vt:lpstr>How customize Deployment plan?</vt:lpstr>
      <vt:lpstr>Refactor log</vt:lpstr>
      <vt:lpstr>Pre/Post deploy scripts</vt:lpstr>
      <vt:lpstr>SQLCmd variables</vt:lpstr>
      <vt:lpstr>SQLCmd variables specific</vt:lpstr>
      <vt:lpstr>Specifying value of SQLCmd variables</vt:lpstr>
      <vt:lpstr>Deploy contributors</vt:lpstr>
      <vt:lpstr>Plan modifier template</vt:lpstr>
      <vt:lpstr>Deploy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Романов Михаил Леонидович</dc:creator>
  <cp:lastModifiedBy>Романов Михаил Леонидович</cp:lastModifiedBy>
  <cp:revision>17</cp:revision>
  <dcterms:created xsi:type="dcterms:W3CDTF">2023-02-26T08:06:55Z</dcterms:created>
  <dcterms:modified xsi:type="dcterms:W3CDTF">2023-02-28T08:50:46Z</dcterms:modified>
</cp:coreProperties>
</file>