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2" r:id="rId4"/>
    <p:sldId id="263" r:id="rId5"/>
    <p:sldId id="264" r:id="rId6"/>
    <p:sldId id="257" r:id="rId7"/>
    <p:sldId id="258" r:id="rId8"/>
    <p:sldId id="265" r:id="rId9"/>
    <p:sldId id="259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72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30F20-2B69-45B2-93D2-DFE940951D58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D32D1-0405-4BF1-86D9-3B0266A02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21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Описывается</a:t>
            </a:r>
            <a:r>
              <a:rPr lang="ru-RU" baseline="0" dirty="0" smtClean="0"/>
              <a:t> модель проекта</a:t>
            </a:r>
          </a:p>
          <a:p>
            <a:r>
              <a:rPr lang="ru-RU" baseline="0" dirty="0" smtClean="0"/>
              <a:t>Жесткие фазы</a:t>
            </a:r>
          </a:p>
          <a:p>
            <a:r>
              <a:rPr lang="ru-RU" baseline="0" dirty="0" smtClean="0"/>
              <a:t>Расширение - плагины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32D1-0405-4BF1-86D9-3B0266A020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</a:t>
            </a:r>
            <a:r>
              <a:rPr lang="ru-RU" baseline="0" dirty="0" smtClean="0"/>
              <a:t> задач</a:t>
            </a:r>
          </a:p>
          <a:p>
            <a:r>
              <a:rPr lang="en-US" baseline="0" dirty="0" smtClean="0"/>
              <a:t>Pipe – </a:t>
            </a:r>
            <a:r>
              <a:rPr lang="ru-RU" baseline="0" dirty="0" smtClean="0"/>
              <a:t>объединение в </a:t>
            </a:r>
            <a:r>
              <a:rPr lang="en-US" baseline="0" dirty="0" smtClean="0"/>
              <a:t>pipeline</a:t>
            </a:r>
            <a:r>
              <a:rPr lang="ru-RU" baseline="0" dirty="0" smtClean="0"/>
              <a:t>, где исходные данные не меняются, а происходит трансформация (выход предыдущего передается на вход).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32D1-0405-4BF1-86D9-3B0266A020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5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8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7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21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4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2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28F4-3BA5-419D-A782-317675C756D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58ED-08B7-4B28-B4EC-2BBA4BBC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6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build_automation_softwa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buil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Генераторы: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/>
              <a:t>GNU </a:t>
            </a:r>
            <a:r>
              <a:rPr lang="en-US" dirty="0" err="1"/>
              <a:t>Autotools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7543" y="3118165"/>
            <a:ext cx="5728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cmake_minimum_required</a:t>
            </a:r>
            <a:r>
              <a:rPr lang="en-US" dirty="0">
                <a:latin typeface="Consolas" panose="020B0609020204030204" pitchFamily="49" charset="0"/>
              </a:rPr>
              <a:t>(VERSION 3.5)</a:t>
            </a:r>
          </a:p>
          <a:p>
            <a:r>
              <a:rPr lang="en-US" dirty="0">
                <a:latin typeface="Consolas" panose="020B0609020204030204" pitchFamily="49" charset="0"/>
              </a:rPr>
              <a:t>project(HelloWorld CXX)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add_executable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</a:rPr>
              <a:t> helloworld.cpp)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7543" y="2347275"/>
            <a:ext cx="121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CMake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82" y="1593129"/>
            <a:ext cx="2607934" cy="47399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501786" y="1495761"/>
            <a:ext cx="2428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GNU </a:t>
            </a:r>
            <a:r>
              <a:rPr lang="en-US" sz="2800" b="1" dirty="0" err="1"/>
              <a:t>Autotools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1267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Make-based</a:t>
            </a:r>
          </a:p>
          <a:p>
            <a:pPr lvl="1"/>
            <a:r>
              <a:rPr lang="en-US" dirty="0" smtClean="0"/>
              <a:t>Make, </a:t>
            </a:r>
            <a:r>
              <a:rPr lang="en-US" dirty="0" err="1" smtClean="0"/>
              <a:t>nmake</a:t>
            </a:r>
            <a:r>
              <a:rPr lang="en-US" dirty="0" smtClean="0"/>
              <a:t>, </a:t>
            </a:r>
            <a:r>
              <a:rPr lang="ru-RU" dirty="0" smtClean="0"/>
              <a:t>…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Ant / </a:t>
            </a:r>
            <a:r>
              <a:rPr lang="en-US" dirty="0" err="1" smtClean="0"/>
              <a:t>NAnt</a:t>
            </a:r>
            <a:endParaRPr lang="en-US" dirty="0" smtClean="0"/>
          </a:p>
          <a:p>
            <a:pPr lvl="1"/>
            <a:r>
              <a:rPr lang="en-US" dirty="0"/>
              <a:t>Maven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509155" y="5274000"/>
            <a:ext cx="708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https://en.wikipedia.org/wiki/List_of_build_automation_software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0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64036" y="1527193"/>
            <a:ext cx="10927237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&lt;?xml version="1.0"?&gt;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 intermediate files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clobber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 all artifact files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hello.jar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 the Java source code to class files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javac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srcdir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destdir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a Jar file for the application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jar </a:t>
            </a:r>
            <a:r>
              <a:rPr lang="en-US" sz="16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destfile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hello.jar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fileset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**/*.class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manifest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attribute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Main-Class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HelloProgram</a:t>
            </a:r>
            <a:r>
              <a:rPr lang="en-US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manifest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jar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6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/ </a:t>
            </a:r>
            <a:r>
              <a:rPr lang="en-US" dirty="0" err="1" smtClean="0"/>
              <a:t>NAnt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39332" y="1995860"/>
            <a:ext cx="6096000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4.0.0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com.mycompany.app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my-app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junit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junit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3.8.1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scope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scope</a:t>
            </a:r>
            <a:r>
              <a:rPr 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11431" y="1690688"/>
            <a:ext cx="8405567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ru-RU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u-RU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less</a:t>
            </a:r>
            <a:r>
              <a:rPr lang="ru-RU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'./client/styles/*.less'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less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'client'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'styles'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)]}))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/styles'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refresh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emberate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'./client/.index.js'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//Pass desired output filename to vinyl-source-stream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'application.js'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 piping stream to tasks</a:t>
            </a:r>
            <a:r>
              <a:rPr lang="en-US" sz="14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/scripts/'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refresh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'watch'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watch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'./client/styles/*.less'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watch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'./client/**/*.{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js,hbs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'default'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'watch'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6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зачем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Build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23421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Build</a:t>
            </a:r>
            <a:r>
              <a:rPr lang="en-US" dirty="0" smtClean="0"/>
              <a:t> </a:t>
            </a:r>
            <a:r>
              <a:rPr lang="en-US" dirty="0"/>
              <a:t>is the process of converting source code files into standalone software artifact(s) that can be run on a computer, or the result of doing </a:t>
            </a:r>
            <a:r>
              <a:rPr lang="en-US" dirty="0" smtClean="0"/>
              <a:t>so</a:t>
            </a:r>
          </a:p>
          <a:p>
            <a:pPr algn="r"/>
            <a:r>
              <a:rPr lang="en-US" dirty="0">
                <a:hlinkClick r:id="rId2"/>
              </a:rPr>
              <a:t>Software build - Wikipedia</a:t>
            </a:r>
            <a:endParaRPr lang="ru-RU" dirty="0"/>
          </a:p>
        </p:txBody>
      </p:sp>
      <p:sp>
        <p:nvSpPr>
          <p:cNvPr id="6" name="Блок-схема: несколько документов 5"/>
          <p:cNvSpPr/>
          <p:nvPr/>
        </p:nvSpPr>
        <p:spPr>
          <a:xfrm>
            <a:off x="1619075" y="3582099"/>
            <a:ext cx="1384183" cy="99829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816990" y="3838928"/>
            <a:ext cx="1988191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6618913" y="3656059"/>
            <a:ext cx="1384183" cy="85037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69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ru-RU" dirty="0" smtClean="0"/>
              <a:t> – очень разные и их много</a:t>
            </a:r>
            <a:endParaRPr lang="ru-RU" dirty="0"/>
          </a:p>
        </p:txBody>
      </p:sp>
      <p:sp>
        <p:nvSpPr>
          <p:cNvPr id="3" name="Блок-схема: несколько документов 2"/>
          <p:cNvSpPr/>
          <p:nvPr/>
        </p:nvSpPr>
        <p:spPr>
          <a:xfrm>
            <a:off x="2240119" y="2137641"/>
            <a:ext cx="1073791" cy="7186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532754" y="4813275"/>
            <a:ext cx="750816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9843051" y="3217176"/>
            <a:ext cx="1384183" cy="85037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exe</a:t>
            </a:r>
            <a:endParaRPr lang="ru-RU" dirty="0"/>
          </a:p>
        </p:txBody>
      </p:sp>
      <p:sp>
        <p:nvSpPr>
          <p:cNvPr id="6" name="Блок-схема: несколько документов 5"/>
          <p:cNvSpPr/>
          <p:nvPr/>
        </p:nvSpPr>
        <p:spPr>
          <a:xfrm>
            <a:off x="1375794" y="4781724"/>
            <a:ext cx="1006680" cy="69474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</a:t>
            </a:r>
            <a:r>
              <a:rPr lang="en-US" sz="1400" dirty="0" err="1" smtClean="0"/>
              <a:t>ico</a:t>
            </a:r>
            <a:r>
              <a:rPr lang="ru-RU" sz="1400" dirty="0" smtClean="0"/>
              <a:t>, </a:t>
            </a:r>
            <a:r>
              <a:rPr lang="en-US" sz="1400" dirty="0" smtClean="0"/>
              <a:t>.bmp</a:t>
            </a:r>
            <a:r>
              <a:rPr lang="ru-RU" sz="1400" dirty="0" smtClean="0"/>
              <a:t>, …</a:t>
            </a:r>
            <a:endParaRPr lang="ru-RU" sz="1400" dirty="0"/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2240119" y="5706643"/>
            <a:ext cx="1124125" cy="6307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.resource</a:t>
            </a:r>
            <a:endParaRPr lang="ru-RU" dirty="0"/>
          </a:p>
        </p:txBody>
      </p:sp>
      <p:sp>
        <p:nvSpPr>
          <p:cNvPr id="8" name="Блок-схема: несколько документов 7"/>
          <p:cNvSpPr/>
          <p:nvPr/>
        </p:nvSpPr>
        <p:spPr>
          <a:xfrm>
            <a:off x="5932241" y="2188286"/>
            <a:ext cx="1065402" cy="6173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obj</a:t>
            </a:r>
            <a:endParaRPr lang="ru-RU" dirty="0"/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408604" y="3642361"/>
            <a:ext cx="746624" cy="5170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</a:t>
            </a:r>
            <a:endParaRPr lang="ru-RU" dirty="0"/>
          </a:p>
        </p:txBody>
      </p:sp>
      <p:sp>
        <p:nvSpPr>
          <p:cNvPr id="10" name="Стрелка углом вверх 9"/>
          <p:cNvSpPr/>
          <p:nvPr/>
        </p:nvSpPr>
        <p:spPr>
          <a:xfrm>
            <a:off x="4502265" y="3034323"/>
            <a:ext cx="567866" cy="905379"/>
          </a:xfrm>
          <a:prstGeom prst="bentUpArrow">
            <a:avLst>
              <a:gd name="adj1" fmla="val 25000"/>
              <a:gd name="adj2" fmla="val 3485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7608484" y="5595897"/>
            <a:ext cx="1241570" cy="741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ru-RU" dirty="0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3586440" y="3592067"/>
            <a:ext cx="746624" cy="5170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.h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3444518" y="2393697"/>
            <a:ext cx="750816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858219" y="3464980"/>
            <a:ext cx="991154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IDL compiler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1225051" y="3692676"/>
            <a:ext cx="528958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2952736" y="3692676"/>
            <a:ext cx="528958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альтернативный процесс 18"/>
          <p:cNvSpPr/>
          <p:nvPr/>
        </p:nvSpPr>
        <p:spPr>
          <a:xfrm>
            <a:off x="4445103" y="2137641"/>
            <a:ext cx="991154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Code compiler</a:t>
            </a:r>
            <a:endParaRPr lang="ru-RU" dirty="0"/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4333064" y="4606046"/>
            <a:ext cx="991154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Res-</a:t>
            </a:r>
            <a:r>
              <a:rPr lang="en-US" dirty="0" err="1" smtClean="0"/>
              <a:t>ce</a:t>
            </a:r>
            <a:r>
              <a:rPr lang="en-US" dirty="0" smtClean="0"/>
              <a:t> compiler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2716336" y="4895623"/>
            <a:ext cx="1408192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углом вверх 21"/>
          <p:cNvSpPr/>
          <p:nvPr/>
        </p:nvSpPr>
        <p:spPr>
          <a:xfrm>
            <a:off x="3586440" y="5476470"/>
            <a:ext cx="1354240" cy="567133"/>
          </a:xfrm>
          <a:prstGeom prst="bentUpArrow">
            <a:avLst>
              <a:gd name="adj1" fmla="val 25000"/>
              <a:gd name="adj2" fmla="val 3485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альтернативный процесс 22"/>
          <p:cNvSpPr/>
          <p:nvPr/>
        </p:nvSpPr>
        <p:spPr>
          <a:xfrm>
            <a:off x="7367696" y="3237285"/>
            <a:ext cx="1482358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Linker</a:t>
            </a:r>
            <a:endParaRPr lang="ru-RU" dirty="0"/>
          </a:p>
        </p:txBody>
      </p:sp>
      <p:sp>
        <p:nvSpPr>
          <p:cNvPr id="24" name="Блок-схема: документ 23"/>
          <p:cNvSpPr/>
          <p:nvPr/>
        </p:nvSpPr>
        <p:spPr>
          <a:xfrm>
            <a:off x="6397523" y="4733133"/>
            <a:ext cx="746624" cy="5170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rc</a:t>
            </a:r>
            <a:endParaRPr lang="ru-RU" dirty="0"/>
          </a:p>
        </p:txBody>
      </p:sp>
      <p:sp>
        <p:nvSpPr>
          <p:cNvPr id="25" name="Стрелка углом вверх 24"/>
          <p:cNvSpPr/>
          <p:nvPr/>
        </p:nvSpPr>
        <p:spPr>
          <a:xfrm>
            <a:off x="7258100" y="4153356"/>
            <a:ext cx="634317" cy="905379"/>
          </a:xfrm>
          <a:prstGeom prst="bentUpArrow">
            <a:avLst>
              <a:gd name="adj1" fmla="val 19861"/>
              <a:gd name="adj2" fmla="val 29714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углом вверх 25"/>
          <p:cNvSpPr/>
          <p:nvPr/>
        </p:nvSpPr>
        <p:spPr>
          <a:xfrm flipV="1">
            <a:off x="7137704" y="2294566"/>
            <a:ext cx="881720" cy="832197"/>
          </a:xfrm>
          <a:prstGeom prst="bentUpArrow">
            <a:avLst>
              <a:gd name="adj1" fmla="val 13311"/>
              <a:gd name="adj2" fmla="val 17904"/>
              <a:gd name="adj3" fmla="val 22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6200000">
            <a:off x="7697408" y="4673381"/>
            <a:ext cx="1355873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8991681" y="3484450"/>
            <a:ext cx="735979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6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</a:t>
            </a:r>
            <a:r>
              <a:rPr lang="en-US" dirty="0" smtClean="0"/>
              <a:t>/</a:t>
            </a:r>
            <a:r>
              <a:rPr lang="ru-RU" dirty="0" smtClean="0"/>
              <a:t>этапы компиляции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183221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Сборка </a:t>
            </a:r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ru-RU" dirty="0" smtClean="0"/>
              <a:t>проекта</a:t>
            </a:r>
          </a:p>
          <a:p>
            <a:pPr lvl="1"/>
            <a:r>
              <a:rPr lang="en-US" dirty="0" smtClean="0"/>
              <a:t>~270 </a:t>
            </a:r>
            <a:r>
              <a:rPr lang="ru-RU" dirty="0" smtClean="0"/>
              <a:t>этапов </a:t>
            </a:r>
            <a:r>
              <a:rPr lang="en-US" dirty="0" smtClean="0"/>
              <a:t>(~200 </a:t>
            </a:r>
            <a:r>
              <a:rPr lang="ru-RU" dirty="0" smtClean="0"/>
              <a:t>уникальных)</a:t>
            </a:r>
          </a:p>
          <a:p>
            <a:pPr lvl="1"/>
            <a:r>
              <a:rPr lang="ru-RU" dirty="0" smtClean="0"/>
              <a:t>Стадии</a:t>
            </a:r>
          </a:p>
          <a:p>
            <a:pPr lvl="2"/>
            <a:r>
              <a:rPr lang="ru-RU" dirty="0" smtClean="0"/>
              <a:t>Проверка: окружения (</a:t>
            </a:r>
            <a:r>
              <a:rPr lang="ru-RU" dirty="0" err="1" smtClean="0"/>
              <a:t>фреймворк</a:t>
            </a:r>
            <a:r>
              <a:rPr lang="ru-RU" dirty="0" smtClean="0"/>
              <a:t>, хосты, платформы, … ), библиотеки, параметры сборки, …</a:t>
            </a:r>
          </a:p>
          <a:p>
            <a:pPr lvl="2"/>
            <a:r>
              <a:rPr lang="ru-RU" dirty="0" smtClean="0"/>
              <a:t>Поиск: библиотек, пакетов, конфигураций</a:t>
            </a:r>
          </a:p>
          <a:p>
            <a:pPr lvl="2"/>
            <a:r>
              <a:rPr lang="ru-RU" dirty="0" smtClean="0"/>
              <a:t>Вычисление параметров: пути (например, куда сохранять), версии, …</a:t>
            </a:r>
          </a:p>
          <a:p>
            <a:pPr lvl="2"/>
            <a:r>
              <a:rPr lang="ru-RU" dirty="0" smtClean="0"/>
              <a:t>Генерация кода (для генерируемых частей)</a:t>
            </a:r>
          </a:p>
          <a:p>
            <a:pPr lvl="2"/>
            <a:r>
              <a:rPr lang="ru-RU" dirty="0" smtClean="0"/>
              <a:t>…</a:t>
            </a:r>
          </a:p>
          <a:p>
            <a:pPr lvl="2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6271" y="1405985"/>
            <a:ext cx="4511417" cy="49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2" r="18358" b="4728"/>
          <a:stretch/>
        </p:blipFill>
        <p:spPr>
          <a:xfrm>
            <a:off x="9333451" y="2100743"/>
            <a:ext cx="1752600" cy="3657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«скрипт сборки» (помимо компиляции)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может включаться?</a:t>
            </a:r>
          </a:p>
          <a:p>
            <a:pPr lvl="1"/>
            <a:r>
              <a:rPr lang="ru-RU" dirty="0" smtClean="0"/>
              <a:t>Сборка проектов</a:t>
            </a:r>
            <a:r>
              <a:rPr lang="en-US" dirty="0" smtClean="0"/>
              <a:t> / </a:t>
            </a:r>
            <a:r>
              <a:rPr lang="ru-RU" dirty="0" smtClean="0"/>
              <a:t>документации </a:t>
            </a:r>
            <a:r>
              <a:rPr lang="en-US" dirty="0" smtClean="0"/>
              <a:t>/ …</a:t>
            </a:r>
            <a:endParaRPr lang="ru-RU" dirty="0" smtClean="0"/>
          </a:p>
          <a:p>
            <a:pPr lvl="1"/>
            <a:r>
              <a:rPr lang="ru-RU" dirty="0" smtClean="0"/>
              <a:t>Тестирование</a:t>
            </a:r>
          </a:p>
          <a:p>
            <a:pPr lvl="1"/>
            <a:r>
              <a:rPr lang="ru-RU" dirty="0" smtClean="0"/>
              <a:t>Создание дистрибутива</a:t>
            </a:r>
          </a:p>
          <a:p>
            <a:pPr lvl="1"/>
            <a:r>
              <a:rPr lang="ru-RU" dirty="0" err="1" smtClean="0"/>
              <a:t>Деплой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Для чего надо?</a:t>
            </a:r>
          </a:p>
          <a:p>
            <a:pPr lvl="1"/>
            <a:r>
              <a:rPr lang="ru-RU" dirty="0" smtClean="0"/>
              <a:t>Не забыть ничего</a:t>
            </a:r>
          </a:p>
          <a:p>
            <a:pPr lvl="1"/>
            <a:r>
              <a:rPr lang="ru-RU" dirty="0" smtClean="0"/>
              <a:t>Освободить от длительного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8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Кто делает?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28208" cy="4351338"/>
          </a:xfrm>
        </p:spPr>
        <p:txBody>
          <a:bodyPr/>
          <a:lstStyle/>
          <a:p>
            <a:r>
              <a:rPr lang="en-US" dirty="0" smtClean="0"/>
              <a:t>Build engineer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Developer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06" y="1825625"/>
            <a:ext cx="4432175" cy="44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– </a:t>
            </a:r>
            <a:r>
              <a:rPr lang="ru-RU" dirty="0" smtClean="0"/>
              <a:t>пр</a:t>
            </a:r>
            <a:r>
              <a:rPr lang="ru-RU" dirty="0"/>
              <a:t>а</a:t>
            </a:r>
            <a:r>
              <a:rPr lang="ru-RU" dirty="0" smtClean="0"/>
              <a:t>родитель </a:t>
            </a:r>
            <a:r>
              <a:rPr lang="en-US" dirty="0" smtClean="0"/>
              <a:t>build tools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0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3226" y="1825625"/>
            <a:ext cx="4170574" cy="4351338"/>
          </a:xfrm>
        </p:spPr>
        <p:txBody>
          <a:bodyPr/>
          <a:lstStyle/>
          <a:p>
            <a:r>
              <a:rPr lang="en-US" dirty="0"/>
              <a:t>Stuart </a:t>
            </a:r>
            <a:r>
              <a:rPr lang="en-US" dirty="0" smtClean="0"/>
              <a:t>Feldman</a:t>
            </a:r>
          </a:p>
          <a:p>
            <a:pPr lvl="1"/>
            <a:r>
              <a:rPr lang="en-US" dirty="0" smtClean="0"/>
              <a:t>1976 (Bell Labs)</a:t>
            </a:r>
          </a:p>
          <a:p>
            <a:pPr lvl="1"/>
            <a:r>
              <a:rPr lang="ru-RU" dirty="0" smtClean="0"/>
              <a:t>Для </a:t>
            </a:r>
            <a:r>
              <a:rPr lang="en-US" dirty="0" smtClean="0"/>
              <a:t>Unix</a:t>
            </a:r>
            <a:endParaRPr lang="ru-RU" dirty="0" smtClean="0"/>
          </a:p>
          <a:p>
            <a:pPr lvl="1"/>
            <a:r>
              <a:rPr lang="ru-RU" dirty="0" smtClean="0"/>
              <a:t>Замена скриптов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2445" y="1825625"/>
            <a:ext cx="5539818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CFLAGS = -g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all: </a:t>
            </a:r>
            <a:r>
              <a:rPr lang="en-US" dirty="0" err="1">
                <a:latin typeface="Consolas" panose="020B0609020204030204" pitchFamily="49" charset="0"/>
              </a:rPr>
              <a:t>helloworld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helloworld.o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g++ -o $@ $^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helloworld.o</a:t>
            </a:r>
            <a:r>
              <a:rPr lang="en-US" dirty="0">
                <a:latin typeface="Consolas" panose="020B0609020204030204" pitchFamily="49" charset="0"/>
              </a:rPr>
              <a:t>: helloworld.cpp</a:t>
            </a:r>
          </a:p>
          <a:p>
            <a:r>
              <a:rPr lang="en-US" dirty="0">
                <a:latin typeface="Consolas" panose="020B0609020204030204" pitchFamily="49" charset="0"/>
              </a:rPr>
              <a:t>	g++ $(CFLAGS) -c -o $@ $&lt;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clean:</a:t>
            </a:r>
          </a:p>
          <a:p>
            <a:r>
              <a:rPr lang="en-US" dirty="0">
                <a:latin typeface="Consolas" panose="020B0609020204030204" pitchFamily="49" charset="0"/>
              </a:rPr>
              <a:t>	del </a:t>
            </a:r>
            <a:r>
              <a:rPr lang="en-US" dirty="0" err="1">
                <a:latin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helloworld.o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2592" y="5006275"/>
            <a:ext cx="2156360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/>
              <a:t>Запуск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make all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702</Words>
  <Application>Microsoft Office PowerPoint</Application>
  <PresentationFormat>Широкоэкранный</PresentationFormat>
  <Paragraphs>149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Build</vt:lpstr>
      <vt:lpstr>Что и зачем</vt:lpstr>
      <vt:lpstr>Что такое Build</vt:lpstr>
      <vt:lpstr>Source – очень разные и их много</vt:lpstr>
      <vt:lpstr>Стадии/этапы компиляции</vt:lpstr>
      <vt:lpstr>Что такое «скрипт сборки» (помимо компиляции)</vt:lpstr>
      <vt:lpstr>Кто делает?</vt:lpstr>
      <vt:lpstr>Make – прародитель build tools</vt:lpstr>
      <vt:lpstr>Make</vt:lpstr>
      <vt:lpstr>Генераторы: CMake и GNU Autotools</vt:lpstr>
      <vt:lpstr>Альтернативы</vt:lpstr>
      <vt:lpstr>Ant / NAnt</vt:lpstr>
      <vt:lpstr>Maven</vt:lpstr>
      <vt:lpstr>Gulp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Михаил Леонидович</dc:creator>
  <cp:lastModifiedBy>Романов Михаил Леонидович</cp:lastModifiedBy>
  <cp:revision>25</cp:revision>
  <dcterms:created xsi:type="dcterms:W3CDTF">2022-11-20T13:58:27Z</dcterms:created>
  <dcterms:modified xsi:type="dcterms:W3CDTF">2022-11-25T09:50:27Z</dcterms:modified>
</cp:coreProperties>
</file>