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2" r:id="rId4"/>
    <p:sldId id="283" r:id="rId5"/>
    <p:sldId id="258" r:id="rId6"/>
    <p:sldId id="259" r:id="rId7"/>
    <p:sldId id="284" r:id="rId8"/>
    <p:sldId id="28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0" r:id="rId27"/>
    <p:sldId id="277" r:id="rId28"/>
    <p:sldId id="278" r:id="rId29"/>
    <p:sldId id="279" r:id="rId30"/>
    <p:sldId id="280" r:id="rId31"/>
    <p:sldId id="289" r:id="rId32"/>
    <p:sldId id="281" r:id="rId33"/>
    <p:sldId id="286" r:id="rId34"/>
    <p:sldId id="288" r:id="rId35"/>
    <p:sldId id="28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93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DD754-9328-41FB-BC61-B4240BFC9DD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3E603-7806-462C-802F-54F950A855D4}">
      <dgm:prSet/>
      <dgm:spPr/>
      <dgm:t>
        <a:bodyPr/>
        <a:lstStyle/>
        <a:p>
          <a:pPr rtl="0"/>
          <a:r>
            <a:rPr lang="ru-RU" dirty="0" smtClean="0"/>
            <a:t>Переменные окружения, встроенные свойства</a:t>
          </a:r>
          <a:endParaRPr lang="en-US" dirty="0"/>
        </a:p>
      </dgm:t>
    </dgm:pt>
    <dgm:pt modelId="{9C5FC92C-A045-40EA-9AC3-876909E22670}" type="parTrans" cxnId="{659FB13D-D973-4839-8490-CF8578B25E6E}">
      <dgm:prSet/>
      <dgm:spPr/>
      <dgm:t>
        <a:bodyPr/>
        <a:lstStyle/>
        <a:p>
          <a:endParaRPr lang="en-US"/>
        </a:p>
      </dgm:t>
    </dgm:pt>
    <dgm:pt modelId="{C31E0E6C-CB81-4419-89D8-C42650B6DC26}" type="sibTrans" cxnId="{659FB13D-D973-4839-8490-CF8578B25E6E}">
      <dgm:prSet/>
      <dgm:spPr/>
      <dgm:t>
        <a:bodyPr/>
        <a:lstStyle/>
        <a:p>
          <a:endParaRPr lang="en-US"/>
        </a:p>
      </dgm:t>
    </dgm:pt>
    <dgm:pt modelId="{83BCB386-B57E-4647-8B3F-D5841B0D5191}">
      <dgm:prSet/>
      <dgm:spPr/>
      <dgm:t>
        <a:bodyPr/>
        <a:lstStyle/>
        <a:p>
          <a:pPr rtl="0"/>
          <a:r>
            <a:rPr lang="ru-RU" dirty="0" smtClean="0"/>
            <a:t>Вычисление свойств в порядке объявления (с учетом импорта!!!)</a:t>
          </a:r>
          <a:endParaRPr lang="en-US" dirty="0"/>
        </a:p>
      </dgm:t>
    </dgm:pt>
    <dgm:pt modelId="{9F3A862B-AC57-4004-8CED-CD050739C2ED}" type="parTrans" cxnId="{03B35736-B466-44F5-8229-A16DB39B4867}">
      <dgm:prSet/>
      <dgm:spPr/>
      <dgm:t>
        <a:bodyPr/>
        <a:lstStyle/>
        <a:p>
          <a:endParaRPr lang="en-US"/>
        </a:p>
      </dgm:t>
    </dgm:pt>
    <dgm:pt modelId="{E1FD9F27-6B10-494F-8066-D5D3AACD76FD}" type="sibTrans" cxnId="{03B35736-B466-44F5-8229-A16DB39B4867}">
      <dgm:prSet/>
      <dgm:spPr/>
      <dgm:t>
        <a:bodyPr/>
        <a:lstStyle/>
        <a:p>
          <a:endParaRPr lang="en-US"/>
        </a:p>
      </dgm:t>
    </dgm:pt>
    <dgm:pt modelId="{6ECEBED6-E012-4E12-8B76-DD66A2B4DCDF}">
      <dgm:prSet/>
      <dgm:spPr/>
      <dgm:t>
        <a:bodyPr/>
        <a:lstStyle/>
        <a:p>
          <a:pPr rtl="0"/>
          <a:r>
            <a:rPr lang="ru-RU" dirty="0" smtClean="0"/>
            <a:t>Вычисление </a:t>
          </a:r>
          <a:r>
            <a:rPr lang="en-US" dirty="0" smtClean="0"/>
            <a:t>Items</a:t>
          </a:r>
          <a:endParaRPr lang="en-US" dirty="0"/>
        </a:p>
      </dgm:t>
    </dgm:pt>
    <dgm:pt modelId="{21AB6787-E412-4553-96DB-21B6C259EA41}" type="parTrans" cxnId="{8BCF3563-C880-44B7-B5DB-A272BD7914A1}">
      <dgm:prSet/>
      <dgm:spPr/>
      <dgm:t>
        <a:bodyPr/>
        <a:lstStyle/>
        <a:p>
          <a:endParaRPr lang="en-US"/>
        </a:p>
      </dgm:t>
    </dgm:pt>
    <dgm:pt modelId="{29F728C8-5BAE-49FB-8B95-99219661CA62}" type="sibTrans" cxnId="{8BCF3563-C880-44B7-B5DB-A272BD7914A1}">
      <dgm:prSet/>
      <dgm:spPr/>
      <dgm:t>
        <a:bodyPr/>
        <a:lstStyle/>
        <a:p>
          <a:endParaRPr lang="en-US"/>
        </a:p>
      </dgm:t>
    </dgm:pt>
    <dgm:pt modelId="{E3474694-9790-4DD5-8420-83108434F2F2}">
      <dgm:prSet/>
      <dgm:spPr/>
      <dgm:t>
        <a:bodyPr/>
        <a:lstStyle/>
        <a:p>
          <a:pPr rtl="0"/>
          <a:r>
            <a:rPr lang="ru-RU" smtClean="0"/>
            <a:t>Подключение внешних задач</a:t>
          </a:r>
          <a:endParaRPr lang="en-US"/>
        </a:p>
      </dgm:t>
    </dgm:pt>
    <dgm:pt modelId="{953ECF57-13A5-45BA-A22C-AD4CF682489B}" type="parTrans" cxnId="{1895A26A-D68A-4BDF-B607-D8154D923115}">
      <dgm:prSet/>
      <dgm:spPr/>
      <dgm:t>
        <a:bodyPr/>
        <a:lstStyle/>
        <a:p>
          <a:endParaRPr lang="en-US"/>
        </a:p>
      </dgm:t>
    </dgm:pt>
    <dgm:pt modelId="{62533F2A-1F64-4ECE-8162-AD8BF54B6C31}" type="sibTrans" cxnId="{1895A26A-D68A-4BDF-B607-D8154D923115}">
      <dgm:prSet/>
      <dgm:spPr/>
      <dgm:t>
        <a:bodyPr/>
        <a:lstStyle/>
        <a:p>
          <a:endParaRPr lang="en-US"/>
        </a:p>
      </dgm:t>
    </dgm:pt>
    <dgm:pt modelId="{1B4C95D4-CC47-4DED-BD97-E538367790CC}">
      <dgm:prSet/>
      <dgm:spPr/>
      <dgm:t>
        <a:bodyPr/>
        <a:lstStyle/>
        <a:p>
          <a:pPr rtl="0"/>
          <a:r>
            <a:rPr lang="ru-RU" smtClean="0"/>
            <a:t>Запуск сборки</a:t>
          </a:r>
          <a:endParaRPr lang="en-US"/>
        </a:p>
      </dgm:t>
    </dgm:pt>
    <dgm:pt modelId="{BDEB3DD6-4F11-4AD6-B74D-29C031F22AF6}" type="parTrans" cxnId="{38A9DAAC-C998-4DAB-81C8-52C96C2E00E9}">
      <dgm:prSet/>
      <dgm:spPr/>
      <dgm:t>
        <a:bodyPr/>
        <a:lstStyle/>
        <a:p>
          <a:endParaRPr lang="en-US"/>
        </a:p>
      </dgm:t>
    </dgm:pt>
    <dgm:pt modelId="{AB32334C-4456-4FFF-A2A4-9B32B5110EFC}" type="sibTrans" cxnId="{38A9DAAC-C998-4DAB-81C8-52C96C2E00E9}">
      <dgm:prSet/>
      <dgm:spPr/>
      <dgm:t>
        <a:bodyPr/>
        <a:lstStyle/>
        <a:p>
          <a:endParaRPr lang="en-US"/>
        </a:p>
      </dgm:t>
    </dgm:pt>
    <dgm:pt modelId="{67530F32-9E76-4C39-BB8D-22883C13508E}">
      <dgm:prSet/>
      <dgm:spPr/>
      <dgm:t>
        <a:bodyPr/>
        <a:lstStyle/>
        <a:p>
          <a:pPr rtl="0"/>
          <a:r>
            <a:rPr lang="ru-RU" dirty="0" smtClean="0"/>
            <a:t>Импорт внешних файлов</a:t>
          </a:r>
          <a:endParaRPr lang="en-US" dirty="0"/>
        </a:p>
      </dgm:t>
    </dgm:pt>
    <dgm:pt modelId="{2CFF662F-1B7D-48E7-8DD3-23EBFA98F439}" type="parTrans" cxnId="{FA0D2A15-2E40-464D-AF0A-B23A9AE46701}">
      <dgm:prSet/>
      <dgm:spPr/>
      <dgm:t>
        <a:bodyPr/>
        <a:lstStyle/>
        <a:p>
          <a:endParaRPr lang="en-US"/>
        </a:p>
      </dgm:t>
    </dgm:pt>
    <dgm:pt modelId="{00605EC8-B84F-4DEB-A8AB-59DA1F24087C}" type="sibTrans" cxnId="{FA0D2A15-2E40-464D-AF0A-B23A9AE46701}">
      <dgm:prSet/>
      <dgm:spPr/>
      <dgm:t>
        <a:bodyPr/>
        <a:lstStyle/>
        <a:p>
          <a:endParaRPr lang="en-US"/>
        </a:p>
      </dgm:t>
    </dgm:pt>
    <dgm:pt modelId="{F1AF1550-C0CD-47B7-8C2C-17B15CBBEB45}" type="pres">
      <dgm:prSet presAssocID="{BF8DD754-9328-41FB-BC61-B4240BFC9D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259263-ADA1-4AF0-89B2-FF08E246D3DB}" type="pres">
      <dgm:prSet presAssocID="{4643E603-7806-462C-802F-54F950A85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A81F1-DA32-4A99-8941-C185F00B6084}" type="pres">
      <dgm:prSet presAssocID="{C31E0E6C-CB81-4419-89D8-C42650B6DC2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7EB6A36-15B1-4812-8745-BE0331738CC0}" type="pres">
      <dgm:prSet presAssocID="{C31E0E6C-CB81-4419-89D8-C42650B6DC26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791B5E3C-CF10-4AAB-8E78-657E3D5ABEE6}" type="pres">
      <dgm:prSet presAssocID="{67530F32-9E76-4C39-BB8D-22883C13508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9CBB5-E1EE-47D7-A256-33E30374D774}" type="pres">
      <dgm:prSet presAssocID="{00605EC8-B84F-4DEB-A8AB-59DA1F24087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BF35B26-FFF5-49C8-B4A3-17E53AAC2F78}" type="pres">
      <dgm:prSet presAssocID="{00605EC8-B84F-4DEB-A8AB-59DA1F24087C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FC1722D9-2635-4678-B0F2-A2A7C4419FD4}" type="pres">
      <dgm:prSet presAssocID="{83BCB386-B57E-4647-8B3F-D5841B0D519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8875E-9343-4726-8C05-22971BDD5A95}" type="pres">
      <dgm:prSet presAssocID="{E1FD9F27-6B10-494F-8066-D5D3AACD76F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97F1889-44BF-4709-8251-A34E765B95AB}" type="pres">
      <dgm:prSet presAssocID="{E1FD9F27-6B10-494F-8066-D5D3AACD76FD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F1D07E-A10F-4DDB-BE36-943B5CBA9B7A}" type="pres">
      <dgm:prSet presAssocID="{6ECEBED6-E012-4E12-8B76-DD66A2B4DCD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2942F-17EA-44A6-BE10-01A944CED36C}" type="pres">
      <dgm:prSet presAssocID="{29F728C8-5BAE-49FB-8B95-99219661CA6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C0C8AB7-07D0-416F-9BE2-63888CD913C7}" type="pres">
      <dgm:prSet presAssocID="{29F728C8-5BAE-49FB-8B95-99219661CA62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64784C86-0F4B-44F9-AF95-D89451205038}" type="pres">
      <dgm:prSet presAssocID="{E3474694-9790-4DD5-8420-83108434F2F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A62F5-E99B-4C36-B0FE-CF3C97F6BB76}" type="pres">
      <dgm:prSet presAssocID="{62533F2A-1F64-4ECE-8162-AD8BF54B6C31}" presName="sibTrans" presStyleLbl="sibTrans1D1" presStyleIdx="4" presStyleCnt="5"/>
      <dgm:spPr/>
      <dgm:t>
        <a:bodyPr/>
        <a:lstStyle/>
        <a:p>
          <a:endParaRPr lang="en-US"/>
        </a:p>
      </dgm:t>
    </dgm:pt>
    <dgm:pt modelId="{DB097A95-F10A-4B09-A39B-6DA7303F9F36}" type="pres">
      <dgm:prSet presAssocID="{62533F2A-1F64-4ECE-8162-AD8BF54B6C31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CDBD55B-D7A0-4F25-BC68-7B6F11FF466E}" type="pres">
      <dgm:prSet presAssocID="{1B4C95D4-CC47-4DED-BD97-E538367790C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4A10CD-419C-4215-BCAC-1D1FBA9C8B67}" type="presOf" srcId="{62533F2A-1F64-4ECE-8162-AD8BF54B6C31}" destId="{E12A62F5-E99B-4C36-B0FE-CF3C97F6BB76}" srcOrd="0" destOrd="0" presId="urn:microsoft.com/office/officeart/2005/8/layout/bProcess3"/>
    <dgm:cxn modelId="{564967DC-2219-48EE-AABA-C6F14334CDFF}" type="presOf" srcId="{4643E603-7806-462C-802F-54F950A855D4}" destId="{2D259263-ADA1-4AF0-89B2-FF08E246D3DB}" srcOrd="0" destOrd="0" presId="urn:microsoft.com/office/officeart/2005/8/layout/bProcess3"/>
    <dgm:cxn modelId="{AFA4D3B8-D5A5-49F7-836A-8ED3EE52F0A4}" type="presOf" srcId="{E1FD9F27-6B10-494F-8066-D5D3AACD76FD}" destId="{31C8875E-9343-4726-8C05-22971BDD5A95}" srcOrd="0" destOrd="0" presId="urn:microsoft.com/office/officeart/2005/8/layout/bProcess3"/>
    <dgm:cxn modelId="{38A9DAAC-C998-4DAB-81C8-52C96C2E00E9}" srcId="{BF8DD754-9328-41FB-BC61-B4240BFC9DD4}" destId="{1B4C95D4-CC47-4DED-BD97-E538367790CC}" srcOrd="5" destOrd="0" parTransId="{BDEB3DD6-4F11-4AD6-B74D-29C031F22AF6}" sibTransId="{AB32334C-4456-4FFF-A2A4-9B32B5110EFC}"/>
    <dgm:cxn modelId="{659FB13D-D973-4839-8490-CF8578B25E6E}" srcId="{BF8DD754-9328-41FB-BC61-B4240BFC9DD4}" destId="{4643E603-7806-462C-802F-54F950A855D4}" srcOrd="0" destOrd="0" parTransId="{9C5FC92C-A045-40EA-9AC3-876909E22670}" sibTransId="{C31E0E6C-CB81-4419-89D8-C42650B6DC26}"/>
    <dgm:cxn modelId="{80F55054-3EDB-400E-A6E5-89894A09CF37}" type="presOf" srcId="{00605EC8-B84F-4DEB-A8AB-59DA1F24087C}" destId="{F1E9CBB5-E1EE-47D7-A256-33E30374D774}" srcOrd="0" destOrd="0" presId="urn:microsoft.com/office/officeart/2005/8/layout/bProcess3"/>
    <dgm:cxn modelId="{7206EF2B-8DD1-4676-B10A-5CD50BA89FEE}" type="presOf" srcId="{29F728C8-5BAE-49FB-8B95-99219661CA62}" destId="{8C0C8AB7-07D0-416F-9BE2-63888CD913C7}" srcOrd="1" destOrd="0" presId="urn:microsoft.com/office/officeart/2005/8/layout/bProcess3"/>
    <dgm:cxn modelId="{8BCF3563-C880-44B7-B5DB-A272BD7914A1}" srcId="{BF8DD754-9328-41FB-BC61-B4240BFC9DD4}" destId="{6ECEBED6-E012-4E12-8B76-DD66A2B4DCDF}" srcOrd="3" destOrd="0" parTransId="{21AB6787-E412-4553-96DB-21B6C259EA41}" sibTransId="{29F728C8-5BAE-49FB-8B95-99219661CA62}"/>
    <dgm:cxn modelId="{FA0D2A15-2E40-464D-AF0A-B23A9AE46701}" srcId="{BF8DD754-9328-41FB-BC61-B4240BFC9DD4}" destId="{67530F32-9E76-4C39-BB8D-22883C13508E}" srcOrd="1" destOrd="0" parTransId="{2CFF662F-1B7D-48E7-8DD3-23EBFA98F439}" sibTransId="{00605EC8-B84F-4DEB-A8AB-59DA1F24087C}"/>
    <dgm:cxn modelId="{9BF6D7B5-86F1-46A3-A6BF-D35ADCA09BC4}" type="presOf" srcId="{C31E0E6C-CB81-4419-89D8-C42650B6DC26}" destId="{17EB6A36-15B1-4812-8745-BE0331738CC0}" srcOrd="1" destOrd="0" presId="urn:microsoft.com/office/officeart/2005/8/layout/bProcess3"/>
    <dgm:cxn modelId="{8785FB49-AB3F-4F95-9361-D0692E3859F1}" type="presOf" srcId="{E3474694-9790-4DD5-8420-83108434F2F2}" destId="{64784C86-0F4B-44F9-AF95-D89451205038}" srcOrd="0" destOrd="0" presId="urn:microsoft.com/office/officeart/2005/8/layout/bProcess3"/>
    <dgm:cxn modelId="{03B35736-B466-44F5-8229-A16DB39B4867}" srcId="{BF8DD754-9328-41FB-BC61-B4240BFC9DD4}" destId="{83BCB386-B57E-4647-8B3F-D5841B0D5191}" srcOrd="2" destOrd="0" parTransId="{9F3A862B-AC57-4004-8CED-CD050739C2ED}" sibTransId="{E1FD9F27-6B10-494F-8066-D5D3AACD76FD}"/>
    <dgm:cxn modelId="{0210430E-21D6-47EE-8B01-DDE66AB4044F}" type="presOf" srcId="{E1FD9F27-6B10-494F-8066-D5D3AACD76FD}" destId="{D97F1889-44BF-4709-8251-A34E765B95AB}" srcOrd="1" destOrd="0" presId="urn:microsoft.com/office/officeart/2005/8/layout/bProcess3"/>
    <dgm:cxn modelId="{1895A26A-D68A-4BDF-B607-D8154D923115}" srcId="{BF8DD754-9328-41FB-BC61-B4240BFC9DD4}" destId="{E3474694-9790-4DD5-8420-83108434F2F2}" srcOrd="4" destOrd="0" parTransId="{953ECF57-13A5-45BA-A22C-AD4CF682489B}" sibTransId="{62533F2A-1F64-4ECE-8162-AD8BF54B6C31}"/>
    <dgm:cxn modelId="{EC6BB827-5ACA-4062-94C6-CC1B1DFED5B4}" type="presOf" srcId="{00605EC8-B84F-4DEB-A8AB-59DA1F24087C}" destId="{8BF35B26-FFF5-49C8-B4A3-17E53AAC2F78}" srcOrd="1" destOrd="0" presId="urn:microsoft.com/office/officeart/2005/8/layout/bProcess3"/>
    <dgm:cxn modelId="{BD296366-8839-4D13-BE48-C28658075846}" type="presOf" srcId="{62533F2A-1F64-4ECE-8162-AD8BF54B6C31}" destId="{DB097A95-F10A-4B09-A39B-6DA7303F9F36}" srcOrd="1" destOrd="0" presId="urn:microsoft.com/office/officeart/2005/8/layout/bProcess3"/>
    <dgm:cxn modelId="{7FC20E47-A543-4EDF-A267-A187B5D1566F}" type="presOf" srcId="{67530F32-9E76-4C39-BB8D-22883C13508E}" destId="{791B5E3C-CF10-4AAB-8E78-657E3D5ABEE6}" srcOrd="0" destOrd="0" presId="urn:microsoft.com/office/officeart/2005/8/layout/bProcess3"/>
    <dgm:cxn modelId="{386181D0-EC2D-4738-829D-1C241BD9525A}" type="presOf" srcId="{C31E0E6C-CB81-4419-89D8-C42650B6DC26}" destId="{A21A81F1-DA32-4A99-8941-C185F00B6084}" srcOrd="0" destOrd="0" presId="urn:microsoft.com/office/officeart/2005/8/layout/bProcess3"/>
    <dgm:cxn modelId="{2F898CD7-30FD-40F2-953D-CB162BCE4A2E}" type="presOf" srcId="{6ECEBED6-E012-4E12-8B76-DD66A2B4DCDF}" destId="{E6F1D07E-A10F-4DDB-BE36-943B5CBA9B7A}" srcOrd="0" destOrd="0" presId="urn:microsoft.com/office/officeart/2005/8/layout/bProcess3"/>
    <dgm:cxn modelId="{72CE2593-9609-40F5-83D3-9A5C8B4A7705}" type="presOf" srcId="{BF8DD754-9328-41FB-BC61-B4240BFC9DD4}" destId="{F1AF1550-C0CD-47B7-8C2C-17B15CBBEB45}" srcOrd="0" destOrd="0" presId="urn:microsoft.com/office/officeart/2005/8/layout/bProcess3"/>
    <dgm:cxn modelId="{C2A52CC0-B821-4863-AAC2-7613FF1E40F2}" type="presOf" srcId="{1B4C95D4-CC47-4DED-BD97-E538367790CC}" destId="{4CDBD55B-D7A0-4F25-BC68-7B6F11FF466E}" srcOrd="0" destOrd="0" presId="urn:microsoft.com/office/officeart/2005/8/layout/bProcess3"/>
    <dgm:cxn modelId="{88E8645B-4826-4631-937A-18F228273D60}" type="presOf" srcId="{83BCB386-B57E-4647-8B3F-D5841B0D5191}" destId="{FC1722D9-2635-4678-B0F2-A2A7C4419FD4}" srcOrd="0" destOrd="0" presId="urn:microsoft.com/office/officeart/2005/8/layout/bProcess3"/>
    <dgm:cxn modelId="{976F785C-CCFF-479F-8E5C-3638D579F232}" type="presOf" srcId="{29F728C8-5BAE-49FB-8B95-99219661CA62}" destId="{90C2942F-17EA-44A6-BE10-01A944CED36C}" srcOrd="0" destOrd="0" presId="urn:microsoft.com/office/officeart/2005/8/layout/bProcess3"/>
    <dgm:cxn modelId="{1565A3D7-FDB7-4AB8-8753-5EF3A3FB9A40}" type="presParOf" srcId="{F1AF1550-C0CD-47B7-8C2C-17B15CBBEB45}" destId="{2D259263-ADA1-4AF0-89B2-FF08E246D3DB}" srcOrd="0" destOrd="0" presId="urn:microsoft.com/office/officeart/2005/8/layout/bProcess3"/>
    <dgm:cxn modelId="{44A8A636-E303-41ED-8444-982A486F840A}" type="presParOf" srcId="{F1AF1550-C0CD-47B7-8C2C-17B15CBBEB45}" destId="{A21A81F1-DA32-4A99-8941-C185F00B6084}" srcOrd="1" destOrd="0" presId="urn:microsoft.com/office/officeart/2005/8/layout/bProcess3"/>
    <dgm:cxn modelId="{96632AA4-3150-4391-8601-29C7BF682480}" type="presParOf" srcId="{A21A81F1-DA32-4A99-8941-C185F00B6084}" destId="{17EB6A36-15B1-4812-8745-BE0331738CC0}" srcOrd="0" destOrd="0" presId="urn:microsoft.com/office/officeart/2005/8/layout/bProcess3"/>
    <dgm:cxn modelId="{29408665-A48C-462A-9952-3C889005BE7F}" type="presParOf" srcId="{F1AF1550-C0CD-47B7-8C2C-17B15CBBEB45}" destId="{791B5E3C-CF10-4AAB-8E78-657E3D5ABEE6}" srcOrd="2" destOrd="0" presId="urn:microsoft.com/office/officeart/2005/8/layout/bProcess3"/>
    <dgm:cxn modelId="{84006592-E086-43B0-8317-DD608AC769B5}" type="presParOf" srcId="{F1AF1550-C0CD-47B7-8C2C-17B15CBBEB45}" destId="{F1E9CBB5-E1EE-47D7-A256-33E30374D774}" srcOrd="3" destOrd="0" presId="urn:microsoft.com/office/officeart/2005/8/layout/bProcess3"/>
    <dgm:cxn modelId="{16853339-A967-4716-BB53-20F2D7C6E480}" type="presParOf" srcId="{F1E9CBB5-E1EE-47D7-A256-33E30374D774}" destId="{8BF35B26-FFF5-49C8-B4A3-17E53AAC2F78}" srcOrd="0" destOrd="0" presId="urn:microsoft.com/office/officeart/2005/8/layout/bProcess3"/>
    <dgm:cxn modelId="{C584CDC0-95C4-4F9D-A751-69E5638B8D5D}" type="presParOf" srcId="{F1AF1550-C0CD-47B7-8C2C-17B15CBBEB45}" destId="{FC1722D9-2635-4678-B0F2-A2A7C4419FD4}" srcOrd="4" destOrd="0" presId="urn:microsoft.com/office/officeart/2005/8/layout/bProcess3"/>
    <dgm:cxn modelId="{18730FBE-3B0D-43B1-8D06-B26044E11DE6}" type="presParOf" srcId="{F1AF1550-C0CD-47B7-8C2C-17B15CBBEB45}" destId="{31C8875E-9343-4726-8C05-22971BDD5A95}" srcOrd="5" destOrd="0" presId="urn:microsoft.com/office/officeart/2005/8/layout/bProcess3"/>
    <dgm:cxn modelId="{AC68B464-BA30-42AD-974D-96B9DD558DA3}" type="presParOf" srcId="{31C8875E-9343-4726-8C05-22971BDD5A95}" destId="{D97F1889-44BF-4709-8251-A34E765B95AB}" srcOrd="0" destOrd="0" presId="urn:microsoft.com/office/officeart/2005/8/layout/bProcess3"/>
    <dgm:cxn modelId="{FA85E253-F193-42C8-B7A8-5CB05F1808BC}" type="presParOf" srcId="{F1AF1550-C0CD-47B7-8C2C-17B15CBBEB45}" destId="{E6F1D07E-A10F-4DDB-BE36-943B5CBA9B7A}" srcOrd="6" destOrd="0" presId="urn:microsoft.com/office/officeart/2005/8/layout/bProcess3"/>
    <dgm:cxn modelId="{3167E7FC-40B0-4402-B062-AE52AD1CB32C}" type="presParOf" srcId="{F1AF1550-C0CD-47B7-8C2C-17B15CBBEB45}" destId="{90C2942F-17EA-44A6-BE10-01A944CED36C}" srcOrd="7" destOrd="0" presId="urn:microsoft.com/office/officeart/2005/8/layout/bProcess3"/>
    <dgm:cxn modelId="{D01B276D-13AA-4D4A-9E7D-3AD83BBB4F76}" type="presParOf" srcId="{90C2942F-17EA-44A6-BE10-01A944CED36C}" destId="{8C0C8AB7-07D0-416F-9BE2-63888CD913C7}" srcOrd="0" destOrd="0" presId="urn:microsoft.com/office/officeart/2005/8/layout/bProcess3"/>
    <dgm:cxn modelId="{8AD6296F-930F-4B1A-8125-DAF5D41F0C14}" type="presParOf" srcId="{F1AF1550-C0CD-47B7-8C2C-17B15CBBEB45}" destId="{64784C86-0F4B-44F9-AF95-D89451205038}" srcOrd="8" destOrd="0" presId="urn:microsoft.com/office/officeart/2005/8/layout/bProcess3"/>
    <dgm:cxn modelId="{43056400-529C-4BB2-8FE4-072B37222CA0}" type="presParOf" srcId="{F1AF1550-C0CD-47B7-8C2C-17B15CBBEB45}" destId="{E12A62F5-E99B-4C36-B0FE-CF3C97F6BB76}" srcOrd="9" destOrd="0" presId="urn:microsoft.com/office/officeart/2005/8/layout/bProcess3"/>
    <dgm:cxn modelId="{C535C23A-8F8E-49AD-A9EF-10DEE1BC8E6D}" type="presParOf" srcId="{E12A62F5-E99B-4C36-B0FE-CF3C97F6BB76}" destId="{DB097A95-F10A-4B09-A39B-6DA7303F9F36}" srcOrd="0" destOrd="0" presId="urn:microsoft.com/office/officeart/2005/8/layout/bProcess3"/>
    <dgm:cxn modelId="{483811DE-E7E3-47D9-978C-394DDD3EDFC1}" type="presParOf" srcId="{F1AF1550-C0CD-47B7-8C2C-17B15CBBEB45}" destId="{4CDBD55B-D7A0-4F25-BC68-7B6F11FF466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A81F1-DA32-4A99-8941-C185F00B608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2D259263-ADA1-4AF0-89B2-FF08E246D3D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Переменные окружения, встроенные свойства</a:t>
          </a:r>
          <a:endParaRPr lang="en-US" sz="2500" kern="1200" dirty="0"/>
        </a:p>
      </dsp:txBody>
      <dsp:txXfrm>
        <a:off x="8061" y="5979"/>
        <a:ext cx="3034531" cy="1820718"/>
      </dsp:txXfrm>
    </dsp:sp>
    <dsp:sp modelId="{F1E9CBB5-E1EE-47D7-A256-33E30374D774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791B5E3C-CF10-4AAB-8E78-657E3D5ABEE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Импорт внешних файлов</a:t>
          </a:r>
          <a:endParaRPr lang="en-US" sz="2500" kern="1200" dirty="0"/>
        </a:p>
      </dsp:txBody>
      <dsp:txXfrm>
        <a:off x="3740534" y="5979"/>
        <a:ext cx="3034531" cy="1820718"/>
      </dsp:txXfrm>
    </dsp:sp>
    <dsp:sp modelId="{31C8875E-9343-4726-8C05-22971BDD5A95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FC1722D9-2635-4678-B0F2-A2A7C4419FD4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Вычисление свойств в порядке объявления (с учетом импорта!!!)</a:t>
          </a:r>
          <a:endParaRPr lang="en-US" sz="2500" kern="1200" dirty="0"/>
        </a:p>
      </dsp:txBody>
      <dsp:txXfrm>
        <a:off x="7473007" y="5979"/>
        <a:ext cx="3034531" cy="1820718"/>
      </dsp:txXfrm>
    </dsp:sp>
    <dsp:sp modelId="{90C2942F-17EA-44A6-BE10-01A944CED36C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E6F1D07E-A10F-4DDB-BE36-943B5CBA9B7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Вычисление </a:t>
          </a:r>
          <a:r>
            <a:rPr lang="en-US" sz="2500" kern="1200" dirty="0" smtClean="0"/>
            <a:t>Items</a:t>
          </a:r>
          <a:endParaRPr lang="en-US" sz="2500" kern="1200" dirty="0"/>
        </a:p>
      </dsp:txBody>
      <dsp:txXfrm>
        <a:off x="8061" y="2524640"/>
        <a:ext cx="3034531" cy="1820718"/>
      </dsp:txXfrm>
    </dsp:sp>
    <dsp:sp modelId="{E12A62F5-E99B-4C36-B0FE-CF3C97F6BB76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3431509"/>
        <a:ext cx="34897" cy="6979"/>
      </dsp:txXfrm>
    </dsp:sp>
    <dsp:sp modelId="{64784C86-0F4B-44F9-AF95-D89451205038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/>
            <a:t>Подключение внешних задач</a:t>
          </a:r>
          <a:endParaRPr lang="en-US" sz="2500" kern="1200"/>
        </a:p>
      </dsp:txBody>
      <dsp:txXfrm>
        <a:off x="3740534" y="2524640"/>
        <a:ext cx="3034531" cy="1820718"/>
      </dsp:txXfrm>
    </dsp:sp>
    <dsp:sp modelId="{4CDBD55B-D7A0-4F25-BC68-7B6F11FF466E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/>
            <a:t>Запуск сборки</a:t>
          </a:r>
          <a:endParaRPr lang="en-US" sz="25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FA13-1D36-47F3-A8A2-1A9D3A21BE2C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B128D-81E9-4989-82E3-573FE7348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5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30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4114800"/>
            <a:ext cx="11176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9046-9811-4EFC-A844-2F568197F3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2380650" y="2362200"/>
            <a:ext cx="7578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100" dirty="0" smtClean="0">
                <a:ln w="18000">
                  <a:solidFill>
                    <a:srgbClr val="00206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Демонстрация</a:t>
            </a:r>
            <a:endParaRPr lang="ru-RU" sz="8800" b="1" cap="none" spc="100" dirty="0">
              <a:ln w="18000">
                <a:solidFill>
                  <a:srgbClr val="00206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34007" y="635635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12/2/2022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5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2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0358-9647-46AC-A871-AAF3CB86C6F0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FCCE-D76B-4472-8659-619FE735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70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common-msbuild-project-properties" TargetMode="External"/><Relationship Id="rId2" Type="http://schemas.openxmlformats.org/officeDocument/2006/relationships/hyperlink" Target="https://learn.microsoft.com/en-us/visualstudio/msbuild/msbuild-reserved-and-well-known-propert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msbuild/common-msbuild-project-ite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esoft/msbuildtasks" TargetMode="External"/><Relationship Id="rId2" Type="http://schemas.openxmlformats.org/officeDocument/2006/relationships/hyperlink" Target="https://github.com/mikefourie-zz/MSBuildExtensionPac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common-msbuild-item-metadata" TargetMode="External"/><Relationship Id="rId2" Type="http://schemas.openxmlformats.org/officeDocument/2006/relationships/hyperlink" Target="https://learn.microsoft.com/en-us/visualstudio/msbuild/msbuild-well-known-item-metadat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common-msbuild-item-metadata" TargetMode="External"/><Relationship Id="rId2" Type="http://schemas.openxmlformats.org/officeDocument/2006/relationships/hyperlink" Target="https://msbuildlo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developer/msbuild/200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msbuild/msbuild-task-refer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developer/msbuild/20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ru-RU" dirty="0"/>
              <a:t>: </a:t>
            </a:r>
            <a:r>
              <a:rPr lang="ru-RU" dirty="0" smtClean="0"/>
              <a:t>«переменные</a:t>
            </a:r>
            <a:r>
              <a:rPr lang="ru-RU" dirty="0"/>
              <a:t>» </a:t>
            </a:r>
            <a:r>
              <a:rPr lang="ru-RU" dirty="0" smtClean="0"/>
              <a:t>скрипта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095323" y="2122630"/>
            <a:ext cx="7239000" cy="4031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Debug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Release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PrintConfig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Config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ounded Rectangular Callout 6"/>
          <p:cNvSpPr/>
          <p:nvPr/>
        </p:nvSpPr>
        <p:spPr>
          <a:xfrm>
            <a:off x="266835" y="2774751"/>
            <a:ext cx="1478076" cy="495300"/>
          </a:xfrm>
          <a:prstGeom prst="wedgeRoundRectCallout">
            <a:avLst>
              <a:gd name="adj1" fmla="val 154694"/>
              <a:gd name="adj2" fmla="val 14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Объявление и означивание</a:t>
            </a:r>
            <a:endParaRPr lang="en-US" sz="1200" dirty="0"/>
          </a:p>
        </p:txBody>
      </p:sp>
      <p:sp>
        <p:nvSpPr>
          <p:cNvPr id="6" name="Rounded Rectangular Callout 7"/>
          <p:cNvSpPr/>
          <p:nvPr/>
        </p:nvSpPr>
        <p:spPr>
          <a:xfrm>
            <a:off x="10410739" y="3939697"/>
            <a:ext cx="1309556" cy="495300"/>
          </a:xfrm>
          <a:prstGeom prst="wedgeRoundRectCallout">
            <a:avLst>
              <a:gd name="adj1" fmla="val -218879"/>
              <a:gd name="adj2" fmla="val 1765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Использование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835" y="3421939"/>
            <a:ext cx="1478076" cy="495300"/>
          </a:xfrm>
          <a:prstGeom prst="wedgeRoundRectCallout">
            <a:avLst>
              <a:gd name="adj1" fmla="val 152991"/>
              <a:gd name="adj2" fmla="val 573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Объявление и означивание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r>
              <a:rPr lang="ru-RU" dirty="0"/>
              <a:t>: </a:t>
            </a:r>
            <a:r>
              <a:rPr lang="ru-RU" dirty="0" smtClean="0"/>
              <a:t>коллекции </a:t>
            </a:r>
            <a:r>
              <a:rPr lang="ru-RU" dirty="0"/>
              <a:t>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4794" y="684722"/>
            <a:ext cx="3272406" cy="2444371"/>
          </a:xfrm>
        </p:spPr>
        <p:txBody>
          <a:bodyPr/>
          <a:lstStyle/>
          <a:p>
            <a:r>
              <a:rPr lang="ru-RU" dirty="0" smtClean="0"/>
              <a:t>файлы</a:t>
            </a:r>
          </a:p>
          <a:p>
            <a:r>
              <a:rPr lang="ru-RU" dirty="0" smtClean="0"/>
              <a:t>произвольные значения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532079" y="2436197"/>
            <a:ext cx="7485076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D:\Projects\_old\**\*.*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windir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)\Temp\*.*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Exclude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*.txt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1;2;4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@(Compile)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835" y="2774750"/>
            <a:ext cx="1478076" cy="631179"/>
          </a:xfrm>
          <a:prstGeom prst="wedgeRoundRectCallout">
            <a:avLst>
              <a:gd name="adj1" fmla="val 138235"/>
              <a:gd name="adj2" fmla="val 732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Файлы на произвольную глубину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410739" y="3939697"/>
            <a:ext cx="1309556" cy="495300"/>
          </a:xfrm>
          <a:prstGeom prst="wedgeRoundRectCallout">
            <a:avLst>
              <a:gd name="adj1" fmla="val -377747"/>
              <a:gd name="adj2" fmla="val 1630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Использование</a:t>
            </a:r>
            <a:endParaRPr lang="en-US" sz="1200" dirty="0"/>
          </a:p>
        </p:txBody>
      </p:sp>
      <p:sp>
        <p:nvSpPr>
          <p:cNvPr id="9" name="Rounded Rectangular Callout 6"/>
          <p:cNvSpPr/>
          <p:nvPr/>
        </p:nvSpPr>
        <p:spPr>
          <a:xfrm>
            <a:off x="266835" y="3547774"/>
            <a:ext cx="1478076" cy="495300"/>
          </a:xfrm>
          <a:prstGeom prst="wedgeRoundRectCallout">
            <a:avLst>
              <a:gd name="adj1" fmla="val 130289"/>
              <a:gd name="adj2" fmla="val 133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Файлы из </a:t>
            </a:r>
            <a:r>
              <a:rPr lang="en-US" sz="1200" dirty="0" smtClean="0"/>
              <a:t>Temp</a:t>
            </a:r>
            <a:r>
              <a:rPr lang="ru-RU" sz="1200" dirty="0" smtClean="0"/>
              <a:t>, кроме </a:t>
            </a:r>
            <a:r>
              <a:rPr lang="en-US" sz="1200" dirty="0" smtClean="0"/>
              <a:t>*.txt</a:t>
            </a:r>
            <a:endParaRPr lang="en-US" sz="1200" dirty="0"/>
          </a:p>
        </p:txBody>
      </p:sp>
      <p:sp>
        <p:nvSpPr>
          <p:cNvPr id="10" name="Rounded Rectangular Callout 6"/>
          <p:cNvSpPr/>
          <p:nvPr/>
        </p:nvSpPr>
        <p:spPr>
          <a:xfrm>
            <a:off x="266835" y="4184919"/>
            <a:ext cx="1478076" cy="495300"/>
          </a:xfrm>
          <a:prstGeom prst="wedgeRoundRectCallout">
            <a:avLst>
              <a:gd name="adj1" fmla="val 133694"/>
              <a:gd name="adj2" fmla="val -679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Три числа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1371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Использование </a:t>
            </a:r>
            <a:r>
              <a:rPr lang="en-US" smtClean="0"/>
              <a:t>Properties </a:t>
            </a:r>
            <a:r>
              <a:rPr lang="ru-RU" smtClean="0"/>
              <a:t>и </a:t>
            </a:r>
            <a:r>
              <a:rPr lang="en-US" smtClean="0"/>
              <a:t>Items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2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Источники </a:t>
            </a:r>
            <a:r>
              <a:rPr lang="en-US" smtClean="0"/>
              <a:t>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ru-RU" dirty="0" smtClean="0"/>
              <a:t>Встроенные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MSBuildProjectFile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 err="1" smtClean="0">
                <a:latin typeface="Consolas" panose="020B0609020204030204" pitchFamily="49" charset="0"/>
              </a:rPr>
              <a:t>MSBuildExtensionsPath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/>
              <a:t>, …</a:t>
            </a:r>
          </a:p>
          <a:p>
            <a:pPr lvl="1"/>
            <a:r>
              <a:rPr lang="ru-RU" dirty="0" smtClean="0"/>
              <a:t>Статья в </a:t>
            </a:r>
            <a:r>
              <a:rPr lang="en-US" dirty="0" smtClean="0"/>
              <a:t>MSDN </a:t>
            </a:r>
            <a:r>
              <a:rPr lang="en-US" dirty="0" err="1" smtClean="0">
                <a:hlinkClick r:id="rId2"/>
              </a:rPr>
              <a:t>MSBuild</a:t>
            </a:r>
            <a:r>
              <a:rPr lang="en-US" dirty="0" smtClean="0">
                <a:hlinkClick r:id="rId2"/>
              </a:rPr>
              <a:t> Reserved Properties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Используемые в стандартных проектах </a:t>
            </a:r>
            <a:r>
              <a:rPr lang="en-US" dirty="0" smtClean="0"/>
              <a:t>VS</a:t>
            </a:r>
            <a:endParaRPr lang="ru-RU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 err="1" smtClean="0">
                <a:latin typeface="Consolas" panose="020B0609020204030204" pitchFamily="49" charset="0"/>
              </a:rPr>
              <a:t>NoStdLib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 err="1" smtClean="0">
                <a:latin typeface="Consolas" panose="020B0609020204030204" pitchFamily="49" charset="0"/>
              </a:rPr>
              <a:t>OutputPath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 err="1" smtClean="0">
                <a:latin typeface="Consolas" panose="020B0609020204030204" pitchFamily="49" charset="0"/>
              </a:rPr>
              <a:t>OutputType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ru-RU" dirty="0" smtClean="0"/>
              <a:t>…</a:t>
            </a:r>
            <a:endParaRPr lang="en-US" dirty="0" smtClean="0"/>
          </a:p>
          <a:p>
            <a:pPr lvl="1"/>
            <a:r>
              <a:rPr lang="ru-RU" dirty="0" smtClean="0"/>
              <a:t>Статья в </a:t>
            </a:r>
            <a:r>
              <a:rPr lang="en-US" dirty="0" smtClean="0"/>
              <a:t>MSDN </a:t>
            </a:r>
            <a:r>
              <a:rPr lang="en-US" dirty="0" smtClean="0">
                <a:hlinkClick r:id="rId3"/>
              </a:rPr>
              <a:t>Common </a:t>
            </a:r>
            <a:r>
              <a:rPr lang="en-US" dirty="0" err="1" smtClean="0">
                <a:hlinkClick r:id="rId3"/>
              </a:rPr>
              <a:t>MSBuild</a:t>
            </a:r>
            <a:r>
              <a:rPr lang="en-US" dirty="0" smtClean="0">
                <a:hlinkClick r:id="rId3"/>
              </a:rPr>
              <a:t> Project Properties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Переменные среды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&lt;Message Text="$(</a:t>
            </a:r>
            <a:r>
              <a:rPr lang="en-US" dirty="0" err="1" smtClean="0">
                <a:latin typeface="Consolas" panose="020B0609020204030204" pitchFamily="49" charset="0"/>
              </a:rPr>
              <a:t>ProgramFiles</a:t>
            </a:r>
            <a:r>
              <a:rPr lang="en-US" dirty="0" smtClean="0">
                <a:latin typeface="Consolas" panose="020B0609020204030204" pitchFamily="49" charset="0"/>
              </a:rPr>
              <a:t>), $(</a:t>
            </a:r>
            <a:r>
              <a:rPr lang="en-US" dirty="0" err="1" smtClean="0">
                <a:latin typeface="Consolas" panose="020B0609020204030204" pitchFamily="49" charset="0"/>
              </a:rPr>
              <a:t>Windir</a:t>
            </a:r>
            <a:r>
              <a:rPr lang="en-US" dirty="0" smtClean="0">
                <a:latin typeface="Consolas" panose="020B0609020204030204" pitchFamily="49" charset="0"/>
              </a:rPr>
              <a:t>)" /&gt;</a:t>
            </a:r>
          </a:p>
          <a:p>
            <a:endParaRPr lang="ru-RU" dirty="0" smtClean="0"/>
          </a:p>
          <a:p>
            <a:r>
              <a:rPr lang="ru-RU" dirty="0" smtClean="0"/>
              <a:t>Из командной строки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msbuild</a:t>
            </a:r>
            <a:r>
              <a:rPr lang="en-US" dirty="0" smtClean="0">
                <a:latin typeface="Consolas" panose="020B0609020204030204" pitchFamily="49" charset="0"/>
              </a:rPr>
              <a:t> MSBuild1.xml /</a:t>
            </a:r>
            <a:r>
              <a:rPr lang="en-US" dirty="0" err="1" smtClean="0">
                <a:latin typeface="Consolas" panose="020B0609020204030204" pitchFamily="49" charset="0"/>
              </a:rPr>
              <a:t>p:Configuration</a:t>
            </a:r>
            <a:r>
              <a:rPr lang="en-US" dirty="0" smtClean="0">
                <a:latin typeface="Consolas" panose="020B0609020204030204" pitchFamily="49" charset="0"/>
              </a:rPr>
              <a:t>=Debug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Статические методы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CurrentDate</a:t>
            </a:r>
            <a:r>
              <a:rPr lang="en-US" dirty="0" smtClean="0">
                <a:latin typeface="Consolas" panose="020B0609020204030204" pitchFamily="49" charset="0"/>
              </a:rPr>
              <a:t>&gt;$([</a:t>
            </a:r>
            <a:r>
              <a:rPr lang="en-US" dirty="0" err="1" smtClean="0">
                <a:latin typeface="Consolas" panose="020B0609020204030204" pitchFamily="49" charset="0"/>
              </a:rPr>
              <a:t>System.DateTime</a:t>
            </a:r>
            <a:r>
              <a:rPr lang="en-US" dirty="0" smtClean="0">
                <a:latin typeface="Consolas" panose="020B0609020204030204" pitchFamily="49" charset="0"/>
              </a:rPr>
              <a:t>]::</a:t>
            </a:r>
            <a:r>
              <a:rPr lang="en-US" dirty="0" err="1" smtClean="0">
                <a:latin typeface="Consolas" panose="020B0609020204030204" pitchFamily="49" charset="0"/>
              </a:rPr>
              <a:t>Now.ToString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</a:rPr>
              <a:t>yyyyMMdd</a:t>
            </a:r>
            <a:r>
              <a:rPr lang="en-US" dirty="0" smtClean="0">
                <a:latin typeface="Consolas" panose="020B0609020204030204" pitchFamily="49" charset="0"/>
              </a:rPr>
              <a:t>"))&lt;/</a:t>
            </a:r>
            <a:r>
              <a:rPr lang="en-US" dirty="0" err="1" smtClean="0">
                <a:latin typeface="Consolas" panose="020B0609020204030204" pitchFamily="49" charset="0"/>
              </a:rPr>
              <a:t>CurrentDate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5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Формирование </a:t>
            </a:r>
            <a:r>
              <a:rPr lang="en-US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Include</a:t>
            </a:r>
            <a:r>
              <a:rPr lang="ru-RU" dirty="0" smtClean="0"/>
              <a:t> и</a:t>
            </a:r>
            <a:r>
              <a:rPr lang="en-US" dirty="0" smtClean="0"/>
              <a:t> Exclude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Указание значений</a:t>
            </a:r>
          </a:p>
          <a:p>
            <a:pPr lvl="1"/>
            <a:r>
              <a:rPr lang="ru-RU" dirty="0" smtClean="0"/>
              <a:t>перечисление через «</a:t>
            </a:r>
            <a:r>
              <a:rPr lang="en-US" dirty="0" smtClean="0"/>
              <a:t>;</a:t>
            </a:r>
            <a:r>
              <a:rPr lang="ru-RU" dirty="0" smtClean="0"/>
              <a:t>»</a:t>
            </a:r>
          </a:p>
          <a:p>
            <a:pPr lvl="1"/>
            <a:r>
              <a:rPr lang="en-US" dirty="0" smtClean="0"/>
              <a:t>wildcards: *, ?, **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Используемые в проектах </a:t>
            </a:r>
            <a:r>
              <a:rPr lang="en-US" dirty="0" smtClean="0"/>
              <a:t>VS</a:t>
            </a:r>
          </a:p>
          <a:p>
            <a:pPr lvl="1"/>
            <a:r>
              <a:rPr lang="en-US" dirty="0" smtClean="0"/>
              <a:t>@(Reference), @(Compile), @(</a:t>
            </a:r>
            <a:r>
              <a:rPr lang="en-US" dirty="0" err="1" smtClean="0"/>
              <a:t>EmbeddedResource</a:t>
            </a:r>
            <a:r>
              <a:rPr lang="en-US" dirty="0" smtClean="0"/>
              <a:t>), </a:t>
            </a:r>
            <a:r>
              <a:rPr lang="ru-RU" dirty="0" smtClean="0"/>
              <a:t>…</a:t>
            </a:r>
          </a:p>
          <a:p>
            <a:pPr lvl="1"/>
            <a:r>
              <a:rPr lang="ru-RU" dirty="0" smtClean="0"/>
              <a:t>Статья в </a:t>
            </a:r>
            <a:r>
              <a:rPr lang="en-US" dirty="0" smtClean="0"/>
              <a:t>MSDN </a:t>
            </a:r>
            <a:r>
              <a:rPr lang="en-US" dirty="0" smtClean="0">
                <a:hlinkClick r:id="rId2"/>
              </a:rPr>
              <a:t>Common </a:t>
            </a:r>
            <a:r>
              <a:rPr lang="en-US" dirty="0" err="1" smtClean="0">
                <a:hlinkClick r:id="rId2"/>
              </a:rPr>
              <a:t>MSBuild</a:t>
            </a:r>
            <a:r>
              <a:rPr lang="en-US" dirty="0" smtClean="0">
                <a:hlinkClick r:id="rId2"/>
              </a:rPr>
              <a:t> Project Items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43075" y="234749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9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9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windir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)\Temp\*.*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 </a:t>
            </a:r>
            <a:endParaRPr lang="ru-RU" sz="1900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900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Exclude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*.txt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540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результатов </a:t>
            </a:r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Подтэг </a:t>
            </a:r>
            <a:r>
              <a:rPr lang="en-US" smtClean="0"/>
              <a:t>&lt;Output&gt;</a:t>
            </a:r>
          </a:p>
          <a:p>
            <a:pPr lvl="1"/>
            <a:r>
              <a:rPr lang="en-US" smtClean="0"/>
              <a:t>TaskParameter</a:t>
            </a:r>
            <a:r>
              <a:rPr lang="ru-RU" smtClean="0"/>
              <a:t> – что сохранить</a:t>
            </a:r>
            <a:endParaRPr lang="en-US" smtClean="0"/>
          </a:p>
          <a:p>
            <a:pPr lvl="1"/>
            <a:r>
              <a:rPr lang="en-US" smtClean="0"/>
              <a:t>ItemName/PropertyName – </a:t>
            </a:r>
            <a:r>
              <a:rPr lang="ru-RU" smtClean="0"/>
              <a:t>куда сохранить</a:t>
            </a:r>
            <a:endParaRPr lang="en-US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3401737"/>
            <a:ext cx="8153400" cy="289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MakeProject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Copy sources...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Importance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high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SourceFiles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@(Compile)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DestinationFolder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OutputPath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)\sources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Output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</a:t>
            </a:r>
            <a:endParaRPr lang="ru-RU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400" b="1" dirty="0" err="1" smtClean="0">
                <a:solidFill>
                  <a:srgbClr val="FF0000"/>
                </a:solidFill>
                <a:latin typeface="Consolas"/>
              </a:rPr>
              <a:t>ItemName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SrcFiles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</a:t>
            </a:r>
            <a:endParaRPr lang="ru-RU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400" b="1" dirty="0" err="1" smtClean="0">
                <a:solidFill>
                  <a:srgbClr val="FF0000"/>
                </a:solidFill>
                <a:latin typeface="Consolas"/>
              </a:rPr>
              <a:t>TaskParameter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CopiedFiles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«</a:t>
            </a:r>
            <a:endParaRPr lang="ru-RU" sz="14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sz="14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Copy completed: @(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SrcFiles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Importance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high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022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Items</a:t>
            </a:r>
            <a:r>
              <a:rPr lang="ru-RU" smtClean="0"/>
              <a:t>, </a:t>
            </a:r>
            <a:r>
              <a:rPr lang="en-US" smtClean="0"/>
              <a:t>Properties</a:t>
            </a:r>
            <a:r>
              <a:rPr lang="ru-RU" smtClean="0"/>
              <a:t> </a:t>
            </a:r>
            <a:r>
              <a:rPr lang="en-US" smtClean="0"/>
              <a:t>and output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Подключение дополнительных </a:t>
            </a:r>
            <a:r>
              <a:rPr lang="en-US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задача – класс </a:t>
            </a:r>
            <a:r>
              <a:rPr lang="en-US" dirty="0" err="1" smtClean="0"/>
              <a:t>.Net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Сторонние пакеты</a:t>
            </a:r>
            <a:r>
              <a:rPr lang="en-US" dirty="0" smtClean="0"/>
              <a:t> (</a:t>
            </a:r>
            <a:r>
              <a:rPr lang="ru-RU" dirty="0" smtClean="0"/>
              <a:t>для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Framework)</a:t>
            </a:r>
            <a:r>
              <a:rPr lang="ru-RU" dirty="0" smtClean="0"/>
              <a:t> </a:t>
            </a:r>
          </a:p>
          <a:p>
            <a:pPr lvl="1"/>
            <a:r>
              <a:rPr lang="en-US" dirty="0" err="1" smtClean="0">
                <a:hlinkClick r:id="rId2"/>
              </a:rPr>
              <a:t>MSBuild</a:t>
            </a:r>
            <a:r>
              <a:rPr lang="en-US" dirty="0" smtClean="0">
                <a:hlinkClick r:id="rId2"/>
              </a:rPr>
              <a:t> Extension Pack</a:t>
            </a:r>
            <a:endParaRPr lang="ru-RU" dirty="0" smtClean="0"/>
          </a:p>
          <a:p>
            <a:pPr lvl="1"/>
            <a:r>
              <a:rPr lang="en-US" dirty="0" err="1" smtClean="0">
                <a:hlinkClick r:id="rId3"/>
              </a:rPr>
              <a:t>MSBuild</a:t>
            </a:r>
            <a:r>
              <a:rPr lang="en-US" dirty="0" smtClean="0">
                <a:hlinkClick r:id="rId3"/>
              </a:rPr>
              <a:t> Community Tasks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87336"/>
            <a:ext cx="981302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UsingTask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AssemblyFile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MSBuildExtensionsPath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)\..\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4.7\StyleCop.dll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TaskName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StyleCopTask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50153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выполнение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Применим практически ко всем элементам</a:t>
            </a:r>
          </a:p>
          <a:p>
            <a:pPr lvl="1"/>
            <a:r>
              <a:rPr lang="en-US" smtClean="0"/>
              <a:t>Properties/Items, XXXGroups, Tasks, Targets, </a:t>
            </a:r>
            <a:r>
              <a:rPr lang="ru-RU" smtClean="0"/>
              <a:t>…</a:t>
            </a:r>
          </a:p>
          <a:p>
            <a:r>
              <a:rPr lang="ru-RU" smtClean="0"/>
              <a:t>Операторы</a:t>
            </a:r>
          </a:p>
          <a:p>
            <a:pPr lvl="1"/>
            <a:r>
              <a:rPr lang="ru-RU" smtClean="0"/>
              <a:t>сравнения: </a:t>
            </a:r>
            <a:r>
              <a:rPr lang="en-US" smtClean="0"/>
              <a:t>==, !=, &lt;, &gt;, &lt;=, &gt;=, </a:t>
            </a:r>
          </a:p>
          <a:p>
            <a:pPr lvl="1"/>
            <a:r>
              <a:rPr lang="en-US" smtClean="0"/>
              <a:t>Exists</a:t>
            </a:r>
            <a:r>
              <a:rPr lang="ru-RU" smtClean="0"/>
              <a:t>(</a:t>
            </a:r>
            <a:r>
              <a:rPr lang="en-US" smtClean="0"/>
              <a:t>‘’</a:t>
            </a:r>
            <a:r>
              <a:rPr lang="ru-RU" smtClean="0"/>
              <a:t>)</a:t>
            </a:r>
            <a:r>
              <a:rPr lang="en-US" smtClean="0"/>
              <a:t>, HasTrailingSlash(‘’)</a:t>
            </a:r>
          </a:p>
          <a:p>
            <a:pPr lvl="1"/>
            <a:r>
              <a:rPr lang="en-US" smtClean="0"/>
              <a:t>And, Or, !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250" y="4784521"/>
            <a:ext cx="9371201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Condition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'$(Configuration)' == ''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Debug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04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Условное выполнение. Внешние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история и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en-US" dirty="0" smtClean="0"/>
          </a:p>
          <a:p>
            <a:pPr lvl="1"/>
            <a:r>
              <a:rPr lang="ru-RU" dirty="0" smtClean="0"/>
              <a:t>Назначение</a:t>
            </a:r>
          </a:p>
          <a:p>
            <a:pPr lvl="2"/>
            <a:r>
              <a:rPr lang="ru-RU" dirty="0" smtClean="0"/>
              <a:t>Сборка</a:t>
            </a:r>
            <a:endParaRPr lang="en-US" dirty="0" smtClean="0"/>
          </a:p>
          <a:p>
            <a:pPr lvl="3"/>
            <a:r>
              <a:rPr lang="ru-RU" dirty="0" smtClean="0"/>
              <a:t>из командной строки (</a:t>
            </a:r>
            <a:r>
              <a:rPr lang="en-US" dirty="0" smtClean="0"/>
              <a:t>msbuild.exe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из </a:t>
            </a:r>
            <a:r>
              <a:rPr lang="en-US" dirty="0" smtClean="0"/>
              <a:t>VS</a:t>
            </a:r>
          </a:p>
          <a:p>
            <a:pPr lvl="3"/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ru-RU" dirty="0" smtClean="0"/>
              <a:t>(команды </a:t>
            </a:r>
            <a:r>
              <a:rPr lang="en-US" dirty="0" err="1" smtClean="0"/>
              <a:t>dotnet</a:t>
            </a:r>
            <a:r>
              <a:rPr lang="en-US" dirty="0" smtClean="0"/>
              <a:t> build, </a:t>
            </a:r>
            <a:r>
              <a:rPr lang="en-US" dirty="0" err="1" smtClean="0"/>
              <a:t>dotnet</a:t>
            </a:r>
            <a:r>
              <a:rPr lang="en-US" dirty="0" smtClean="0"/>
              <a:t> run</a:t>
            </a:r>
            <a:r>
              <a:rPr lang="ru-RU" dirty="0" smtClean="0"/>
              <a:t>, …)</a:t>
            </a:r>
          </a:p>
          <a:p>
            <a:pPr lvl="2"/>
            <a:r>
              <a:rPr lang="ru-RU" dirty="0" smtClean="0"/>
              <a:t>Формат файла </a:t>
            </a:r>
            <a:r>
              <a:rPr lang="en-US" dirty="0" err="1" smtClean="0"/>
              <a:t>MSBuild</a:t>
            </a:r>
            <a:r>
              <a:rPr lang="ru-RU" dirty="0" smtClean="0"/>
              <a:t> == файл  проекта для </a:t>
            </a:r>
            <a:r>
              <a:rPr lang="en-US" dirty="0" smtClean="0"/>
              <a:t>VS </a:t>
            </a:r>
            <a:r>
              <a:rPr lang="ru-RU" dirty="0" smtClean="0"/>
              <a:t>(в основном </a:t>
            </a:r>
            <a:r>
              <a:rPr lang="en-US" dirty="0" err="1" smtClean="0"/>
              <a:t>.Net</a:t>
            </a:r>
            <a:r>
              <a:rPr lang="ru-RU" dirty="0" smtClean="0"/>
              <a:t>, но не только)</a:t>
            </a:r>
          </a:p>
          <a:p>
            <a:pPr lvl="1"/>
            <a:r>
              <a:rPr lang="ru-RU" dirty="0" smtClean="0"/>
              <a:t>Распространение </a:t>
            </a:r>
          </a:p>
          <a:p>
            <a:pPr lvl="2"/>
            <a:r>
              <a:rPr lang="ru-RU" dirty="0" smtClean="0"/>
              <a:t>Часть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r>
              <a:rPr lang="ru-RU" dirty="0" smtClean="0"/>
              <a:t> (представлен в версии </a:t>
            </a:r>
            <a:r>
              <a:rPr lang="en-US" dirty="0" smtClean="0"/>
              <a:t>2.0</a:t>
            </a:r>
            <a:r>
              <a:rPr lang="ru-RU" dirty="0" smtClean="0"/>
              <a:t> до 4.5.2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Отдельный пакет </a:t>
            </a:r>
          </a:p>
          <a:p>
            <a:pPr lvl="2"/>
            <a:r>
              <a:rPr lang="ru-RU" dirty="0" smtClean="0"/>
              <a:t>Часть </a:t>
            </a:r>
            <a:r>
              <a:rPr lang="en-US" dirty="0" smtClean="0"/>
              <a:t>Visual Studio </a:t>
            </a:r>
            <a:r>
              <a:rPr lang="ru-RU" dirty="0" smtClean="0"/>
              <a:t>и </a:t>
            </a:r>
            <a:r>
              <a:rPr lang="en-US" dirty="0" err="1" smtClean="0"/>
              <a:t>Dotnet</a:t>
            </a:r>
            <a:r>
              <a:rPr lang="en-US" dirty="0" smtClean="0"/>
              <a:t> Core SDK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github.com/dotnet/msbuild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19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Импорт внешних файлов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оглашение по расширениям файлов</a:t>
            </a:r>
            <a:endParaRPr lang="en-US" smtClean="0"/>
          </a:p>
          <a:p>
            <a:pPr lvl="1"/>
            <a:r>
              <a:rPr lang="ru-RU" smtClean="0"/>
              <a:t>.</a:t>
            </a:r>
            <a:r>
              <a:rPr lang="en-US" smtClean="0"/>
              <a:t>XXXproj</a:t>
            </a:r>
            <a:r>
              <a:rPr lang="ru-RU" smtClean="0"/>
              <a:t> – файлы проектов</a:t>
            </a:r>
            <a:endParaRPr lang="en-US" smtClean="0"/>
          </a:p>
          <a:p>
            <a:pPr lvl="1"/>
            <a:r>
              <a:rPr lang="ru-RU" smtClean="0"/>
              <a:t>.</a:t>
            </a:r>
            <a:r>
              <a:rPr lang="en-US" smtClean="0"/>
              <a:t>targets – </a:t>
            </a:r>
            <a:r>
              <a:rPr lang="ru-RU" smtClean="0"/>
              <a:t>определения целей</a:t>
            </a:r>
            <a:endParaRPr lang="en-US" smtClean="0"/>
          </a:p>
          <a:p>
            <a:pPr lvl="1"/>
            <a:r>
              <a:rPr lang="en-US" smtClean="0"/>
              <a:t>.props</a:t>
            </a:r>
            <a:r>
              <a:rPr lang="ru-RU" smtClean="0"/>
              <a:t> – настройки (</a:t>
            </a:r>
            <a:r>
              <a:rPr lang="en-US" smtClean="0"/>
              <a:t>properties</a:t>
            </a:r>
            <a:r>
              <a:rPr lang="ru-RU" smtClean="0"/>
              <a:t>,</a:t>
            </a:r>
            <a:r>
              <a:rPr lang="en-US" smtClean="0"/>
              <a:t> items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en-US" smtClean="0"/>
              <a:t>.tasks – </a:t>
            </a:r>
            <a:r>
              <a:rPr lang="ru-RU" smtClean="0"/>
              <a:t>файлы, подключающие внешние задачи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347" y="4676864"/>
            <a:ext cx="9626367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Tasks\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Microsoft.Sdc.Common.tasks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$(MSBuildExtensionsPath32)\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\v4.7\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StyleCop.Targets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13290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выполнения скрипта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18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Properties and Items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1690688"/>
            <a:ext cx="8229600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DefaultTargets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One;Two;Three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Debug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Two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Release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Three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701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Вход и выход цели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274" y="3025293"/>
            <a:ext cx="295449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Target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ru-RU" dirty="0" smtClean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Inputs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 </a:t>
            </a:r>
          </a:p>
          <a:p>
            <a:r>
              <a:rPr lang="ru-RU" dirty="0" smtClean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Outputs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7255" y="1251358"/>
            <a:ext cx="6366546" cy="550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CoreCompile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MSBuildAllProjects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@(Compile);        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CoreCompileResourceInputs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ApplicationIcon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AssemblyOriginatorKeyFile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ReferencePath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CompiledLicenseFile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LinkResource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EmbeddedDocumentation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$(Win32Resource);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$(Win32Manifest);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CustomAdditionalCompileInputs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DocFileItem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IntermediateAssembly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DebugSymbolsIntermediatePath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NonExistentFile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CustomAdditionalCompileOutputs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12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Зависимости между целями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9519" y="2840270"/>
            <a:ext cx="38862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	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DependsOnTargets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3382" y="1281420"/>
            <a:ext cx="4953000" cy="5478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BuildOnlySettings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PrepareForBuild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PreBuildEvent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ResolveReferences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PrepareResources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ResolveKeySource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Compile;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ExportWindowsMDFile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UnmanagedUnregistration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GenerateSerializationAssemblies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CreateSatelliteAssemblies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GenerateManifests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GetTargetPath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PrepareForRun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UnmanagedRegistration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IncrementalClean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PostBuildEvent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DependsOnTargets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45" y="2353469"/>
            <a:ext cx="2857500" cy="3295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Инъекции в стандартный процесс 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Targets</a:t>
            </a:r>
          </a:p>
          <a:p>
            <a:pPr lvl="1"/>
            <a:r>
              <a:rPr lang="en-US" smtClean="0"/>
              <a:t>BeforeBuild</a:t>
            </a:r>
          </a:p>
          <a:p>
            <a:pPr lvl="1"/>
            <a:r>
              <a:rPr lang="en-US" smtClean="0"/>
              <a:t>AfterBuild</a:t>
            </a:r>
          </a:p>
          <a:p>
            <a:pPr lvl="1"/>
            <a:endParaRPr lang="en-US" smtClean="0"/>
          </a:p>
          <a:p>
            <a:r>
              <a:rPr lang="ru-RU" smtClean="0"/>
              <a:t>Переопределение </a:t>
            </a:r>
            <a:r>
              <a:rPr lang="en-US" smtClean="0"/>
              <a:t>Properties</a:t>
            </a:r>
          </a:p>
          <a:p>
            <a:pPr lvl="1"/>
            <a:r>
              <a:rPr lang="en-US" smtClean="0"/>
              <a:t>$(XXXDependsOn)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80824"/>
            <a:ext cx="12192000" cy="6777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BuildT4Runtime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T4ForProcessing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@(T4Runtime)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('%(T4Runtime.CustomToolNamespace)', 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'$(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).%(T4Runtime.RelativeDir)').Replace('\', '.').Trim('.'))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BaseIntermediateOutputPath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)%(T4Runtime.RelativeDir)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BaseIntermediateOutputPath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)%(T4Runtime.RelativeDir)%(T4Runtime.Filename).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g.cs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T4ForProcessing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@(T4ForProcessing -&gt; '%(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Directories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'@(T4ForProcessing)' != ''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WorkingDirectory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dotnet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tool run t4 %(T4ForProcessing.Identity) </a:t>
            </a: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-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 %(T4ForProcessing.Namespace).%(T4ForProcessing.FileName)  </a:t>
            </a: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-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 %(T4ForProcessing.OutFileName)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%(T4ForProcessing.OutFileName)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&lt;/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);BuildT4Runtime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Метаданные </a:t>
            </a:r>
            <a:r>
              <a:rPr lang="en-US" smtClean="0"/>
              <a:t>Items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2136571"/>
            <a:ext cx="8153400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System.Core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@(Reference-&gt;'%(Private)')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Источники метаданных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Встроенные</a:t>
            </a:r>
          </a:p>
          <a:p>
            <a:pPr lvl="1"/>
            <a:r>
              <a:rPr lang="en-US" dirty="0" smtClean="0"/>
              <a:t>%(Filename)</a:t>
            </a:r>
            <a:r>
              <a:rPr lang="ru-RU" dirty="0" smtClean="0"/>
              <a:t>, </a:t>
            </a:r>
            <a:r>
              <a:rPr lang="en-US" dirty="0" smtClean="0"/>
              <a:t>%(</a:t>
            </a:r>
            <a:r>
              <a:rPr lang="en-US" dirty="0" err="1" smtClean="0"/>
              <a:t>RelativeDir</a:t>
            </a:r>
            <a:r>
              <a:rPr lang="en-US" dirty="0" smtClean="0"/>
              <a:t>)</a:t>
            </a:r>
            <a:r>
              <a:rPr lang="ru-RU" dirty="0" smtClean="0"/>
              <a:t>, …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MSBuild</a:t>
            </a:r>
            <a:r>
              <a:rPr lang="en-US" dirty="0" smtClean="0">
                <a:hlinkClick r:id="rId2"/>
              </a:rPr>
              <a:t> Well-known Item Metadata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Используемые с предопределенными </a:t>
            </a:r>
            <a:r>
              <a:rPr lang="en-US" dirty="0" smtClean="0"/>
              <a:t>Items</a:t>
            </a:r>
            <a:endParaRPr lang="ru-RU" dirty="0" smtClean="0"/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Reference</a:t>
            </a:r>
            <a:r>
              <a:rPr lang="ru-RU" dirty="0" smtClean="0"/>
              <a:t>: %(</a:t>
            </a:r>
            <a:r>
              <a:rPr lang="en-US" dirty="0" err="1" smtClean="0"/>
              <a:t>SpecificVersion</a:t>
            </a:r>
            <a:r>
              <a:rPr lang="ru-RU" dirty="0" smtClean="0"/>
              <a:t>), %(</a:t>
            </a:r>
            <a:r>
              <a:rPr lang="en-US" dirty="0" smtClean="0"/>
              <a:t>Private</a:t>
            </a:r>
            <a:r>
              <a:rPr lang="ru-RU" dirty="0" smtClean="0"/>
              <a:t>), …</a:t>
            </a:r>
          </a:p>
          <a:p>
            <a:pPr lvl="1"/>
            <a:r>
              <a:rPr lang="en-US" dirty="0" smtClean="0">
                <a:hlinkClick r:id="rId3"/>
              </a:rPr>
              <a:t>Common </a:t>
            </a:r>
            <a:r>
              <a:rPr lang="en-US" dirty="0" err="1" smtClean="0">
                <a:hlinkClick r:id="rId3"/>
              </a:rPr>
              <a:t>MSBuild</a:t>
            </a:r>
            <a:r>
              <a:rPr lang="en-US" dirty="0" smtClean="0">
                <a:hlinkClick r:id="rId3"/>
              </a:rPr>
              <a:t> Project Items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 smtClean="0"/>
              <a:t>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Трансформации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выражениях трансформации можно использовать</a:t>
            </a:r>
          </a:p>
          <a:p>
            <a:pPr lvl="1"/>
            <a:r>
              <a:rPr lang="ru-RU" smtClean="0"/>
              <a:t>Текст</a:t>
            </a:r>
          </a:p>
          <a:p>
            <a:pPr lvl="1"/>
            <a:r>
              <a:rPr lang="en-US" smtClean="0"/>
              <a:t>Property</a:t>
            </a:r>
          </a:p>
          <a:p>
            <a:pPr lvl="1"/>
            <a:r>
              <a:rPr lang="en-US" smtClean="0"/>
              <a:t>Item Metadata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567" y="4288174"/>
            <a:ext cx="1014648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CopyFiles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DestinationFiles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-&gt;'$(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)%(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RecursiveDir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)%(Filename)%(Extension)')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7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298" y="-58723"/>
            <a:ext cx="12113702" cy="699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DefaultTargets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http://schemas.microsoft.com/developer/msbuild/2003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ToolsVersion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'$(Configuration)' == ''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Debug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'$(Platform)' == ''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AnyCPU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ProductVersion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8.0.50727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ProductVersion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SchemaVersion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SchemaVersion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ProjectGuid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{5821977D-AC2C-4912-BCD0-6E6B1A756167}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ProjectGuid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System.Xml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Algorithms.cs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AssemblyInfo.cs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Bag.cs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CollectionBase.cs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Deque.cs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DictionaryBase.cs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ListBase.cs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MSBuildBinPath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)\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Microsoft.CSHARP.Targets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4492" y="3523376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XML-based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NAnt</a:t>
            </a:r>
            <a:r>
              <a:rPr lang="en-US" sz="3200" dirty="0" smtClean="0"/>
              <a:t>-like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1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809" y="1491143"/>
            <a:ext cx="5545822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Microsoft.Build.Utilities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MyTask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SimpleTask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Task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Execute()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Log.LogMessage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"Hello, {0}"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Name);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0250" y="4043019"/>
            <a:ext cx="494461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DefaultTargets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UsingTask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AssemblyFile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MyTask.dll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ru-RU" sz="1600" dirty="0">
              <a:solidFill>
                <a:srgbClr val="0000FF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TaskName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SimpleTask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  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SimpleTask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Mihail Romanov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18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Task: Items – in and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967" y="1338743"/>
            <a:ext cx="10894066" cy="5394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: Task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[Required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[Required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Filter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[Output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Regex(Filter);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regEx.IsMatch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value.ItemSpec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(value));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Log.LogWarning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"Value \"{0}\" not match filter \"{1}\""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value.ItemSpec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Filter);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result.OfType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ru-RU" sz="1400" dirty="0" err="1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Custom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Troubleshooting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/>
          <a:lstStyle/>
          <a:p>
            <a:r>
              <a:rPr lang="en-US" dirty="0" err="1"/>
              <a:t>MSBuild</a:t>
            </a:r>
            <a:r>
              <a:rPr lang="en-US" dirty="0"/>
              <a:t> Binary and Structured </a:t>
            </a:r>
            <a:r>
              <a:rPr lang="en-US" dirty="0" smtClean="0"/>
              <a:t>Log</a:t>
            </a:r>
            <a:endParaRPr lang="ru-RU" dirty="0" smtClean="0"/>
          </a:p>
          <a:p>
            <a:pPr lvl="1"/>
            <a:r>
              <a:rPr lang="en-US" dirty="0" err="1">
                <a:hlinkClick r:id="rId2"/>
              </a:rPr>
              <a:t>MSBuild</a:t>
            </a:r>
            <a:r>
              <a:rPr lang="en-US" dirty="0">
                <a:hlinkClick r:id="rId2"/>
              </a:rPr>
              <a:t> Log </a:t>
            </a:r>
            <a:r>
              <a:rPr lang="en-US" dirty="0" smtClean="0">
                <a:hlinkClick r:id="rId2"/>
              </a:rPr>
              <a:t>Viewer</a:t>
            </a:r>
            <a:endParaRPr lang="ru-RU" dirty="0" smtClean="0"/>
          </a:p>
          <a:p>
            <a:pPr lvl="1"/>
            <a:r>
              <a:rPr lang="ru-RU" dirty="0" smtClean="0"/>
              <a:t>Ключ </a:t>
            </a:r>
            <a:r>
              <a:rPr lang="en-US" dirty="0" smtClean="0"/>
              <a:t>/</a:t>
            </a:r>
            <a:r>
              <a:rPr lang="en-US" dirty="0" err="1" smtClean="0"/>
              <a:t>bl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dirty="0" smtClean="0"/>
              <a:t>4.0</a:t>
            </a:r>
          </a:p>
          <a:p>
            <a:pPr lvl="2"/>
            <a:r>
              <a:rPr lang="en-US" dirty="0">
                <a:hlinkClick r:id="rId3"/>
              </a:rPr>
              <a:t>Debugging </a:t>
            </a:r>
            <a:r>
              <a:rPr lang="en-US" dirty="0" err="1">
                <a:hlinkClick r:id="rId3"/>
              </a:rPr>
              <a:t>MSBuild</a:t>
            </a:r>
            <a:r>
              <a:rPr lang="en-US" dirty="0">
                <a:hlinkClick r:id="rId3"/>
              </a:rPr>
              <a:t> script with Visual Studio</a:t>
            </a:r>
            <a:endParaRPr lang="en-US" dirty="0"/>
          </a:p>
          <a:p>
            <a:pPr lvl="1"/>
            <a:r>
              <a:rPr lang="en-US" dirty="0" err="1" smtClean="0"/>
              <a:t>MSBuild</a:t>
            </a:r>
            <a:r>
              <a:rPr lang="en-US" dirty="0" smtClean="0"/>
              <a:t> Core</a:t>
            </a:r>
          </a:p>
          <a:p>
            <a:pPr lvl="2"/>
            <a:r>
              <a:rPr lang="en-US" dirty="0"/>
              <a:t>set </a:t>
            </a:r>
            <a:r>
              <a:rPr lang="en-US" dirty="0" err="1" smtClean="0"/>
              <a:t>MSBuildDebugBuildManagerOnStart</a:t>
            </a:r>
            <a:r>
              <a:rPr lang="en-US" dirty="0" smtClean="0"/>
              <a:t>=2</a:t>
            </a:r>
          </a:p>
          <a:p>
            <a:pPr lvl="2"/>
            <a:r>
              <a:rPr lang="en-US" dirty="0" smtClean="0"/>
              <a:t>Attach from VS</a:t>
            </a:r>
          </a:p>
          <a:p>
            <a:pPr lvl="1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1" y="2164629"/>
            <a:ext cx="4664742" cy="30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SDK-based</a:t>
            </a:r>
            <a:r>
              <a:rPr lang="ru-RU" dirty="0" smtClean="0"/>
              <a:t> файлы </a:t>
            </a:r>
            <a:r>
              <a:rPr lang="en-US" dirty="0" err="1" smtClean="0"/>
              <a:t>MSBuild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5851" y="2108658"/>
            <a:ext cx="4979248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netstandard2.1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GenerateAssemblyInfo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GenerateAssemblyInfo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950" y="1461017"/>
            <a:ext cx="6315076" cy="52205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DefaultTargets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http://schemas.microsoft.com/developer/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Algorithms.cs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AssemblyInfo.cs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Bag.cs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CollectionBase.cs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MultiDictionary.cs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app.config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AppDesigner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UnusedCode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MSBuildBinPath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)\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Microsoft.CSHARP.Targets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519488" y="1461017"/>
            <a:ext cx="4291013" cy="377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810501" y="1461017"/>
            <a:ext cx="1047749" cy="72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829175" y="4330431"/>
            <a:ext cx="2981326" cy="38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076826" y="4330431"/>
            <a:ext cx="2733675" cy="1803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Правая фигурная скобка 23"/>
          <p:cNvSpPr/>
          <p:nvPr/>
        </p:nvSpPr>
        <p:spPr>
          <a:xfrm>
            <a:off x="4457700" y="3419475"/>
            <a:ext cx="270300" cy="260985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err="1" smtClean="0"/>
              <a:t>MSBuild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Targets and Tasks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Структура проекта</a:t>
            </a:r>
          </a:p>
          <a:p>
            <a:pPr lvl="1"/>
            <a:r>
              <a:rPr lang="en-US" smtClean="0"/>
              <a:t>Target #1</a:t>
            </a:r>
            <a:endParaRPr lang="ru-RU" smtClean="0"/>
          </a:p>
          <a:p>
            <a:pPr lvl="2"/>
            <a:r>
              <a:rPr lang="en-US" smtClean="0"/>
              <a:t>Task A</a:t>
            </a:r>
          </a:p>
          <a:p>
            <a:pPr lvl="2"/>
            <a:r>
              <a:rPr lang="en-US" smtClean="0"/>
              <a:t>Task B</a:t>
            </a:r>
          </a:p>
          <a:p>
            <a:pPr lvl="2"/>
            <a:r>
              <a:rPr lang="ru-RU" smtClean="0"/>
              <a:t>…</a:t>
            </a:r>
            <a:endParaRPr lang="en-US" smtClean="0"/>
          </a:p>
          <a:p>
            <a:pPr lvl="1"/>
            <a:r>
              <a:rPr lang="en-US" smtClean="0"/>
              <a:t>Target #2</a:t>
            </a:r>
            <a:endParaRPr lang="ru-RU" smtClean="0"/>
          </a:p>
          <a:p>
            <a:pPr lvl="2"/>
            <a:r>
              <a:rPr lang="ru-RU" smtClean="0"/>
              <a:t>…</a:t>
            </a:r>
            <a:endParaRPr lang="en-US" smtClean="0"/>
          </a:p>
          <a:p>
            <a:pPr lvl="1"/>
            <a:r>
              <a:rPr lang="ru-RU" smtClean="0"/>
              <a:t>…</a:t>
            </a:r>
            <a:endParaRPr lang="en-US" smtClean="0"/>
          </a:p>
          <a:p>
            <a:pPr lvl="1"/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02" y="2441896"/>
            <a:ext cx="2857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Targets and Tasks</a:t>
            </a:r>
            <a:r>
              <a:rPr lang="ru-RU" smtClean="0"/>
              <a:t>. Пример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570348" y="1428916"/>
            <a:ext cx="7633188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DefaultTargets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http://schemas.microsoft.com/developer/msbuild/2003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ToolsVersion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RemoveDir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 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Importance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Source\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PowerCollections.csproj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Configuration=Release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docbuild.shfbproj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Configuration=Release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 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Importance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Source\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\bin\Release\PowerCollections.dll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DestinationFolder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Help\Documentation.chm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DestinationFolder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624287"/>
            <a:ext cx="1828800" cy="495300"/>
          </a:xfrm>
          <a:prstGeom prst="wedgeRoundRectCallout">
            <a:avLst>
              <a:gd name="adj1" fmla="val 131043"/>
              <a:gd name="adj2" fmla="val -282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«Шапка» проекта 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8200" y="2352867"/>
            <a:ext cx="904875" cy="495300"/>
          </a:xfrm>
          <a:prstGeom prst="wedgeRoundRectCallout">
            <a:avLst>
              <a:gd name="adj1" fmla="val 264469"/>
              <a:gd name="adj2" fmla="val -23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Цель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3027709"/>
            <a:ext cx="914400" cy="495300"/>
          </a:xfrm>
          <a:prstGeom prst="wedgeRoundRectCallout">
            <a:avLst>
              <a:gd name="adj1" fmla="val 266504"/>
              <a:gd name="adj2" fmla="val 234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Цель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351848" y="3935385"/>
            <a:ext cx="800100" cy="495300"/>
          </a:xfrm>
          <a:prstGeom prst="wedgeRoundRectCallout">
            <a:avLst>
              <a:gd name="adj1" fmla="val 148848"/>
              <a:gd name="adj2" fmla="val -418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351848" y="4664412"/>
            <a:ext cx="800100" cy="495300"/>
          </a:xfrm>
          <a:prstGeom prst="wedgeRoundRectCallout">
            <a:avLst>
              <a:gd name="adj1" fmla="val 145795"/>
              <a:gd name="adj2" fmla="val -125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361373" y="5369437"/>
            <a:ext cx="790575" cy="495300"/>
          </a:xfrm>
          <a:prstGeom prst="wedgeRoundRectCallout">
            <a:avLst>
              <a:gd name="adj1" fmla="val 143096"/>
              <a:gd name="adj2" fmla="val -713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61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Общие (встроенные)</a:t>
            </a:r>
            <a:endParaRPr lang="en-US" dirty="0" smtClean="0"/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Exec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MSBuild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Проект-специфичные</a:t>
            </a:r>
            <a:endParaRPr lang="en-US" dirty="0" smtClean="0"/>
          </a:p>
          <a:p>
            <a:pPr lvl="1"/>
            <a:r>
              <a:rPr lang="en-US" dirty="0" err="1" smtClean="0"/>
              <a:t>AspNetCompiler</a:t>
            </a:r>
            <a:endParaRPr lang="en-US" dirty="0" smtClean="0"/>
          </a:p>
          <a:p>
            <a:pPr lvl="1"/>
            <a:r>
              <a:rPr lang="en-US" dirty="0" err="1" smtClean="0"/>
              <a:t>Csc</a:t>
            </a:r>
            <a:endParaRPr lang="en-US" dirty="0" smtClean="0"/>
          </a:p>
          <a:p>
            <a:pPr lvl="1"/>
            <a:r>
              <a:rPr lang="en-US" dirty="0" err="1" smtClean="0"/>
              <a:t>CreateCSharpManifestResourceName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01199" y="5139809"/>
            <a:ext cx="3640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hlinkClick r:id="rId2"/>
              </a:rPr>
              <a:t>MSBuild</a:t>
            </a:r>
            <a:r>
              <a:rPr lang="en-US" sz="2800" dirty="0">
                <a:hlinkClick r:id="rId2"/>
              </a:rPr>
              <a:t> Task Reference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52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выполнением </a:t>
            </a:r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</a:t>
            </a:r>
            <a:endParaRPr lang="en-US" dirty="0" smtClean="0"/>
          </a:p>
          <a:p>
            <a:pPr lvl="1"/>
            <a:r>
              <a:rPr lang="ru-RU" dirty="0" smtClean="0"/>
              <a:t>иначе только указывать явно из командной строки</a:t>
            </a:r>
          </a:p>
          <a:p>
            <a:pPr lvl="1"/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Зависимости между </a:t>
            </a:r>
            <a:r>
              <a:rPr lang="en-US" dirty="0" smtClean="0"/>
              <a:t>targets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Явный вызов – задача </a:t>
            </a:r>
            <a:r>
              <a:rPr lang="en-US" dirty="0" err="1" smtClean="0"/>
              <a:t>CallTarget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1363" y="2747820"/>
            <a:ext cx="681513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http://schemas.microsoft.com/developer/msbuild/2003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ToolsVersion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2896751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1363" y="4301848"/>
            <a:ext cx="658177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BeforeBuild;CoreBuild;AfterBuild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4313436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1363" y="5657830"/>
            <a:ext cx="647467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CallOtherTargets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CallTarget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42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Первый скрипт 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4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2979</Words>
  <Application>Microsoft Office PowerPoint</Application>
  <PresentationFormat>Широкоэкранный</PresentationFormat>
  <Paragraphs>510</Paragraphs>
  <Slides>35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MSBuild</vt:lpstr>
      <vt:lpstr>MSBuild история и особенности</vt:lpstr>
      <vt:lpstr>Презентация PowerPoint</vt:lpstr>
      <vt:lpstr>Элементы MSBuild</vt:lpstr>
      <vt:lpstr>Targets and Tasks</vt:lpstr>
      <vt:lpstr>Targets and Tasks. Пример</vt:lpstr>
      <vt:lpstr>Стандартные задачи</vt:lpstr>
      <vt:lpstr>Управление выполнением Targets</vt:lpstr>
      <vt:lpstr>Первый скрипт сборки</vt:lpstr>
      <vt:lpstr>Properties: «переменные» скрипта</vt:lpstr>
      <vt:lpstr>Items: коллекции значений</vt:lpstr>
      <vt:lpstr>Использование Properties и Items</vt:lpstr>
      <vt:lpstr>Источники property</vt:lpstr>
      <vt:lpstr>Формирование items</vt:lpstr>
      <vt:lpstr>Обработка результатов Tasks</vt:lpstr>
      <vt:lpstr>Items, Properties and output parameters</vt:lpstr>
      <vt:lpstr>Подключение дополнительных tasks</vt:lpstr>
      <vt:lpstr>Условное выполнение </vt:lpstr>
      <vt:lpstr>Условное выполнение. Внешние задачи</vt:lpstr>
      <vt:lpstr>Импорт внешних файлов</vt:lpstr>
      <vt:lpstr>Порядок выполнения скрипта</vt:lpstr>
      <vt:lpstr>Dynamic Properties and Items</vt:lpstr>
      <vt:lpstr>Вход и выход цели</vt:lpstr>
      <vt:lpstr>Зависимости между целями</vt:lpstr>
      <vt:lpstr>Инъекции в стандартный процесс сборки</vt:lpstr>
      <vt:lpstr>Презентация PowerPoint</vt:lpstr>
      <vt:lpstr>Метаданные Items</vt:lpstr>
      <vt:lpstr>Источники метаданных</vt:lpstr>
      <vt:lpstr>Трансформации Items</vt:lpstr>
      <vt:lpstr>Custom Task</vt:lpstr>
      <vt:lpstr>Custom Task: Items – in and out</vt:lpstr>
      <vt:lpstr>Custom Tasks</vt:lpstr>
      <vt:lpstr>Debugging and Troubleshooting</vt:lpstr>
      <vt:lpstr>Logging</vt:lpstr>
      <vt:lpstr>SDK-based файлы MSBuild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</dc:title>
  <dc:creator>Романов Михаил Леонидович</dc:creator>
  <cp:lastModifiedBy>Романов Михаил Леонидович</cp:lastModifiedBy>
  <cp:revision>26</cp:revision>
  <dcterms:created xsi:type="dcterms:W3CDTF">2022-11-20T14:17:03Z</dcterms:created>
  <dcterms:modified xsi:type="dcterms:W3CDTF">2022-12-02T09:05:38Z</dcterms:modified>
</cp:coreProperties>
</file>