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81" autoAdjust="0"/>
  </p:normalViewPr>
  <p:slideViewPr>
    <p:cSldViewPr snapToGrid="0">
      <p:cViewPr varScale="1">
        <p:scale>
          <a:sx n="72" d="100"/>
          <a:sy n="72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EA7E-0D0E-4622-8D69-7280D95D72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08C9F-A6B9-4F05-BE21-4E959FF6D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20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85B9-A7D7-44A0-B26F-BED6A099E6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85B9-A7D7-44A0-B26F-BED6A099E6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Централизованные и децентрализованные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85B9-A7D7-44A0-B26F-BED6A099E6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3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, рабочая копия, </a:t>
            </a:r>
            <a:r>
              <a:rPr lang="ru-RU" dirty="0" err="1" smtClean="0"/>
              <a:t>коммит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ролбак</a:t>
            </a:r>
            <a:r>
              <a:rPr lang="ru-RU" baseline="0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85B9-A7D7-44A0-B26F-BED6A099E6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85B9-A7D7-44A0-B26F-BED6A099E6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85B9-A7D7-44A0-B26F-BED6A099E6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15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2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81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4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88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1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62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81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1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1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6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47E5-E501-4674-9B9A-6021CF4F2432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17D4-6BEA-45A6-BCAC-CE9381FDB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72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mcapodcasts.co.uk/images/buttons/database.jpg&amp;imgrefurl=http://www.mcapodcasts.co.uk/library/14publicsafetyatsea.htm&amp;usg=__LXHR57NdxKk6G7Fgz-m6intTVjs=&amp;h=50&amp;w=50&amp;sz=3&amp;hl=en&amp;start=8&amp;um=1&amp;itbs=1&amp;tbnid=D9gVJTpblxe2sM:&amp;tbnh=50&amp;tbnw=50&amp;prev=/images?q=database&amp;imgsz=i&amp;hl=en&amp;client=firefox-a&amp;rls=org.mozilla:en-GB:official&amp;sa=N&amp;tbo=1&amp;um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smtClean="0"/>
              <a:t>Control Systems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9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Lock-unlock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Пессимистичная блокировка</a:t>
            </a:r>
          </a:p>
          <a:p>
            <a:r>
              <a:rPr lang="ru-RU" dirty="0" smtClean="0"/>
              <a:t>Редактирование</a:t>
            </a:r>
          </a:p>
          <a:p>
            <a:pPr lvl="1"/>
            <a:r>
              <a:rPr lang="ru-RU" dirty="0" smtClean="0"/>
              <a:t>Заблокировать файл (в </a:t>
            </a:r>
            <a:r>
              <a:rPr lang="ru-RU" dirty="0" err="1" smtClean="0"/>
              <a:t>репозитории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Отредактировать</a:t>
            </a:r>
          </a:p>
          <a:p>
            <a:pPr lvl="1"/>
            <a:r>
              <a:rPr lang="ru-RU" dirty="0" smtClean="0"/>
              <a:t>Вернуть в </a:t>
            </a:r>
            <a:r>
              <a:rPr lang="ru-RU" dirty="0" err="1" smtClean="0"/>
              <a:t>репозиторий</a:t>
            </a:r>
            <a:r>
              <a:rPr lang="ru-RU" dirty="0" smtClean="0"/>
              <a:t> и разблокировать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Merge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Оптимистичная блокировка</a:t>
            </a:r>
          </a:p>
          <a:p>
            <a:r>
              <a:rPr lang="ru-RU" dirty="0" smtClean="0"/>
              <a:t>Редактирование</a:t>
            </a:r>
          </a:p>
          <a:p>
            <a:pPr lvl="1"/>
            <a:r>
              <a:rPr lang="ru-RU" dirty="0" smtClean="0"/>
              <a:t>Скопировать из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pPr lvl="1"/>
            <a:r>
              <a:rPr lang="ru-RU" dirty="0" smtClean="0"/>
              <a:t>Отредактировать файл</a:t>
            </a:r>
          </a:p>
          <a:p>
            <a:pPr lvl="1"/>
            <a:r>
              <a:rPr lang="ru-RU" dirty="0" smtClean="0"/>
              <a:t>Попытаться вернуть в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lvl="2"/>
            <a:r>
              <a:rPr lang="ru-RU" dirty="0" smtClean="0"/>
              <a:t>Не было изменений → просто вернуть</a:t>
            </a:r>
          </a:p>
          <a:p>
            <a:pPr lvl="2"/>
            <a:r>
              <a:rPr lang="ru-RU" dirty="0" smtClean="0"/>
              <a:t>Были изменения → «слить» изменения и вернуть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Lock-modify-unlock (</a:t>
            </a:r>
            <a:r>
              <a:rPr lang="ru-RU" dirty="0" smtClean="0"/>
              <a:t>п</a:t>
            </a:r>
            <a:r>
              <a:rPr lang="ru-RU" dirty="0" smtClean="0"/>
              <a:t>ессимистичная блокировка)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8" name="Picture 1" descr="The lock-modify-unlock solution"/>
          <p:cNvPicPr>
            <a:picLocks noChangeAspect="1" noChangeArrowheads="1"/>
          </p:cNvPicPr>
          <p:nvPr/>
        </p:nvPicPr>
        <p:blipFill>
          <a:blip r:embed="rId2" cstate="print"/>
          <a:srcRect l="49275" b="50254"/>
          <a:stretch>
            <a:fillRect/>
          </a:stretch>
        </p:blipFill>
        <p:spPr bwMode="auto">
          <a:xfrm>
            <a:off x="5391167" y="1352550"/>
            <a:ext cx="2500330" cy="2671778"/>
          </a:xfrm>
          <a:prstGeom prst="rect">
            <a:avLst/>
          </a:prstGeom>
          <a:noFill/>
        </p:spPr>
      </p:pic>
      <p:pic>
        <p:nvPicPr>
          <p:cNvPr id="9" name="Picture 1" descr="The lock-modify-unlock solution"/>
          <p:cNvPicPr>
            <a:picLocks noChangeAspect="1" noChangeArrowheads="1"/>
          </p:cNvPicPr>
          <p:nvPr/>
        </p:nvPicPr>
        <p:blipFill>
          <a:blip r:embed="rId2" cstate="print"/>
          <a:srcRect r="50725" b="50018"/>
          <a:stretch>
            <a:fillRect/>
          </a:stretch>
        </p:blipFill>
        <p:spPr bwMode="auto">
          <a:xfrm>
            <a:off x="2962275" y="1352550"/>
            <a:ext cx="2428892" cy="2684478"/>
          </a:xfrm>
          <a:prstGeom prst="rect">
            <a:avLst/>
          </a:prstGeom>
          <a:noFill/>
        </p:spPr>
      </p:pic>
      <p:pic>
        <p:nvPicPr>
          <p:cNvPr id="10" name="Picture 1" descr="The lock-modify-unlock solution"/>
          <p:cNvPicPr>
            <a:picLocks noChangeAspect="1" noChangeArrowheads="1"/>
          </p:cNvPicPr>
          <p:nvPr/>
        </p:nvPicPr>
        <p:blipFill>
          <a:blip r:embed="rId2" cstate="print"/>
          <a:srcRect t="49982" r="50950"/>
          <a:stretch>
            <a:fillRect/>
          </a:stretch>
        </p:blipFill>
        <p:spPr bwMode="auto">
          <a:xfrm>
            <a:off x="2962275" y="4037028"/>
            <a:ext cx="2417786" cy="2686380"/>
          </a:xfrm>
          <a:prstGeom prst="rect">
            <a:avLst/>
          </a:prstGeom>
          <a:noFill/>
        </p:spPr>
      </p:pic>
      <p:pic>
        <p:nvPicPr>
          <p:cNvPr id="11" name="Picture 1" descr="The lock-modify-unlock solution"/>
          <p:cNvPicPr>
            <a:picLocks noChangeAspect="1" noChangeArrowheads="1"/>
          </p:cNvPicPr>
          <p:nvPr/>
        </p:nvPicPr>
        <p:blipFill>
          <a:blip r:embed="rId2" cstate="print"/>
          <a:srcRect l="49823" t="49982"/>
          <a:stretch>
            <a:fillRect/>
          </a:stretch>
        </p:blipFill>
        <p:spPr bwMode="auto">
          <a:xfrm>
            <a:off x="5418161" y="4037028"/>
            <a:ext cx="2473336" cy="26863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058982" y="2482858"/>
            <a:ext cx="1710725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600" b="1" kern="0" dirty="0">
                <a:solidFill>
                  <a:srgbClr val="4F81BD">
                    <a:lumMod val="75000"/>
                  </a:srgbClr>
                </a:solidFill>
                <a:latin typeface="Century Schoolbook"/>
              </a:rPr>
              <a:t>GET LOCK</a:t>
            </a:r>
            <a:endParaRPr lang="ru-RU" b="1" kern="0" dirty="0">
              <a:solidFill>
                <a:srgbClr val="4F81BD">
                  <a:lumMod val="75000"/>
                </a:srgbClr>
              </a:solidFill>
              <a:latin typeface="Century Schoolboo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9343" y="3021028"/>
            <a:ext cx="1146468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  <a:defRPr/>
            </a:pPr>
            <a:r>
              <a:rPr lang="en-US" b="1" kern="0" dirty="0">
                <a:solidFill>
                  <a:srgbClr val="4F81BD">
                    <a:lumMod val="75000"/>
                  </a:srgbClr>
                </a:solidFill>
                <a:latin typeface="Century Schoolbook"/>
              </a:rPr>
              <a:t>Read</a:t>
            </a:r>
            <a:endParaRPr lang="ru-RU" b="1" kern="0" dirty="0">
              <a:solidFill>
                <a:srgbClr val="4F81BD">
                  <a:lumMod val="75000"/>
                </a:srgbClr>
              </a:solidFill>
              <a:latin typeface="Century School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91497" y="2781310"/>
            <a:ext cx="147668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  <a:defRPr/>
            </a:pPr>
            <a:r>
              <a:rPr lang="en-US" b="1" kern="0" dirty="0">
                <a:solidFill>
                  <a:srgbClr val="FF0000"/>
                </a:solidFill>
                <a:latin typeface="Century Schoolbook"/>
              </a:rPr>
              <a:t>Locked!</a:t>
            </a:r>
            <a:endParaRPr lang="ru-RU" b="1" kern="0" dirty="0">
              <a:solidFill>
                <a:srgbClr val="FF0000"/>
              </a:solidFill>
              <a:latin typeface="Century School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1497" y="2340540"/>
            <a:ext cx="265649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  <a:defRPr/>
            </a:pPr>
            <a:r>
              <a:rPr lang="en-US" b="1" kern="0" dirty="0">
                <a:solidFill>
                  <a:srgbClr val="4F81BD">
                    <a:lumMod val="75000"/>
                  </a:srgbClr>
                </a:solidFill>
                <a:latin typeface="Century Schoolbook"/>
              </a:rPr>
              <a:t>Sally tries to edit</a:t>
            </a:r>
            <a:endParaRPr lang="ru-RU" b="1" kern="0" dirty="0">
              <a:solidFill>
                <a:srgbClr val="4F81BD">
                  <a:lumMod val="75000"/>
                </a:srgbClr>
              </a:solidFill>
              <a:latin typeface="Century School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1497" y="3215302"/>
            <a:ext cx="2500330" cy="92333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pPr indent="12700">
              <a:defRPr/>
            </a:pPr>
            <a:r>
              <a:rPr lang="en-US" kern="0" dirty="0">
                <a:solidFill>
                  <a:srgbClr val="4F81BD">
                    <a:lumMod val="75000"/>
                  </a:srgbClr>
                </a:solidFill>
                <a:latin typeface="Century Schoolbook"/>
              </a:rPr>
              <a:t>It’s impossible to edit until Harry releases the lock</a:t>
            </a:r>
            <a:endParaRPr lang="ru-RU" kern="0" dirty="0">
              <a:solidFill>
                <a:srgbClr val="4F81BD">
                  <a:lumMod val="75000"/>
                </a:srgbClr>
              </a:solidFill>
              <a:latin typeface="Century Schoolboo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3648" y="4886351"/>
            <a:ext cx="1285851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  <a:defRPr/>
            </a:pPr>
            <a:r>
              <a:rPr lang="en-US" b="1" kern="0" dirty="0">
                <a:solidFill>
                  <a:srgbClr val="4F81BD">
                    <a:lumMod val="75000"/>
                  </a:srgbClr>
                </a:solidFill>
                <a:latin typeface="Century Schoolbook"/>
              </a:rPr>
              <a:t>Write (save)</a:t>
            </a:r>
            <a:endParaRPr lang="ru-RU" b="1" kern="0" dirty="0">
              <a:solidFill>
                <a:srgbClr val="4F81BD">
                  <a:lumMod val="75000"/>
                </a:srgbClr>
              </a:solidFill>
              <a:latin typeface="Century Schoolboo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2341" y="5735669"/>
            <a:ext cx="1714512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  <a:defRPr/>
            </a:pPr>
            <a:r>
              <a:rPr lang="en-US" sz="1600" b="1" kern="0" dirty="0">
                <a:solidFill>
                  <a:srgbClr val="4F81BD">
                    <a:lumMod val="75000"/>
                  </a:srgbClr>
                </a:solidFill>
                <a:latin typeface="Century Schoolbook"/>
              </a:rPr>
              <a:t>RELEASE THE LOCK</a:t>
            </a:r>
            <a:endParaRPr lang="ru-RU" b="1" kern="0" dirty="0">
              <a:solidFill>
                <a:srgbClr val="4F81BD">
                  <a:lumMod val="75000"/>
                </a:srgbClr>
              </a:solidFill>
              <a:latin typeface="Century School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2620" y="5738828"/>
            <a:ext cx="1710725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  <a:defRPr/>
            </a:pPr>
            <a:r>
              <a:rPr lang="en-US" sz="1600" b="1" kern="0" dirty="0">
                <a:solidFill>
                  <a:srgbClr val="4F81BD">
                    <a:lumMod val="75000"/>
                  </a:srgbClr>
                </a:solidFill>
                <a:latin typeface="Century Schoolbook"/>
              </a:rPr>
              <a:t>GET LOCK</a:t>
            </a:r>
            <a:endParaRPr lang="ru-RU" b="1" kern="0" dirty="0">
              <a:solidFill>
                <a:srgbClr val="4F81BD">
                  <a:lumMod val="75000"/>
                </a:srgbClr>
              </a:solidFill>
              <a:latin typeface="Century Schoolboo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0243" y="5167328"/>
            <a:ext cx="1146468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8"/>
              <a:defRPr/>
            </a:pPr>
            <a:r>
              <a:rPr lang="en-US" b="1" kern="0" dirty="0">
                <a:solidFill>
                  <a:srgbClr val="4F81BD">
                    <a:lumMod val="75000"/>
                  </a:srgbClr>
                </a:solidFill>
                <a:latin typeface="Century Schoolbook"/>
              </a:rPr>
              <a:t>Read</a:t>
            </a:r>
            <a:endParaRPr lang="ru-RU" b="1" kern="0" dirty="0">
              <a:solidFill>
                <a:srgbClr val="4F81BD">
                  <a:lumMod val="75000"/>
                </a:srgbClr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4529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Copy-modify-merge</a:t>
            </a:r>
            <a:r>
              <a:rPr lang="ru-RU" dirty="0"/>
              <a:t> </a:t>
            </a:r>
            <a:r>
              <a:rPr lang="ru-RU" dirty="0" smtClean="0"/>
              <a:t>(оптимистичная блокировка)</a:t>
            </a:r>
            <a:endParaRPr lang="en-US" dirty="0"/>
          </a:p>
        </p:txBody>
      </p:sp>
      <p:pic>
        <p:nvPicPr>
          <p:cNvPr id="3" name="Picture 2" descr="The copy-modify-merge sol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51250" b="49799"/>
          <a:stretch>
            <a:fillRect/>
          </a:stretch>
        </p:blipFill>
        <p:spPr bwMode="auto">
          <a:xfrm>
            <a:off x="1949441" y="1562439"/>
            <a:ext cx="2027254" cy="2027254"/>
          </a:xfrm>
          <a:prstGeom prst="rect">
            <a:avLst/>
          </a:prstGeom>
          <a:noFill/>
        </p:spPr>
      </p:pic>
      <p:pic>
        <p:nvPicPr>
          <p:cNvPr id="4" name="Picture 2" descr="The copy-modify-merge sol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0000" b="49799"/>
          <a:stretch>
            <a:fillRect/>
          </a:stretch>
        </p:blipFill>
        <p:spPr bwMode="auto">
          <a:xfrm>
            <a:off x="3954118" y="1578665"/>
            <a:ext cx="2079235" cy="2027254"/>
          </a:xfrm>
          <a:prstGeom prst="rect">
            <a:avLst/>
          </a:prstGeom>
          <a:noFill/>
        </p:spPr>
      </p:pic>
      <p:pic>
        <p:nvPicPr>
          <p:cNvPr id="5" name="Picture 2" descr="The copy-modify-merge sol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0201" r="51250"/>
          <a:stretch>
            <a:fillRect/>
          </a:stretch>
        </p:blipFill>
        <p:spPr bwMode="auto">
          <a:xfrm>
            <a:off x="6132205" y="1586778"/>
            <a:ext cx="2027254" cy="2011028"/>
          </a:xfrm>
          <a:prstGeom prst="rect">
            <a:avLst/>
          </a:prstGeom>
          <a:noFill/>
        </p:spPr>
      </p:pic>
      <p:pic>
        <p:nvPicPr>
          <p:cNvPr id="6" name="Picture 2" descr="The copy-modify-merge sol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9833" t="50258"/>
          <a:stretch>
            <a:fillRect/>
          </a:stretch>
        </p:blipFill>
        <p:spPr bwMode="auto">
          <a:xfrm>
            <a:off x="8159459" y="1551150"/>
            <a:ext cx="2086162" cy="2008720"/>
          </a:xfrm>
          <a:prstGeom prst="rect">
            <a:avLst/>
          </a:prstGeom>
          <a:noFill/>
        </p:spPr>
      </p:pic>
      <p:pic>
        <p:nvPicPr>
          <p:cNvPr id="7" name="Picture 1" descr="The copy-modify-merge solution (continued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50667" b="49584"/>
          <a:stretch>
            <a:fillRect/>
          </a:stretch>
        </p:blipFill>
        <p:spPr bwMode="auto">
          <a:xfrm>
            <a:off x="1924975" y="4627867"/>
            <a:ext cx="2040307" cy="2150594"/>
          </a:xfrm>
          <a:prstGeom prst="rect">
            <a:avLst/>
          </a:prstGeom>
          <a:noFill/>
        </p:spPr>
      </p:pic>
      <p:pic>
        <p:nvPicPr>
          <p:cNvPr id="8" name="Picture 1" descr="The copy-modify-merge solution (continued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0667" b="49584"/>
          <a:stretch>
            <a:fillRect/>
          </a:stretch>
        </p:blipFill>
        <p:spPr bwMode="auto">
          <a:xfrm>
            <a:off x="4004330" y="4627869"/>
            <a:ext cx="2029023" cy="2138699"/>
          </a:xfrm>
          <a:prstGeom prst="rect">
            <a:avLst/>
          </a:prstGeom>
          <a:noFill/>
        </p:spPr>
      </p:pic>
      <p:pic>
        <p:nvPicPr>
          <p:cNvPr id="9" name="Picture 1" descr="The copy-modify-merge solution (continued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0416" r="50667"/>
          <a:stretch>
            <a:fillRect/>
          </a:stretch>
        </p:blipFill>
        <p:spPr bwMode="auto">
          <a:xfrm>
            <a:off x="6195007" y="4618172"/>
            <a:ext cx="1992674" cy="2065764"/>
          </a:xfrm>
          <a:prstGeom prst="rect">
            <a:avLst/>
          </a:prstGeom>
          <a:noFill/>
        </p:spPr>
      </p:pic>
      <p:pic>
        <p:nvPicPr>
          <p:cNvPr id="10" name="Picture 1" descr="The copy-modify-merge solution (continued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0667" t="50416"/>
          <a:stretch>
            <a:fillRect/>
          </a:stretch>
        </p:blipFill>
        <p:spPr bwMode="auto">
          <a:xfrm>
            <a:off x="8419161" y="4662310"/>
            <a:ext cx="1950099" cy="202162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77957" y="3728389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Коррекция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7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Известные </a:t>
            </a:r>
            <a:r>
              <a:rPr lang="en-US" smtClean="0"/>
              <a:t>VCS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690688"/>
            <a:ext cx="2926080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6" y="2245784"/>
            <a:ext cx="1518479" cy="1556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954" y="3236383"/>
            <a:ext cx="1779974" cy="741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966" y="4616399"/>
            <a:ext cx="4733925" cy="1352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55" y="3848438"/>
            <a:ext cx="2673077" cy="26730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17" y="1690688"/>
            <a:ext cx="1428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3930968" y="1541025"/>
            <a:ext cx="0" cy="48768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Инструменты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378480"/>
            <a:ext cx="2926080" cy="731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9" b="22326"/>
          <a:stretch/>
        </p:blipFill>
        <p:spPr>
          <a:xfrm>
            <a:off x="4536194" y="1205634"/>
            <a:ext cx="1597906" cy="10021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9469" y="2262311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Командная строка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07244" y="3496330"/>
            <a:ext cx="3606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 </a:t>
            </a:r>
            <a:r>
              <a:rPr lang="en-US" sz="2800" b="1" dirty="0"/>
              <a:t>Windows </a:t>
            </a:r>
            <a:r>
              <a:rPr lang="en-US" sz="2800" b="1" dirty="0" smtClean="0"/>
              <a:t>Explorer</a:t>
            </a:r>
            <a:r>
              <a:rPr lang="ru-RU" sz="2800" b="1" dirty="0" smtClean="0"/>
              <a:t> </a:t>
            </a:r>
            <a:r>
              <a:rPr lang="en-US" sz="2800" b="1" dirty="0" smtClean="0"/>
              <a:t>UI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13826" y="4930453"/>
            <a:ext cx="2658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</a:t>
            </a:r>
            <a:r>
              <a:rPr lang="en-US" sz="2800" b="1" dirty="0"/>
              <a:t> Visual Studio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0605" y="303943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svn.exe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2549" y="299738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tf.exe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4418951"/>
            <a:ext cx="2381250" cy="323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26" y="5602458"/>
            <a:ext cx="6096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86100" y="57225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AnkhSVN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30968" y="4306835"/>
            <a:ext cx="402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Foundation </a:t>
            </a:r>
            <a:r>
              <a:rPr lang="en-US" dirty="0" smtClean="0"/>
              <a:t>Server </a:t>
            </a:r>
            <a:r>
              <a:rPr lang="en-US" dirty="0"/>
              <a:t>Power Tools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0608" y="572566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«Из коробки»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96376" y="2207749"/>
            <a:ext cx="10390724" cy="29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191500" y="1541025"/>
            <a:ext cx="0" cy="48768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1585" y="1331803"/>
            <a:ext cx="1780186" cy="73768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257747" y="29615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git.exe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58" y="4026323"/>
            <a:ext cx="1323975" cy="762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015111" y="421154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Extensions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8543770" y="5750745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«Из </a:t>
            </a:r>
            <a:r>
              <a:rPr lang="ru-RU" dirty="0" smtClean="0"/>
              <a:t>коробки начиная с 2013»</a:t>
            </a:r>
            <a:endParaRPr lang="en-US" dirty="0"/>
          </a:p>
        </p:txBody>
      </p:sp>
      <p:cxnSp>
        <p:nvCxnSpPr>
          <p:cNvPr id="23" name="Straight Connector 12"/>
          <p:cNvCxnSpPr/>
          <p:nvPr/>
        </p:nvCxnSpPr>
        <p:spPr>
          <a:xfrm flipH="1" flipV="1">
            <a:off x="546645" y="3414554"/>
            <a:ext cx="1072763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12"/>
          <p:cNvCxnSpPr/>
          <p:nvPr/>
        </p:nvCxnSpPr>
        <p:spPr>
          <a:xfrm flipH="1" flipV="1">
            <a:off x="479026" y="4930453"/>
            <a:ext cx="1072763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Хранить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сходный код  </a:t>
            </a:r>
          </a:p>
          <a:p>
            <a:pPr lvl="1"/>
            <a:r>
              <a:rPr lang="ru-RU" dirty="0" smtClean="0"/>
              <a:t>все необходимые</a:t>
            </a:r>
            <a:r>
              <a:rPr lang="en-US" dirty="0" smtClean="0"/>
              <a:t> </a:t>
            </a:r>
            <a:r>
              <a:rPr lang="en-US" dirty="0" smtClean="0"/>
              <a:t>third-party </a:t>
            </a:r>
            <a:r>
              <a:rPr lang="en-US" dirty="0" smtClean="0"/>
              <a:t>library</a:t>
            </a:r>
            <a:r>
              <a:rPr lang="ru-RU" dirty="0" smtClean="0"/>
              <a:t> (?), </a:t>
            </a:r>
            <a:endParaRPr lang="en-US" dirty="0" smtClean="0"/>
          </a:p>
          <a:p>
            <a:pPr lvl="1"/>
            <a:r>
              <a:rPr lang="ru-RU" dirty="0" smtClean="0"/>
              <a:t>скрипты сборки, </a:t>
            </a:r>
            <a:endParaRPr lang="en-US" dirty="0" smtClean="0"/>
          </a:p>
          <a:p>
            <a:pPr lvl="1"/>
            <a:r>
              <a:rPr lang="ru-RU" dirty="0" smtClean="0"/>
              <a:t>служебные файлы для всех (</a:t>
            </a:r>
            <a:r>
              <a:rPr lang="en-US" dirty="0" smtClean="0"/>
              <a:t>.</a:t>
            </a:r>
            <a:r>
              <a:rPr lang="en-US" dirty="0" err="1" smtClean="0"/>
              <a:t>sln</a:t>
            </a:r>
            <a:r>
              <a:rPr lang="en-US" dirty="0" smtClean="0"/>
              <a:t>, .</a:t>
            </a:r>
            <a:r>
              <a:rPr lang="en-US" dirty="0" err="1" smtClean="0"/>
              <a:t>csproj</a:t>
            </a:r>
            <a:r>
              <a:rPr lang="en-US" dirty="0" smtClean="0"/>
              <a:t>, </a:t>
            </a:r>
            <a:r>
              <a:rPr lang="en-US" dirty="0" err="1" smtClean="0"/>
              <a:t>package.config</a:t>
            </a:r>
            <a:r>
              <a:rPr lang="en-US" dirty="0" smtClean="0"/>
              <a:t>, …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 хранить:</a:t>
            </a:r>
            <a:endParaRPr lang="en-US" dirty="0" smtClean="0"/>
          </a:p>
          <a:p>
            <a:pPr lvl="1"/>
            <a:r>
              <a:rPr lang="ru-RU" dirty="0" smtClean="0"/>
              <a:t>артефакты сборки</a:t>
            </a:r>
            <a:r>
              <a:rPr lang="en-US" dirty="0" smtClean="0"/>
              <a:t> (bin/, </a:t>
            </a:r>
            <a:r>
              <a:rPr lang="en-US" dirty="0" err="1" smtClean="0"/>
              <a:t>obj</a:t>
            </a:r>
            <a:r>
              <a:rPr lang="en-US" dirty="0" smtClean="0"/>
              <a:t>/, .</a:t>
            </a:r>
            <a:r>
              <a:rPr lang="en-US" dirty="0" err="1" smtClean="0"/>
              <a:t>dll</a:t>
            </a:r>
            <a:r>
              <a:rPr lang="en-US" dirty="0" smtClean="0"/>
              <a:t>, .exe)</a:t>
            </a:r>
            <a:endParaRPr lang="ru-RU" dirty="0" smtClean="0"/>
          </a:p>
          <a:p>
            <a:pPr lvl="1"/>
            <a:r>
              <a:rPr lang="ru-RU" dirty="0"/>
              <a:t>л</a:t>
            </a:r>
            <a:r>
              <a:rPr lang="ru-RU" dirty="0" smtClean="0"/>
              <a:t>окальные служебные (</a:t>
            </a:r>
            <a:r>
              <a:rPr lang="en-US" dirty="0" smtClean="0"/>
              <a:t>.vs/)</a:t>
            </a:r>
          </a:p>
          <a:p>
            <a:pPr lvl="1"/>
            <a:r>
              <a:rPr lang="ru-RU" dirty="0" smtClean="0"/>
              <a:t>закомментированный код</a:t>
            </a:r>
            <a:endParaRPr lang="en-US" dirty="0" smtClean="0"/>
          </a:p>
          <a:p>
            <a:r>
              <a:rPr lang="ru-RU" dirty="0" smtClean="0"/>
              <a:t>Одна </a:t>
            </a:r>
            <a:r>
              <a:rPr lang="ru-RU" dirty="0" err="1" smtClean="0"/>
              <a:t>фича</a:t>
            </a:r>
            <a:r>
              <a:rPr lang="ru-RU" dirty="0" smtClean="0"/>
              <a:t> – одна ветка</a:t>
            </a:r>
          </a:p>
          <a:p>
            <a:r>
              <a:rPr lang="ru-RU" dirty="0" smtClean="0"/>
              <a:t>Использовать </a:t>
            </a:r>
            <a:r>
              <a:rPr lang="ru-RU" dirty="0" smtClean="0"/>
              <a:t>метки (тэги)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 на базе </a:t>
            </a:r>
            <a:r>
              <a:rPr lang="en-US" dirty="0" smtClean="0"/>
              <a:t>VCS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Популярные системы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13467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24459875"/>
                    </a:ext>
                  </a:extLst>
                </a:gridCol>
                <a:gridCol w="2631558">
                  <a:extLst>
                    <a:ext uri="{9D8B030D-6E8A-4147-A177-3AD203B41FA5}">
                      <a16:colId xmlns:a16="http://schemas.microsoft.com/office/drawing/2014/main" val="1648056726"/>
                    </a:ext>
                  </a:extLst>
                </a:gridCol>
                <a:gridCol w="4378842">
                  <a:extLst>
                    <a:ext uri="{9D8B030D-6E8A-4147-A177-3AD203B41FA5}">
                      <a16:colId xmlns:a16="http://schemas.microsoft.com/office/drawing/2014/main" val="187605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/ On Premise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VCS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/ 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6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GitLab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/ 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Azure DevOps (Server)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/ 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 TFS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Bitbucket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/ 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Hg (deprecated)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SourceForge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/ 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SVN, Hg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43478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44" y="4476638"/>
            <a:ext cx="1285875" cy="1285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67" y="4185602"/>
            <a:ext cx="2193851" cy="21938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477" y="4695825"/>
            <a:ext cx="1552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 для хранения всех центральных </a:t>
            </a:r>
            <a:r>
              <a:rPr lang="ru-RU" dirty="0" err="1" smtClean="0"/>
              <a:t>репозиториев</a:t>
            </a:r>
            <a:endParaRPr lang="ru-RU" dirty="0" smtClean="0"/>
          </a:p>
          <a:p>
            <a:r>
              <a:rPr lang="en-US" dirty="0" smtClean="0"/>
              <a:t>Workflow </a:t>
            </a:r>
            <a:r>
              <a:rPr lang="ru-RU" dirty="0" smtClean="0"/>
              <a:t>работы</a:t>
            </a:r>
          </a:p>
          <a:p>
            <a:pPr lvl="1"/>
            <a:r>
              <a:rPr lang="ru-RU" dirty="0" smtClean="0"/>
              <a:t>Права на ветки</a:t>
            </a:r>
          </a:p>
          <a:p>
            <a:pPr lvl="1"/>
            <a:r>
              <a:rPr lang="ru-RU" dirty="0" smtClean="0"/>
              <a:t>Управляемый </a:t>
            </a:r>
            <a:r>
              <a:rPr lang="en-US" dirty="0" smtClean="0"/>
              <a:t>Merge</a:t>
            </a:r>
            <a:r>
              <a:rPr lang="ru-RU" dirty="0" smtClean="0"/>
              <a:t>: </a:t>
            </a:r>
            <a:r>
              <a:rPr lang="en-US" dirty="0" smtClean="0"/>
              <a:t>Pool Request (PR) / Merge Request (MR)</a:t>
            </a:r>
          </a:p>
          <a:p>
            <a:pPr lvl="2"/>
            <a:r>
              <a:rPr lang="ru-RU" dirty="0" smtClean="0"/>
              <a:t>Механизмы </a:t>
            </a:r>
            <a:r>
              <a:rPr lang="en-US" dirty="0" smtClean="0"/>
              <a:t>Code Review</a:t>
            </a:r>
            <a:r>
              <a:rPr lang="ru-RU" dirty="0" smtClean="0"/>
              <a:t> </a:t>
            </a:r>
            <a:r>
              <a:rPr lang="en-US" dirty="0" smtClean="0"/>
              <a:t>/ Conversation</a:t>
            </a:r>
          </a:p>
          <a:p>
            <a:pPr lvl="2"/>
            <a:r>
              <a:rPr lang="ru-RU" dirty="0" smtClean="0"/>
              <a:t>Удобный откат</a:t>
            </a:r>
          </a:p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82" y="4719380"/>
            <a:ext cx="7847200" cy="1592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1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</a:t>
            </a:r>
            <a:r>
              <a:rPr lang="en-US" dirty="0" smtClean="0"/>
              <a:t> (full project management)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Bugs/tasks/… (!!! Relate with code/PR)</a:t>
            </a:r>
          </a:p>
          <a:p>
            <a:pPr lvl="1"/>
            <a:r>
              <a:rPr lang="en-US" dirty="0" smtClean="0"/>
              <a:t>Discussions</a:t>
            </a:r>
          </a:p>
          <a:p>
            <a:r>
              <a:rPr lang="en-US" dirty="0" smtClean="0"/>
              <a:t>Releases (artefacts)</a:t>
            </a:r>
          </a:p>
          <a:p>
            <a:r>
              <a:rPr lang="en-US" dirty="0" smtClean="0"/>
              <a:t>Documentation (wiki, help pages)</a:t>
            </a:r>
          </a:p>
          <a:p>
            <a:r>
              <a:rPr lang="en-US" dirty="0" smtClean="0"/>
              <a:t>Actions (build, deploy, 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8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Для чего нужны </a:t>
            </a:r>
            <a:r>
              <a:rPr lang="en-US" smtClean="0"/>
              <a:t>VCS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6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 / PR</a:t>
            </a:r>
          </a:p>
          <a:p>
            <a:pPr lvl="1"/>
            <a:r>
              <a:rPr lang="ru-RU" dirty="0" smtClean="0"/>
              <a:t>Только изменения в рамках задачи</a:t>
            </a:r>
          </a:p>
          <a:p>
            <a:pPr lvl="1"/>
            <a:r>
              <a:rPr lang="ru-RU" dirty="0" smtClean="0"/>
              <a:t>Привязывайте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Review</a:t>
            </a:r>
            <a:endParaRPr lang="ru-RU" dirty="0" smtClean="0"/>
          </a:p>
          <a:p>
            <a:pPr lvl="1"/>
            <a:r>
              <a:rPr lang="ru-RU" dirty="0" smtClean="0"/>
              <a:t>Запрет на прямой </a:t>
            </a:r>
            <a:r>
              <a:rPr lang="ru-RU" dirty="0" err="1" smtClean="0"/>
              <a:t>коммит</a:t>
            </a:r>
            <a:r>
              <a:rPr lang="ru-RU" dirty="0" smtClean="0"/>
              <a:t> в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</a:t>
            </a:r>
            <a:r>
              <a:rPr lang="en-US" smtClean="0"/>
              <a:t>Version Control System (VCS)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Хранение кода</a:t>
            </a:r>
          </a:p>
          <a:p>
            <a:r>
              <a:rPr lang="ru-RU" smtClean="0"/>
              <a:t>Ведение истории</a:t>
            </a:r>
          </a:p>
          <a:p>
            <a:pPr lvl="1"/>
            <a:r>
              <a:rPr lang="ru-RU" smtClean="0"/>
              <a:t>Откат к раним версиям</a:t>
            </a:r>
          </a:p>
          <a:p>
            <a:r>
              <a:rPr lang="ru-RU" smtClean="0"/>
              <a:t>Совместная работа</a:t>
            </a:r>
          </a:p>
          <a:p>
            <a:pPr lvl="1"/>
            <a:r>
              <a:rPr lang="ru-RU" smtClean="0"/>
              <a:t>параллельное редактирование</a:t>
            </a:r>
          </a:p>
          <a:p>
            <a:pPr lvl="1"/>
            <a:r>
              <a:rPr lang="ru-RU" smtClean="0"/>
              <a:t>защита изменений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600201"/>
            <a:ext cx="184391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использования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Откат на предыдущее состояние</a:t>
            </a:r>
          </a:p>
          <a:p>
            <a:r>
              <a:rPr lang="ru-RU" dirty="0" smtClean="0"/>
              <a:t>Просмотр истории</a:t>
            </a:r>
          </a:p>
          <a:p>
            <a:pPr lvl="1"/>
            <a:r>
              <a:rPr lang="ru-RU" dirty="0" smtClean="0"/>
              <a:t>Кто вносил исправление, как именно реализовывали ту или иную функциональность, …</a:t>
            </a:r>
          </a:p>
          <a:p>
            <a:pPr lvl="1"/>
            <a:r>
              <a:rPr lang="ru-RU" dirty="0" smtClean="0"/>
              <a:t>Никаких комментариев с кодом !!!!</a:t>
            </a:r>
          </a:p>
          <a:p>
            <a:r>
              <a:rPr lang="ru-RU" dirty="0" smtClean="0"/>
              <a:t>Откат к раннему состоянию</a:t>
            </a:r>
          </a:p>
          <a:p>
            <a:pPr lvl="1"/>
            <a:r>
              <a:rPr lang="ru-RU" dirty="0" smtClean="0"/>
              <a:t>Исправление ошибок на </a:t>
            </a:r>
            <a:r>
              <a:rPr lang="ru-RU" dirty="0" err="1" smtClean="0"/>
              <a:t>проме</a:t>
            </a:r>
            <a:endParaRPr lang="ru-RU" dirty="0" smtClean="0"/>
          </a:p>
          <a:p>
            <a:r>
              <a:rPr lang="ru-RU" dirty="0" smtClean="0"/>
              <a:t>Параллельная работа</a:t>
            </a:r>
          </a:p>
          <a:p>
            <a:pPr lvl="1"/>
            <a:r>
              <a:rPr lang="ru-RU" dirty="0" smtClean="0"/>
              <a:t>Невозможность затереть изменения друг друга</a:t>
            </a:r>
          </a:p>
          <a:p>
            <a:pPr lvl="1"/>
            <a:r>
              <a:rPr lang="ru-RU" dirty="0" smtClean="0"/>
              <a:t>Возможность узнать о внесении изменений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Теория </a:t>
            </a:r>
            <a:r>
              <a:rPr lang="en-US" smtClean="0"/>
              <a:t>VCS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(CVCS) </a:t>
            </a:r>
            <a:r>
              <a:rPr lang="en-US" dirty="0"/>
              <a:t>vs </a:t>
            </a:r>
            <a:r>
              <a:rPr lang="en-US" dirty="0" smtClean="0"/>
              <a:t>Distributed (DVCS)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60" y="1817689"/>
            <a:ext cx="6267231" cy="44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(CVCS) vs Distributed (DVCS)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Centralized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Единый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en-US" dirty="0" smtClean="0"/>
              <a:t>Commit </a:t>
            </a:r>
            <a:r>
              <a:rPr lang="ru-RU" dirty="0" smtClean="0"/>
              <a:t>требует соединения</a:t>
            </a:r>
          </a:p>
          <a:p>
            <a:r>
              <a:rPr lang="ru-RU" dirty="0" smtClean="0"/>
              <a:t>Вся история в одном месте</a:t>
            </a:r>
          </a:p>
          <a:p>
            <a:r>
              <a:rPr lang="ru-RU" dirty="0" smtClean="0"/>
              <a:t>Сложности с управлением ветками (</a:t>
            </a:r>
            <a:r>
              <a:rPr lang="en-US" dirty="0" smtClean="0"/>
              <a:t>branches)</a:t>
            </a:r>
            <a:endParaRPr lang="ru-RU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Distributed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mtClean="0"/>
              <a:t>Множество репозиториев</a:t>
            </a:r>
          </a:p>
          <a:p>
            <a:r>
              <a:rPr lang="ru-RU" smtClean="0"/>
              <a:t>Соединение не требуется</a:t>
            </a:r>
          </a:p>
          <a:p>
            <a:r>
              <a:rPr lang="ru-RU" smtClean="0"/>
              <a:t>Не возможно собрать всю историю</a:t>
            </a:r>
          </a:p>
          <a:p>
            <a:r>
              <a:rPr lang="ru-RU" smtClean="0"/>
              <a:t>Простота управления ветками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5620466" y="3566687"/>
            <a:ext cx="0" cy="274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действия (</a:t>
            </a:r>
            <a:r>
              <a:rPr lang="en-US" smtClean="0"/>
              <a:t>centralized</a:t>
            </a:r>
            <a:r>
              <a:rPr lang="ru-RU" smtClean="0"/>
              <a:t>)</a:t>
            </a:r>
            <a:endParaRPr lang="en-US" dirty="0"/>
          </a:p>
        </p:txBody>
      </p:sp>
      <p:pic>
        <p:nvPicPr>
          <p:cNvPr id="4" name="Picture 2" descr="http://t1.gstatic.com/images?q=tbn:D9gVJTpblxe2sM:http://www.mcapodcasts.co.uk/images/buttons/databas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2266" y="1309929"/>
            <a:ext cx="789034" cy="7890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05031" y="2222097"/>
            <a:ext cx="156350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Repository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6666" y="2192856"/>
            <a:ext cx="427052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WC (working copy) / Workspace</a:t>
            </a:r>
            <a:endParaRPr lang="ru-RU" sz="2400" b="1" dirty="0">
              <a:latin typeface="Calibri" pitchFamily="34" charset="0"/>
            </a:endParaRPr>
          </a:p>
        </p:txBody>
      </p:sp>
      <p:pic>
        <p:nvPicPr>
          <p:cNvPr id="7" name="Picture 4" descr="D:\My documents\My Dropbox\SCM\development_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2825" y="1313987"/>
            <a:ext cx="938210" cy="797852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>
            <a:off x="3029666" y="2864091"/>
            <a:ext cx="0" cy="3505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25666" y="2864091"/>
            <a:ext cx="0" cy="3505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3419133" y="2880887"/>
            <a:ext cx="5486398" cy="6858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/ Get latest version 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419133" y="3763813"/>
            <a:ext cx="1981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419133" y="4581078"/>
            <a:ext cx="1981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789799" y="5236678"/>
            <a:ext cx="3115733" cy="685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23" name="Left Arrow 22"/>
          <p:cNvSpPr/>
          <p:nvPr/>
        </p:nvSpPr>
        <p:spPr>
          <a:xfrm>
            <a:off x="3419133" y="5683491"/>
            <a:ext cx="1958620" cy="685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13802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действия (</a:t>
            </a:r>
            <a:r>
              <a:rPr lang="en-US" smtClean="0"/>
              <a:t>distributed</a:t>
            </a:r>
            <a:r>
              <a:rPr lang="ru-RU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91" y="1370013"/>
            <a:ext cx="7560320" cy="5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497</Words>
  <Application>Microsoft Office PowerPoint</Application>
  <PresentationFormat>Широкоэкранный</PresentationFormat>
  <Paragraphs>143</Paragraphs>
  <Slides>20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Тема Office</vt:lpstr>
      <vt:lpstr>Version Control Systems</vt:lpstr>
      <vt:lpstr>Для чего нужны VCS</vt:lpstr>
      <vt:lpstr>Что такое Version Control System (VCS)</vt:lpstr>
      <vt:lpstr>Примеры использования</vt:lpstr>
      <vt:lpstr>Теория VCS</vt:lpstr>
      <vt:lpstr>Centralized (CVCS) vs Distributed (DVCS)</vt:lpstr>
      <vt:lpstr>Centralized (CVCS) vs Distributed (DVCS)</vt:lpstr>
      <vt:lpstr>Основные действия (centralized)</vt:lpstr>
      <vt:lpstr>Основные действия (distributed)</vt:lpstr>
      <vt:lpstr>Concurrency models</vt:lpstr>
      <vt:lpstr>Lock-modify-unlock (пессимистичная блокировка) </vt:lpstr>
      <vt:lpstr>Copy-modify-merge (оптимистичная блокировка)</vt:lpstr>
      <vt:lpstr>Известные VCS</vt:lpstr>
      <vt:lpstr>Инструменты</vt:lpstr>
      <vt:lpstr>Best Practice</vt:lpstr>
      <vt:lpstr>Сервисы на базе VCS</vt:lpstr>
      <vt:lpstr>Популярные системы</vt:lpstr>
      <vt:lpstr>Для чего</vt:lpstr>
      <vt:lpstr>Дополнительно (full project management)</vt:lpstr>
      <vt:lpstr>Best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Романов Михаил Леонидович</dc:creator>
  <cp:lastModifiedBy>Романов Михаил Леонидович</cp:lastModifiedBy>
  <cp:revision>9</cp:revision>
  <dcterms:created xsi:type="dcterms:W3CDTF">2022-11-20T14:18:12Z</dcterms:created>
  <dcterms:modified xsi:type="dcterms:W3CDTF">2023-02-21T10:30:12Z</dcterms:modified>
</cp:coreProperties>
</file>