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8"/>
    <p:sldMasterId id="2147483676" r:id="rId9"/>
    <p:sldMasterId id="2147483663" r:id="rId10"/>
  </p:sldMasterIdLst>
  <p:notesMasterIdLst>
    <p:notesMasterId r:id="rId59"/>
  </p:notesMasterIdLst>
  <p:handoutMasterIdLst>
    <p:handoutMasterId r:id="rId60"/>
  </p:handoutMasterIdLst>
  <p:sldIdLst>
    <p:sldId id="270" r:id="rId11"/>
    <p:sldId id="257" r:id="rId12"/>
    <p:sldId id="308" r:id="rId13"/>
    <p:sldId id="293" r:id="rId14"/>
    <p:sldId id="296" r:id="rId15"/>
    <p:sldId id="309" r:id="rId16"/>
    <p:sldId id="292" r:id="rId17"/>
    <p:sldId id="310" r:id="rId18"/>
    <p:sldId id="272" r:id="rId19"/>
    <p:sldId id="311" r:id="rId20"/>
    <p:sldId id="273" r:id="rId21"/>
    <p:sldId id="274" r:id="rId22"/>
    <p:sldId id="291" r:id="rId23"/>
    <p:sldId id="275" r:id="rId24"/>
    <p:sldId id="298" r:id="rId25"/>
    <p:sldId id="276" r:id="rId26"/>
    <p:sldId id="294" r:id="rId27"/>
    <p:sldId id="304" r:id="rId28"/>
    <p:sldId id="312" r:id="rId29"/>
    <p:sldId id="300" r:id="rId30"/>
    <p:sldId id="279" r:id="rId31"/>
    <p:sldId id="280" r:id="rId32"/>
    <p:sldId id="313" r:id="rId33"/>
    <p:sldId id="284" r:id="rId34"/>
    <p:sldId id="297" r:id="rId35"/>
    <p:sldId id="301" r:id="rId36"/>
    <p:sldId id="305" r:id="rId37"/>
    <p:sldId id="302" r:id="rId38"/>
    <p:sldId id="281" r:id="rId39"/>
    <p:sldId id="314" r:id="rId40"/>
    <p:sldId id="315" r:id="rId41"/>
    <p:sldId id="317" r:id="rId42"/>
    <p:sldId id="316" r:id="rId43"/>
    <p:sldId id="318" r:id="rId44"/>
    <p:sldId id="319" r:id="rId45"/>
    <p:sldId id="282" r:id="rId46"/>
    <p:sldId id="283" r:id="rId47"/>
    <p:sldId id="320" r:id="rId48"/>
    <p:sldId id="285" r:id="rId49"/>
    <p:sldId id="303" r:id="rId50"/>
    <p:sldId id="286" r:id="rId51"/>
    <p:sldId id="321" r:id="rId52"/>
    <p:sldId id="306" r:id="rId53"/>
    <p:sldId id="307" r:id="rId54"/>
    <p:sldId id="268" r:id="rId55"/>
    <p:sldId id="290" r:id="rId56"/>
    <p:sldId id="323" r:id="rId57"/>
    <p:sldId id="289" r:id="rId5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11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1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Pure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660C88-09DD-45E4-9B4C-24751D34F4C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C06C60-57CF-45C4-AC8F-2E2BD44B5DF3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Maturity</a:t>
          </a:r>
          <a:endParaRPr lang="ru-RU" dirty="0">
            <a:solidFill>
              <a:schemeClr val="tx1"/>
            </a:solidFill>
          </a:endParaRPr>
        </a:p>
      </dgm:t>
    </dgm:pt>
    <dgm:pt modelId="{248E15F7-CFF0-40DF-8314-E5E23C29C326}" type="parTrans" cxnId="{9040C733-5BB6-44A7-AB2A-54D453E3CC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4DFD723-1DF8-4FB5-8B4B-760C9BC99FB3}" type="sibTrans" cxnId="{9040C733-5BB6-44A7-AB2A-54D453E3CC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6C25E45-A0A1-43A3-81F6-47FE769CD17C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Avalonia</a:t>
          </a:r>
          <a:endParaRPr lang="ru-RU" dirty="0">
            <a:solidFill>
              <a:schemeClr val="tx1"/>
            </a:solidFill>
          </a:endParaRPr>
        </a:p>
      </dgm:t>
    </dgm:pt>
    <dgm:pt modelId="{23824A9D-40BE-4FF5-9F9C-6CC7400E8743}" type="parTrans" cxnId="{D47F113E-611C-4D56-BC88-E445199E627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C05A0A8-1D62-4DEA-B345-844F1EBE24F7}" type="sibTrans" cxnId="{D47F113E-611C-4D56-BC88-E445199E627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C0F2223-ED85-425C-B83A-D765DC974A57}">
      <dgm:prSet phldrT="[Текст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Electron.Net</a:t>
          </a:r>
          <a:endParaRPr lang="ru-RU" dirty="0">
            <a:solidFill>
              <a:schemeClr val="tx1"/>
            </a:solidFill>
          </a:endParaRPr>
        </a:p>
      </dgm:t>
    </dgm:pt>
    <dgm:pt modelId="{F145293F-44EA-4DE5-9756-5C3EBC9F7406}" type="parTrans" cxnId="{CB926CA4-7DD7-44C0-90EB-4552276D37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FF771DB-FC25-4B22-905D-2EDC170ECDE6}" type="sibTrans" cxnId="{CB926CA4-7DD7-44C0-90EB-4552276D37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C94F4DA-17B2-452E-AF8D-CD4847867EAE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Migrate web project</a:t>
          </a:r>
          <a:endParaRPr lang="ru-RU" dirty="0">
            <a:solidFill>
              <a:schemeClr val="tx1"/>
            </a:solidFill>
          </a:endParaRPr>
        </a:p>
      </dgm:t>
    </dgm:pt>
    <dgm:pt modelId="{71B2E258-7380-47A6-98EA-3DA780463EDA}" type="parTrans" cxnId="{74AFE12F-E1F5-4D98-B2EB-2925A662B1B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C324ABF-1BF2-4C4C-B5D9-7742A1E37B8F}" type="sibTrans" cxnId="{74AFE12F-E1F5-4D98-B2EB-2925A662B1B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B09264C-4F3E-43CF-9E20-92D49186B4BA}">
      <dgm:prSet phldrT="[Текст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Electron.Net</a:t>
          </a:r>
          <a:endParaRPr lang="ru-RU" dirty="0">
            <a:solidFill>
              <a:schemeClr val="tx1"/>
            </a:solidFill>
          </a:endParaRPr>
        </a:p>
      </dgm:t>
    </dgm:pt>
    <dgm:pt modelId="{2471F06B-64CD-4ABD-B867-3394D2DDC289}" type="parTrans" cxnId="{3B7CAFF0-C410-44A5-9C4A-3504B40AC9B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A9E383B-64D0-4100-A8E1-1D7EEF1348B8}" type="sibTrans" cxnId="{3B7CAFF0-C410-44A5-9C4A-3504B40AC9B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209C6C1-0845-42FB-9CD8-27117397D60C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Simple &amp; </a:t>
          </a:r>
          <a:r>
            <a:rPr lang="ru-RU" dirty="0" smtClean="0">
              <a:solidFill>
                <a:schemeClr val="tx1"/>
              </a:solidFill>
            </a:rPr>
            <a:t>«</a:t>
          </a:r>
          <a:r>
            <a:rPr lang="en-US" dirty="0" smtClean="0">
              <a:solidFill>
                <a:schemeClr val="tx1"/>
              </a:solidFill>
            </a:rPr>
            <a:t>Native</a:t>
          </a:r>
          <a:r>
            <a:rPr lang="ru-RU" dirty="0" smtClean="0">
              <a:solidFill>
                <a:schemeClr val="tx1"/>
              </a:solidFill>
            </a:rPr>
            <a:t>»</a:t>
          </a:r>
          <a:r>
            <a:rPr lang="en-US" dirty="0" smtClean="0">
              <a:solidFill>
                <a:schemeClr val="tx1"/>
              </a:solidFill>
            </a:rPr>
            <a:t> look</a:t>
          </a:r>
          <a:endParaRPr lang="ru-RU" dirty="0">
            <a:solidFill>
              <a:schemeClr val="tx1"/>
            </a:solidFill>
          </a:endParaRPr>
        </a:p>
      </dgm:t>
    </dgm:pt>
    <dgm:pt modelId="{5B48319E-2712-4E5B-96DC-BDF292722336}" type="parTrans" cxnId="{0A9AE01B-4278-4A7D-8625-DF7D064F7AD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14BEE8A-2C0F-4F2D-91B4-EAA669388186}" type="sibTrans" cxnId="{0A9AE01B-4278-4A7D-8625-DF7D064F7AD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ABA6A52-9142-4ECC-9D54-FA15999A91B0}">
      <dgm:prSet phldrT="[Текст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Eto.Forms</a:t>
          </a:r>
          <a:endParaRPr lang="ru-RU" dirty="0">
            <a:solidFill>
              <a:schemeClr val="tx1"/>
            </a:solidFill>
          </a:endParaRPr>
        </a:p>
      </dgm:t>
    </dgm:pt>
    <dgm:pt modelId="{A81C969F-2ADC-4F67-B5A1-21DE692ECE95}" type="parTrans" cxnId="{EFD9918B-3362-4A81-8540-8568ED06F04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C7894E5-D140-4133-BA13-35E3D9A48262}" type="sibTrans" cxnId="{EFD9918B-3362-4A81-8540-8568ED06F04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94CEB90-0A58-40A5-B3AA-F1F6D99AE83C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GTK#</a:t>
          </a:r>
          <a:endParaRPr lang="ru-RU" dirty="0">
            <a:solidFill>
              <a:schemeClr val="tx1"/>
            </a:solidFill>
          </a:endParaRPr>
        </a:p>
      </dgm:t>
    </dgm:pt>
    <dgm:pt modelId="{EE279BBB-4BE2-4A8F-8493-2297686E66CA}" type="parTrans" cxnId="{EB5ED4BC-4F1E-4B9A-B6B1-2F87500F265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51F7C8C-C863-4C93-839A-6D4F4881B052}" type="sibTrans" cxnId="{EB5ED4BC-4F1E-4B9A-B6B1-2F87500F265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D092C79-20A8-45FE-B847-A58F103AFA94}" type="pres">
      <dgm:prSet presAssocID="{1C660C88-09DD-45E4-9B4C-24751D34F4C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097EEF-7C15-4713-96B9-C604BE3E7900}" type="pres">
      <dgm:prSet presAssocID="{00C06C60-57CF-45C4-AC8F-2E2BD44B5DF3}" presName="compNode" presStyleCnt="0"/>
      <dgm:spPr/>
    </dgm:pt>
    <dgm:pt modelId="{EE44EED2-C785-408D-B6F4-016ECC367F2C}" type="pres">
      <dgm:prSet presAssocID="{00C06C60-57CF-45C4-AC8F-2E2BD44B5DF3}" presName="aNode" presStyleLbl="bgShp" presStyleIdx="0" presStyleCnt="3"/>
      <dgm:spPr/>
      <dgm:t>
        <a:bodyPr/>
        <a:lstStyle/>
        <a:p>
          <a:endParaRPr lang="ru-RU"/>
        </a:p>
      </dgm:t>
    </dgm:pt>
    <dgm:pt modelId="{FFCA1122-122B-462B-B910-36FC006A908F}" type="pres">
      <dgm:prSet presAssocID="{00C06C60-57CF-45C4-AC8F-2E2BD44B5DF3}" presName="textNode" presStyleLbl="bgShp" presStyleIdx="0" presStyleCnt="3"/>
      <dgm:spPr/>
      <dgm:t>
        <a:bodyPr/>
        <a:lstStyle/>
        <a:p>
          <a:endParaRPr lang="ru-RU"/>
        </a:p>
      </dgm:t>
    </dgm:pt>
    <dgm:pt modelId="{48C812C7-FCD5-464B-B743-6F9FA423407E}" type="pres">
      <dgm:prSet presAssocID="{00C06C60-57CF-45C4-AC8F-2E2BD44B5DF3}" presName="compChildNode" presStyleCnt="0"/>
      <dgm:spPr/>
    </dgm:pt>
    <dgm:pt modelId="{A47BFF45-E29C-499B-9BCF-D37D59C98334}" type="pres">
      <dgm:prSet presAssocID="{00C06C60-57CF-45C4-AC8F-2E2BD44B5DF3}" presName="theInnerList" presStyleCnt="0"/>
      <dgm:spPr/>
    </dgm:pt>
    <dgm:pt modelId="{30988E80-DB1E-4B46-BAF2-7836D3960BDF}" type="pres">
      <dgm:prSet presAssocID="{B6C25E45-A0A1-43A3-81F6-47FE769CD17C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0CE363-6256-468D-921D-0DFA873A6571}" type="pres">
      <dgm:prSet presAssocID="{B6C25E45-A0A1-43A3-81F6-47FE769CD17C}" presName="aSpace2" presStyleCnt="0"/>
      <dgm:spPr/>
    </dgm:pt>
    <dgm:pt modelId="{A5B8253E-8466-400E-BBF5-05F46D0189D1}" type="pres">
      <dgm:prSet presAssocID="{5C0F2223-ED85-425C-B83A-D765DC974A5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497D8C-E511-48AF-B4F4-2D9B6F6DE628}" type="pres">
      <dgm:prSet presAssocID="{5C0F2223-ED85-425C-B83A-D765DC974A57}" presName="aSpace2" presStyleCnt="0"/>
      <dgm:spPr/>
    </dgm:pt>
    <dgm:pt modelId="{2A9F1836-8FFD-4486-83AB-EC315C9D9C09}" type="pres">
      <dgm:prSet presAssocID="{694CEB90-0A58-40A5-B3AA-F1F6D99AE83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A64F40-711C-447D-B4DE-DE4DE4F3582E}" type="pres">
      <dgm:prSet presAssocID="{00C06C60-57CF-45C4-AC8F-2E2BD44B5DF3}" presName="aSpace" presStyleCnt="0"/>
      <dgm:spPr/>
    </dgm:pt>
    <dgm:pt modelId="{C9B23E4F-1A56-427B-8159-66BDA44164C7}" type="pres">
      <dgm:prSet presAssocID="{3C94F4DA-17B2-452E-AF8D-CD4847867EAE}" presName="compNode" presStyleCnt="0"/>
      <dgm:spPr/>
    </dgm:pt>
    <dgm:pt modelId="{9AA06E85-9DC7-4704-86FC-B7C68D5F4A5C}" type="pres">
      <dgm:prSet presAssocID="{3C94F4DA-17B2-452E-AF8D-CD4847867EAE}" presName="aNode" presStyleLbl="bgShp" presStyleIdx="1" presStyleCnt="3"/>
      <dgm:spPr/>
      <dgm:t>
        <a:bodyPr/>
        <a:lstStyle/>
        <a:p>
          <a:endParaRPr lang="ru-RU"/>
        </a:p>
      </dgm:t>
    </dgm:pt>
    <dgm:pt modelId="{7C8BCB35-4C14-4515-9D71-A1686682E7DF}" type="pres">
      <dgm:prSet presAssocID="{3C94F4DA-17B2-452E-AF8D-CD4847867EAE}" presName="textNode" presStyleLbl="bgShp" presStyleIdx="1" presStyleCnt="3"/>
      <dgm:spPr/>
      <dgm:t>
        <a:bodyPr/>
        <a:lstStyle/>
        <a:p>
          <a:endParaRPr lang="ru-RU"/>
        </a:p>
      </dgm:t>
    </dgm:pt>
    <dgm:pt modelId="{5A35DC8A-8FD1-4AD4-88C3-87083FC1C04E}" type="pres">
      <dgm:prSet presAssocID="{3C94F4DA-17B2-452E-AF8D-CD4847867EAE}" presName="compChildNode" presStyleCnt="0"/>
      <dgm:spPr/>
    </dgm:pt>
    <dgm:pt modelId="{3CC2A506-FB4D-4FF8-B371-FAAAE6522A9B}" type="pres">
      <dgm:prSet presAssocID="{3C94F4DA-17B2-452E-AF8D-CD4847867EAE}" presName="theInnerList" presStyleCnt="0"/>
      <dgm:spPr/>
    </dgm:pt>
    <dgm:pt modelId="{1A1A6877-8653-4ACA-873E-AEACA4ED95C2}" type="pres">
      <dgm:prSet presAssocID="{1B09264C-4F3E-43CF-9E20-92D49186B4BA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1E4586-8DDC-4A88-88E8-59A51506433D}" type="pres">
      <dgm:prSet presAssocID="{3C94F4DA-17B2-452E-AF8D-CD4847867EAE}" presName="aSpace" presStyleCnt="0"/>
      <dgm:spPr/>
    </dgm:pt>
    <dgm:pt modelId="{532555F7-06B8-4C12-97DD-841E147BA124}" type="pres">
      <dgm:prSet presAssocID="{5209C6C1-0845-42FB-9CD8-27117397D60C}" presName="compNode" presStyleCnt="0"/>
      <dgm:spPr/>
    </dgm:pt>
    <dgm:pt modelId="{F27FFA5D-A85A-4534-9AE9-1179838FFCCB}" type="pres">
      <dgm:prSet presAssocID="{5209C6C1-0845-42FB-9CD8-27117397D60C}" presName="aNode" presStyleLbl="bgShp" presStyleIdx="2" presStyleCnt="3"/>
      <dgm:spPr/>
      <dgm:t>
        <a:bodyPr/>
        <a:lstStyle/>
        <a:p>
          <a:endParaRPr lang="ru-RU"/>
        </a:p>
      </dgm:t>
    </dgm:pt>
    <dgm:pt modelId="{DCF39803-603D-4D31-88B3-B5B0BC5D6A0C}" type="pres">
      <dgm:prSet presAssocID="{5209C6C1-0845-42FB-9CD8-27117397D60C}" presName="textNode" presStyleLbl="bgShp" presStyleIdx="2" presStyleCnt="3"/>
      <dgm:spPr/>
      <dgm:t>
        <a:bodyPr/>
        <a:lstStyle/>
        <a:p>
          <a:endParaRPr lang="ru-RU"/>
        </a:p>
      </dgm:t>
    </dgm:pt>
    <dgm:pt modelId="{3E1B0697-C837-4F5A-89D6-2FCBF02B4BC6}" type="pres">
      <dgm:prSet presAssocID="{5209C6C1-0845-42FB-9CD8-27117397D60C}" presName="compChildNode" presStyleCnt="0"/>
      <dgm:spPr/>
    </dgm:pt>
    <dgm:pt modelId="{FF7C4C92-E07A-4BAE-BA10-C9C064DA7534}" type="pres">
      <dgm:prSet presAssocID="{5209C6C1-0845-42FB-9CD8-27117397D60C}" presName="theInnerList" presStyleCnt="0"/>
      <dgm:spPr/>
    </dgm:pt>
    <dgm:pt modelId="{4EBCA9C8-1DCC-4973-B655-C23E72454960}" type="pres">
      <dgm:prSet presAssocID="{2ABA6A52-9142-4ECC-9D54-FA15999A91B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0BA1C0-FA08-46B9-84CB-D32AF1469AD8}" type="presOf" srcId="{5C0F2223-ED85-425C-B83A-D765DC974A57}" destId="{A5B8253E-8466-400E-BBF5-05F46D0189D1}" srcOrd="0" destOrd="0" presId="urn:microsoft.com/office/officeart/2005/8/layout/lProcess2"/>
    <dgm:cxn modelId="{E1BC91F9-99D4-4B75-9929-1AFB37140C93}" type="presOf" srcId="{3C94F4DA-17B2-452E-AF8D-CD4847867EAE}" destId="{7C8BCB35-4C14-4515-9D71-A1686682E7DF}" srcOrd="1" destOrd="0" presId="urn:microsoft.com/office/officeart/2005/8/layout/lProcess2"/>
    <dgm:cxn modelId="{74AFE12F-E1F5-4D98-B2EB-2925A662B1B5}" srcId="{1C660C88-09DD-45E4-9B4C-24751D34F4C0}" destId="{3C94F4DA-17B2-452E-AF8D-CD4847867EAE}" srcOrd="1" destOrd="0" parTransId="{71B2E258-7380-47A6-98EA-3DA780463EDA}" sibTransId="{AC324ABF-1BF2-4C4C-B5D9-7742A1E37B8F}"/>
    <dgm:cxn modelId="{5736C405-7901-42FD-BE33-6A81677C7864}" type="presOf" srcId="{5209C6C1-0845-42FB-9CD8-27117397D60C}" destId="{F27FFA5D-A85A-4534-9AE9-1179838FFCCB}" srcOrd="0" destOrd="0" presId="urn:microsoft.com/office/officeart/2005/8/layout/lProcess2"/>
    <dgm:cxn modelId="{DD863849-063B-4C59-8228-D0EE43172A57}" type="presOf" srcId="{2ABA6A52-9142-4ECC-9D54-FA15999A91B0}" destId="{4EBCA9C8-1DCC-4973-B655-C23E72454960}" srcOrd="0" destOrd="0" presId="urn:microsoft.com/office/officeart/2005/8/layout/lProcess2"/>
    <dgm:cxn modelId="{016E3074-EB4D-4737-8AF9-6248078CF8F9}" type="presOf" srcId="{00C06C60-57CF-45C4-AC8F-2E2BD44B5DF3}" destId="{FFCA1122-122B-462B-B910-36FC006A908F}" srcOrd="1" destOrd="0" presId="urn:microsoft.com/office/officeart/2005/8/layout/lProcess2"/>
    <dgm:cxn modelId="{EFD9918B-3362-4A81-8540-8568ED06F04C}" srcId="{5209C6C1-0845-42FB-9CD8-27117397D60C}" destId="{2ABA6A52-9142-4ECC-9D54-FA15999A91B0}" srcOrd="0" destOrd="0" parTransId="{A81C969F-2ADC-4F67-B5A1-21DE692ECE95}" sibTransId="{1C7894E5-D140-4133-BA13-35E3D9A48262}"/>
    <dgm:cxn modelId="{DFD3F91B-8FB9-43FF-A06C-7C5996F515A3}" type="presOf" srcId="{694CEB90-0A58-40A5-B3AA-F1F6D99AE83C}" destId="{2A9F1836-8FFD-4486-83AB-EC315C9D9C09}" srcOrd="0" destOrd="0" presId="urn:microsoft.com/office/officeart/2005/8/layout/lProcess2"/>
    <dgm:cxn modelId="{8D6825F9-6041-43B7-9482-339FFFD9C39A}" type="presOf" srcId="{00C06C60-57CF-45C4-AC8F-2E2BD44B5DF3}" destId="{EE44EED2-C785-408D-B6F4-016ECC367F2C}" srcOrd="0" destOrd="0" presId="urn:microsoft.com/office/officeart/2005/8/layout/lProcess2"/>
    <dgm:cxn modelId="{9040C733-5BB6-44A7-AB2A-54D453E3CCF4}" srcId="{1C660C88-09DD-45E4-9B4C-24751D34F4C0}" destId="{00C06C60-57CF-45C4-AC8F-2E2BD44B5DF3}" srcOrd="0" destOrd="0" parTransId="{248E15F7-CFF0-40DF-8314-E5E23C29C326}" sibTransId="{04DFD723-1DF8-4FB5-8B4B-760C9BC99FB3}"/>
    <dgm:cxn modelId="{D47F113E-611C-4D56-BC88-E445199E627D}" srcId="{00C06C60-57CF-45C4-AC8F-2E2BD44B5DF3}" destId="{B6C25E45-A0A1-43A3-81F6-47FE769CD17C}" srcOrd="0" destOrd="0" parTransId="{23824A9D-40BE-4FF5-9F9C-6CC7400E8743}" sibTransId="{6C05A0A8-1D62-4DEA-B345-844F1EBE24F7}"/>
    <dgm:cxn modelId="{0A9AE01B-4278-4A7D-8625-DF7D064F7ADA}" srcId="{1C660C88-09DD-45E4-9B4C-24751D34F4C0}" destId="{5209C6C1-0845-42FB-9CD8-27117397D60C}" srcOrd="2" destOrd="0" parTransId="{5B48319E-2712-4E5B-96DC-BDF292722336}" sibTransId="{214BEE8A-2C0F-4F2D-91B4-EAA669388186}"/>
    <dgm:cxn modelId="{CB926CA4-7DD7-44C0-90EB-4552276D3758}" srcId="{00C06C60-57CF-45C4-AC8F-2E2BD44B5DF3}" destId="{5C0F2223-ED85-425C-B83A-D765DC974A57}" srcOrd="1" destOrd="0" parTransId="{F145293F-44EA-4DE5-9756-5C3EBC9F7406}" sibTransId="{7FF771DB-FC25-4B22-905D-2EDC170ECDE6}"/>
    <dgm:cxn modelId="{3B7CAFF0-C410-44A5-9C4A-3504B40AC9B9}" srcId="{3C94F4DA-17B2-452E-AF8D-CD4847867EAE}" destId="{1B09264C-4F3E-43CF-9E20-92D49186B4BA}" srcOrd="0" destOrd="0" parTransId="{2471F06B-64CD-4ABD-B867-3394D2DDC289}" sibTransId="{9A9E383B-64D0-4100-A8E1-1D7EEF1348B8}"/>
    <dgm:cxn modelId="{1552CC2E-2B37-443E-AC8B-FD5433AC5737}" type="presOf" srcId="{3C94F4DA-17B2-452E-AF8D-CD4847867EAE}" destId="{9AA06E85-9DC7-4704-86FC-B7C68D5F4A5C}" srcOrd="0" destOrd="0" presId="urn:microsoft.com/office/officeart/2005/8/layout/lProcess2"/>
    <dgm:cxn modelId="{B281D96F-5E40-4CA1-9D34-1BCA7DB6F291}" type="presOf" srcId="{1B09264C-4F3E-43CF-9E20-92D49186B4BA}" destId="{1A1A6877-8653-4ACA-873E-AEACA4ED95C2}" srcOrd="0" destOrd="0" presId="urn:microsoft.com/office/officeart/2005/8/layout/lProcess2"/>
    <dgm:cxn modelId="{C7FE1B9E-E97D-426F-B2CF-8948AEA0AD56}" type="presOf" srcId="{1C660C88-09DD-45E4-9B4C-24751D34F4C0}" destId="{1D092C79-20A8-45FE-B847-A58F103AFA94}" srcOrd="0" destOrd="0" presId="urn:microsoft.com/office/officeart/2005/8/layout/lProcess2"/>
    <dgm:cxn modelId="{5CAA0AB0-1E9A-494F-A0BA-5CB351D9691C}" type="presOf" srcId="{B6C25E45-A0A1-43A3-81F6-47FE769CD17C}" destId="{30988E80-DB1E-4B46-BAF2-7836D3960BDF}" srcOrd="0" destOrd="0" presId="urn:microsoft.com/office/officeart/2005/8/layout/lProcess2"/>
    <dgm:cxn modelId="{03282F19-F255-4D48-B0B1-077CB4F3910D}" type="presOf" srcId="{5209C6C1-0845-42FB-9CD8-27117397D60C}" destId="{DCF39803-603D-4D31-88B3-B5B0BC5D6A0C}" srcOrd="1" destOrd="0" presId="urn:microsoft.com/office/officeart/2005/8/layout/lProcess2"/>
    <dgm:cxn modelId="{EB5ED4BC-4F1E-4B9A-B6B1-2F87500F2659}" srcId="{00C06C60-57CF-45C4-AC8F-2E2BD44B5DF3}" destId="{694CEB90-0A58-40A5-B3AA-F1F6D99AE83C}" srcOrd="2" destOrd="0" parTransId="{EE279BBB-4BE2-4A8F-8493-2297686E66CA}" sibTransId="{151F7C8C-C863-4C93-839A-6D4F4881B052}"/>
    <dgm:cxn modelId="{3858D09F-5573-4A18-BC60-38A703E242EC}" type="presParOf" srcId="{1D092C79-20A8-45FE-B847-A58F103AFA94}" destId="{62097EEF-7C15-4713-96B9-C604BE3E7900}" srcOrd="0" destOrd="0" presId="urn:microsoft.com/office/officeart/2005/8/layout/lProcess2"/>
    <dgm:cxn modelId="{5431A665-B159-4ED5-B6B6-8348E7311D0F}" type="presParOf" srcId="{62097EEF-7C15-4713-96B9-C604BE3E7900}" destId="{EE44EED2-C785-408D-B6F4-016ECC367F2C}" srcOrd="0" destOrd="0" presId="urn:microsoft.com/office/officeart/2005/8/layout/lProcess2"/>
    <dgm:cxn modelId="{06446F15-5991-4C0C-B700-197EA0AF938A}" type="presParOf" srcId="{62097EEF-7C15-4713-96B9-C604BE3E7900}" destId="{FFCA1122-122B-462B-B910-36FC006A908F}" srcOrd="1" destOrd="0" presId="urn:microsoft.com/office/officeart/2005/8/layout/lProcess2"/>
    <dgm:cxn modelId="{BC594A77-B6B0-4C01-9A95-A221BCEA5001}" type="presParOf" srcId="{62097EEF-7C15-4713-96B9-C604BE3E7900}" destId="{48C812C7-FCD5-464B-B743-6F9FA423407E}" srcOrd="2" destOrd="0" presId="urn:microsoft.com/office/officeart/2005/8/layout/lProcess2"/>
    <dgm:cxn modelId="{75A097E6-A227-48D0-9C8C-976F5DB13271}" type="presParOf" srcId="{48C812C7-FCD5-464B-B743-6F9FA423407E}" destId="{A47BFF45-E29C-499B-9BCF-D37D59C98334}" srcOrd="0" destOrd="0" presId="urn:microsoft.com/office/officeart/2005/8/layout/lProcess2"/>
    <dgm:cxn modelId="{029D6584-9387-4A44-9DDC-2E30885C08E6}" type="presParOf" srcId="{A47BFF45-E29C-499B-9BCF-D37D59C98334}" destId="{30988E80-DB1E-4B46-BAF2-7836D3960BDF}" srcOrd="0" destOrd="0" presId="urn:microsoft.com/office/officeart/2005/8/layout/lProcess2"/>
    <dgm:cxn modelId="{6AE55EF6-81C2-4BF8-A9F8-9593DD46F467}" type="presParOf" srcId="{A47BFF45-E29C-499B-9BCF-D37D59C98334}" destId="{2B0CE363-6256-468D-921D-0DFA873A6571}" srcOrd="1" destOrd="0" presId="urn:microsoft.com/office/officeart/2005/8/layout/lProcess2"/>
    <dgm:cxn modelId="{059CA2F3-EB19-4209-9628-82E876657112}" type="presParOf" srcId="{A47BFF45-E29C-499B-9BCF-D37D59C98334}" destId="{A5B8253E-8466-400E-BBF5-05F46D0189D1}" srcOrd="2" destOrd="0" presId="urn:microsoft.com/office/officeart/2005/8/layout/lProcess2"/>
    <dgm:cxn modelId="{87AC3777-F083-4793-A929-5B93A6D6E316}" type="presParOf" srcId="{A47BFF45-E29C-499B-9BCF-D37D59C98334}" destId="{3F497D8C-E511-48AF-B4F4-2D9B6F6DE628}" srcOrd="3" destOrd="0" presId="urn:microsoft.com/office/officeart/2005/8/layout/lProcess2"/>
    <dgm:cxn modelId="{2CB491D0-518D-4BE1-8AA9-3AE2E1B04B0F}" type="presParOf" srcId="{A47BFF45-E29C-499B-9BCF-D37D59C98334}" destId="{2A9F1836-8FFD-4486-83AB-EC315C9D9C09}" srcOrd="4" destOrd="0" presId="urn:microsoft.com/office/officeart/2005/8/layout/lProcess2"/>
    <dgm:cxn modelId="{A105A996-CE52-4013-B437-1EB556709B29}" type="presParOf" srcId="{1D092C79-20A8-45FE-B847-A58F103AFA94}" destId="{45A64F40-711C-447D-B4DE-DE4DE4F3582E}" srcOrd="1" destOrd="0" presId="urn:microsoft.com/office/officeart/2005/8/layout/lProcess2"/>
    <dgm:cxn modelId="{40A016EC-38E6-4A31-94C8-F0C5B6CD1728}" type="presParOf" srcId="{1D092C79-20A8-45FE-B847-A58F103AFA94}" destId="{C9B23E4F-1A56-427B-8159-66BDA44164C7}" srcOrd="2" destOrd="0" presId="urn:microsoft.com/office/officeart/2005/8/layout/lProcess2"/>
    <dgm:cxn modelId="{6BB3B80A-25BB-4B03-8EC9-560BE64375BF}" type="presParOf" srcId="{C9B23E4F-1A56-427B-8159-66BDA44164C7}" destId="{9AA06E85-9DC7-4704-86FC-B7C68D5F4A5C}" srcOrd="0" destOrd="0" presId="urn:microsoft.com/office/officeart/2005/8/layout/lProcess2"/>
    <dgm:cxn modelId="{9BFE4C17-7D52-4239-9188-E5F03DC3088C}" type="presParOf" srcId="{C9B23E4F-1A56-427B-8159-66BDA44164C7}" destId="{7C8BCB35-4C14-4515-9D71-A1686682E7DF}" srcOrd="1" destOrd="0" presId="urn:microsoft.com/office/officeart/2005/8/layout/lProcess2"/>
    <dgm:cxn modelId="{77C6FB60-4C12-49A5-B9EF-3305362D5471}" type="presParOf" srcId="{C9B23E4F-1A56-427B-8159-66BDA44164C7}" destId="{5A35DC8A-8FD1-4AD4-88C3-87083FC1C04E}" srcOrd="2" destOrd="0" presId="urn:microsoft.com/office/officeart/2005/8/layout/lProcess2"/>
    <dgm:cxn modelId="{4C003DAC-AC3B-4C50-8824-ECC4BF54B822}" type="presParOf" srcId="{5A35DC8A-8FD1-4AD4-88C3-87083FC1C04E}" destId="{3CC2A506-FB4D-4FF8-B371-FAAAE6522A9B}" srcOrd="0" destOrd="0" presId="urn:microsoft.com/office/officeart/2005/8/layout/lProcess2"/>
    <dgm:cxn modelId="{5522E0DA-3A28-4ECE-A684-5C19FF5EA59E}" type="presParOf" srcId="{3CC2A506-FB4D-4FF8-B371-FAAAE6522A9B}" destId="{1A1A6877-8653-4ACA-873E-AEACA4ED95C2}" srcOrd="0" destOrd="0" presId="urn:microsoft.com/office/officeart/2005/8/layout/lProcess2"/>
    <dgm:cxn modelId="{01DE13D1-22F8-4053-9421-25DDB2023642}" type="presParOf" srcId="{1D092C79-20A8-45FE-B847-A58F103AFA94}" destId="{B21E4586-8DDC-4A88-88E8-59A51506433D}" srcOrd="3" destOrd="0" presId="urn:microsoft.com/office/officeart/2005/8/layout/lProcess2"/>
    <dgm:cxn modelId="{FDD26717-601B-47C1-A997-BF2ECD11EB9C}" type="presParOf" srcId="{1D092C79-20A8-45FE-B847-A58F103AFA94}" destId="{532555F7-06B8-4C12-97DD-841E147BA124}" srcOrd="4" destOrd="0" presId="urn:microsoft.com/office/officeart/2005/8/layout/lProcess2"/>
    <dgm:cxn modelId="{522489BA-F7BD-4BC2-8812-A6C82D67FB60}" type="presParOf" srcId="{532555F7-06B8-4C12-97DD-841E147BA124}" destId="{F27FFA5D-A85A-4534-9AE9-1179838FFCCB}" srcOrd="0" destOrd="0" presId="urn:microsoft.com/office/officeart/2005/8/layout/lProcess2"/>
    <dgm:cxn modelId="{C75604A6-CCD4-40F7-9BDE-69A70433BCCA}" type="presParOf" srcId="{532555F7-06B8-4C12-97DD-841E147BA124}" destId="{DCF39803-603D-4D31-88B3-B5B0BC5D6A0C}" srcOrd="1" destOrd="0" presId="urn:microsoft.com/office/officeart/2005/8/layout/lProcess2"/>
    <dgm:cxn modelId="{D10BECBE-5716-47C2-9CD7-48988A7C7F54}" type="presParOf" srcId="{532555F7-06B8-4C12-97DD-841E147BA124}" destId="{3E1B0697-C837-4F5A-89D6-2FCBF02B4BC6}" srcOrd="2" destOrd="0" presId="urn:microsoft.com/office/officeart/2005/8/layout/lProcess2"/>
    <dgm:cxn modelId="{3494DA32-36FF-4258-A547-A8FAE5B86C82}" type="presParOf" srcId="{3E1B0697-C837-4F5A-89D6-2FCBF02B4BC6}" destId="{FF7C4C92-E07A-4BAE-BA10-C9C064DA7534}" srcOrd="0" destOrd="0" presId="urn:microsoft.com/office/officeart/2005/8/layout/lProcess2"/>
    <dgm:cxn modelId="{0914A280-C503-4024-8737-7BEEE1A6A59D}" type="presParOf" srcId="{FF7C4C92-E07A-4BAE-BA10-C9C064DA7534}" destId="{4EBCA9C8-1DCC-4973-B655-C23E7245496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Pure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4EED2-C785-408D-B6F4-016ECC367F2C}">
      <dsp:nvSpPr>
        <dsp:cNvPr id="0" name=""/>
        <dsp:cNvSpPr/>
      </dsp:nvSpPr>
      <dsp:spPr>
        <a:xfrm>
          <a:off x="1028" y="0"/>
          <a:ext cx="2674409" cy="3771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Maturity</a:t>
          </a:r>
          <a:endParaRPr lang="ru-RU" sz="3100" kern="1200" dirty="0">
            <a:solidFill>
              <a:schemeClr val="tx1"/>
            </a:solidFill>
          </a:endParaRPr>
        </a:p>
      </dsp:txBody>
      <dsp:txXfrm>
        <a:off x="1028" y="0"/>
        <a:ext cx="2674409" cy="1131570"/>
      </dsp:txXfrm>
    </dsp:sp>
    <dsp:sp modelId="{30988E80-DB1E-4B46-BAF2-7836D3960BDF}">
      <dsp:nvSpPr>
        <dsp:cNvPr id="0" name=""/>
        <dsp:cNvSpPr/>
      </dsp:nvSpPr>
      <dsp:spPr>
        <a:xfrm>
          <a:off x="268469" y="1131892"/>
          <a:ext cx="2139527" cy="7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Avalonia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290173" y="1153596"/>
        <a:ext cx="2096119" cy="697619"/>
      </dsp:txXfrm>
    </dsp:sp>
    <dsp:sp modelId="{A5B8253E-8466-400E-BBF5-05F46D0189D1}">
      <dsp:nvSpPr>
        <dsp:cNvPr id="0" name=""/>
        <dsp:cNvSpPr/>
      </dsp:nvSpPr>
      <dsp:spPr>
        <a:xfrm>
          <a:off x="268469" y="1986923"/>
          <a:ext cx="2139527" cy="7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Electron.Net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290173" y="2008627"/>
        <a:ext cx="2096119" cy="697619"/>
      </dsp:txXfrm>
    </dsp:sp>
    <dsp:sp modelId="{2A9F1836-8FFD-4486-83AB-EC315C9D9C09}">
      <dsp:nvSpPr>
        <dsp:cNvPr id="0" name=""/>
        <dsp:cNvSpPr/>
      </dsp:nvSpPr>
      <dsp:spPr>
        <a:xfrm>
          <a:off x="268469" y="2841955"/>
          <a:ext cx="2139527" cy="7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GTK#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290173" y="2863659"/>
        <a:ext cx="2096119" cy="697619"/>
      </dsp:txXfrm>
    </dsp:sp>
    <dsp:sp modelId="{9AA06E85-9DC7-4704-86FC-B7C68D5F4A5C}">
      <dsp:nvSpPr>
        <dsp:cNvPr id="0" name=""/>
        <dsp:cNvSpPr/>
      </dsp:nvSpPr>
      <dsp:spPr>
        <a:xfrm>
          <a:off x="2876019" y="0"/>
          <a:ext cx="2674409" cy="3771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Migrate web project</a:t>
          </a:r>
          <a:endParaRPr lang="ru-RU" sz="3100" kern="1200" dirty="0">
            <a:solidFill>
              <a:schemeClr val="tx1"/>
            </a:solidFill>
          </a:endParaRPr>
        </a:p>
      </dsp:txBody>
      <dsp:txXfrm>
        <a:off x="2876019" y="0"/>
        <a:ext cx="2674409" cy="1131570"/>
      </dsp:txXfrm>
    </dsp:sp>
    <dsp:sp modelId="{1A1A6877-8653-4ACA-873E-AEACA4ED95C2}">
      <dsp:nvSpPr>
        <dsp:cNvPr id="0" name=""/>
        <dsp:cNvSpPr/>
      </dsp:nvSpPr>
      <dsp:spPr>
        <a:xfrm>
          <a:off x="3143460" y="1131570"/>
          <a:ext cx="2139527" cy="2451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Electron.Net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3206125" y="1194235"/>
        <a:ext cx="2014197" cy="2326405"/>
      </dsp:txXfrm>
    </dsp:sp>
    <dsp:sp modelId="{F27FFA5D-A85A-4534-9AE9-1179838FFCCB}">
      <dsp:nvSpPr>
        <dsp:cNvPr id="0" name=""/>
        <dsp:cNvSpPr/>
      </dsp:nvSpPr>
      <dsp:spPr>
        <a:xfrm>
          <a:off x="5751009" y="0"/>
          <a:ext cx="2674409" cy="3771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Simple &amp; </a:t>
          </a:r>
          <a:r>
            <a:rPr lang="ru-RU" sz="3100" kern="1200" dirty="0" smtClean="0">
              <a:solidFill>
                <a:schemeClr val="tx1"/>
              </a:solidFill>
            </a:rPr>
            <a:t>«</a:t>
          </a:r>
          <a:r>
            <a:rPr lang="en-US" sz="3100" kern="1200" dirty="0" smtClean="0">
              <a:solidFill>
                <a:schemeClr val="tx1"/>
              </a:solidFill>
            </a:rPr>
            <a:t>Native</a:t>
          </a:r>
          <a:r>
            <a:rPr lang="ru-RU" sz="3100" kern="1200" dirty="0" smtClean="0">
              <a:solidFill>
                <a:schemeClr val="tx1"/>
              </a:solidFill>
            </a:rPr>
            <a:t>»</a:t>
          </a:r>
          <a:r>
            <a:rPr lang="en-US" sz="3100" kern="1200" dirty="0" smtClean="0">
              <a:solidFill>
                <a:schemeClr val="tx1"/>
              </a:solidFill>
            </a:rPr>
            <a:t> look</a:t>
          </a:r>
          <a:endParaRPr lang="ru-RU" sz="3100" kern="1200" dirty="0">
            <a:solidFill>
              <a:schemeClr val="tx1"/>
            </a:solidFill>
          </a:endParaRPr>
        </a:p>
      </dsp:txBody>
      <dsp:txXfrm>
        <a:off x="5751009" y="0"/>
        <a:ext cx="2674409" cy="1131570"/>
      </dsp:txXfrm>
    </dsp:sp>
    <dsp:sp modelId="{4EBCA9C8-1DCC-4973-B655-C23E72454960}">
      <dsp:nvSpPr>
        <dsp:cNvPr id="0" name=""/>
        <dsp:cNvSpPr/>
      </dsp:nvSpPr>
      <dsp:spPr>
        <a:xfrm>
          <a:off x="6018450" y="1131570"/>
          <a:ext cx="2139527" cy="2451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Eto.Forms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6081115" y="1194235"/>
        <a:ext cx="2014197" cy="2326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2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8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8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1403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  <p:sldLayoutId id="214748369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asic.net/index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4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10" Type="http://schemas.openxmlformats.org/officeDocument/2006/relationships/image" Target="../media/image3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5" Type="http://schemas.openxmlformats.org/officeDocument/2006/relationships/slideLayout" Target="../slideLayouts/slideLayout15.xml"/><Relationship Id="rId4" Type="http://schemas.openxmlformats.org/officeDocument/2006/relationships/customXml" Target="../../customXml/item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66" y="3775694"/>
            <a:ext cx="3659534" cy="313932"/>
          </a:xfrm>
        </p:spPr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GUI (</a:t>
            </a:r>
            <a:r>
              <a:rPr lang="en-US" dirty="0" smtClean="0"/>
              <a:t>desktop)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30" y="439417"/>
            <a:ext cx="1901190" cy="3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libs (By types)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64077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4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</a:t>
            </a:r>
            <a:r>
              <a:rPr lang="en-US" dirty="0" smtClean="0"/>
              <a:t>cross platform 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7985760" y="3672840"/>
            <a:ext cx="1097280" cy="647700"/>
          </a:xfrm>
          <a:prstGeom prst="wedgeRoundRectCallout">
            <a:avLst>
              <a:gd name="adj1" fmla="val -106250"/>
              <a:gd name="adj2" fmla="val 1661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 for C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169862" y="4038600"/>
            <a:ext cx="1097280" cy="647700"/>
          </a:xfrm>
          <a:prstGeom prst="wedgeRoundRectCallout">
            <a:avLst>
              <a:gd name="adj1" fmla="val 143056"/>
              <a:gd name="adj2" fmla="val -586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985760" y="2834640"/>
            <a:ext cx="1097280" cy="647700"/>
          </a:xfrm>
          <a:prstGeom prst="wedgeRoundRectCallout">
            <a:avLst>
              <a:gd name="adj1" fmla="val -146528"/>
              <a:gd name="adj2" fmla="val 272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Cross-platform IO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009573" y="1996440"/>
            <a:ext cx="1097280" cy="647700"/>
          </a:xfrm>
          <a:prstGeom prst="wedgeRoundRectCallout">
            <a:avLst>
              <a:gd name="adj1" fmla="val -292361"/>
              <a:gd name="adj2" fmla="val 1201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Accessible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69862" y="3268980"/>
            <a:ext cx="1097280" cy="647700"/>
          </a:xfrm>
          <a:prstGeom prst="wedgeRoundRectCallout">
            <a:avLst>
              <a:gd name="adj1" fmla="val 146528"/>
              <a:gd name="adj2" fmla="val -151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&amp; Fonts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69862" y="2389806"/>
            <a:ext cx="1097280" cy="647700"/>
          </a:xfrm>
          <a:prstGeom prst="wedgeRoundRectCallout">
            <a:avLst>
              <a:gd name="adj1" fmla="val 287501"/>
              <a:gd name="adj2" fmla="val 4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Windowing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69862" y="1510632"/>
            <a:ext cx="1097280" cy="647700"/>
          </a:xfrm>
          <a:prstGeom prst="wedgeRoundRectCallout">
            <a:avLst>
              <a:gd name="adj1" fmla="val 284723"/>
              <a:gd name="adj2" fmla="val 10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/ Controls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243479" y="792403"/>
            <a:ext cx="2717641" cy="1152136"/>
            <a:chOff x="6243479" y="792403"/>
            <a:chExt cx="2717641" cy="115213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351653" y="1112460"/>
              <a:ext cx="16094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&amp;quot"/>
                  <a:hlinkClick r:id="rId3"/>
                </a:rPr>
                <a:t>FreeBASIC</a:t>
              </a:r>
              <a:endParaRPr lang="ru-RU" sz="2000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6243479" y="792403"/>
              <a:ext cx="2058178" cy="1152136"/>
              <a:chOff x="6243479" y="792403"/>
              <a:chExt cx="2058178" cy="1152136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479" y="792403"/>
                <a:ext cx="1108174" cy="1108174"/>
              </a:xfrm>
              <a:prstGeom prst="rect">
                <a:avLst/>
              </a:prstGeom>
            </p:spPr>
          </p:pic>
          <p:sp>
            <p:nvSpPr>
              <p:cNvPr id="9" name="Прямоугольник 8"/>
              <p:cNvSpPr/>
              <p:nvPr/>
            </p:nvSpPr>
            <p:spPr>
              <a:xfrm>
                <a:off x="7351653" y="1644457"/>
                <a:ext cx="95000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GTK+tobac</a:t>
                </a:r>
                <a:endParaRPr lang="ru-RU" dirty="0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1117120" y="2370575"/>
            <a:ext cx="2647737" cy="1148813"/>
            <a:chOff x="1117120" y="2370575"/>
            <a:chExt cx="2647737" cy="114881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030170" y="2370575"/>
              <a:ext cx="8289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gotk3 </a:t>
              </a:r>
              <a:endParaRPr lang="ru-RU" sz="2000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951" y="2662428"/>
              <a:ext cx="2383906" cy="856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1117120" y="2738937"/>
              <a:ext cx="836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go-</a:t>
              </a:r>
              <a:r>
                <a:rPr lang="en-US" sz="2000" dirty="0" err="1"/>
                <a:t>gtk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760720" y="2162628"/>
            <a:ext cx="2014934" cy="1295400"/>
            <a:chOff x="5760720" y="2162628"/>
            <a:chExt cx="2014934" cy="129540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720" y="2162628"/>
              <a:ext cx="1295400" cy="129540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6797566" y="2838965"/>
              <a:ext cx="97808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Ruby/GTK3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380897" y="1034698"/>
            <a:ext cx="3507820" cy="842900"/>
            <a:chOff x="5380897" y="1034698"/>
            <a:chExt cx="3507820" cy="842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188527" y="1034698"/>
              <a:ext cx="1576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GtkSharp</a:t>
              </a:r>
              <a:endParaRPr lang="ru-RU" sz="28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380897" y="1539044"/>
              <a:ext cx="3507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2"/>
                </a:rPr>
                <a:t>https://</a:t>
              </a:r>
              <a:r>
                <a:rPr lang="en-US" sz="1600" dirty="0" smtClean="0">
                  <a:hlinkClick r:id="rId2"/>
                </a:rPr>
                <a:t>github.com/GtkSharp/GtkSharp</a:t>
              </a:r>
              <a:r>
                <a:rPr lang="en-US" sz="1600" dirty="0" smtClean="0"/>
                <a:t> </a:t>
              </a:r>
              <a:endParaRPr lang="ru-RU" sz="16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1613" y="1034698"/>
            <a:ext cx="3187026" cy="842900"/>
            <a:chOff x="451613" y="1034698"/>
            <a:chExt cx="3187026" cy="8429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76728" y="1034698"/>
              <a:ext cx="873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/>
                <a:t>Gtk</a:t>
              </a:r>
              <a:r>
                <a:rPr lang="en-US" sz="2800" dirty="0"/>
                <a:t>#</a:t>
              </a:r>
              <a:endParaRPr lang="ru-RU" sz="2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51613" y="1539044"/>
              <a:ext cx="318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3"/>
                </a:rPr>
                <a:t>https://</a:t>
              </a:r>
              <a:r>
                <a:rPr lang="en-US" sz="1600" dirty="0" smtClean="0">
                  <a:hlinkClick r:id="rId3"/>
                </a:rPr>
                <a:t>github.com/mono/gtk-sharp</a:t>
              </a:r>
              <a:endParaRPr lang="ru-RU" sz="1600" dirty="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2735"/>
              </p:ext>
            </p:extLst>
          </p:nvPr>
        </p:nvGraphicFramePr>
        <p:xfrm>
          <a:off x="298291" y="2886290"/>
          <a:ext cx="8550593" cy="1081568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95019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734081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2149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66108" y="960120"/>
            <a:ext cx="4204997" cy="2926816"/>
            <a:chOff x="166108" y="960120"/>
            <a:chExt cx="4204997" cy="292681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66108" y="1370863"/>
              <a:ext cx="4204997" cy="251607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Setup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GUI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.Center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Gdk.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(800, 600);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headerBar.ShowCloseButton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headerBar.Title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GtkSharp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.AlwaysShowImage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Image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NewFromIconName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document-new-symbolic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IconSize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PackStart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Titlebar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7380" y="96012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Code</a:t>
              </a:r>
              <a:endParaRPr lang="ru-RU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668285" y="1493520"/>
            <a:ext cx="4118528" cy="1715162"/>
            <a:chOff x="4668285" y="1493520"/>
            <a:chExt cx="4118528" cy="171516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285" y="1493520"/>
              <a:ext cx="2395455" cy="171516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248828" y="1739030"/>
              <a:ext cx="153798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Stetic</a:t>
              </a:r>
              <a:r>
                <a:rPr lang="en-US" dirty="0"/>
                <a:t> GUI </a:t>
              </a:r>
              <a:r>
                <a:rPr lang="en-US" dirty="0" smtClean="0"/>
                <a:t>Designer</a:t>
              </a:r>
            </a:p>
            <a:p>
              <a:pPr algn="ctr"/>
              <a:r>
                <a:rPr lang="en-US" dirty="0" smtClean="0"/>
                <a:t>(Mono Develop)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452179" y="3002280"/>
            <a:ext cx="3463221" cy="1544960"/>
            <a:chOff x="5452179" y="3002280"/>
            <a:chExt cx="3463221" cy="154496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57" y="3002280"/>
              <a:ext cx="2705843" cy="1544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5452179" y="3762380"/>
              <a:ext cx="59503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Glade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 smtClean="0"/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Wide platform support</a:t>
            </a:r>
            <a:endParaRPr lang="en-US" dirty="0"/>
          </a:p>
          <a:p>
            <a:r>
              <a:rPr lang="en-US" dirty="0" smtClean="0"/>
              <a:t>Large GTK community</a:t>
            </a:r>
          </a:p>
          <a:p>
            <a:r>
              <a:rPr lang="en-US" dirty="0" smtClean="0"/>
              <a:t>Many products (e.g. Linux DE: Gnome, </a:t>
            </a:r>
            <a:r>
              <a:rPr lang="en-US" dirty="0" err="1" smtClean="0"/>
              <a:t>Xfce</a:t>
            </a:r>
            <a:r>
              <a:rPr lang="en-US" dirty="0" smtClean="0"/>
              <a:t>, …) based on GTK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Small “out-of-box” control set</a:t>
            </a:r>
          </a:p>
          <a:p>
            <a:pPr lvl="1"/>
            <a:r>
              <a:rPr lang="en-US" dirty="0" smtClean="0"/>
              <a:t>No Date picker, data table, …  </a:t>
            </a:r>
          </a:p>
          <a:p>
            <a:r>
              <a:rPr lang="en-US" dirty="0" smtClean="0"/>
              <a:t>C/C++ for control customization</a:t>
            </a:r>
          </a:p>
          <a:p>
            <a:r>
              <a:rPr lang="en-US" dirty="0" smtClean="0"/>
              <a:t>No third party libraries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07578" y="997356"/>
            <a:ext cx="2493962" cy="113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Eto.Forms</a:t>
            </a:r>
            <a:r>
              <a:rPr lang="en-US" dirty="0">
                <a:solidFill>
                  <a:schemeClr val="tx1"/>
                </a:solidFill>
              </a:rPr>
              <a:t> (UI),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Eto.Drawing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(Graphics)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308612" y="3246120"/>
            <a:ext cx="2124975" cy="1266889"/>
            <a:chOff x="308612" y="3246120"/>
            <a:chExt cx="2124975" cy="1266889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8612" y="3246120"/>
              <a:ext cx="9144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WPF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544260" y="4093432"/>
              <a:ext cx="443103" cy="419577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9936" y="3456792"/>
              <a:ext cx="1043651" cy="681990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3225071" y="3246120"/>
            <a:ext cx="2415918" cy="1312239"/>
            <a:chOff x="3225071" y="3246120"/>
            <a:chExt cx="2415918" cy="131223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3225071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WinForms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479769" y="4138782"/>
              <a:ext cx="443103" cy="41957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624" y="3392841"/>
              <a:ext cx="1266365" cy="745941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6010837" y="3246120"/>
            <a:ext cx="2911666" cy="1308669"/>
            <a:chOff x="6010837" y="3246120"/>
            <a:chExt cx="2911666" cy="130866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183632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GTK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010837" y="4114323"/>
              <a:ext cx="443103" cy="41957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7" y="4141231"/>
              <a:ext cx="333123" cy="392669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57" y="4093432"/>
              <a:ext cx="422910" cy="4613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7050" y="3347121"/>
              <a:ext cx="1275453" cy="791661"/>
            </a:xfrm>
            <a:prstGeom prst="rect">
              <a:avLst/>
            </a:prstGeom>
          </p:spPr>
        </p:pic>
      </p:grpSp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6993256" y="1007258"/>
            <a:ext cx="1397159" cy="798682"/>
            <a:chOff x="6339048" y="997091"/>
            <a:chExt cx="1594168" cy="986314"/>
          </a:xfrm>
        </p:grpSpPr>
        <p:grpSp>
          <p:nvGrpSpPr>
            <p:cNvPr id="19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6339048" y="997091"/>
              <a:ext cx="1594168" cy="986314"/>
              <a:chOff x="2894330" y="2786062"/>
              <a:chExt cx="4316095" cy="3138488"/>
            </a:xfrm>
          </p:grpSpPr>
          <p:grpSp>
            <p:nvGrpSpPr>
              <p:cNvPr id="20" name="Group 2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24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800" kern="0" dirty="0" smtClean="0">
                      <a:solidFill>
                        <a:srgbClr val="FFFFFF"/>
                      </a:solidFill>
                      <a:latin typeface="Segoe UI"/>
                    </a:rPr>
                    <a:t>Title</a:t>
                  </a:r>
                  <a:endParaRPr lang="en-US" sz="800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5" name="InnerArea"/>
                <p:cNvSpPr/>
                <p:nvPr/>
              </p:nvSpPr>
              <p:spPr>
                <a:xfrm>
                  <a:off x="2222672" y="1176380"/>
                  <a:ext cx="4198168" cy="239319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Minimize - Maximize - Close"/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2" name="X2"/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" name="X1"/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26" name="Content"/>
            <p:cNvSpPr/>
            <p:nvPr>
              <p:custDataLst>
                <p:custData r:id="rId2"/>
              </p:custDataLst>
            </p:nvPr>
          </p:nvSpPr>
          <p:spPr>
            <a:xfrm>
              <a:off x="6653625" y="1644347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</a:t>
              </a:r>
              <a:r>
                <a:rPr lang="en-US" sz="8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utton</a:t>
              </a:r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/>
            <p:cNvSpPr/>
            <p:nvPr>
              <p:custDataLst>
                <p:custData r:id="rId3"/>
              </p:custDataLst>
            </p:nvPr>
          </p:nvSpPr>
          <p:spPr>
            <a:xfrm>
              <a:off x="6540115" y="13109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6010837" y="1481069"/>
            <a:ext cx="786203" cy="861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58686" y="832477"/>
            <a:ext cx="3775393" cy="3446895"/>
            <a:chOff x="158686" y="832477"/>
            <a:chExt cx="3775393" cy="3446895"/>
          </a:xfrm>
        </p:grpSpPr>
        <p:sp>
          <p:nvSpPr>
            <p:cNvPr id="4" name="TextBox 3"/>
            <p:cNvSpPr txBox="1"/>
            <p:nvPr/>
          </p:nvSpPr>
          <p:spPr>
            <a:xfrm>
              <a:off x="1046750" y="832477"/>
              <a:ext cx="9996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 / </a:t>
              </a:r>
              <a:r>
                <a:rPr lang="en-US" dirty="0" err="1" smtClean="0"/>
                <a:t>VB.Net</a:t>
              </a:r>
              <a:endParaRPr lang="ru-RU" dirty="0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58686" y="1140051"/>
              <a:ext cx="3775393" cy="31393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submenu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(OS X)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others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};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745018" y="990010"/>
            <a:ext cx="4378122" cy="3629821"/>
            <a:chOff x="1745018" y="990010"/>
            <a:chExt cx="4378122" cy="3629821"/>
          </a:xfrm>
        </p:grpSpPr>
        <p:sp>
          <p:nvSpPr>
            <p:cNvPr id="7" name="TextBox 6"/>
            <p:cNvSpPr txBox="1"/>
            <p:nvPr/>
          </p:nvSpPr>
          <p:spPr>
            <a:xfrm>
              <a:off x="4361724" y="990010"/>
              <a:ext cx="593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XAML</a:t>
              </a:r>
              <a:endParaRPr lang="ru-RU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45018" y="1342011"/>
              <a:ext cx="4378122" cy="32778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&amp;amp;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Control+O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Mac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Application+Comma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420733" y="1191970"/>
            <a:ext cx="5570756" cy="3798799"/>
            <a:chOff x="3420733" y="1191970"/>
            <a:chExt cx="5570756" cy="3798799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20733" y="1574449"/>
              <a:ext cx="5570756" cy="34163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!"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6040" y="119197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48924" y="2074720"/>
            <a:ext cx="19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JSON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.Net</a:t>
            </a:r>
            <a:r>
              <a:rPr lang="en-US" dirty="0" smtClean="0"/>
              <a:t> UX (as 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 all base widgets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Edit controls</a:t>
            </a:r>
          </a:p>
          <a:p>
            <a:pPr lvl="1"/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One non commercial developer/supporter/maintainer</a:t>
            </a:r>
          </a:p>
          <a:p>
            <a:pPr lvl="1"/>
            <a:r>
              <a:rPr lang="en-US" dirty="0" smtClean="0"/>
              <a:t>Slow progress</a:t>
            </a:r>
          </a:p>
          <a:p>
            <a:r>
              <a:rPr lang="en-US" dirty="0" smtClean="0"/>
              <a:t>Weak layouts</a:t>
            </a:r>
          </a:p>
          <a:p>
            <a:r>
              <a:rPr lang="en-US" dirty="0" smtClean="0"/>
              <a:t>Dependent on other GUI libraries</a:t>
            </a:r>
          </a:p>
          <a:p>
            <a:pPr lvl="1"/>
            <a:r>
              <a:rPr lang="en-US" dirty="0" smtClean="0"/>
              <a:t>Can use only common features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6077" y="535391"/>
            <a:ext cx="55718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Cross-platform </a:t>
            </a:r>
            <a:endParaRPr lang="ru-RU" sz="6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77429" y="1833010"/>
            <a:ext cx="31891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desktop </a:t>
            </a:r>
            <a:endParaRPr lang="ru-RU" sz="6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08967" y="3130629"/>
            <a:ext cx="2726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in </a:t>
            </a:r>
            <a:r>
              <a:rPr lang="en-US" sz="6600" b="1" dirty="0" err="1" smtClean="0"/>
              <a:t>.Net</a:t>
            </a:r>
            <a:r>
              <a:rPr lang="en-US" sz="6600" b="1" dirty="0" smtClean="0"/>
              <a:t> </a:t>
            </a:r>
            <a:endParaRPr lang="ru-RU" sz="6600" b="1" dirty="0"/>
          </a:p>
        </p:txBody>
      </p:sp>
      <p:sp>
        <p:nvSpPr>
          <p:cNvPr id="14" name="Прямоугольник 13"/>
          <p:cNvSpPr/>
          <p:nvPr/>
        </p:nvSpPr>
        <p:spPr>
          <a:xfrm rot="20072340">
            <a:off x="6080180" y="2899796"/>
            <a:ext cx="30927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Why?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6719" y="1600200"/>
            <a:ext cx="3473203" cy="1790650"/>
            <a:chOff x="2880360" y="1447800"/>
            <a:chExt cx="3055620" cy="1623060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2880360" y="1447800"/>
              <a:ext cx="3055620" cy="1623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spcCol="252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Logical / visual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Controls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Layouts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Styles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Animation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Binding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8200" y="2331720"/>
              <a:ext cx="971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Core</a:t>
              </a:r>
              <a:endParaRPr lang="ru-RU" sz="3200" b="1" dirty="0"/>
            </a:p>
          </p:txBody>
        </p:sp>
      </p:grpSp>
      <p:sp>
        <p:nvSpPr>
          <p:cNvPr id="7" name="Скругленный прямоугольник 6"/>
          <p:cNvSpPr/>
          <p:nvPr/>
        </p:nvSpPr>
        <p:spPr>
          <a:xfrm>
            <a:off x="243615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XAML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427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Themes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20421" y="1620564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Windowing Subsystem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20421" y="2689810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Rendering Subsystem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7874594" y="3019088"/>
            <a:ext cx="443103" cy="4195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2369808"/>
            <a:ext cx="333123" cy="39266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1729780"/>
            <a:ext cx="422910" cy="4613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489351" y="3063484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89350" y="3358581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89351" y="2768387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89352" y="1765716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GTK/GDK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89350" y="2060813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…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489351" y="1470619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Win32</a:t>
            </a:r>
            <a:endParaRPr lang="ru-RU" sz="11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2" idx="3"/>
            <a:endCxn id="9" idx="1"/>
          </p:cNvCxnSpPr>
          <p:nvPr/>
        </p:nvCxnSpPr>
        <p:spPr>
          <a:xfrm flipV="1">
            <a:off x="3899922" y="1971084"/>
            <a:ext cx="420499" cy="52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3"/>
            <a:endCxn id="10" idx="1"/>
          </p:cNvCxnSpPr>
          <p:nvPr/>
        </p:nvCxnSpPr>
        <p:spPr>
          <a:xfrm>
            <a:off x="3899922" y="2495525"/>
            <a:ext cx="420499" cy="54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24" idx="1"/>
          </p:cNvCxnSpPr>
          <p:nvPr/>
        </p:nvCxnSpPr>
        <p:spPr>
          <a:xfrm flipV="1">
            <a:off x="5973961" y="1600200"/>
            <a:ext cx="515390" cy="37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3"/>
            <a:endCxn id="22" idx="1"/>
          </p:cNvCxnSpPr>
          <p:nvPr/>
        </p:nvCxnSpPr>
        <p:spPr>
          <a:xfrm flipV="1">
            <a:off x="5973961" y="1895297"/>
            <a:ext cx="515391" cy="75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3"/>
            <a:endCxn id="23" idx="1"/>
          </p:cNvCxnSpPr>
          <p:nvPr/>
        </p:nvCxnSpPr>
        <p:spPr>
          <a:xfrm>
            <a:off x="5973961" y="1971084"/>
            <a:ext cx="515389" cy="21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3"/>
            <a:endCxn id="18" idx="1"/>
          </p:cNvCxnSpPr>
          <p:nvPr/>
        </p:nvCxnSpPr>
        <p:spPr>
          <a:xfrm flipV="1">
            <a:off x="5973961" y="2897968"/>
            <a:ext cx="515390" cy="142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3"/>
            <a:endCxn id="16" idx="1"/>
          </p:cNvCxnSpPr>
          <p:nvPr/>
        </p:nvCxnSpPr>
        <p:spPr>
          <a:xfrm>
            <a:off x="5973961" y="3040330"/>
            <a:ext cx="515390" cy="1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0" idx="3"/>
            <a:endCxn id="17" idx="1"/>
          </p:cNvCxnSpPr>
          <p:nvPr/>
        </p:nvCxnSpPr>
        <p:spPr>
          <a:xfrm>
            <a:off x="5973961" y="3040330"/>
            <a:ext cx="515389" cy="447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" idx="2"/>
            <a:endCxn id="8" idx="0"/>
          </p:cNvCxnSpPr>
          <p:nvPr/>
        </p:nvCxnSpPr>
        <p:spPr>
          <a:xfrm flipH="1">
            <a:off x="1170053" y="3390850"/>
            <a:ext cx="993268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" idx="2"/>
            <a:endCxn id="7" idx="0"/>
          </p:cNvCxnSpPr>
          <p:nvPr/>
        </p:nvCxnSpPr>
        <p:spPr>
          <a:xfrm>
            <a:off x="2163321" y="3390850"/>
            <a:ext cx="798612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8" idx="3"/>
            <a:endCxn id="7" idx="1"/>
          </p:cNvCxnSpPr>
          <p:nvPr/>
        </p:nvCxnSpPr>
        <p:spPr>
          <a:xfrm>
            <a:off x="1695833" y="3798363"/>
            <a:ext cx="74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54040" y="738587"/>
            <a:ext cx="2816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Like WPF, but … not WPF</a:t>
            </a:r>
            <a:endParaRPr lang="ru-RU" sz="2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524" y="1346933"/>
            <a:ext cx="8783636" cy="33239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UseDataGrid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UsePlatformDetect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LogToDebug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974080" y="800540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Styles == WPF + CSS</a:t>
            </a:r>
            <a:endParaRPr lang="ru-RU" sz="20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128" y="1345496"/>
            <a:ext cx="4955203" cy="224676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TextBlock.h1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Foreground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98968" y="1870948"/>
            <a:ext cx="3066865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71" y="3742845"/>
            <a:ext cx="4586442" cy="840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68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22" y="895419"/>
            <a:ext cx="6001718" cy="371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943184" y="1968040"/>
            <a:ext cx="19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9859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7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features set</a:t>
            </a:r>
          </a:p>
          <a:p>
            <a:pPr lvl="1"/>
            <a:r>
              <a:rPr lang="en-US" dirty="0" smtClean="0"/>
              <a:t>Bindings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Many controls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WPF-like</a:t>
            </a:r>
          </a:p>
          <a:p>
            <a:r>
              <a:rPr lang="en-US" dirty="0" smtClean="0"/>
              <a:t>Large community</a:t>
            </a:r>
          </a:p>
          <a:p>
            <a:r>
              <a:rPr lang="en-US" dirty="0" smtClean="0"/>
              <a:t>Third-party projects (controls)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Like WPF, but not WPF</a:t>
            </a:r>
          </a:p>
          <a:p>
            <a:pPr lvl="1"/>
            <a:r>
              <a:rPr lang="en-US" dirty="0" smtClean="0"/>
              <a:t>Difficult migration</a:t>
            </a:r>
          </a:p>
          <a:p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8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697480" y="1252018"/>
            <a:ext cx="5288280" cy="3192780"/>
            <a:chOff x="792480" y="1234440"/>
            <a:chExt cx="5288280" cy="319278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2480" y="1234440"/>
              <a:ext cx="5288280" cy="31927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" y="1367790"/>
              <a:ext cx="758190" cy="75819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Architecture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341620" y="3463290"/>
            <a:ext cx="2392680" cy="769187"/>
            <a:chOff x="3421380" y="3478530"/>
            <a:chExt cx="2392680" cy="76918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380" y="3588587"/>
              <a:ext cx="609600" cy="6096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570" y="3478530"/>
              <a:ext cx="1253490" cy="769187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5189220" y="157924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46754" y="2155040"/>
            <a:ext cx="792480" cy="432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60039" y="2417878"/>
            <a:ext cx="773430" cy="430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65386" y="2680716"/>
            <a:ext cx="789306" cy="430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792617" y="1602538"/>
            <a:ext cx="1118394" cy="46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JS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92617" y="2178333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92617" y="2596429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Node.JS API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8" idx="1"/>
            <a:endCxn id="13" idx="3"/>
          </p:cNvCxnSpPr>
          <p:nvPr/>
        </p:nvCxnSpPr>
        <p:spPr>
          <a:xfrm flipH="1" flipV="1">
            <a:off x="4911011" y="1835425"/>
            <a:ext cx="278209" cy="20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1"/>
            <a:endCxn id="14" idx="3"/>
          </p:cNvCxnSpPr>
          <p:nvPr/>
        </p:nvCxnSpPr>
        <p:spPr>
          <a:xfrm flipH="1">
            <a:off x="4911011" y="2036445"/>
            <a:ext cx="278209" cy="297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5" idx="3"/>
          </p:cNvCxnSpPr>
          <p:nvPr/>
        </p:nvCxnSpPr>
        <p:spPr>
          <a:xfrm flipH="1">
            <a:off x="4911011" y="2036445"/>
            <a:ext cx="278209" cy="715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21"/>
          <p:cNvSpPr/>
          <p:nvPr/>
        </p:nvSpPr>
        <p:spPr>
          <a:xfrm rot="6847130">
            <a:off x="6410984" y="1900209"/>
            <a:ext cx="328405" cy="50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кругленная прямоугольная выноска 24"/>
          <p:cNvSpPr/>
          <p:nvPr/>
        </p:nvSpPr>
        <p:spPr>
          <a:xfrm>
            <a:off x="815340" y="1983780"/>
            <a:ext cx="1402079" cy="1338540"/>
          </a:xfrm>
          <a:prstGeom prst="wedgeRoundRectCallout">
            <a:avLst>
              <a:gd name="adj1" fmla="val 170649"/>
              <a:gd name="adj2" fmla="val -1847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Clipboard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Electron.NET Architecture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855281" y="1234440"/>
            <a:ext cx="3878580" cy="3192780"/>
            <a:chOff x="855281" y="1234440"/>
            <a:chExt cx="3878580" cy="319278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55281" y="1234440"/>
              <a:ext cx="3878580" cy="31927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725" y="3638117"/>
              <a:ext cx="609600" cy="6096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961" y="3520630"/>
              <a:ext cx="1253490" cy="76918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" y="1367790"/>
              <a:ext cx="758190" cy="758190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2371725" y="1489125"/>
            <a:ext cx="1569720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2112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3965511" y="2346196"/>
            <a:ext cx="2416715" cy="315089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726182" y="3846052"/>
            <a:ext cx="616701" cy="40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823610" y="3651071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295181" y="3302205"/>
            <a:ext cx="731520" cy="59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371725" y="2229585"/>
            <a:ext cx="1569720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 Wrapper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5360" y="2317214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17" idx="1"/>
            <a:endCxn id="18" idx="3"/>
          </p:cNvCxnSpPr>
          <p:nvPr/>
        </p:nvCxnSpPr>
        <p:spPr>
          <a:xfrm flipH="1" flipV="1">
            <a:off x="2093754" y="2472472"/>
            <a:ext cx="2779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382226" y="2248948"/>
            <a:ext cx="1291114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 Server Side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14572" y="4051152"/>
            <a:ext cx="619823" cy="3931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79100" y="4285392"/>
            <a:ext cx="589500" cy="384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5403818" y="3191955"/>
            <a:ext cx="978408" cy="3213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382226" y="3084387"/>
            <a:ext cx="1291114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 / Web API controllers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12" grpId="0" animBg="1"/>
      <p:bldP spid="13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i="1" dirty="0" smtClean="0"/>
              <a:t>Frontend:</a:t>
            </a:r>
            <a:r>
              <a:rPr lang="en-US" dirty="0" smtClean="0"/>
              <a:t> Any frontend and </a:t>
            </a:r>
            <a:r>
              <a:rPr lang="en-US" dirty="0" err="1" smtClean="0"/>
              <a:t>NodeJS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b="1" i="1" dirty="0" smtClean="0"/>
              <a:t>Backend: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/>
              <a:t>Core </a:t>
            </a:r>
          </a:p>
          <a:p>
            <a:pPr lvl="1"/>
            <a:r>
              <a:rPr lang="en-US" dirty="0"/>
              <a:t>MVC (API, Pages, … )</a:t>
            </a:r>
          </a:p>
          <a:p>
            <a:pPr lvl="1"/>
            <a:r>
              <a:rPr lang="en-US" dirty="0"/>
              <a:t>… </a:t>
            </a:r>
            <a:endParaRPr lang="ru-RU" dirty="0"/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“Traditional” Web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All logic on “server” side</a:t>
            </a:r>
          </a:p>
          <a:p>
            <a:r>
              <a:rPr lang="en-US" dirty="0" smtClean="0"/>
              <a:t>“Server”</a:t>
            </a:r>
          </a:p>
          <a:p>
            <a:pPr lvl="1"/>
            <a:r>
              <a:rPr lang="en-US" dirty="0" smtClean="0"/>
              <a:t>Send command (like “Open Window”, “Create menu”, …)</a:t>
            </a:r>
          </a:p>
          <a:p>
            <a:pPr lvl="1"/>
            <a:r>
              <a:rPr lang="en-US" dirty="0" smtClean="0"/>
              <a:t>Handle events</a:t>
            </a:r>
          </a:p>
          <a:p>
            <a:endParaRPr lang="en-US" dirty="0" smtClean="0"/>
          </a:p>
          <a:p>
            <a:r>
              <a:rPr lang="en-US" dirty="0" smtClean="0"/>
              <a:t>“Client”</a:t>
            </a:r>
          </a:p>
          <a:p>
            <a:pPr lvl="1"/>
            <a:r>
              <a:rPr lang="en-US" dirty="0" smtClean="0"/>
              <a:t>Execute command</a:t>
            </a:r>
          </a:p>
          <a:p>
            <a:pPr lvl="1"/>
            <a:r>
              <a:rPr lang="en-US" dirty="0" smtClean="0"/>
              <a:t>Forward event to “Server”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221" y="1073754"/>
            <a:ext cx="4493538" cy="36471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"Файл"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"Создать"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"Открыть"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.separator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"Выйти"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=&gt;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Electron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"Генерировать"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=&gt;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Electron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.Menu.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SetApplicationMenu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5465643" y="1236941"/>
            <a:ext cx="3407434" cy="2282637"/>
            <a:chOff x="0" y="-161269"/>
            <a:chExt cx="9144000" cy="7019269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-161269"/>
              <a:ext cx="9144000" cy="7019269"/>
              <a:chOff x="0" y="-161269"/>
              <a:chExt cx="9144000" cy="7019269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5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199" y="638843"/>
                <a:ext cx="8991599" cy="610837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5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7" y="-161269"/>
                <a:ext cx="2384879" cy="63884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5494038" y="1477523"/>
            <a:ext cx="3350643" cy="18913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Файл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Генерировать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7" name="FileMenu"/>
          <p:cNvGrpSpPr/>
          <p:nvPr>
            <p:custDataLst>
              <p:custData r:id="rId3"/>
            </p:custDataLst>
          </p:nvPr>
        </p:nvGrpSpPr>
        <p:grpSpPr>
          <a:xfrm>
            <a:off x="5494038" y="1497134"/>
            <a:ext cx="1174181" cy="1176297"/>
            <a:chOff x="3951265" y="2460941"/>
            <a:chExt cx="1388835" cy="1582539"/>
          </a:xfrm>
        </p:grpSpPr>
        <p:grpSp>
          <p:nvGrpSpPr>
            <p:cNvPr id="18" name="Group 2"/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1" name="Background"/>
              <p:cNvSpPr/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2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9" name="MenuText"/>
            <p:cNvSpPr txBox="1"/>
            <p:nvPr/>
          </p:nvSpPr>
          <p:spPr>
            <a:xfrm>
              <a:off x="4230347" y="2689010"/>
              <a:ext cx="1109753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Создать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Открыть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----------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Выйти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ileText"/>
            <p:cNvSpPr/>
            <p:nvPr/>
          </p:nvSpPr>
          <p:spPr>
            <a:xfrm>
              <a:off x="3951265" y="2460941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Файл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9570" y="766558"/>
            <a:ext cx="638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745856" y="772640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4453" y="3131389"/>
            <a:ext cx="3614468" cy="1069675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MousePointer"/>
          <p:cNvSpPr/>
          <p:nvPr>
            <p:custDataLst>
              <p:custData r:id="rId4"/>
            </p:custDataLst>
          </p:nvPr>
        </p:nvSpPr>
        <p:spPr>
          <a:xfrm rot="20359169">
            <a:off x="6947276" y="15907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3045125" y="2811073"/>
            <a:ext cx="3700731" cy="85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dynamic (for Electron)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Sinergy of front and </a:t>
            </a:r>
            <a:r>
              <a:rPr lang="en-US" dirty="0" err="1" smtClean="0"/>
              <a:t>.Net</a:t>
            </a:r>
            <a:r>
              <a:rPr lang="en-US" dirty="0" smtClean="0"/>
              <a:t> back</a:t>
            </a:r>
          </a:p>
          <a:p>
            <a:pPr lvl="1"/>
            <a:r>
              <a:rPr lang="en-US" dirty="0" smtClean="0"/>
              <a:t>Backend developer can rule frontend functionality</a:t>
            </a:r>
          </a:p>
          <a:p>
            <a:r>
              <a:rPr lang="en-US" dirty="0" smtClean="0"/>
              <a:t>Easy migration for Web Apps</a:t>
            </a:r>
          </a:p>
          <a:p>
            <a:r>
              <a:rPr lang="en-US" dirty="0" smtClean="0"/>
              <a:t>Full development cycle for </a:t>
            </a:r>
            <a:r>
              <a:rPr lang="en-US" dirty="0" err="1" smtClean="0"/>
              <a:t>Electron.Net</a:t>
            </a:r>
            <a:r>
              <a:rPr lang="en-US" dirty="0" smtClean="0"/>
              <a:t> (from development to distributions)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Full-stack developer (or separated roles in development team: front and back)</a:t>
            </a:r>
          </a:p>
          <a:p>
            <a:pPr lvl="1"/>
            <a:r>
              <a:rPr lang="en-US" dirty="0" smtClean="0"/>
              <a:t>For complex application</a:t>
            </a:r>
          </a:p>
          <a:p>
            <a:r>
              <a:rPr lang="en-US" dirty="0" smtClean="0"/>
              <a:t>Big resource consumption (memory + CPU)</a:t>
            </a:r>
          </a:p>
          <a:p>
            <a:r>
              <a:rPr lang="en-US" dirty="0" err="1" smtClean="0"/>
              <a:t>Electron.Net</a:t>
            </a:r>
            <a:r>
              <a:rPr lang="en-US" dirty="0" smtClean="0"/>
              <a:t> slowly started in compare “pure” </a:t>
            </a:r>
            <a:r>
              <a:rPr lang="en-US" dirty="0" err="1" smtClean="0"/>
              <a:t>ElectronJS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6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choose?</a:t>
            </a:r>
            <a:endParaRPr lang="ru-RU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720321266"/>
              </p:ext>
            </p:extLst>
          </p:nvPr>
        </p:nvGraphicFramePr>
        <p:xfrm>
          <a:off x="360365" y="800100"/>
          <a:ext cx="8426448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44EED2-C785-408D-B6F4-016ECC36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E44EED2-C785-408D-B6F4-016ECC367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988E80-DB1E-4B46-BAF2-7836D3960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30988E80-DB1E-4B46-BAF2-7836D3960B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B8253E-8466-400E-BBF5-05F46D018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A5B8253E-8466-400E-BBF5-05F46D018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9F1836-8FFD-4486-83AB-EC315C9D9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2A9F1836-8FFD-4486-83AB-EC315C9D9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A06E85-9DC7-4704-86FC-B7C68D5F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AA06E85-9DC7-4704-86FC-B7C68D5F4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A1A6877-8653-4ACA-873E-AEACA4ED9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1A1A6877-8653-4ACA-873E-AEACA4ED95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7FFA5D-A85A-4534-9AE9-1179838FF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F27FFA5D-A85A-4534-9AE9-1179838FF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BCA9C8-1DCC-4973-B655-C23E72454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4EBCA9C8-1DCC-4973-B655-C23E724549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ru-RU" dirty="0"/>
          </a:p>
        </p:txBody>
      </p:sp>
      <p:sp>
        <p:nvSpPr>
          <p:cNvPr id="17" name="Полилиния 16"/>
          <p:cNvSpPr/>
          <p:nvPr/>
        </p:nvSpPr>
        <p:spPr>
          <a:xfrm>
            <a:off x="494655" y="798162"/>
            <a:ext cx="2589798" cy="3874577"/>
          </a:xfrm>
          <a:custGeom>
            <a:avLst/>
            <a:gdLst>
              <a:gd name="connsiteX0" fmla="*/ 0 w 2589798"/>
              <a:gd name="connsiteY0" fmla="*/ 258980 h 3874577"/>
              <a:gd name="connsiteX1" fmla="*/ 258980 w 2589798"/>
              <a:gd name="connsiteY1" fmla="*/ 0 h 3874577"/>
              <a:gd name="connsiteX2" fmla="*/ 2330818 w 2589798"/>
              <a:gd name="connsiteY2" fmla="*/ 0 h 3874577"/>
              <a:gd name="connsiteX3" fmla="*/ 2589798 w 2589798"/>
              <a:gd name="connsiteY3" fmla="*/ 258980 h 3874577"/>
              <a:gd name="connsiteX4" fmla="*/ 2589798 w 2589798"/>
              <a:gd name="connsiteY4" fmla="*/ 3615597 h 3874577"/>
              <a:gd name="connsiteX5" fmla="*/ 2330818 w 2589798"/>
              <a:gd name="connsiteY5" fmla="*/ 3874577 h 3874577"/>
              <a:gd name="connsiteX6" fmla="*/ 258980 w 2589798"/>
              <a:gd name="connsiteY6" fmla="*/ 3874577 h 3874577"/>
              <a:gd name="connsiteX7" fmla="*/ 0 w 2589798"/>
              <a:gd name="connsiteY7" fmla="*/ 3615597 h 3874577"/>
              <a:gd name="connsiteX8" fmla="*/ 0 w 2589798"/>
              <a:gd name="connsiteY8" fmla="*/ 258980 h 387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798" h="3874577">
                <a:moveTo>
                  <a:pt x="0" y="258980"/>
                </a:moveTo>
                <a:cubicBezTo>
                  <a:pt x="0" y="115949"/>
                  <a:pt x="115949" y="0"/>
                  <a:pt x="258980" y="0"/>
                </a:cubicBezTo>
                <a:lnTo>
                  <a:pt x="2330818" y="0"/>
                </a:lnTo>
                <a:cubicBezTo>
                  <a:pt x="2473849" y="0"/>
                  <a:pt x="2589798" y="115949"/>
                  <a:pt x="2589798" y="258980"/>
                </a:cubicBezTo>
                <a:lnTo>
                  <a:pt x="2589798" y="3615597"/>
                </a:lnTo>
                <a:cubicBezTo>
                  <a:pt x="2589798" y="3758628"/>
                  <a:pt x="2473849" y="3874577"/>
                  <a:pt x="2330818" y="3874577"/>
                </a:cubicBezTo>
                <a:lnTo>
                  <a:pt x="258980" y="3874577"/>
                </a:lnTo>
                <a:cubicBezTo>
                  <a:pt x="115949" y="3874577"/>
                  <a:pt x="0" y="3758628"/>
                  <a:pt x="0" y="3615597"/>
                </a:cubicBezTo>
                <a:lnTo>
                  <a:pt x="0" y="25898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160020" bIns="2872224" numCol="1" spcCol="1270" anchor="ctr" anchorCtr="0">
            <a:noAutofit/>
          </a:bodyPr>
          <a:lstStyle/>
          <a:p>
            <a:pPr lvl="0" algn="ctr" defTabSz="1866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Binding</a:t>
            </a:r>
            <a:endParaRPr lang="ru-RU" sz="4200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753634" y="1960866"/>
            <a:ext cx="2071838" cy="761199"/>
          </a:xfrm>
          <a:custGeom>
            <a:avLst/>
            <a:gdLst>
              <a:gd name="connsiteX0" fmla="*/ 0 w 2071838"/>
              <a:gd name="connsiteY0" fmla="*/ 76120 h 761199"/>
              <a:gd name="connsiteX1" fmla="*/ 76120 w 2071838"/>
              <a:gd name="connsiteY1" fmla="*/ 0 h 761199"/>
              <a:gd name="connsiteX2" fmla="*/ 1995718 w 2071838"/>
              <a:gd name="connsiteY2" fmla="*/ 0 h 761199"/>
              <a:gd name="connsiteX3" fmla="*/ 2071838 w 2071838"/>
              <a:gd name="connsiteY3" fmla="*/ 76120 h 761199"/>
              <a:gd name="connsiteX4" fmla="*/ 2071838 w 2071838"/>
              <a:gd name="connsiteY4" fmla="*/ 685079 h 761199"/>
              <a:gd name="connsiteX5" fmla="*/ 1995718 w 2071838"/>
              <a:gd name="connsiteY5" fmla="*/ 761199 h 761199"/>
              <a:gd name="connsiteX6" fmla="*/ 76120 w 2071838"/>
              <a:gd name="connsiteY6" fmla="*/ 761199 h 761199"/>
              <a:gd name="connsiteX7" fmla="*/ 0 w 2071838"/>
              <a:gd name="connsiteY7" fmla="*/ 685079 h 761199"/>
              <a:gd name="connsiteX8" fmla="*/ 0 w 2071838"/>
              <a:gd name="connsiteY8" fmla="*/ 76120 h 7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761199">
                <a:moveTo>
                  <a:pt x="0" y="76120"/>
                </a:moveTo>
                <a:cubicBezTo>
                  <a:pt x="0" y="34080"/>
                  <a:pt x="34080" y="0"/>
                  <a:pt x="76120" y="0"/>
                </a:cubicBezTo>
                <a:lnTo>
                  <a:pt x="1995718" y="0"/>
                </a:lnTo>
                <a:cubicBezTo>
                  <a:pt x="2037758" y="0"/>
                  <a:pt x="2071838" y="34080"/>
                  <a:pt x="2071838" y="76120"/>
                </a:cubicBezTo>
                <a:lnTo>
                  <a:pt x="2071838" y="685079"/>
                </a:lnTo>
                <a:cubicBezTo>
                  <a:pt x="2071838" y="727119"/>
                  <a:pt x="2037758" y="761199"/>
                  <a:pt x="1995718" y="761199"/>
                </a:cubicBezTo>
                <a:lnTo>
                  <a:pt x="76120" y="761199"/>
                </a:lnTo>
                <a:cubicBezTo>
                  <a:pt x="34080" y="761199"/>
                  <a:pt x="0" y="727119"/>
                  <a:pt x="0" y="685079"/>
                </a:cubicBezTo>
                <a:lnTo>
                  <a:pt x="0" y="761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75" tIns="64205" rIns="78175" bIns="64205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GTK# / </a:t>
            </a:r>
            <a:r>
              <a:rPr lang="en-US" sz="2200" kern="1200" dirty="0" err="1" smtClean="0"/>
              <a:t>GTKSharp</a:t>
            </a:r>
            <a:endParaRPr lang="ru-RU" sz="2200" kern="1200" dirty="0"/>
          </a:p>
        </p:txBody>
      </p:sp>
      <p:sp>
        <p:nvSpPr>
          <p:cNvPr id="19" name="Полилиния 18"/>
          <p:cNvSpPr/>
          <p:nvPr/>
        </p:nvSpPr>
        <p:spPr>
          <a:xfrm>
            <a:off x="753634" y="2839173"/>
            <a:ext cx="2071838" cy="761199"/>
          </a:xfrm>
          <a:custGeom>
            <a:avLst/>
            <a:gdLst>
              <a:gd name="connsiteX0" fmla="*/ 0 w 2071838"/>
              <a:gd name="connsiteY0" fmla="*/ 76120 h 761199"/>
              <a:gd name="connsiteX1" fmla="*/ 76120 w 2071838"/>
              <a:gd name="connsiteY1" fmla="*/ 0 h 761199"/>
              <a:gd name="connsiteX2" fmla="*/ 1995718 w 2071838"/>
              <a:gd name="connsiteY2" fmla="*/ 0 h 761199"/>
              <a:gd name="connsiteX3" fmla="*/ 2071838 w 2071838"/>
              <a:gd name="connsiteY3" fmla="*/ 76120 h 761199"/>
              <a:gd name="connsiteX4" fmla="*/ 2071838 w 2071838"/>
              <a:gd name="connsiteY4" fmla="*/ 685079 h 761199"/>
              <a:gd name="connsiteX5" fmla="*/ 1995718 w 2071838"/>
              <a:gd name="connsiteY5" fmla="*/ 761199 h 761199"/>
              <a:gd name="connsiteX6" fmla="*/ 76120 w 2071838"/>
              <a:gd name="connsiteY6" fmla="*/ 761199 h 761199"/>
              <a:gd name="connsiteX7" fmla="*/ 0 w 2071838"/>
              <a:gd name="connsiteY7" fmla="*/ 685079 h 761199"/>
              <a:gd name="connsiteX8" fmla="*/ 0 w 2071838"/>
              <a:gd name="connsiteY8" fmla="*/ 76120 h 7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761199">
                <a:moveTo>
                  <a:pt x="0" y="76120"/>
                </a:moveTo>
                <a:cubicBezTo>
                  <a:pt x="0" y="34080"/>
                  <a:pt x="34080" y="0"/>
                  <a:pt x="76120" y="0"/>
                </a:cubicBezTo>
                <a:lnTo>
                  <a:pt x="1995718" y="0"/>
                </a:lnTo>
                <a:cubicBezTo>
                  <a:pt x="2037758" y="0"/>
                  <a:pt x="2071838" y="34080"/>
                  <a:pt x="2071838" y="76120"/>
                </a:cubicBezTo>
                <a:lnTo>
                  <a:pt x="2071838" y="685079"/>
                </a:lnTo>
                <a:cubicBezTo>
                  <a:pt x="2071838" y="727119"/>
                  <a:pt x="2037758" y="761199"/>
                  <a:pt x="1995718" y="761199"/>
                </a:cubicBezTo>
                <a:lnTo>
                  <a:pt x="76120" y="761199"/>
                </a:lnTo>
                <a:cubicBezTo>
                  <a:pt x="34080" y="761199"/>
                  <a:pt x="0" y="727119"/>
                  <a:pt x="0" y="685079"/>
                </a:cubicBezTo>
                <a:lnTo>
                  <a:pt x="0" y="761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75" tIns="64205" rIns="78175" bIns="64205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QtSharp</a:t>
            </a:r>
            <a:endParaRPr lang="ru-RU" sz="2200" kern="1200" dirty="0"/>
          </a:p>
        </p:txBody>
      </p:sp>
      <p:sp>
        <p:nvSpPr>
          <p:cNvPr id="20" name="Полилиния 19"/>
          <p:cNvSpPr/>
          <p:nvPr/>
        </p:nvSpPr>
        <p:spPr>
          <a:xfrm>
            <a:off x="753634" y="3717479"/>
            <a:ext cx="2071838" cy="761199"/>
          </a:xfrm>
          <a:custGeom>
            <a:avLst/>
            <a:gdLst>
              <a:gd name="connsiteX0" fmla="*/ 0 w 2071838"/>
              <a:gd name="connsiteY0" fmla="*/ 76120 h 761199"/>
              <a:gd name="connsiteX1" fmla="*/ 76120 w 2071838"/>
              <a:gd name="connsiteY1" fmla="*/ 0 h 761199"/>
              <a:gd name="connsiteX2" fmla="*/ 1995718 w 2071838"/>
              <a:gd name="connsiteY2" fmla="*/ 0 h 761199"/>
              <a:gd name="connsiteX3" fmla="*/ 2071838 w 2071838"/>
              <a:gd name="connsiteY3" fmla="*/ 76120 h 761199"/>
              <a:gd name="connsiteX4" fmla="*/ 2071838 w 2071838"/>
              <a:gd name="connsiteY4" fmla="*/ 685079 h 761199"/>
              <a:gd name="connsiteX5" fmla="*/ 1995718 w 2071838"/>
              <a:gd name="connsiteY5" fmla="*/ 761199 h 761199"/>
              <a:gd name="connsiteX6" fmla="*/ 76120 w 2071838"/>
              <a:gd name="connsiteY6" fmla="*/ 761199 h 761199"/>
              <a:gd name="connsiteX7" fmla="*/ 0 w 2071838"/>
              <a:gd name="connsiteY7" fmla="*/ 685079 h 761199"/>
              <a:gd name="connsiteX8" fmla="*/ 0 w 2071838"/>
              <a:gd name="connsiteY8" fmla="*/ 76120 h 7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761199">
                <a:moveTo>
                  <a:pt x="0" y="76120"/>
                </a:moveTo>
                <a:cubicBezTo>
                  <a:pt x="0" y="34080"/>
                  <a:pt x="34080" y="0"/>
                  <a:pt x="76120" y="0"/>
                </a:cubicBezTo>
                <a:lnTo>
                  <a:pt x="1995718" y="0"/>
                </a:lnTo>
                <a:cubicBezTo>
                  <a:pt x="2037758" y="0"/>
                  <a:pt x="2071838" y="34080"/>
                  <a:pt x="2071838" y="76120"/>
                </a:cubicBezTo>
                <a:lnTo>
                  <a:pt x="2071838" y="685079"/>
                </a:lnTo>
                <a:cubicBezTo>
                  <a:pt x="2071838" y="727119"/>
                  <a:pt x="2037758" y="761199"/>
                  <a:pt x="1995718" y="761199"/>
                </a:cubicBezTo>
                <a:lnTo>
                  <a:pt x="76120" y="761199"/>
                </a:lnTo>
                <a:cubicBezTo>
                  <a:pt x="34080" y="761199"/>
                  <a:pt x="0" y="727119"/>
                  <a:pt x="0" y="685079"/>
                </a:cubicBezTo>
                <a:lnTo>
                  <a:pt x="0" y="761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75" tIns="64205" rIns="78175" bIns="64205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QmlNet</a:t>
            </a:r>
            <a:endParaRPr lang="ru-RU" sz="2200" kern="1200" dirty="0"/>
          </a:p>
        </p:txBody>
      </p:sp>
      <p:sp>
        <p:nvSpPr>
          <p:cNvPr id="21" name="Полилиния 20"/>
          <p:cNvSpPr/>
          <p:nvPr/>
        </p:nvSpPr>
        <p:spPr>
          <a:xfrm>
            <a:off x="3278688" y="798162"/>
            <a:ext cx="2589798" cy="3874577"/>
          </a:xfrm>
          <a:custGeom>
            <a:avLst/>
            <a:gdLst>
              <a:gd name="connsiteX0" fmla="*/ 0 w 2589798"/>
              <a:gd name="connsiteY0" fmla="*/ 258980 h 3874577"/>
              <a:gd name="connsiteX1" fmla="*/ 258980 w 2589798"/>
              <a:gd name="connsiteY1" fmla="*/ 0 h 3874577"/>
              <a:gd name="connsiteX2" fmla="*/ 2330818 w 2589798"/>
              <a:gd name="connsiteY2" fmla="*/ 0 h 3874577"/>
              <a:gd name="connsiteX3" fmla="*/ 2589798 w 2589798"/>
              <a:gd name="connsiteY3" fmla="*/ 258980 h 3874577"/>
              <a:gd name="connsiteX4" fmla="*/ 2589798 w 2589798"/>
              <a:gd name="connsiteY4" fmla="*/ 3615597 h 3874577"/>
              <a:gd name="connsiteX5" fmla="*/ 2330818 w 2589798"/>
              <a:gd name="connsiteY5" fmla="*/ 3874577 h 3874577"/>
              <a:gd name="connsiteX6" fmla="*/ 258980 w 2589798"/>
              <a:gd name="connsiteY6" fmla="*/ 3874577 h 3874577"/>
              <a:gd name="connsiteX7" fmla="*/ 0 w 2589798"/>
              <a:gd name="connsiteY7" fmla="*/ 3615597 h 3874577"/>
              <a:gd name="connsiteX8" fmla="*/ 0 w 2589798"/>
              <a:gd name="connsiteY8" fmla="*/ 258980 h 387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798" h="3874577">
                <a:moveTo>
                  <a:pt x="0" y="258980"/>
                </a:moveTo>
                <a:cubicBezTo>
                  <a:pt x="0" y="115949"/>
                  <a:pt x="115949" y="0"/>
                  <a:pt x="258980" y="0"/>
                </a:cubicBezTo>
                <a:lnTo>
                  <a:pt x="2330818" y="0"/>
                </a:lnTo>
                <a:cubicBezTo>
                  <a:pt x="2473849" y="0"/>
                  <a:pt x="2589798" y="115949"/>
                  <a:pt x="2589798" y="258980"/>
                </a:cubicBezTo>
                <a:lnTo>
                  <a:pt x="2589798" y="3615597"/>
                </a:lnTo>
                <a:cubicBezTo>
                  <a:pt x="2589798" y="3758628"/>
                  <a:pt x="2473849" y="3874577"/>
                  <a:pt x="2330818" y="3874577"/>
                </a:cubicBezTo>
                <a:lnTo>
                  <a:pt x="258980" y="3874577"/>
                </a:lnTo>
                <a:cubicBezTo>
                  <a:pt x="115949" y="3874577"/>
                  <a:pt x="0" y="3758628"/>
                  <a:pt x="0" y="3615597"/>
                </a:cubicBezTo>
                <a:lnTo>
                  <a:pt x="0" y="25898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160020" bIns="2872224" numCol="1" spcCol="1270" anchor="ctr" anchorCtr="0">
            <a:noAutofit/>
          </a:bodyPr>
          <a:lstStyle/>
          <a:p>
            <a:pPr lvl="0" algn="ctr" defTabSz="1866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Pure</a:t>
            </a:r>
            <a:endParaRPr lang="ru-RU" sz="4200" kern="1200" dirty="0"/>
          </a:p>
        </p:txBody>
      </p:sp>
      <p:sp>
        <p:nvSpPr>
          <p:cNvPr id="22" name="Полилиния 21"/>
          <p:cNvSpPr/>
          <p:nvPr/>
        </p:nvSpPr>
        <p:spPr>
          <a:xfrm>
            <a:off x="3537668" y="1960866"/>
            <a:ext cx="2071838" cy="761199"/>
          </a:xfrm>
          <a:custGeom>
            <a:avLst/>
            <a:gdLst>
              <a:gd name="connsiteX0" fmla="*/ 0 w 2071838"/>
              <a:gd name="connsiteY0" fmla="*/ 76120 h 761199"/>
              <a:gd name="connsiteX1" fmla="*/ 76120 w 2071838"/>
              <a:gd name="connsiteY1" fmla="*/ 0 h 761199"/>
              <a:gd name="connsiteX2" fmla="*/ 1995718 w 2071838"/>
              <a:gd name="connsiteY2" fmla="*/ 0 h 761199"/>
              <a:gd name="connsiteX3" fmla="*/ 2071838 w 2071838"/>
              <a:gd name="connsiteY3" fmla="*/ 76120 h 761199"/>
              <a:gd name="connsiteX4" fmla="*/ 2071838 w 2071838"/>
              <a:gd name="connsiteY4" fmla="*/ 685079 h 761199"/>
              <a:gd name="connsiteX5" fmla="*/ 1995718 w 2071838"/>
              <a:gd name="connsiteY5" fmla="*/ 761199 h 761199"/>
              <a:gd name="connsiteX6" fmla="*/ 76120 w 2071838"/>
              <a:gd name="connsiteY6" fmla="*/ 761199 h 761199"/>
              <a:gd name="connsiteX7" fmla="*/ 0 w 2071838"/>
              <a:gd name="connsiteY7" fmla="*/ 685079 h 761199"/>
              <a:gd name="connsiteX8" fmla="*/ 0 w 2071838"/>
              <a:gd name="connsiteY8" fmla="*/ 76120 h 7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761199">
                <a:moveTo>
                  <a:pt x="0" y="76120"/>
                </a:moveTo>
                <a:cubicBezTo>
                  <a:pt x="0" y="34080"/>
                  <a:pt x="34080" y="0"/>
                  <a:pt x="76120" y="0"/>
                </a:cubicBezTo>
                <a:lnTo>
                  <a:pt x="1995718" y="0"/>
                </a:lnTo>
                <a:cubicBezTo>
                  <a:pt x="2037758" y="0"/>
                  <a:pt x="2071838" y="34080"/>
                  <a:pt x="2071838" y="76120"/>
                </a:cubicBezTo>
                <a:lnTo>
                  <a:pt x="2071838" y="685079"/>
                </a:lnTo>
                <a:cubicBezTo>
                  <a:pt x="2071838" y="727119"/>
                  <a:pt x="2037758" y="761199"/>
                  <a:pt x="1995718" y="761199"/>
                </a:cubicBezTo>
                <a:lnTo>
                  <a:pt x="76120" y="761199"/>
                </a:lnTo>
                <a:cubicBezTo>
                  <a:pt x="34080" y="761199"/>
                  <a:pt x="0" y="727119"/>
                  <a:pt x="0" y="685079"/>
                </a:cubicBezTo>
                <a:lnTo>
                  <a:pt x="0" y="761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75" tIns="64205" rIns="78175" bIns="64205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Avalonia</a:t>
            </a:r>
            <a:endParaRPr lang="ru-RU" sz="2200" kern="1200" dirty="0"/>
          </a:p>
        </p:txBody>
      </p:sp>
      <p:sp>
        <p:nvSpPr>
          <p:cNvPr id="23" name="Полилиния 22"/>
          <p:cNvSpPr/>
          <p:nvPr/>
        </p:nvSpPr>
        <p:spPr>
          <a:xfrm>
            <a:off x="3537668" y="2839173"/>
            <a:ext cx="2071838" cy="761199"/>
          </a:xfrm>
          <a:custGeom>
            <a:avLst/>
            <a:gdLst>
              <a:gd name="connsiteX0" fmla="*/ 0 w 2071838"/>
              <a:gd name="connsiteY0" fmla="*/ 76120 h 761199"/>
              <a:gd name="connsiteX1" fmla="*/ 76120 w 2071838"/>
              <a:gd name="connsiteY1" fmla="*/ 0 h 761199"/>
              <a:gd name="connsiteX2" fmla="*/ 1995718 w 2071838"/>
              <a:gd name="connsiteY2" fmla="*/ 0 h 761199"/>
              <a:gd name="connsiteX3" fmla="*/ 2071838 w 2071838"/>
              <a:gd name="connsiteY3" fmla="*/ 76120 h 761199"/>
              <a:gd name="connsiteX4" fmla="*/ 2071838 w 2071838"/>
              <a:gd name="connsiteY4" fmla="*/ 685079 h 761199"/>
              <a:gd name="connsiteX5" fmla="*/ 1995718 w 2071838"/>
              <a:gd name="connsiteY5" fmla="*/ 761199 h 761199"/>
              <a:gd name="connsiteX6" fmla="*/ 76120 w 2071838"/>
              <a:gd name="connsiteY6" fmla="*/ 761199 h 761199"/>
              <a:gd name="connsiteX7" fmla="*/ 0 w 2071838"/>
              <a:gd name="connsiteY7" fmla="*/ 685079 h 761199"/>
              <a:gd name="connsiteX8" fmla="*/ 0 w 2071838"/>
              <a:gd name="connsiteY8" fmla="*/ 76120 h 7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761199">
                <a:moveTo>
                  <a:pt x="0" y="76120"/>
                </a:moveTo>
                <a:cubicBezTo>
                  <a:pt x="0" y="34080"/>
                  <a:pt x="34080" y="0"/>
                  <a:pt x="76120" y="0"/>
                </a:cubicBezTo>
                <a:lnTo>
                  <a:pt x="1995718" y="0"/>
                </a:lnTo>
                <a:cubicBezTo>
                  <a:pt x="2037758" y="0"/>
                  <a:pt x="2071838" y="34080"/>
                  <a:pt x="2071838" y="76120"/>
                </a:cubicBezTo>
                <a:lnTo>
                  <a:pt x="2071838" y="685079"/>
                </a:lnTo>
                <a:cubicBezTo>
                  <a:pt x="2071838" y="727119"/>
                  <a:pt x="2037758" y="761199"/>
                  <a:pt x="1995718" y="761199"/>
                </a:cubicBezTo>
                <a:lnTo>
                  <a:pt x="76120" y="761199"/>
                </a:lnTo>
                <a:cubicBezTo>
                  <a:pt x="34080" y="761199"/>
                  <a:pt x="0" y="727119"/>
                  <a:pt x="0" y="685079"/>
                </a:cubicBezTo>
                <a:lnTo>
                  <a:pt x="0" y="761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75" tIns="64205" rIns="78175" bIns="64205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Eto.Forms</a:t>
            </a:r>
            <a:endParaRPr lang="ru-RU" sz="2200" kern="1200" dirty="0"/>
          </a:p>
        </p:txBody>
      </p:sp>
      <p:sp>
        <p:nvSpPr>
          <p:cNvPr id="24" name="Полилиния 23"/>
          <p:cNvSpPr/>
          <p:nvPr/>
        </p:nvSpPr>
        <p:spPr>
          <a:xfrm>
            <a:off x="3537668" y="3717479"/>
            <a:ext cx="2071838" cy="761199"/>
          </a:xfrm>
          <a:custGeom>
            <a:avLst/>
            <a:gdLst>
              <a:gd name="connsiteX0" fmla="*/ 0 w 2071838"/>
              <a:gd name="connsiteY0" fmla="*/ 76120 h 761199"/>
              <a:gd name="connsiteX1" fmla="*/ 76120 w 2071838"/>
              <a:gd name="connsiteY1" fmla="*/ 0 h 761199"/>
              <a:gd name="connsiteX2" fmla="*/ 1995718 w 2071838"/>
              <a:gd name="connsiteY2" fmla="*/ 0 h 761199"/>
              <a:gd name="connsiteX3" fmla="*/ 2071838 w 2071838"/>
              <a:gd name="connsiteY3" fmla="*/ 76120 h 761199"/>
              <a:gd name="connsiteX4" fmla="*/ 2071838 w 2071838"/>
              <a:gd name="connsiteY4" fmla="*/ 685079 h 761199"/>
              <a:gd name="connsiteX5" fmla="*/ 1995718 w 2071838"/>
              <a:gd name="connsiteY5" fmla="*/ 761199 h 761199"/>
              <a:gd name="connsiteX6" fmla="*/ 76120 w 2071838"/>
              <a:gd name="connsiteY6" fmla="*/ 761199 h 761199"/>
              <a:gd name="connsiteX7" fmla="*/ 0 w 2071838"/>
              <a:gd name="connsiteY7" fmla="*/ 685079 h 761199"/>
              <a:gd name="connsiteX8" fmla="*/ 0 w 2071838"/>
              <a:gd name="connsiteY8" fmla="*/ 76120 h 7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761199">
                <a:moveTo>
                  <a:pt x="0" y="76120"/>
                </a:moveTo>
                <a:cubicBezTo>
                  <a:pt x="0" y="34080"/>
                  <a:pt x="34080" y="0"/>
                  <a:pt x="76120" y="0"/>
                </a:cubicBezTo>
                <a:lnTo>
                  <a:pt x="1995718" y="0"/>
                </a:lnTo>
                <a:cubicBezTo>
                  <a:pt x="2037758" y="0"/>
                  <a:pt x="2071838" y="34080"/>
                  <a:pt x="2071838" y="76120"/>
                </a:cubicBezTo>
                <a:lnTo>
                  <a:pt x="2071838" y="685079"/>
                </a:lnTo>
                <a:cubicBezTo>
                  <a:pt x="2071838" y="727119"/>
                  <a:pt x="2037758" y="761199"/>
                  <a:pt x="1995718" y="761199"/>
                </a:cubicBezTo>
                <a:lnTo>
                  <a:pt x="76120" y="761199"/>
                </a:lnTo>
                <a:cubicBezTo>
                  <a:pt x="34080" y="761199"/>
                  <a:pt x="0" y="727119"/>
                  <a:pt x="0" y="685079"/>
                </a:cubicBezTo>
                <a:lnTo>
                  <a:pt x="0" y="761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75" tIns="64205" rIns="78175" bIns="64205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XWT</a:t>
            </a:r>
            <a:endParaRPr lang="ru-RU" sz="2200" kern="1200" dirty="0"/>
          </a:p>
        </p:txBody>
      </p:sp>
      <p:sp>
        <p:nvSpPr>
          <p:cNvPr id="25" name="Полилиния 24"/>
          <p:cNvSpPr/>
          <p:nvPr/>
        </p:nvSpPr>
        <p:spPr>
          <a:xfrm>
            <a:off x="6062722" y="798162"/>
            <a:ext cx="2589798" cy="3874577"/>
          </a:xfrm>
          <a:custGeom>
            <a:avLst/>
            <a:gdLst>
              <a:gd name="connsiteX0" fmla="*/ 0 w 2589798"/>
              <a:gd name="connsiteY0" fmla="*/ 258980 h 3874577"/>
              <a:gd name="connsiteX1" fmla="*/ 258980 w 2589798"/>
              <a:gd name="connsiteY1" fmla="*/ 0 h 3874577"/>
              <a:gd name="connsiteX2" fmla="*/ 2330818 w 2589798"/>
              <a:gd name="connsiteY2" fmla="*/ 0 h 3874577"/>
              <a:gd name="connsiteX3" fmla="*/ 2589798 w 2589798"/>
              <a:gd name="connsiteY3" fmla="*/ 258980 h 3874577"/>
              <a:gd name="connsiteX4" fmla="*/ 2589798 w 2589798"/>
              <a:gd name="connsiteY4" fmla="*/ 3615597 h 3874577"/>
              <a:gd name="connsiteX5" fmla="*/ 2330818 w 2589798"/>
              <a:gd name="connsiteY5" fmla="*/ 3874577 h 3874577"/>
              <a:gd name="connsiteX6" fmla="*/ 258980 w 2589798"/>
              <a:gd name="connsiteY6" fmla="*/ 3874577 h 3874577"/>
              <a:gd name="connsiteX7" fmla="*/ 0 w 2589798"/>
              <a:gd name="connsiteY7" fmla="*/ 3615597 h 3874577"/>
              <a:gd name="connsiteX8" fmla="*/ 0 w 2589798"/>
              <a:gd name="connsiteY8" fmla="*/ 258980 h 387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798" h="3874577">
                <a:moveTo>
                  <a:pt x="0" y="258980"/>
                </a:moveTo>
                <a:cubicBezTo>
                  <a:pt x="0" y="115949"/>
                  <a:pt x="115949" y="0"/>
                  <a:pt x="258980" y="0"/>
                </a:cubicBezTo>
                <a:lnTo>
                  <a:pt x="2330818" y="0"/>
                </a:lnTo>
                <a:cubicBezTo>
                  <a:pt x="2473849" y="0"/>
                  <a:pt x="2589798" y="115949"/>
                  <a:pt x="2589798" y="258980"/>
                </a:cubicBezTo>
                <a:lnTo>
                  <a:pt x="2589798" y="3615597"/>
                </a:lnTo>
                <a:cubicBezTo>
                  <a:pt x="2589798" y="3758628"/>
                  <a:pt x="2473849" y="3874577"/>
                  <a:pt x="2330818" y="3874577"/>
                </a:cubicBezTo>
                <a:lnTo>
                  <a:pt x="258980" y="3874577"/>
                </a:lnTo>
                <a:cubicBezTo>
                  <a:pt x="115949" y="3874577"/>
                  <a:pt x="0" y="3758628"/>
                  <a:pt x="0" y="3615597"/>
                </a:cubicBezTo>
                <a:lnTo>
                  <a:pt x="0" y="25898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160020" bIns="2872224" numCol="1" spcCol="1270" anchor="ctr" anchorCtr="0">
            <a:noAutofit/>
          </a:bodyPr>
          <a:lstStyle/>
          <a:p>
            <a:pPr lvl="0" algn="ctr" defTabSz="1866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HTML/CSS</a:t>
            </a:r>
            <a:endParaRPr lang="ru-RU" sz="4200" kern="1200" dirty="0"/>
          </a:p>
        </p:txBody>
      </p:sp>
      <p:sp>
        <p:nvSpPr>
          <p:cNvPr id="26" name="Полилиния 25"/>
          <p:cNvSpPr/>
          <p:nvPr/>
        </p:nvSpPr>
        <p:spPr>
          <a:xfrm>
            <a:off x="6321702" y="1961670"/>
            <a:ext cx="2071838" cy="1168237"/>
          </a:xfrm>
          <a:custGeom>
            <a:avLst/>
            <a:gdLst>
              <a:gd name="connsiteX0" fmla="*/ 0 w 2071838"/>
              <a:gd name="connsiteY0" fmla="*/ 116824 h 1168237"/>
              <a:gd name="connsiteX1" fmla="*/ 116824 w 2071838"/>
              <a:gd name="connsiteY1" fmla="*/ 0 h 1168237"/>
              <a:gd name="connsiteX2" fmla="*/ 1955014 w 2071838"/>
              <a:gd name="connsiteY2" fmla="*/ 0 h 1168237"/>
              <a:gd name="connsiteX3" fmla="*/ 2071838 w 2071838"/>
              <a:gd name="connsiteY3" fmla="*/ 116824 h 1168237"/>
              <a:gd name="connsiteX4" fmla="*/ 2071838 w 2071838"/>
              <a:gd name="connsiteY4" fmla="*/ 1051413 h 1168237"/>
              <a:gd name="connsiteX5" fmla="*/ 1955014 w 2071838"/>
              <a:gd name="connsiteY5" fmla="*/ 1168237 h 1168237"/>
              <a:gd name="connsiteX6" fmla="*/ 116824 w 2071838"/>
              <a:gd name="connsiteY6" fmla="*/ 1168237 h 1168237"/>
              <a:gd name="connsiteX7" fmla="*/ 0 w 2071838"/>
              <a:gd name="connsiteY7" fmla="*/ 1051413 h 1168237"/>
              <a:gd name="connsiteX8" fmla="*/ 0 w 2071838"/>
              <a:gd name="connsiteY8" fmla="*/ 116824 h 116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1168237">
                <a:moveTo>
                  <a:pt x="0" y="116824"/>
                </a:moveTo>
                <a:cubicBezTo>
                  <a:pt x="0" y="52304"/>
                  <a:pt x="52304" y="0"/>
                  <a:pt x="116824" y="0"/>
                </a:cubicBezTo>
                <a:lnTo>
                  <a:pt x="1955014" y="0"/>
                </a:lnTo>
                <a:cubicBezTo>
                  <a:pt x="2019534" y="0"/>
                  <a:pt x="2071838" y="52304"/>
                  <a:pt x="2071838" y="116824"/>
                </a:cubicBezTo>
                <a:lnTo>
                  <a:pt x="2071838" y="1051413"/>
                </a:lnTo>
                <a:cubicBezTo>
                  <a:pt x="2071838" y="1115933"/>
                  <a:pt x="2019534" y="1168237"/>
                  <a:pt x="1955014" y="1168237"/>
                </a:cubicBezTo>
                <a:lnTo>
                  <a:pt x="116824" y="1168237"/>
                </a:lnTo>
                <a:cubicBezTo>
                  <a:pt x="52304" y="1168237"/>
                  <a:pt x="0" y="1115933"/>
                  <a:pt x="0" y="1051413"/>
                </a:cubicBezTo>
                <a:lnTo>
                  <a:pt x="0" y="116824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0096" tIns="76126" rIns="90096" bIns="76126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Electron.Net</a:t>
            </a:r>
            <a:endParaRPr lang="ru-RU" sz="2200" kern="1200" dirty="0"/>
          </a:p>
        </p:txBody>
      </p:sp>
      <p:sp>
        <p:nvSpPr>
          <p:cNvPr id="27" name="Полилиния 26"/>
          <p:cNvSpPr/>
          <p:nvPr/>
        </p:nvSpPr>
        <p:spPr>
          <a:xfrm>
            <a:off x="6321702" y="3309637"/>
            <a:ext cx="2071838" cy="1168237"/>
          </a:xfrm>
          <a:custGeom>
            <a:avLst/>
            <a:gdLst>
              <a:gd name="connsiteX0" fmla="*/ 0 w 2071838"/>
              <a:gd name="connsiteY0" fmla="*/ 116824 h 1168237"/>
              <a:gd name="connsiteX1" fmla="*/ 116824 w 2071838"/>
              <a:gd name="connsiteY1" fmla="*/ 0 h 1168237"/>
              <a:gd name="connsiteX2" fmla="*/ 1955014 w 2071838"/>
              <a:gd name="connsiteY2" fmla="*/ 0 h 1168237"/>
              <a:gd name="connsiteX3" fmla="*/ 2071838 w 2071838"/>
              <a:gd name="connsiteY3" fmla="*/ 116824 h 1168237"/>
              <a:gd name="connsiteX4" fmla="*/ 2071838 w 2071838"/>
              <a:gd name="connsiteY4" fmla="*/ 1051413 h 1168237"/>
              <a:gd name="connsiteX5" fmla="*/ 1955014 w 2071838"/>
              <a:gd name="connsiteY5" fmla="*/ 1168237 h 1168237"/>
              <a:gd name="connsiteX6" fmla="*/ 116824 w 2071838"/>
              <a:gd name="connsiteY6" fmla="*/ 1168237 h 1168237"/>
              <a:gd name="connsiteX7" fmla="*/ 0 w 2071838"/>
              <a:gd name="connsiteY7" fmla="*/ 1051413 h 1168237"/>
              <a:gd name="connsiteX8" fmla="*/ 0 w 2071838"/>
              <a:gd name="connsiteY8" fmla="*/ 116824 h 116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838" h="1168237">
                <a:moveTo>
                  <a:pt x="0" y="116824"/>
                </a:moveTo>
                <a:cubicBezTo>
                  <a:pt x="0" y="52304"/>
                  <a:pt x="52304" y="0"/>
                  <a:pt x="116824" y="0"/>
                </a:cubicBezTo>
                <a:lnTo>
                  <a:pt x="1955014" y="0"/>
                </a:lnTo>
                <a:cubicBezTo>
                  <a:pt x="2019534" y="0"/>
                  <a:pt x="2071838" y="52304"/>
                  <a:pt x="2071838" y="116824"/>
                </a:cubicBezTo>
                <a:lnTo>
                  <a:pt x="2071838" y="1051413"/>
                </a:lnTo>
                <a:cubicBezTo>
                  <a:pt x="2071838" y="1115933"/>
                  <a:pt x="2019534" y="1168237"/>
                  <a:pt x="1955014" y="1168237"/>
                </a:cubicBezTo>
                <a:lnTo>
                  <a:pt x="116824" y="1168237"/>
                </a:lnTo>
                <a:cubicBezTo>
                  <a:pt x="52304" y="1168237"/>
                  <a:pt x="0" y="1115933"/>
                  <a:pt x="0" y="1051413"/>
                </a:cubicBezTo>
                <a:lnTo>
                  <a:pt x="0" y="116824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0096" tIns="76126" rIns="90096" bIns="76126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SciterSharp</a:t>
            </a:r>
            <a:endParaRPr lang="ru-RU" sz="2200" kern="1200" dirty="0"/>
          </a:p>
        </p:txBody>
      </p:sp>
    </p:spTree>
    <p:extLst>
      <p:ext uri="{BB962C8B-B14F-4D97-AF65-F5344CB8AC3E}">
        <p14:creationId xmlns:p14="http://schemas.microsoft.com/office/powerpoint/2010/main" val="19702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D47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D47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D47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D47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ru-RU" dirty="0" smtClean="0"/>
              <a:t>… </a:t>
            </a:r>
            <a:r>
              <a:rPr lang="en-US" dirty="0" err="1" smtClean="0"/>
              <a:t>.Net</a:t>
            </a:r>
            <a:r>
              <a:rPr lang="en-US" dirty="0" smtClean="0"/>
              <a:t> Core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55786" y="2744724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5786" y="1822704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993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734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61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9767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541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508757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2019298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88914" y="2575560"/>
            <a:ext cx="4093526" cy="1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90160" y="2575560"/>
            <a:ext cx="3962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928610" y="335280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758940" y="3352800"/>
            <a:ext cx="1017826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AdvApi32.dll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91458" y="848941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Windows Forms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8940" y="8489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WPF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1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alternatives???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0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6062722" y="798162"/>
            <a:ext cx="2589798" cy="3874577"/>
            <a:chOff x="6062722" y="798162"/>
            <a:chExt cx="2589798" cy="3874577"/>
          </a:xfrm>
        </p:grpSpPr>
        <p:sp>
          <p:nvSpPr>
            <p:cNvPr id="11" name="Полилиния 10"/>
            <p:cNvSpPr/>
            <p:nvPr/>
          </p:nvSpPr>
          <p:spPr>
            <a:xfrm>
              <a:off x="6062722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HTML/CSS-based render</a:t>
              </a:r>
              <a:endParaRPr lang="ru-RU" sz="2300" kern="1200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408338" y="4024692"/>
              <a:ext cx="443103" cy="419577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764" y="4038146"/>
              <a:ext cx="333123" cy="392669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209" y="4003802"/>
              <a:ext cx="422910" cy="461357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494655" y="798162"/>
            <a:ext cx="2589798" cy="3874577"/>
            <a:chOff x="494655" y="798162"/>
            <a:chExt cx="2589798" cy="3874577"/>
          </a:xfrm>
        </p:grpSpPr>
        <p:sp>
          <p:nvSpPr>
            <p:cNvPr id="5" name="Полилиния 4"/>
            <p:cNvSpPr/>
            <p:nvPr/>
          </p:nvSpPr>
          <p:spPr>
            <a:xfrm>
              <a:off x="494655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Wrapper (binding) for cross-platform lib</a:t>
              </a:r>
              <a:endParaRPr lang="ru-RU" sz="2300" kern="1200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929521" y="3977162"/>
              <a:ext cx="443103" cy="41957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947" y="3990616"/>
              <a:ext cx="333123" cy="3926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39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18" name="Прямоугольник 17"/>
          <p:cNvSpPr/>
          <p:nvPr/>
        </p:nvSpPr>
        <p:spPr>
          <a:xfrm>
            <a:off x="701040" y="2834812"/>
            <a:ext cx="2261492" cy="90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GTK/QT/…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3278688" y="798162"/>
            <a:ext cx="2589798" cy="3874577"/>
            <a:chOff x="3278688" y="798162"/>
            <a:chExt cx="2589798" cy="3874577"/>
          </a:xfrm>
        </p:grpSpPr>
        <p:sp>
          <p:nvSpPr>
            <p:cNvPr id="8" name="Полилиния 7"/>
            <p:cNvSpPr/>
            <p:nvPr/>
          </p:nvSpPr>
          <p:spPr>
            <a:xfrm>
              <a:off x="3278688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300" kern="1200" dirty="0" smtClean="0"/>
                <a:t>«</a:t>
              </a:r>
              <a:r>
                <a:rPr lang="en-US" sz="2300" kern="1200" dirty="0" smtClean="0"/>
                <a:t>Pure</a:t>
              </a:r>
              <a:r>
                <a:rPr lang="ru-RU" sz="2300" kern="1200" dirty="0" smtClean="0"/>
                <a:t>»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.Net</a:t>
              </a:r>
              <a:r>
                <a:rPr lang="en-US" sz="2300" kern="1200" dirty="0" smtClean="0"/>
                <a:t> lib</a:t>
              </a:r>
              <a:endParaRPr lang="ru-RU" sz="2300" kern="1200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680341" y="3977162"/>
              <a:ext cx="443103" cy="419577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767" y="3990616"/>
              <a:ext cx="333123" cy="39266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1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22" name="Скругленный прямоугольник 21"/>
          <p:cNvSpPr/>
          <p:nvPr/>
        </p:nvSpPr>
        <p:spPr>
          <a:xfrm>
            <a:off x="707012" y="1894972"/>
            <a:ext cx="2255520" cy="289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binding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32563" y="3446026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246888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061212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32563" y="1673086"/>
            <a:ext cx="2255520" cy="1093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229861" y="1923640"/>
            <a:ext cx="2255520" cy="9571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229861" y="3440772"/>
            <a:ext cx="2255520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/ CSS engine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3782100" y="2836156"/>
            <a:ext cx="1637252" cy="507831"/>
            <a:chOff x="3782100" y="2836156"/>
            <a:chExt cx="1637252" cy="507831"/>
          </a:xfrm>
        </p:grpSpPr>
        <p:sp>
          <p:nvSpPr>
            <p:cNvPr id="36" name="Стрелка вниз 35"/>
            <p:cNvSpPr/>
            <p:nvPr/>
          </p:nvSpPr>
          <p:spPr>
            <a:xfrm>
              <a:off x="5125963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низ 36"/>
            <p:cNvSpPr/>
            <p:nvPr/>
          </p:nvSpPr>
          <p:spPr>
            <a:xfrm>
              <a:off x="3782100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58970" y="2836156"/>
              <a:ext cx="8835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</a:t>
              </a:r>
            </a:p>
            <a:p>
              <a:pPr algn="ctr"/>
              <a:r>
                <a:rPr lang="en-US" dirty="0" smtClean="0"/>
                <a:t>primitives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79235" y="2286906"/>
            <a:ext cx="1637252" cy="445532"/>
            <a:chOff x="1079235" y="2286906"/>
            <a:chExt cx="1637252" cy="445532"/>
          </a:xfrm>
        </p:grpSpPr>
        <p:sp>
          <p:nvSpPr>
            <p:cNvPr id="41" name="Стрелка вниз 40"/>
            <p:cNvSpPr/>
            <p:nvPr/>
          </p:nvSpPr>
          <p:spPr>
            <a:xfrm>
              <a:off x="2423098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>
              <a:off x="1079235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00986" y="2352689"/>
              <a:ext cx="75873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API calls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6549346" y="2944388"/>
            <a:ext cx="1637252" cy="445532"/>
            <a:chOff x="6549346" y="2944388"/>
            <a:chExt cx="1637252" cy="445532"/>
          </a:xfrm>
        </p:grpSpPr>
        <p:sp>
          <p:nvSpPr>
            <p:cNvPr id="44" name="Стрелка вниз 43"/>
            <p:cNvSpPr/>
            <p:nvPr/>
          </p:nvSpPr>
          <p:spPr>
            <a:xfrm>
              <a:off x="7893209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6549346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99026" y="3006222"/>
              <a:ext cx="9941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HTML / CSS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30927FF3-308C-457D-B5C9-4B82E295672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02BEFF-68C7-42CF-9BAD-A43A36D50B9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E1B11F-0056-4480-9BCC-4DF84AABC31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A61D5C-1733-4DEB-A6F9-20B302D8B2F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2C23C7F-346C-4F99-9A77-9CA95191233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B009000-05CD-4BF2-96C5-6305EAC7F78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8C6C12-D8D3-4242-9830-2A4A5F67ADB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2081</TotalTime>
  <Words>990</Words>
  <Application>Microsoft Office PowerPoint</Application>
  <PresentationFormat>Экран (16:9)</PresentationFormat>
  <Paragraphs>398</Paragraphs>
  <Slides>48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48</vt:i4>
      </vt:variant>
    </vt:vector>
  </HeadingPairs>
  <TitlesOfParts>
    <vt:vector size="58" baseType="lpstr">
      <vt:lpstr>&amp;quot</vt:lpstr>
      <vt:lpstr>Arial</vt:lpstr>
      <vt:lpstr>Calibri</vt:lpstr>
      <vt:lpstr>Calibri Light</vt:lpstr>
      <vt:lpstr>Consolas</vt:lpstr>
      <vt:lpstr>Oswald DemiBold</vt:lpstr>
      <vt:lpstr>Segoe UI</vt:lpstr>
      <vt:lpstr>Covers</vt:lpstr>
      <vt:lpstr>General</vt:lpstr>
      <vt:lpstr>Breakers</vt:lpstr>
      <vt:lpstr>Cross-platform GUI (desktop) in .Net</vt:lpstr>
      <vt:lpstr>Презентация PowerPoint</vt:lpstr>
      <vt:lpstr>Презентация PowerPoint</vt:lpstr>
      <vt:lpstr>Why desktop?</vt:lpstr>
      <vt:lpstr>Why .Net Desktop?</vt:lpstr>
      <vt:lpstr>BUT… .Net Core 3</vt:lpstr>
      <vt:lpstr>.Net Core 3 AND Desktop</vt:lpstr>
      <vt:lpstr>What alternatives???</vt:lpstr>
      <vt:lpstr>Types of GUI libs</vt:lpstr>
      <vt:lpstr>GUI libs (By types)</vt:lpstr>
      <vt:lpstr>bindings to cross platform libs</vt:lpstr>
      <vt:lpstr>Popular Cross-platform GUI libraries</vt:lpstr>
      <vt:lpstr>GTK</vt:lpstr>
      <vt:lpstr>Architecture</vt:lpstr>
      <vt:lpstr>GTK Language Bindings (~20)</vt:lpstr>
      <vt:lpstr>GTK for .Net</vt:lpstr>
      <vt:lpstr>Development</vt:lpstr>
      <vt:lpstr>Demo</vt:lpstr>
      <vt:lpstr>Презентация PowerPoint</vt:lpstr>
      <vt:lpstr>GTK# Pros &amp; Cons</vt:lpstr>
      <vt:lpstr>«PURE» .Net libs</vt:lpstr>
      <vt:lpstr>.Net GUI Cross platform Libs</vt:lpstr>
      <vt:lpstr>Eto.Forms</vt:lpstr>
      <vt:lpstr>Architecture</vt:lpstr>
      <vt:lpstr>Development</vt:lpstr>
      <vt:lpstr>DEVELOPMENT (VS 2017)</vt:lpstr>
      <vt:lpstr>Demo</vt:lpstr>
      <vt:lpstr>ETO.Forms Pros &amp; Cons</vt:lpstr>
      <vt:lpstr>Avalonia</vt:lpstr>
      <vt:lpstr>Architecture</vt:lpstr>
      <vt:lpstr>Development</vt:lpstr>
      <vt:lpstr>Development</vt:lpstr>
      <vt:lpstr>Development</vt:lpstr>
      <vt:lpstr>Demo</vt:lpstr>
      <vt:lpstr>Avalonia Pros &amp; Cons</vt:lpstr>
      <vt:lpstr>HTML/CSS-based frameworks</vt:lpstr>
      <vt:lpstr>HTML/CSS-based frameworks</vt:lpstr>
      <vt:lpstr>Electron.Net</vt:lpstr>
      <vt:lpstr>Electron Architecture</vt:lpstr>
      <vt:lpstr>Electron.NET Architecture</vt:lpstr>
      <vt:lpstr>DEVELOPMENT</vt:lpstr>
      <vt:lpstr>Development</vt:lpstr>
      <vt:lpstr>Demo</vt:lpstr>
      <vt:lpstr>Electron.Net Pros &amp; Cons</vt:lpstr>
      <vt:lpstr>Conclusions</vt:lpstr>
      <vt:lpstr>What to choose?</vt:lpstr>
      <vt:lpstr>OUT OF Scope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164</cp:revision>
  <dcterms:created xsi:type="dcterms:W3CDTF">2018-01-26T19:23:30Z</dcterms:created>
  <dcterms:modified xsi:type="dcterms:W3CDTF">2019-11-13T11:14:16Z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