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  <p:sldMasterId id="2147483676" r:id="rId5"/>
    <p:sldMasterId id="2147483663" r:id="rId6"/>
  </p:sldMasterIdLst>
  <p:notesMasterIdLst>
    <p:notesMasterId r:id="rId47"/>
  </p:notesMasterIdLst>
  <p:handoutMasterIdLst>
    <p:handoutMasterId r:id="rId48"/>
  </p:handoutMasterIdLst>
  <p:sldIdLst>
    <p:sldId id="270" r:id="rId7"/>
    <p:sldId id="257" r:id="rId8"/>
    <p:sldId id="308" r:id="rId9"/>
    <p:sldId id="293" r:id="rId10"/>
    <p:sldId id="296" r:id="rId11"/>
    <p:sldId id="309" r:id="rId12"/>
    <p:sldId id="292" r:id="rId13"/>
    <p:sldId id="310" r:id="rId14"/>
    <p:sldId id="272" r:id="rId15"/>
    <p:sldId id="311" r:id="rId16"/>
    <p:sldId id="273" r:id="rId17"/>
    <p:sldId id="274" r:id="rId18"/>
    <p:sldId id="291" r:id="rId19"/>
    <p:sldId id="275" r:id="rId20"/>
    <p:sldId id="298" r:id="rId21"/>
    <p:sldId id="276" r:id="rId22"/>
    <p:sldId id="294" r:id="rId23"/>
    <p:sldId id="304" r:id="rId24"/>
    <p:sldId id="312" r:id="rId25"/>
    <p:sldId id="300" r:id="rId26"/>
    <p:sldId id="279" r:id="rId27"/>
    <p:sldId id="280" r:id="rId28"/>
    <p:sldId id="284" r:id="rId29"/>
    <p:sldId id="297" r:id="rId30"/>
    <p:sldId id="301" r:id="rId31"/>
    <p:sldId id="305" r:id="rId32"/>
    <p:sldId id="302" r:id="rId33"/>
    <p:sldId id="281" r:id="rId34"/>
    <p:sldId id="282" r:id="rId35"/>
    <p:sldId id="283" r:id="rId36"/>
    <p:sldId id="285" r:id="rId37"/>
    <p:sldId id="303" r:id="rId38"/>
    <p:sldId id="286" r:id="rId39"/>
    <p:sldId id="306" r:id="rId40"/>
    <p:sldId id="307" r:id="rId41"/>
    <p:sldId id="287" r:id="rId42"/>
    <p:sldId id="288" r:id="rId43"/>
    <p:sldId id="268" r:id="rId44"/>
    <p:sldId id="290" r:id="rId45"/>
    <p:sldId id="289" r:id="rId4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D45"/>
    <a:srgbClr val="D35D47"/>
    <a:srgbClr val="222222"/>
    <a:srgbClr val="FEFEFE"/>
    <a:srgbClr val="CEDB53"/>
    <a:srgbClr val="464547"/>
    <a:srgbClr val="133C41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21" autoAdjust="0"/>
    <p:restoredTop sz="78977" autoAdjust="0"/>
  </p:normalViewPr>
  <p:slideViewPr>
    <p:cSldViewPr snapToGrid="0">
      <p:cViewPr varScale="1">
        <p:scale>
          <a:sx n="125" d="100"/>
          <a:sy n="125" d="100"/>
        </p:scale>
        <p:origin x="63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2.xml"/><Relationship Id="rId5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C6043A-E62F-4B0F-9B4D-3F9F3A51D98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4501BE1-4ECC-4985-B033-E483E4855B1F}">
      <dgm:prSet/>
      <dgm:spPr/>
      <dgm:t>
        <a:bodyPr/>
        <a:lstStyle/>
        <a:p>
          <a:pPr rtl="0"/>
          <a:r>
            <a:rPr lang="en-US" dirty="0" smtClean="0"/>
            <a:t>Intensive graphics</a:t>
          </a:r>
          <a:endParaRPr lang="ru-RU" dirty="0"/>
        </a:p>
      </dgm:t>
    </dgm:pt>
    <dgm:pt modelId="{F6FC1C40-8B9C-4213-8F9E-24BAE3E0A93D}" type="parTrans" cxnId="{DA00FEEF-3292-45EB-9954-54BA15B4408E}">
      <dgm:prSet/>
      <dgm:spPr/>
      <dgm:t>
        <a:bodyPr/>
        <a:lstStyle/>
        <a:p>
          <a:endParaRPr lang="ru-RU"/>
        </a:p>
      </dgm:t>
    </dgm:pt>
    <dgm:pt modelId="{97F0BA57-1D0E-4539-835B-4C06F2ABA7A3}" type="sibTrans" cxnId="{DA00FEEF-3292-45EB-9954-54BA15B4408E}">
      <dgm:prSet/>
      <dgm:spPr/>
      <dgm:t>
        <a:bodyPr/>
        <a:lstStyle/>
        <a:p>
          <a:endParaRPr lang="ru-RU"/>
        </a:p>
      </dgm:t>
    </dgm:pt>
    <dgm:pt modelId="{109F1C93-E33D-4E83-8BB8-D6619D82D4C3}">
      <dgm:prSet/>
      <dgm:spPr/>
      <dgm:t>
        <a:bodyPr/>
        <a:lstStyle/>
        <a:p>
          <a:pPr rtl="0"/>
          <a:r>
            <a:rPr lang="en-US" dirty="0" smtClean="0"/>
            <a:t>Low level (OS) specific</a:t>
          </a:r>
        </a:p>
      </dgm:t>
    </dgm:pt>
    <dgm:pt modelId="{6DE0DF9C-45DE-48B2-B670-48D24283D101}" type="parTrans" cxnId="{D804C580-A625-4132-BDE6-52E8BFBF5B62}">
      <dgm:prSet/>
      <dgm:spPr/>
      <dgm:t>
        <a:bodyPr/>
        <a:lstStyle/>
        <a:p>
          <a:endParaRPr lang="ru-RU"/>
        </a:p>
      </dgm:t>
    </dgm:pt>
    <dgm:pt modelId="{51FB78B5-CC98-408B-8833-6845E94358C2}" type="sibTrans" cxnId="{D804C580-A625-4132-BDE6-52E8BFBF5B62}">
      <dgm:prSet/>
      <dgm:spPr/>
      <dgm:t>
        <a:bodyPr/>
        <a:lstStyle/>
        <a:p>
          <a:endParaRPr lang="ru-RU"/>
        </a:p>
      </dgm:t>
    </dgm:pt>
    <dgm:pt modelId="{24AD644C-6817-4A85-A756-0754701615CF}">
      <dgm:prSet/>
      <dgm:spPr/>
      <dgm:t>
        <a:bodyPr/>
        <a:lstStyle/>
        <a:p>
          <a:pPr rtl="0"/>
          <a:r>
            <a:rPr lang="en-US" dirty="0" smtClean="0"/>
            <a:t>Hardware</a:t>
          </a:r>
        </a:p>
      </dgm:t>
    </dgm:pt>
    <dgm:pt modelId="{85C67036-D7FE-4DD9-AA20-EE6E6C238C0E}" type="parTrans" cxnId="{595F348A-5A46-45FE-BCBF-3A44B2602AA8}">
      <dgm:prSet/>
      <dgm:spPr/>
      <dgm:t>
        <a:bodyPr/>
        <a:lstStyle/>
        <a:p>
          <a:endParaRPr lang="ru-RU"/>
        </a:p>
      </dgm:t>
    </dgm:pt>
    <dgm:pt modelId="{50C474CE-EC1C-4199-8A9E-6EBE34A80AC9}" type="sibTrans" cxnId="{595F348A-5A46-45FE-BCBF-3A44B2602AA8}">
      <dgm:prSet/>
      <dgm:spPr/>
      <dgm:t>
        <a:bodyPr/>
        <a:lstStyle/>
        <a:p>
          <a:endParaRPr lang="ru-RU"/>
        </a:p>
      </dgm:t>
    </dgm:pt>
    <dgm:pt modelId="{BF377F93-01AD-41C7-B420-D3B87796C33F}">
      <dgm:prSet/>
      <dgm:spPr/>
      <dgm:t>
        <a:bodyPr/>
        <a:lstStyle/>
        <a:p>
          <a:pPr rtl="0"/>
          <a:r>
            <a:rPr lang="en-US" dirty="0" smtClean="0"/>
            <a:t>Customer requirements</a:t>
          </a:r>
        </a:p>
      </dgm:t>
    </dgm:pt>
    <dgm:pt modelId="{E9FA027C-3985-41E7-B7BA-D3623BA2099F}" type="parTrans" cxnId="{50D81173-EE49-4148-9283-F825E8F3AB2A}">
      <dgm:prSet/>
      <dgm:spPr/>
      <dgm:t>
        <a:bodyPr/>
        <a:lstStyle/>
        <a:p>
          <a:endParaRPr lang="ru-RU"/>
        </a:p>
      </dgm:t>
    </dgm:pt>
    <dgm:pt modelId="{4F2CF05D-62DE-42EB-B369-E288E2F7D351}" type="sibTrans" cxnId="{50D81173-EE49-4148-9283-F825E8F3AB2A}">
      <dgm:prSet/>
      <dgm:spPr/>
      <dgm:t>
        <a:bodyPr/>
        <a:lstStyle/>
        <a:p>
          <a:endParaRPr lang="ru-RU"/>
        </a:p>
      </dgm:t>
    </dgm:pt>
    <dgm:pt modelId="{8E19BEEF-8872-41F8-BE55-0FADB5D14492}" type="pres">
      <dgm:prSet presAssocID="{E5C6043A-E62F-4B0F-9B4D-3F9F3A51D98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A2B3221-5EB7-465E-96D4-FE9EC71DDCF7}" type="pres">
      <dgm:prSet presAssocID="{44501BE1-4ECC-4985-B033-E483E4855B1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55F05E8-51B5-4041-87F0-6C06DC973BAC}" type="pres">
      <dgm:prSet presAssocID="{97F0BA57-1D0E-4539-835B-4C06F2ABA7A3}" presName="spacer" presStyleCnt="0"/>
      <dgm:spPr/>
    </dgm:pt>
    <dgm:pt modelId="{ADD4C7FE-EEBC-47D5-967B-87DFC7ABE732}" type="pres">
      <dgm:prSet presAssocID="{109F1C93-E33D-4E83-8BB8-D6619D82D4C3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EEBCC34-410B-40D2-B78C-1815699EA749}" type="pres">
      <dgm:prSet presAssocID="{51FB78B5-CC98-408B-8833-6845E94358C2}" presName="spacer" presStyleCnt="0"/>
      <dgm:spPr/>
    </dgm:pt>
    <dgm:pt modelId="{690DBE5A-0FBE-469C-AF24-AD85B61DBED2}" type="pres">
      <dgm:prSet presAssocID="{24AD644C-6817-4A85-A756-0754701615C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8AE2446-1061-4C08-B893-FC34B3A64C95}" type="pres">
      <dgm:prSet presAssocID="{50C474CE-EC1C-4199-8A9E-6EBE34A80AC9}" presName="spacer" presStyleCnt="0"/>
      <dgm:spPr/>
    </dgm:pt>
    <dgm:pt modelId="{B01A8788-2CF8-4559-9F1E-06D5F8F23030}" type="pres">
      <dgm:prSet presAssocID="{BF377F93-01AD-41C7-B420-D3B87796C33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95F348A-5A46-45FE-BCBF-3A44B2602AA8}" srcId="{E5C6043A-E62F-4B0F-9B4D-3F9F3A51D983}" destId="{24AD644C-6817-4A85-A756-0754701615CF}" srcOrd="2" destOrd="0" parTransId="{85C67036-D7FE-4DD9-AA20-EE6E6C238C0E}" sibTransId="{50C474CE-EC1C-4199-8A9E-6EBE34A80AC9}"/>
    <dgm:cxn modelId="{260A1C03-5D1F-48E4-A0EE-892DEA13459E}" type="presOf" srcId="{24AD644C-6817-4A85-A756-0754701615CF}" destId="{690DBE5A-0FBE-469C-AF24-AD85B61DBED2}" srcOrd="0" destOrd="0" presId="urn:microsoft.com/office/officeart/2005/8/layout/vList2"/>
    <dgm:cxn modelId="{343195E1-3874-47A3-AFA3-89BE59630287}" type="presOf" srcId="{BF377F93-01AD-41C7-B420-D3B87796C33F}" destId="{B01A8788-2CF8-4559-9F1E-06D5F8F23030}" srcOrd="0" destOrd="0" presId="urn:microsoft.com/office/officeart/2005/8/layout/vList2"/>
    <dgm:cxn modelId="{D7453842-6BB7-46FA-830A-D3C66327319A}" type="presOf" srcId="{44501BE1-4ECC-4985-B033-E483E4855B1F}" destId="{FA2B3221-5EB7-465E-96D4-FE9EC71DDCF7}" srcOrd="0" destOrd="0" presId="urn:microsoft.com/office/officeart/2005/8/layout/vList2"/>
    <dgm:cxn modelId="{50D81173-EE49-4148-9283-F825E8F3AB2A}" srcId="{E5C6043A-E62F-4B0F-9B4D-3F9F3A51D983}" destId="{BF377F93-01AD-41C7-B420-D3B87796C33F}" srcOrd="3" destOrd="0" parTransId="{E9FA027C-3985-41E7-B7BA-D3623BA2099F}" sibTransId="{4F2CF05D-62DE-42EB-B369-E288E2F7D351}"/>
    <dgm:cxn modelId="{9EDD28B2-7A1B-4523-ACC4-12B51084DB09}" type="presOf" srcId="{109F1C93-E33D-4E83-8BB8-D6619D82D4C3}" destId="{ADD4C7FE-EEBC-47D5-967B-87DFC7ABE732}" srcOrd="0" destOrd="0" presId="urn:microsoft.com/office/officeart/2005/8/layout/vList2"/>
    <dgm:cxn modelId="{DA00FEEF-3292-45EB-9954-54BA15B4408E}" srcId="{E5C6043A-E62F-4B0F-9B4D-3F9F3A51D983}" destId="{44501BE1-4ECC-4985-B033-E483E4855B1F}" srcOrd="0" destOrd="0" parTransId="{F6FC1C40-8B9C-4213-8F9E-24BAE3E0A93D}" sibTransId="{97F0BA57-1D0E-4539-835B-4C06F2ABA7A3}"/>
    <dgm:cxn modelId="{D804C580-A625-4132-BDE6-52E8BFBF5B62}" srcId="{E5C6043A-E62F-4B0F-9B4D-3F9F3A51D983}" destId="{109F1C93-E33D-4E83-8BB8-D6619D82D4C3}" srcOrd="1" destOrd="0" parTransId="{6DE0DF9C-45DE-48B2-B670-48D24283D101}" sibTransId="{51FB78B5-CC98-408B-8833-6845E94358C2}"/>
    <dgm:cxn modelId="{2A021CAF-2134-430D-8756-66B19A7CA89A}" type="presOf" srcId="{E5C6043A-E62F-4B0F-9B4D-3F9F3A51D983}" destId="{8E19BEEF-8872-41F8-BE55-0FADB5D14492}" srcOrd="0" destOrd="0" presId="urn:microsoft.com/office/officeart/2005/8/layout/vList2"/>
    <dgm:cxn modelId="{0700E773-A81B-4582-B8C0-C43DFE0A84EC}" type="presParOf" srcId="{8E19BEEF-8872-41F8-BE55-0FADB5D14492}" destId="{FA2B3221-5EB7-465E-96D4-FE9EC71DDCF7}" srcOrd="0" destOrd="0" presId="urn:microsoft.com/office/officeart/2005/8/layout/vList2"/>
    <dgm:cxn modelId="{B15567C5-07D4-4279-900B-A03F022D0A41}" type="presParOf" srcId="{8E19BEEF-8872-41F8-BE55-0FADB5D14492}" destId="{355F05E8-51B5-4041-87F0-6C06DC973BAC}" srcOrd="1" destOrd="0" presId="urn:microsoft.com/office/officeart/2005/8/layout/vList2"/>
    <dgm:cxn modelId="{A7CE2A0A-8EAA-4AD8-BEF4-2CF4AFE59654}" type="presParOf" srcId="{8E19BEEF-8872-41F8-BE55-0FADB5D14492}" destId="{ADD4C7FE-EEBC-47D5-967B-87DFC7ABE732}" srcOrd="2" destOrd="0" presId="urn:microsoft.com/office/officeart/2005/8/layout/vList2"/>
    <dgm:cxn modelId="{8091D1D1-D1B5-4C61-A9EA-B2A6A8376EC9}" type="presParOf" srcId="{8E19BEEF-8872-41F8-BE55-0FADB5D14492}" destId="{7EEBCC34-410B-40D2-B78C-1815699EA749}" srcOrd="3" destOrd="0" presId="urn:microsoft.com/office/officeart/2005/8/layout/vList2"/>
    <dgm:cxn modelId="{11E5AB44-F9BA-4CDB-9D14-462F2C393AED}" type="presParOf" srcId="{8E19BEEF-8872-41F8-BE55-0FADB5D14492}" destId="{690DBE5A-0FBE-469C-AF24-AD85B61DBED2}" srcOrd="4" destOrd="0" presId="urn:microsoft.com/office/officeart/2005/8/layout/vList2"/>
    <dgm:cxn modelId="{D2AB1913-392C-4A2E-A6DF-1FC027A5B2CA}" type="presParOf" srcId="{8E19BEEF-8872-41F8-BE55-0FADB5D14492}" destId="{48AE2446-1061-4C08-B893-FC34B3A64C95}" srcOrd="5" destOrd="0" presId="urn:microsoft.com/office/officeart/2005/8/layout/vList2"/>
    <dgm:cxn modelId="{CC3D38C2-F003-456C-A9AA-8D50DB6F6D4A}" type="presParOf" srcId="{8E19BEEF-8872-41F8-BE55-0FADB5D14492}" destId="{B01A8788-2CF8-4559-9F1E-06D5F8F2303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C6043A-E62F-4B0F-9B4D-3F9F3A51D98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4501BE1-4ECC-4985-B033-E483E4855B1F}">
      <dgm:prSet/>
      <dgm:spPr/>
      <dgm:t>
        <a:bodyPr/>
        <a:lstStyle/>
        <a:p>
          <a:pPr rtl="0"/>
          <a:r>
            <a:rPr lang="en-US" dirty="0" smtClean="0"/>
            <a:t>Available code</a:t>
          </a:r>
          <a:endParaRPr lang="ru-RU" dirty="0"/>
        </a:p>
      </dgm:t>
    </dgm:pt>
    <dgm:pt modelId="{F6FC1C40-8B9C-4213-8F9E-24BAE3E0A93D}" type="parTrans" cxnId="{DA00FEEF-3292-45EB-9954-54BA15B4408E}">
      <dgm:prSet/>
      <dgm:spPr/>
      <dgm:t>
        <a:bodyPr/>
        <a:lstStyle/>
        <a:p>
          <a:endParaRPr lang="ru-RU"/>
        </a:p>
      </dgm:t>
    </dgm:pt>
    <dgm:pt modelId="{97F0BA57-1D0E-4539-835B-4C06F2ABA7A3}" type="sibTrans" cxnId="{DA00FEEF-3292-45EB-9954-54BA15B4408E}">
      <dgm:prSet/>
      <dgm:spPr/>
      <dgm:t>
        <a:bodyPr/>
        <a:lstStyle/>
        <a:p>
          <a:endParaRPr lang="ru-RU"/>
        </a:p>
      </dgm:t>
    </dgm:pt>
    <dgm:pt modelId="{109F1C93-E33D-4E83-8BB8-D6619D82D4C3}">
      <dgm:prSet/>
      <dgm:spPr/>
      <dgm:t>
        <a:bodyPr/>
        <a:lstStyle/>
        <a:p>
          <a:pPr rtl="0"/>
          <a:r>
            <a:rPr lang="en-US" dirty="0" err="1" smtClean="0"/>
            <a:t>.</a:t>
          </a:r>
          <a:r>
            <a:rPr lang="en-US" err="1" smtClean="0"/>
            <a:t>Net</a:t>
          </a:r>
          <a:r>
            <a:rPr lang="en-US" smtClean="0"/>
            <a:t>-only library/API</a:t>
          </a:r>
          <a:endParaRPr lang="en-US" dirty="0" smtClean="0"/>
        </a:p>
      </dgm:t>
    </dgm:pt>
    <dgm:pt modelId="{6DE0DF9C-45DE-48B2-B670-48D24283D101}" type="parTrans" cxnId="{D804C580-A625-4132-BDE6-52E8BFBF5B62}">
      <dgm:prSet/>
      <dgm:spPr/>
      <dgm:t>
        <a:bodyPr/>
        <a:lstStyle/>
        <a:p>
          <a:endParaRPr lang="ru-RU"/>
        </a:p>
      </dgm:t>
    </dgm:pt>
    <dgm:pt modelId="{51FB78B5-CC98-408B-8833-6845E94358C2}" type="sibTrans" cxnId="{D804C580-A625-4132-BDE6-52E8BFBF5B62}">
      <dgm:prSet/>
      <dgm:spPr/>
      <dgm:t>
        <a:bodyPr/>
        <a:lstStyle/>
        <a:p>
          <a:endParaRPr lang="ru-RU"/>
        </a:p>
      </dgm:t>
    </dgm:pt>
    <dgm:pt modelId="{E136B59A-0EEF-4049-825C-51318701B1BB}">
      <dgm:prSet/>
      <dgm:spPr/>
      <dgm:t>
        <a:bodyPr/>
        <a:lstStyle/>
        <a:p>
          <a:pPr rtl="0"/>
          <a:r>
            <a:rPr lang="en-US" dirty="0" err="1" smtClean="0"/>
            <a:t>.Net</a:t>
          </a:r>
          <a:r>
            <a:rPr lang="en-US" dirty="0" smtClean="0"/>
            <a:t> team</a:t>
          </a:r>
        </a:p>
      </dgm:t>
    </dgm:pt>
    <dgm:pt modelId="{386537F5-8A11-45FB-AECF-AB61C5329FD6}" type="parTrans" cxnId="{908C861F-4F76-45BE-A905-40CB28BCDA97}">
      <dgm:prSet/>
      <dgm:spPr/>
      <dgm:t>
        <a:bodyPr/>
        <a:lstStyle/>
        <a:p>
          <a:endParaRPr lang="ru-RU"/>
        </a:p>
      </dgm:t>
    </dgm:pt>
    <dgm:pt modelId="{3E0E29DF-E482-4F04-9452-94FD3E6A0AEA}" type="sibTrans" cxnId="{908C861F-4F76-45BE-A905-40CB28BCDA97}">
      <dgm:prSet/>
      <dgm:spPr/>
      <dgm:t>
        <a:bodyPr/>
        <a:lstStyle/>
        <a:p>
          <a:endParaRPr lang="ru-RU"/>
        </a:p>
      </dgm:t>
    </dgm:pt>
    <dgm:pt modelId="{8E19BEEF-8872-41F8-BE55-0FADB5D14492}" type="pres">
      <dgm:prSet presAssocID="{E5C6043A-E62F-4B0F-9B4D-3F9F3A51D98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A2B3221-5EB7-465E-96D4-FE9EC71DDCF7}" type="pres">
      <dgm:prSet presAssocID="{44501BE1-4ECC-4985-B033-E483E4855B1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55F05E8-51B5-4041-87F0-6C06DC973BAC}" type="pres">
      <dgm:prSet presAssocID="{97F0BA57-1D0E-4539-835B-4C06F2ABA7A3}" presName="spacer" presStyleCnt="0"/>
      <dgm:spPr/>
    </dgm:pt>
    <dgm:pt modelId="{ADD4C7FE-EEBC-47D5-967B-87DFC7ABE732}" type="pres">
      <dgm:prSet presAssocID="{109F1C93-E33D-4E83-8BB8-D6619D82D4C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EEBCC34-410B-40D2-B78C-1815699EA749}" type="pres">
      <dgm:prSet presAssocID="{51FB78B5-CC98-408B-8833-6845E94358C2}" presName="spacer" presStyleCnt="0"/>
      <dgm:spPr/>
    </dgm:pt>
    <dgm:pt modelId="{CF3BEEB0-6089-4276-9B5D-97CB4F6D9CBE}" type="pres">
      <dgm:prSet presAssocID="{E136B59A-0EEF-4049-825C-51318701B1B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7453842-6BB7-46FA-830A-D3C66327319A}" type="presOf" srcId="{44501BE1-4ECC-4985-B033-E483E4855B1F}" destId="{FA2B3221-5EB7-465E-96D4-FE9EC71DDCF7}" srcOrd="0" destOrd="0" presId="urn:microsoft.com/office/officeart/2005/8/layout/vList2"/>
    <dgm:cxn modelId="{9EDD28B2-7A1B-4523-ACC4-12B51084DB09}" type="presOf" srcId="{109F1C93-E33D-4E83-8BB8-D6619D82D4C3}" destId="{ADD4C7FE-EEBC-47D5-967B-87DFC7ABE732}" srcOrd="0" destOrd="0" presId="urn:microsoft.com/office/officeart/2005/8/layout/vList2"/>
    <dgm:cxn modelId="{DA00FEEF-3292-45EB-9954-54BA15B4408E}" srcId="{E5C6043A-E62F-4B0F-9B4D-3F9F3A51D983}" destId="{44501BE1-4ECC-4985-B033-E483E4855B1F}" srcOrd="0" destOrd="0" parTransId="{F6FC1C40-8B9C-4213-8F9E-24BAE3E0A93D}" sibTransId="{97F0BA57-1D0E-4539-835B-4C06F2ABA7A3}"/>
    <dgm:cxn modelId="{84A330DB-6889-4129-BEB2-47ACA9D566C9}" type="presOf" srcId="{E136B59A-0EEF-4049-825C-51318701B1BB}" destId="{CF3BEEB0-6089-4276-9B5D-97CB4F6D9CBE}" srcOrd="0" destOrd="0" presId="urn:microsoft.com/office/officeart/2005/8/layout/vList2"/>
    <dgm:cxn modelId="{D804C580-A625-4132-BDE6-52E8BFBF5B62}" srcId="{E5C6043A-E62F-4B0F-9B4D-3F9F3A51D983}" destId="{109F1C93-E33D-4E83-8BB8-D6619D82D4C3}" srcOrd="1" destOrd="0" parTransId="{6DE0DF9C-45DE-48B2-B670-48D24283D101}" sibTransId="{51FB78B5-CC98-408B-8833-6845E94358C2}"/>
    <dgm:cxn modelId="{2A021CAF-2134-430D-8756-66B19A7CA89A}" type="presOf" srcId="{E5C6043A-E62F-4B0F-9B4D-3F9F3A51D983}" destId="{8E19BEEF-8872-41F8-BE55-0FADB5D14492}" srcOrd="0" destOrd="0" presId="urn:microsoft.com/office/officeart/2005/8/layout/vList2"/>
    <dgm:cxn modelId="{908C861F-4F76-45BE-A905-40CB28BCDA97}" srcId="{E5C6043A-E62F-4B0F-9B4D-3F9F3A51D983}" destId="{E136B59A-0EEF-4049-825C-51318701B1BB}" srcOrd="2" destOrd="0" parTransId="{386537F5-8A11-45FB-AECF-AB61C5329FD6}" sibTransId="{3E0E29DF-E482-4F04-9452-94FD3E6A0AEA}"/>
    <dgm:cxn modelId="{0700E773-A81B-4582-B8C0-C43DFE0A84EC}" type="presParOf" srcId="{8E19BEEF-8872-41F8-BE55-0FADB5D14492}" destId="{FA2B3221-5EB7-465E-96D4-FE9EC71DDCF7}" srcOrd="0" destOrd="0" presId="urn:microsoft.com/office/officeart/2005/8/layout/vList2"/>
    <dgm:cxn modelId="{B15567C5-07D4-4279-900B-A03F022D0A41}" type="presParOf" srcId="{8E19BEEF-8872-41F8-BE55-0FADB5D14492}" destId="{355F05E8-51B5-4041-87F0-6C06DC973BAC}" srcOrd="1" destOrd="0" presId="urn:microsoft.com/office/officeart/2005/8/layout/vList2"/>
    <dgm:cxn modelId="{A7CE2A0A-8EAA-4AD8-BEF4-2CF4AFE59654}" type="presParOf" srcId="{8E19BEEF-8872-41F8-BE55-0FADB5D14492}" destId="{ADD4C7FE-EEBC-47D5-967B-87DFC7ABE732}" srcOrd="2" destOrd="0" presId="urn:microsoft.com/office/officeart/2005/8/layout/vList2"/>
    <dgm:cxn modelId="{6A3B3D97-8452-41F3-9821-82C5E7615BB0}" type="presParOf" srcId="{8E19BEEF-8872-41F8-BE55-0FADB5D14492}" destId="{7EEBCC34-410B-40D2-B78C-1815699EA749}" srcOrd="3" destOrd="0" presId="urn:microsoft.com/office/officeart/2005/8/layout/vList2"/>
    <dgm:cxn modelId="{C5D720AA-F8DA-49C2-A633-D25D418FCD3F}" type="presParOf" srcId="{8E19BEEF-8872-41F8-BE55-0FADB5D14492}" destId="{CF3BEEB0-6089-4276-9B5D-97CB4F6D9CB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9BF487-A8C8-474E-B7A8-67651B0EF015}" type="doc">
      <dgm:prSet loTypeId="urn:microsoft.com/office/officeart/2005/8/layout/lProcess2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5D86F55A-1508-43CA-BADB-671F11798484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Wrapper (binding) for cross platform lib</a:t>
          </a:r>
          <a:endParaRPr lang="ru-RU" dirty="0"/>
        </a:p>
      </dgm:t>
    </dgm:pt>
    <dgm:pt modelId="{1F75225B-A66A-430D-BC0F-2E96D0441A56}" type="parTrans" cxnId="{2FC9F3AC-A24F-421F-8112-DFF0AB6B46A5}">
      <dgm:prSet/>
      <dgm:spPr/>
      <dgm:t>
        <a:bodyPr/>
        <a:lstStyle/>
        <a:p>
          <a:endParaRPr lang="ru-RU"/>
        </a:p>
      </dgm:t>
    </dgm:pt>
    <dgm:pt modelId="{62E409F9-B4C0-44B6-BD7A-E89E427B0F4D}" type="sibTrans" cxnId="{2FC9F3AC-A24F-421F-8112-DFF0AB6B46A5}">
      <dgm:prSet/>
      <dgm:spPr/>
      <dgm:t>
        <a:bodyPr/>
        <a:lstStyle/>
        <a:p>
          <a:endParaRPr lang="ru-RU"/>
        </a:p>
      </dgm:t>
    </dgm:pt>
    <dgm:pt modelId="{C5DC55F5-9233-44A0-95BF-4380ECE11DDC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ru-RU" dirty="0" smtClean="0"/>
            <a:t>«</a:t>
          </a:r>
          <a:r>
            <a:rPr lang="en-US" dirty="0" smtClean="0"/>
            <a:t>Pure</a:t>
          </a:r>
          <a:r>
            <a:rPr lang="ru-RU" dirty="0" smtClean="0"/>
            <a:t>»</a:t>
          </a:r>
          <a:r>
            <a:rPr lang="en-US" dirty="0" smtClean="0"/>
            <a:t> </a:t>
          </a:r>
          <a:r>
            <a:rPr lang="en-US" dirty="0" err="1" smtClean="0"/>
            <a:t>.Net</a:t>
          </a:r>
          <a:r>
            <a:rPr lang="en-US" dirty="0" smtClean="0"/>
            <a:t> lib</a:t>
          </a:r>
          <a:endParaRPr lang="ru-RU" dirty="0"/>
        </a:p>
      </dgm:t>
    </dgm:pt>
    <dgm:pt modelId="{76EA0871-5DD4-4FAE-83AC-CF6895B55D5A}" type="parTrans" cxnId="{BC6DE340-EBC6-41ED-8663-84B2317E8C5B}">
      <dgm:prSet/>
      <dgm:spPr/>
      <dgm:t>
        <a:bodyPr/>
        <a:lstStyle/>
        <a:p>
          <a:endParaRPr lang="ru-RU"/>
        </a:p>
      </dgm:t>
    </dgm:pt>
    <dgm:pt modelId="{04FC8717-7BC8-468C-B6C7-2B12D609B150}" type="sibTrans" cxnId="{BC6DE340-EBC6-41ED-8663-84B2317E8C5B}">
      <dgm:prSet/>
      <dgm:spPr/>
      <dgm:t>
        <a:bodyPr/>
        <a:lstStyle/>
        <a:p>
          <a:endParaRPr lang="ru-RU"/>
        </a:p>
      </dgm:t>
    </dgm:pt>
    <dgm:pt modelId="{4FF7DDA8-7FD5-454E-A36F-4FD3A7D7C890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HTML/CSS-based render</a:t>
          </a:r>
          <a:endParaRPr lang="ru-RU" dirty="0"/>
        </a:p>
      </dgm:t>
    </dgm:pt>
    <dgm:pt modelId="{B6DD0628-79EE-426D-87EE-41715C2C5DF8}" type="parTrans" cxnId="{607BBF0B-8D20-4366-B6E8-D0709DFBF4CE}">
      <dgm:prSet/>
      <dgm:spPr/>
      <dgm:t>
        <a:bodyPr/>
        <a:lstStyle/>
        <a:p>
          <a:endParaRPr lang="ru-RU"/>
        </a:p>
      </dgm:t>
    </dgm:pt>
    <dgm:pt modelId="{F2525FFE-1AC4-4216-B780-A88473088F4A}" type="sibTrans" cxnId="{607BBF0B-8D20-4366-B6E8-D0709DFBF4CE}">
      <dgm:prSet/>
      <dgm:spPr/>
      <dgm:t>
        <a:bodyPr/>
        <a:lstStyle/>
        <a:p>
          <a:endParaRPr lang="ru-RU"/>
        </a:p>
      </dgm:t>
    </dgm:pt>
    <dgm:pt modelId="{0E4DAF0B-AA80-4E20-A6E9-7A4DDC02735A}">
      <dgm:prSet/>
      <dgm:spPr/>
      <dgm:t>
        <a:bodyPr/>
        <a:lstStyle/>
        <a:p>
          <a:pPr rtl="0"/>
          <a:r>
            <a:rPr lang="en-US" dirty="0" smtClean="0"/>
            <a:t>GTK#</a:t>
          </a:r>
          <a:endParaRPr lang="ru-RU" dirty="0"/>
        </a:p>
      </dgm:t>
    </dgm:pt>
    <dgm:pt modelId="{28E2FD47-3A6C-44E3-87BF-F68C581FB6C3}" type="parTrans" cxnId="{0007C9DB-6402-4C33-A1EA-7995E17AECFC}">
      <dgm:prSet/>
      <dgm:spPr/>
      <dgm:t>
        <a:bodyPr/>
        <a:lstStyle/>
        <a:p>
          <a:endParaRPr lang="ru-RU"/>
        </a:p>
      </dgm:t>
    </dgm:pt>
    <dgm:pt modelId="{73ED20BB-0353-44DD-9CD3-0BF58D284CE5}" type="sibTrans" cxnId="{0007C9DB-6402-4C33-A1EA-7995E17AECFC}">
      <dgm:prSet/>
      <dgm:spPr/>
      <dgm:t>
        <a:bodyPr/>
        <a:lstStyle/>
        <a:p>
          <a:endParaRPr lang="ru-RU"/>
        </a:p>
      </dgm:t>
    </dgm:pt>
    <dgm:pt modelId="{501FE740-43A1-4C25-84E9-B13817B02402}">
      <dgm:prSet/>
      <dgm:spPr/>
      <dgm:t>
        <a:bodyPr/>
        <a:lstStyle/>
        <a:p>
          <a:pPr rtl="0"/>
          <a:r>
            <a:rPr lang="en-US" dirty="0" err="1" smtClean="0"/>
            <a:t>QtSharp</a:t>
          </a:r>
          <a:endParaRPr lang="ru-RU" dirty="0"/>
        </a:p>
      </dgm:t>
    </dgm:pt>
    <dgm:pt modelId="{562A18EE-18CB-4B99-B881-5AD1A0BA2CB4}" type="parTrans" cxnId="{1EC75BF5-3EDB-4C94-A47B-0873F5496C5E}">
      <dgm:prSet/>
      <dgm:spPr/>
      <dgm:t>
        <a:bodyPr/>
        <a:lstStyle/>
        <a:p>
          <a:endParaRPr lang="ru-RU"/>
        </a:p>
      </dgm:t>
    </dgm:pt>
    <dgm:pt modelId="{45652AEA-2367-41E7-80B0-4A8BA7DB1513}" type="sibTrans" cxnId="{1EC75BF5-3EDB-4C94-A47B-0873F5496C5E}">
      <dgm:prSet/>
      <dgm:spPr/>
      <dgm:t>
        <a:bodyPr/>
        <a:lstStyle/>
        <a:p>
          <a:endParaRPr lang="ru-RU"/>
        </a:p>
      </dgm:t>
    </dgm:pt>
    <dgm:pt modelId="{1BD27A93-79BD-4525-B442-A9E15C13FF02}">
      <dgm:prSet/>
      <dgm:spPr/>
      <dgm:t>
        <a:bodyPr/>
        <a:lstStyle/>
        <a:p>
          <a:pPr rtl="0"/>
          <a:r>
            <a:rPr lang="en-US" dirty="0" smtClean="0"/>
            <a:t>Avalonia</a:t>
          </a:r>
          <a:endParaRPr lang="ru-RU" dirty="0"/>
        </a:p>
      </dgm:t>
    </dgm:pt>
    <dgm:pt modelId="{FACDE096-BC83-4664-8317-16CB76F0BBFB}" type="parTrans" cxnId="{F4305E6B-D992-4EA7-B4AF-210D7933C78C}">
      <dgm:prSet/>
      <dgm:spPr/>
      <dgm:t>
        <a:bodyPr/>
        <a:lstStyle/>
        <a:p>
          <a:endParaRPr lang="ru-RU"/>
        </a:p>
      </dgm:t>
    </dgm:pt>
    <dgm:pt modelId="{2BB23AB8-EFC1-4236-9BAC-0CD464BBE997}" type="sibTrans" cxnId="{F4305E6B-D992-4EA7-B4AF-210D7933C78C}">
      <dgm:prSet/>
      <dgm:spPr/>
      <dgm:t>
        <a:bodyPr/>
        <a:lstStyle/>
        <a:p>
          <a:endParaRPr lang="ru-RU"/>
        </a:p>
      </dgm:t>
    </dgm:pt>
    <dgm:pt modelId="{C00B50FB-2FF4-4AEC-91CD-24967E9DE6C4}">
      <dgm:prSet/>
      <dgm:spPr/>
      <dgm:t>
        <a:bodyPr/>
        <a:lstStyle/>
        <a:p>
          <a:pPr rtl="0"/>
          <a:r>
            <a:rPr lang="en-US" dirty="0" err="1" smtClean="0"/>
            <a:t>Eto.Forms</a:t>
          </a:r>
          <a:endParaRPr lang="ru-RU" dirty="0"/>
        </a:p>
      </dgm:t>
    </dgm:pt>
    <dgm:pt modelId="{ADF246BD-E912-42E6-A310-FB886EA7E631}" type="parTrans" cxnId="{B4D2061C-B200-4CE9-A6B8-7E76B16785AB}">
      <dgm:prSet/>
      <dgm:spPr/>
      <dgm:t>
        <a:bodyPr/>
        <a:lstStyle/>
        <a:p>
          <a:endParaRPr lang="ru-RU"/>
        </a:p>
      </dgm:t>
    </dgm:pt>
    <dgm:pt modelId="{D30F4151-A0B1-4229-A334-14D6D28CC2A3}" type="sibTrans" cxnId="{B4D2061C-B200-4CE9-A6B8-7E76B16785AB}">
      <dgm:prSet/>
      <dgm:spPr/>
      <dgm:t>
        <a:bodyPr/>
        <a:lstStyle/>
        <a:p>
          <a:endParaRPr lang="ru-RU"/>
        </a:p>
      </dgm:t>
    </dgm:pt>
    <dgm:pt modelId="{7BB925E4-15F6-4DDD-9E1B-48BDF0F6663B}">
      <dgm:prSet/>
      <dgm:spPr/>
      <dgm:t>
        <a:bodyPr/>
        <a:lstStyle/>
        <a:p>
          <a:pPr rtl="0"/>
          <a:r>
            <a:rPr lang="en-US" dirty="0" smtClean="0"/>
            <a:t>CEF</a:t>
          </a:r>
          <a:endParaRPr lang="ru-RU" dirty="0"/>
        </a:p>
      </dgm:t>
    </dgm:pt>
    <dgm:pt modelId="{974670F0-13BD-4F97-9DD0-5C12DD376EAD}" type="parTrans" cxnId="{D1FB87B1-FCE4-4370-87A0-D12010E1FA5F}">
      <dgm:prSet/>
      <dgm:spPr/>
      <dgm:t>
        <a:bodyPr/>
        <a:lstStyle/>
        <a:p>
          <a:endParaRPr lang="ru-RU"/>
        </a:p>
      </dgm:t>
    </dgm:pt>
    <dgm:pt modelId="{7D85CD95-9529-4FFF-AA7B-E70EF0243270}" type="sibTrans" cxnId="{D1FB87B1-FCE4-4370-87A0-D12010E1FA5F}">
      <dgm:prSet/>
      <dgm:spPr/>
      <dgm:t>
        <a:bodyPr/>
        <a:lstStyle/>
        <a:p>
          <a:endParaRPr lang="ru-RU"/>
        </a:p>
      </dgm:t>
    </dgm:pt>
    <dgm:pt modelId="{CBA38333-46D7-4D22-95BE-74F7E76E14CC}">
      <dgm:prSet/>
      <dgm:spPr/>
      <dgm:t>
        <a:bodyPr/>
        <a:lstStyle/>
        <a:p>
          <a:pPr rtl="0"/>
          <a:r>
            <a:rPr lang="en-US" dirty="0" err="1" smtClean="0"/>
            <a:t>Electron.Net</a:t>
          </a:r>
          <a:endParaRPr lang="ru-RU" dirty="0"/>
        </a:p>
      </dgm:t>
    </dgm:pt>
    <dgm:pt modelId="{AE78E543-9DEF-4B44-9B7C-60796EC34ED7}" type="parTrans" cxnId="{A2C03C8D-C4CD-43C8-90C1-B690869875DF}">
      <dgm:prSet/>
      <dgm:spPr/>
      <dgm:t>
        <a:bodyPr/>
        <a:lstStyle/>
        <a:p>
          <a:endParaRPr lang="ru-RU"/>
        </a:p>
      </dgm:t>
    </dgm:pt>
    <dgm:pt modelId="{1C65AE18-7F7C-4C02-A882-10680004633C}" type="sibTrans" cxnId="{A2C03C8D-C4CD-43C8-90C1-B690869875DF}">
      <dgm:prSet/>
      <dgm:spPr/>
      <dgm:t>
        <a:bodyPr/>
        <a:lstStyle/>
        <a:p>
          <a:endParaRPr lang="ru-RU"/>
        </a:p>
      </dgm:t>
    </dgm:pt>
    <dgm:pt modelId="{34F6A30E-3479-4CF4-A1AD-95E6CEF89169}">
      <dgm:prSet/>
      <dgm:spPr/>
      <dgm:t>
        <a:bodyPr/>
        <a:lstStyle/>
        <a:p>
          <a:pPr rtl="0"/>
          <a:r>
            <a:rPr lang="en-US" dirty="0" err="1" smtClean="0"/>
            <a:t>SciterSharp</a:t>
          </a:r>
          <a:endParaRPr lang="ru-RU" dirty="0"/>
        </a:p>
      </dgm:t>
    </dgm:pt>
    <dgm:pt modelId="{E5FD206A-45EF-444B-A724-3FE2AF91FD02}" type="parTrans" cxnId="{5EC452B1-D1BC-41D2-810E-58D196B8D09E}">
      <dgm:prSet/>
      <dgm:spPr/>
      <dgm:t>
        <a:bodyPr/>
        <a:lstStyle/>
        <a:p>
          <a:endParaRPr lang="ru-RU"/>
        </a:p>
      </dgm:t>
    </dgm:pt>
    <dgm:pt modelId="{66B6DBCD-5703-41D7-BE58-F361D095D1B5}" type="sibTrans" cxnId="{5EC452B1-D1BC-41D2-810E-58D196B8D09E}">
      <dgm:prSet/>
      <dgm:spPr/>
      <dgm:t>
        <a:bodyPr/>
        <a:lstStyle/>
        <a:p>
          <a:endParaRPr lang="ru-RU"/>
        </a:p>
      </dgm:t>
    </dgm:pt>
    <dgm:pt modelId="{8EA06CCA-1EBF-475D-9BB7-4D85D7F8AA68}" type="pres">
      <dgm:prSet presAssocID="{0B9BF487-A8C8-474E-B7A8-67651B0EF01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FCBEAEA-F9E9-46C4-A4A6-5541CB128EE6}" type="pres">
      <dgm:prSet presAssocID="{5D86F55A-1508-43CA-BADB-671F11798484}" presName="compNode" presStyleCnt="0"/>
      <dgm:spPr/>
    </dgm:pt>
    <dgm:pt modelId="{F3789138-80AB-47F5-A6C4-8F4454E89E1A}" type="pres">
      <dgm:prSet presAssocID="{5D86F55A-1508-43CA-BADB-671F11798484}" presName="aNode" presStyleLbl="bgShp" presStyleIdx="0" presStyleCnt="3"/>
      <dgm:spPr/>
      <dgm:t>
        <a:bodyPr/>
        <a:lstStyle/>
        <a:p>
          <a:endParaRPr lang="ru-RU"/>
        </a:p>
      </dgm:t>
    </dgm:pt>
    <dgm:pt modelId="{B490B958-CD9C-4D99-83B8-F225BCCACAEE}" type="pres">
      <dgm:prSet presAssocID="{5D86F55A-1508-43CA-BADB-671F11798484}" presName="textNode" presStyleLbl="bgShp" presStyleIdx="0" presStyleCnt="3"/>
      <dgm:spPr/>
      <dgm:t>
        <a:bodyPr/>
        <a:lstStyle/>
        <a:p>
          <a:endParaRPr lang="ru-RU"/>
        </a:p>
      </dgm:t>
    </dgm:pt>
    <dgm:pt modelId="{E8D85EFE-8CBF-4FA3-8C2B-F901E1E62BBF}" type="pres">
      <dgm:prSet presAssocID="{5D86F55A-1508-43CA-BADB-671F11798484}" presName="compChildNode" presStyleCnt="0"/>
      <dgm:spPr/>
    </dgm:pt>
    <dgm:pt modelId="{3A72E66C-90D6-440C-A703-227666379CEA}" type="pres">
      <dgm:prSet presAssocID="{5D86F55A-1508-43CA-BADB-671F11798484}" presName="theInnerList" presStyleCnt="0"/>
      <dgm:spPr/>
    </dgm:pt>
    <dgm:pt modelId="{11FFC30F-F1DF-415F-ADA2-495380681218}" type="pres">
      <dgm:prSet presAssocID="{0E4DAF0B-AA80-4E20-A6E9-7A4DDC02735A}" presName="child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519A8A-3CD2-4E8A-A4ED-835DE5F2FA09}" type="pres">
      <dgm:prSet presAssocID="{0E4DAF0B-AA80-4E20-A6E9-7A4DDC02735A}" presName="aSpace2" presStyleCnt="0"/>
      <dgm:spPr/>
    </dgm:pt>
    <dgm:pt modelId="{4214E177-889D-496F-A797-71502CDA0256}" type="pres">
      <dgm:prSet presAssocID="{501FE740-43A1-4C25-84E9-B13817B02402}" presName="child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53F5545-894C-43AE-9893-84AA5FE288C3}" type="pres">
      <dgm:prSet presAssocID="{5D86F55A-1508-43CA-BADB-671F11798484}" presName="aSpace" presStyleCnt="0"/>
      <dgm:spPr/>
    </dgm:pt>
    <dgm:pt modelId="{DDA56CD2-9FF8-4890-A504-AED27C1DB0F0}" type="pres">
      <dgm:prSet presAssocID="{C5DC55F5-9233-44A0-95BF-4380ECE11DDC}" presName="compNode" presStyleCnt="0"/>
      <dgm:spPr/>
    </dgm:pt>
    <dgm:pt modelId="{2A9C4B20-C401-454D-956F-E017344164BB}" type="pres">
      <dgm:prSet presAssocID="{C5DC55F5-9233-44A0-95BF-4380ECE11DDC}" presName="aNode" presStyleLbl="bgShp" presStyleIdx="1" presStyleCnt="3"/>
      <dgm:spPr/>
      <dgm:t>
        <a:bodyPr/>
        <a:lstStyle/>
        <a:p>
          <a:endParaRPr lang="ru-RU"/>
        </a:p>
      </dgm:t>
    </dgm:pt>
    <dgm:pt modelId="{9CA37F98-1684-4A6C-8085-0CECD8A6A643}" type="pres">
      <dgm:prSet presAssocID="{C5DC55F5-9233-44A0-95BF-4380ECE11DDC}" presName="textNode" presStyleLbl="bgShp" presStyleIdx="1" presStyleCnt="3"/>
      <dgm:spPr/>
      <dgm:t>
        <a:bodyPr/>
        <a:lstStyle/>
        <a:p>
          <a:endParaRPr lang="ru-RU"/>
        </a:p>
      </dgm:t>
    </dgm:pt>
    <dgm:pt modelId="{D18EA7F2-A875-4C78-8193-FF85EDB7ABA7}" type="pres">
      <dgm:prSet presAssocID="{C5DC55F5-9233-44A0-95BF-4380ECE11DDC}" presName="compChildNode" presStyleCnt="0"/>
      <dgm:spPr/>
    </dgm:pt>
    <dgm:pt modelId="{E4FCE6A1-4521-4225-8243-15EE02158EBE}" type="pres">
      <dgm:prSet presAssocID="{C5DC55F5-9233-44A0-95BF-4380ECE11DDC}" presName="theInnerList" presStyleCnt="0"/>
      <dgm:spPr/>
    </dgm:pt>
    <dgm:pt modelId="{A24824F3-0FE3-4974-A5B5-2A3016C21913}" type="pres">
      <dgm:prSet presAssocID="{1BD27A93-79BD-4525-B442-A9E15C13FF02}" presName="child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A12ECE9-B9BC-474C-AFA4-002285D23DEE}" type="pres">
      <dgm:prSet presAssocID="{1BD27A93-79BD-4525-B442-A9E15C13FF02}" presName="aSpace2" presStyleCnt="0"/>
      <dgm:spPr/>
    </dgm:pt>
    <dgm:pt modelId="{2B3C0B48-3E20-4E41-86B8-5C0C374ADBFE}" type="pres">
      <dgm:prSet presAssocID="{C00B50FB-2FF4-4AEC-91CD-24967E9DE6C4}" presName="child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2D985B-1544-43E9-959C-097CB371DF7B}" type="pres">
      <dgm:prSet presAssocID="{C5DC55F5-9233-44A0-95BF-4380ECE11DDC}" presName="aSpace" presStyleCnt="0"/>
      <dgm:spPr/>
    </dgm:pt>
    <dgm:pt modelId="{CD6CAF14-5CB1-4D4F-BFD5-FF9973BE97B1}" type="pres">
      <dgm:prSet presAssocID="{4FF7DDA8-7FD5-454E-A36F-4FD3A7D7C890}" presName="compNode" presStyleCnt="0"/>
      <dgm:spPr/>
    </dgm:pt>
    <dgm:pt modelId="{259F6827-923B-46D9-B8A3-15FA33F5891A}" type="pres">
      <dgm:prSet presAssocID="{4FF7DDA8-7FD5-454E-A36F-4FD3A7D7C890}" presName="aNode" presStyleLbl="bgShp" presStyleIdx="2" presStyleCnt="3"/>
      <dgm:spPr/>
      <dgm:t>
        <a:bodyPr/>
        <a:lstStyle/>
        <a:p>
          <a:endParaRPr lang="ru-RU"/>
        </a:p>
      </dgm:t>
    </dgm:pt>
    <dgm:pt modelId="{DA2E1E8A-50D3-4750-8079-5A61266FAEB4}" type="pres">
      <dgm:prSet presAssocID="{4FF7DDA8-7FD5-454E-A36F-4FD3A7D7C890}" presName="textNode" presStyleLbl="bgShp" presStyleIdx="2" presStyleCnt="3"/>
      <dgm:spPr/>
      <dgm:t>
        <a:bodyPr/>
        <a:lstStyle/>
        <a:p>
          <a:endParaRPr lang="ru-RU"/>
        </a:p>
      </dgm:t>
    </dgm:pt>
    <dgm:pt modelId="{9D6B3BBD-C436-466C-A423-5DB177D463ED}" type="pres">
      <dgm:prSet presAssocID="{4FF7DDA8-7FD5-454E-A36F-4FD3A7D7C890}" presName="compChildNode" presStyleCnt="0"/>
      <dgm:spPr/>
    </dgm:pt>
    <dgm:pt modelId="{9F3722C2-D05F-42ED-B7F7-2299EB0AA281}" type="pres">
      <dgm:prSet presAssocID="{4FF7DDA8-7FD5-454E-A36F-4FD3A7D7C890}" presName="theInnerList" presStyleCnt="0"/>
      <dgm:spPr/>
    </dgm:pt>
    <dgm:pt modelId="{D47DADFC-4944-4BCF-ABF7-D4CD710231E9}" type="pres">
      <dgm:prSet presAssocID="{7BB925E4-15F6-4DDD-9E1B-48BDF0F6663B}" presName="child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88C4B86-D22D-47E3-8D90-BB714A4CC5C0}" type="pres">
      <dgm:prSet presAssocID="{7BB925E4-15F6-4DDD-9E1B-48BDF0F6663B}" presName="aSpace2" presStyleCnt="0"/>
      <dgm:spPr/>
    </dgm:pt>
    <dgm:pt modelId="{BA4C0D9A-A243-4B82-8D2D-E1EB1A725FAF}" type="pres">
      <dgm:prSet presAssocID="{CBA38333-46D7-4D22-95BE-74F7E76E14CC}" presName="child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707E93-12BF-4EAE-83A1-F2E9092737A1}" type="pres">
      <dgm:prSet presAssocID="{CBA38333-46D7-4D22-95BE-74F7E76E14CC}" presName="aSpace2" presStyleCnt="0"/>
      <dgm:spPr/>
    </dgm:pt>
    <dgm:pt modelId="{EA6E47CD-3FAB-4CB4-AA5D-D7C422681E75}" type="pres">
      <dgm:prSet presAssocID="{34F6A30E-3479-4CF4-A1AD-95E6CEF89169}" presName="child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DAAB3CF-240F-4F32-9E21-DC55A593254E}" type="presOf" srcId="{1BD27A93-79BD-4525-B442-A9E15C13FF02}" destId="{A24824F3-0FE3-4974-A5B5-2A3016C21913}" srcOrd="0" destOrd="0" presId="urn:microsoft.com/office/officeart/2005/8/layout/lProcess2"/>
    <dgm:cxn modelId="{0007C9DB-6402-4C33-A1EA-7995E17AECFC}" srcId="{5D86F55A-1508-43CA-BADB-671F11798484}" destId="{0E4DAF0B-AA80-4E20-A6E9-7A4DDC02735A}" srcOrd="0" destOrd="0" parTransId="{28E2FD47-3A6C-44E3-87BF-F68C581FB6C3}" sibTransId="{73ED20BB-0353-44DD-9CD3-0BF58D284CE5}"/>
    <dgm:cxn modelId="{5EC452B1-D1BC-41D2-810E-58D196B8D09E}" srcId="{4FF7DDA8-7FD5-454E-A36F-4FD3A7D7C890}" destId="{34F6A30E-3479-4CF4-A1AD-95E6CEF89169}" srcOrd="2" destOrd="0" parTransId="{E5FD206A-45EF-444B-A724-3FE2AF91FD02}" sibTransId="{66B6DBCD-5703-41D7-BE58-F361D095D1B5}"/>
    <dgm:cxn modelId="{7744222B-F8B8-4C25-9354-6282BC07CB82}" type="presOf" srcId="{CBA38333-46D7-4D22-95BE-74F7E76E14CC}" destId="{BA4C0D9A-A243-4B82-8D2D-E1EB1A725FAF}" srcOrd="0" destOrd="0" presId="urn:microsoft.com/office/officeart/2005/8/layout/lProcess2"/>
    <dgm:cxn modelId="{418D5FC1-9130-4BAF-B0BD-9E47348C664B}" type="presOf" srcId="{0B9BF487-A8C8-474E-B7A8-67651B0EF015}" destId="{8EA06CCA-1EBF-475D-9BB7-4D85D7F8AA68}" srcOrd="0" destOrd="0" presId="urn:microsoft.com/office/officeart/2005/8/layout/lProcess2"/>
    <dgm:cxn modelId="{9AF611D1-2A5F-4EDD-A94A-3AB3BA5F07C8}" type="presOf" srcId="{501FE740-43A1-4C25-84E9-B13817B02402}" destId="{4214E177-889D-496F-A797-71502CDA0256}" srcOrd="0" destOrd="0" presId="urn:microsoft.com/office/officeart/2005/8/layout/lProcess2"/>
    <dgm:cxn modelId="{E905AA43-9956-4172-B146-7527E3541714}" type="presOf" srcId="{C00B50FB-2FF4-4AEC-91CD-24967E9DE6C4}" destId="{2B3C0B48-3E20-4E41-86B8-5C0C374ADBFE}" srcOrd="0" destOrd="0" presId="urn:microsoft.com/office/officeart/2005/8/layout/lProcess2"/>
    <dgm:cxn modelId="{607BBF0B-8D20-4366-B6E8-D0709DFBF4CE}" srcId="{0B9BF487-A8C8-474E-B7A8-67651B0EF015}" destId="{4FF7DDA8-7FD5-454E-A36F-4FD3A7D7C890}" srcOrd="2" destOrd="0" parTransId="{B6DD0628-79EE-426D-87EE-41715C2C5DF8}" sibTransId="{F2525FFE-1AC4-4216-B780-A88473088F4A}"/>
    <dgm:cxn modelId="{1EC75BF5-3EDB-4C94-A47B-0873F5496C5E}" srcId="{5D86F55A-1508-43CA-BADB-671F11798484}" destId="{501FE740-43A1-4C25-84E9-B13817B02402}" srcOrd="1" destOrd="0" parTransId="{562A18EE-18CB-4B99-B881-5AD1A0BA2CB4}" sibTransId="{45652AEA-2367-41E7-80B0-4A8BA7DB1513}"/>
    <dgm:cxn modelId="{2FC9F3AC-A24F-421F-8112-DFF0AB6B46A5}" srcId="{0B9BF487-A8C8-474E-B7A8-67651B0EF015}" destId="{5D86F55A-1508-43CA-BADB-671F11798484}" srcOrd="0" destOrd="0" parTransId="{1F75225B-A66A-430D-BC0F-2E96D0441A56}" sibTransId="{62E409F9-B4C0-44B6-BD7A-E89E427B0F4D}"/>
    <dgm:cxn modelId="{68B07983-5795-4F56-A26F-56B3DC1D63EA}" type="presOf" srcId="{C5DC55F5-9233-44A0-95BF-4380ECE11DDC}" destId="{2A9C4B20-C401-454D-956F-E017344164BB}" srcOrd="0" destOrd="0" presId="urn:microsoft.com/office/officeart/2005/8/layout/lProcess2"/>
    <dgm:cxn modelId="{0DC12562-6137-40B9-8538-689A006CD0FE}" type="presOf" srcId="{5D86F55A-1508-43CA-BADB-671F11798484}" destId="{F3789138-80AB-47F5-A6C4-8F4454E89E1A}" srcOrd="0" destOrd="0" presId="urn:microsoft.com/office/officeart/2005/8/layout/lProcess2"/>
    <dgm:cxn modelId="{BC6DE340-EBC6-41ED-8663-84B2317E8C5B}" srcId="{0B9BF487-A8C8-474E-B7A8-67651B0EF015}" destId="{C5DC55F5-9233-44A0-95BF-4380ECE11DDC}" srcOrd="1" destOrd="0" parTransId="{76EA0871-5DD4-4FAE-83AC-CF6895B55D5A}" sibTransId="{04FC8717-7BC8-468C-B6C7-2B12D609B150}"/>
    <dgm:cxn modelId="{D1FB87B1-FCE4-4370-87A0-D12010E1FA5F}" srcId="{4FF7DDA8-7FD5-454E-A36F-4FD3A7D7C890}" destId="{7BB925E4-15F6-4DDD-9E1B-48BDF0F6663B}" srcOrd="0" destOrd="0" parTransId="{974670F0-13BD-4F97-9DD0-5C12DD376EAD}" sibTransId="{7D85CD95-9529-4FFF-AA7B-E70EF0243270}"/>
    <dgm:cxn modelId="{7BFCDEDF-8297-4ED9-8E54-FE37B3EF1033}" type="presOf" srcId="{0E4DAF0B-AA80-4E20-A6E9-7A4DDC02735A}" destId="{11FFC30F-F1DF-415F-ADA2-495380681218}" srcOrd="0" destOrd="0" presId="urn:microsoft.com/office/officeart/2005/8/layout/lProcess2"/>
    <dgm:cxn modelId="{90672B31-958C-48DC-80CB-A484D25B45AB}" type="presOf" srcId="{4FF7DDA8-7FD5-454E-A36F-4FD3A7D7C890}" destId="{259F6827-923B-46D9-B8A3-15FA33F5891A}" srcOrd="0" destOrd="0" presId="urn:microsoft.com/office/officeart/2005/8/layout/lProcess2"/>
    <dgm:cxn modelId="{A2C03C8D-C4CD-43C8-90C1-B690869875DF}" srcId="{4FF7DDA8-7FD5-454E-A36F-4FD3A7D7C890}" destId="{CBA38333-46D7-4D22-95BE-74F7E76E14CC}" srcOrd="1" destOrd="0" parTransId="{AE78E543-9DEF-4B44-9B7C-60796EC34ED7}" sibTransId="{1C65AE18-7F7C-4C02-A882-10680004633C}"/>
    <dgm:cxn modelId="{F4305E6B-D992-4EA7-B4AF-210D7933C78C}" srcId="{C5DC55F5-9233-44A0-95BF-4380ECE11DDC}" destId="{1BD27A93-79BD-4525-B442-A9E15C13FF02}" srcOrd="0" destOrd="0" parTransId="{FACDE096-BC83-4664-8317-16CB76F0BBFB}" sibTransId="{2BB23AB8-EFC1-4236-9BAC-0CD464BBE997}"/>
    <dgm:cxn modelId="{4E8493F6-3671-4A0B-A43D-64C83503FB39}" type="presOf" srcId="{C5DC55F5-9233-44A0-95BF-4380ECE11DDC}" destId="{9CA37F98-1684-4A6C-8085-0CECD8A6A643}" srcOrd="1" destOrd="0" presId="urn:microsoft.com/office/officeart/2005/8/layout/lProcess2"/>
    <dgm:cxn modelId="{8572BD8F-2313-499E-AC5B-BB17CBAE9BA1}" type="presOf" srcId="{7BB925E4-15F6-4DDD-9E1B-48BDF0F6663B}" destId="{D47DADFC-4944-4BCF-ABF7-D4CD710231E9}" srcOrd="0" destOrd="0" presId="urn:microsoft.com/office/officeart/2005/8/layout/lProcess2"/>
    <dgm:cxn modelId="{7BB13088-146C-4520-89AC-05FF600090D0}" type="presOf" srcId="{34F6A30E-3479-4CF4-A1AD-95E6CEF89169}" destId="{EA6E47CD-3FAB-4CB4-AA5D-D7C422681E75}" srcOrd="0" destOrd="0" presId="urn:microsoft.com/office/officeart/2005/8/layout/lProcess2"/>
    <dgm:cxn modelId="{B4D2061C-B200-4CE9-A6B8-7E76B16785AB}" srcId="{C5DC55F5-9233-44A0-95BF-4380ECE11DDC}" destId="{C00B50FB-2FF4-4AEC-91CD-24967E9DE6C4}" srcOrd="1" destOrd="0" parTransId="{ADF246BD-E912-42E6-A310-FB886EA7E631}" sibTransId="{D30F4151-A0B1-4229-A334-14D6D28CC2A3}"/>
    <dgm:cxn modelId="{844D03DB-1BF5-4B7E-B2A1-376A94C51FAF}" type="presOf" srcId="{4FF7DDA8-7FD5-454E-A36F-4FD3A7D7C890}" destId="{DA2E1E8A-50D3-4750-8079-5A61266FAEB4}" srcOrd="1" destOrd="0" presId="urn:microsoft.com/office/officeart/2005/8/layout/lProcess2"/>
    <dgm:cxn modelId="{DB98C942-C3F9-4CA9-B11B-96937583DEA5}" type="presOf" srcId="{5D86F55A-1508-43CA-BADB-671F11798484}" destId="{B490B958-CD9C-4D99-83B8-F225BCCACAEE}" srcOrd="1" destOrd="0" presId="urn:microsoft.com/office/officeart/2005/8/layout/lProcess2"/>
    <dgm:cxn modelId="{424E6AFC-5360-4542-8C45-8D799ED23A22}" type="presParOf" srcId="{8EA06CCA-1EBF-475D-9BB7-4D85D7F8AA68}" destId="{BFCBEAEA-F9E9-46C4-A4A6-5541CB128EE6}" srcOrd="0" destOrd="0" presId="urn:microsoft.com/office/officeart/2005/8/layout/lProcess2"/>
    <dgm:cxn modelId="{CF5337B5-04D0-44B2-AFAF-5E91C0BC3D4C}" type="presParOf" srcId="{BFCBEAEA-F9E9-46C4-A4A6-5541CB128EE6}" destId="{F3789138-80AB-47F5-A6C4-8F4454E89E1A}" srcOrd="0" destOrd="0" presId="urn:microsoft.com/office/officeart/2005/8/layout/lProcess2"/>
    <dgm:cxn modelId="{7514BA81-FF95-4F23-B9A4-D46829593679}" type="presParOf" srcId="{BFCBEAEA-F9E9-46C4-A4A6-5541CB128EE6}" destId="{B490B958-CD9C-4D99-83B8-F225BCCACAEE}" srcOrd="1" destOrd="0" presId="urn:microsoft.com/office/officeart/2005/8/layout/lProcess2"/>
    <dgm:cxn modelId="{065A3501-C978-49DE-B3C8-0C255B1720B2}" type="presParOf" srcId="{BFCBEAEA-F9E9-46C4-A4A6-5541CB128EE6}" destId="{E8D85EFE-8CBF-4FA3-8C2B-F901E1E62BBF}" srcOrd="2" destOrd="0" presId="urn:microsoft.com/office/officeart/2005/8/layout/lProcess2"/>
    <dgm:cxn modelId="{223C8C2B-C827-4E1F-B752-04A7EA4381CF}" type="presParOf" srcId="{E8D85EFE-8CBF-4FA3-8C2B-F901E1E62BBF}" destId="{3A72E66C-90D6-440C-A703-227666379CEA}" srcOrd="0" destOrd="0" presId="urn:microsoft.com/office/officeart/2005/8/layout/lProcess2"/>
    <dgm:cxn modelId="{FFCD4E1A-9E25-458B-8B3F-8376D82140BF}" type="presParOf" srcId="{3A72E66C-90D6-440C-A703-227666379CEA}" destId="{11FFC30F-F1DF-415F-ADA2-495380681218}" srcOrd="0" destOrd="0" presId="urn:microsoft.com/office/officeart/2005/8/layout/lProcess2"/>
    <dgm:cxn modelId="{FF66C849-48F2-4BD0-8072-56CDB28B4640}" type="presParOf" srcId="{3A72E66C-90D6-440C-A703-227666379CEA}" destId="{9E519A8A-3CD2-4E8A-A4ED-835DE5F2FA09}" srcOrd="1" destOrd="0" presId="urn:microsoft.com/office/officeart/2005/8/layout/lProcess2"/>
    <dgm:cxn modelId="{537D416E-44D5-4FA8-A067-796F11E814E8}" type="presParOf" srcId="{3A72E66C-90D6-440C-A703-227666379CEA}" destId="{4214E177-889D-496F-A797-71502CDA0256}" srcOrd="2" destOrd="0" presId="urn:microsoft.com/office/officeart/2005/8/layout/lProcess2"/>
    <dgm:cxn modelId="{2035A3A0-5B94-4B59-9E53-3901DF08D94F}" type="presParOf" srcId="{8EA06CCA-1EBF-475D-9BB7-4D85D7F8AA68}" destId="{B53F5545-894C-43AE-9893-84AA5FE288C3}" srcOrd="1" destOrd="0" presId="urn:microsoft.com/office/officeart/2005/8/layout/lProcess2"/>
    <dgm:cxn modelId="{13A6B2A0-F67D-410A-8EC3-61B557E52919}" type="presParOf" srcId="{8EA06CCA-1EBF-475D-9BB7-4D85D7F8AA68}" destId="{DDA56CD2-9FF8-4890-A504-AED27C1DB0F0}" srcOrd="2" destOrd="0" presId="urn:microsoft.com/office/officeart/2005/8/layout/lProcess2"/>
    <dgm:cxn modelId="{B4E79739-4BEA-4A0F-8D03-33516F04EE91}" type="presParOf" srcId="{DDA56CD2-9FF8-4890-A504-AED27C1DB0F0}" destId="{2A9C4B20-C401-454D-956F-E017344164BB}" srcOrd="0" destOrd="0" presId="urn:microsoft.com/office/officeart/2005/8/layout/lProcess2"/>
    <dgm:cxn modelId="{03BAF214-12B3-48B8-9663-1527FA1264A9}" type="presParOf" srcId="{DDA56CD2-9FF8-4890-A504-AED27C1DB0F0}" destId="{9CA37F98-1684-4A6C-8085-0CECD8A6A643}" srcOrd="1" destOrd="0" presId="urn:microsoft.com/office/officeart/2005/8/layout/lProcess2"/>
    <dgm:cxn modelId="{DEF1B96A-DB40-46A2-9BF2-FCD8E6DD5659}" type="presParOf" srcId="{DDA56CD2-9FF8-4890-A504-AED27C1DB0F0}" destId="{D18EA7F2-A875-4C78-8193-FF85EDB7ABA7}" srcOrd="2" destOrd="0" presId="urn:microsoft.com/office/officeart/2005/8/layout/lProcess2"/>
    <dgm:cxn modelId="{9FA4FFFA-9527-463F-9B3E-26C2F7AB08CB}" type="presParOf" srcId="{D18EA7F2-A875-4C78-8193-FF85EDB7ABA7}" destId="{E4FCE6A1-4521-4225-8243-15EE02158EBE}" srcOrd="0" destOrd="0" presId="urn:microsoft.com/office/officeart/2005/8/layout/lProcess2"/>
    <dgm:cxn modelId="{EE8074DD-075F-4A72-B8E0-7F78A668FF76}" type="presParOf" srcId="{E4FCE6A1-4521-4225-8243-15EE02158EBE}" destId="{A24824F3-0FE3-4974-A5B5-2A3016C21913}" srcOrd="0" destOrd="0" presId="urn:microsoft.com/office/officeart/2005/8/layout/lProcess2"/>
    <dgm:cxn modelId="{21A5837C-97F0-4710-8E42-11AD50891B38}" type="presParOf" srcId="{E4FCE6A1-4521-4225-8243-15EE02158EBE}" destId="{CA12ECE9-B9BC-474C-AFA4-002285D23DEE}" srcOrd="1" destOrd="0" presId="urn:microsoft.com/office/officeart/2005/8/layout/lProcess2"/>
    <dgm:cxn modelId="{411AC28A-54CA-4D8C-9A90-645516460676}" type="presParOf" srcId="{E4FCE6A1-4521-4225-8243-15EE02158EBE}" destId="{2B3C0B48-3E20-4E41-86B8-5C0C374ADBFE}" srcOrd="2" destOrd="0" presId="urn:microsoft.com/office/officeart/2005/8/layout/lProcess2"/>
    <dgm:cxn modelId="{6B6AFA88-CCA0-456C-8AA9-B91FF7EA7815}" type="presParOf" srcId="{8EA06CCA-1EBF-475D-9BB7-4D85D7F8AA68}" destId="{762D985B-1544-43E9-959C-097CB371DF7B}" srcOrd="3" destOrd="0" presId="urn:microsoft.com/office/officeart/2005/8/layout/lProcess2"/>
    <dgm:cxn modelId="{82B809BE-B5C6-42AE-883D-0E2580A55108}" type="presParOf" srcId="{8EA06CCA-1EBF-475D-9BB7-4D85D7F8AA68}" destId="{CD6CAF14-5CB1-4D4F-BFD5-FF9973BE97B1}" srcOrd="4" destOrd="0" presId="urn:microsoft.com/office/officeart/2005/8/layout/lProcess2"/>
    <dgm:cxn modelId="{90D84CA3-54CA-425F-8D07-669517290B85}" type="presParOf" srcId="{CD6CAF14-5CB1-4D4F-BFD5-FF9973BE97B1}" destId="{259F6827-923B-46D9-B8A3-15FA33F5891A}" srcOrd="0" destOrd="0" presId="urn:microsoft.com/office/officeart/2005/8/layout/lProcess2"/>
    <dgm:cxn modelId="{FBE1925F-A8FB-4F4D-B00D-E519924C25DE}" type="presParOf" srcId="{CD6CAF14-5CB1-4D4F-BFD5-FF9973BE97B1}" destId="{DA2E1E8A-50D3-4750-8079-5A61266FAEB4}" srcOrd="1" destOrd="0" presId="urn:microsoft.com/office/officeart/2005/8/layout/lProcess2"/>
    <dgm:cxn modelId="{F2209F2D-7487-49A1-9081-13C810A87466}" type="presParOf" srcId="{CD6CAF14-5CB1-4D4F-BFD5-FF9973BE97B1}" destId="{9D6B3BBD-C436-466C-A423-5DB177D463ED}" srcOrd="2" destOrd="0" presId="urn:microsoft.com/office/officeart/2005/8/layout/lProcess2"/>
    <dgm:cxn modelId="{CE501D79-355A-409D-8D01-A22E23E5CDF2}" type="presParOf" srcId="{9D6B3BBD-C436-466C-A423-5DB177D463ED}" destId="{9F3722C2-D05F-42ED-B7F7-2299EB0AA281}" srcOrd="0" destOrd="0" presId="urn:microsoft.com/office/officeart/2005/8/layout/lProcess2"/>
    <dgm:cxn modelId="{7E920DCF-59D0-4933-94AB-92EFDC34AF95}" type="presParOf" srcId="{9F3722C2-D05F-42ED-B7F7-2299EB0AA281}" destId="{D47DADFC-4944-4BCF-ABF7-D4CD710231E9}" srcOrd="0" destOrd="0" presId="urn:microsoft.com/office/officeart/2005/8/layout/lProcess2"/>
    <dgm:cxn modelId="{E3F51C07-D1EB-4E8F-9B33-B7909726F008}" type="presParOf" srcId="{9F3722C2-D05F-42ED-B7F7-2299EB0AA281}" destId="{C88C4B86-D22D-47E3-8D90-BB714A4CC5C0}" srcOrd="1" destOrd="0" presId="urn:microsoft.com/office/officeart/2005/8/layout/lProcess2"/>
    <dgm:cxn modelId="{3D0883C8-3C1F-419E-91F1-BFFC1C61FFEE}" type="presParOf" srcId="{9F3722C2-D05F-42ED-B7F7-2299EB0AA281}" destId="{BA4C0D9A-A243-4B82-8D2D-E1EB1A725FAF}" srcOrd="2" destOrd="0" presId="urn:microsoft.com/office/officeart/2005/8/layout/lProcess2"/>
    <dgm:cxn modelId="{B19BE3A3-66EB-458E-9BF3-6A924E564842}" type="presParOf" srcId="{9F3722C2-D05F-42ED-B7F7-2299EB0AA281}" destId="{30707E93-12BF-4EAE-83A1-F2E9092737A1}" srcOrd="3" destOrd="0" presId="urn:microsoft.com/office/officeart/2005/8/layout/lProcess2"/>
    <dgm:cxn modelId="{1212F0F2-0E3F-43BF-8BE7-A9FDB247D1C8}" type="presParOf" srcId="{9F3722C2-D05F-42ED-B7F7-2299EB0AA281}" destId="{EA6E47CD-3FAB-4CB4-AA5D-D7C422681E75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B3221-5EB7-465E-96D4-FE9EC71DDCF7}">
      <dsp:nvSpPr>
        <dsp:cNvPr id="0" name=""/>
        <dsp:cNvSpPr/>
      </dsp:nvSpPr>
      <dsp:spPr>
        <a:xfrm>
          <a:off x="0" y="83129"/>
          <a:ext cx="428244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Intensive graphics</a:t>
          </a:r>
          <a:endParaRPr lang="ru-RU" sz="3200" kern="1200" dirty="0"/>
        </a:p>
      </dsp:txBody>
      <dsp:txXfrm>
        <a:off x="37467" y="120596"/>
        <a:ext cx="4207506" cy="692586"/>
      </dsp:txXfrm>
    </dsp:sp>
    <dsp:sp modelId="{ADD4C7FE-EEBC-47D5-967B-87DFC7ABE732}">
      <dsp:nvSpPr>
        <dsp:cNvPr id="0" name=""/>
        <dsp:cNvSpPr/>
      </dsp:nvSpPr>
      <dsp:spPr>
        <a:xfrm>
          <a:off x="0" y="942809"/>
          <a:ext cx="428244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Low level (OS) specific</a:t>
          </a:r>
        </a:p>
      </dsp:txBody>
      <dsp:txXfrm>
        <a:off x="37467" y="980276"/>
        <a:ext cx="4207506" cy="692586"/>
      </dsp:txXfrm>
    </dsp:sp>
    <dsp:sp modelId="{690DBE5A-0FBE-469C-AF24-AD85B61DBED2}">
      <dsp:nvSpPr>
        <dsp:cNvPr id="0" name=""/>
        <dsp:cNvSpPr/>
      </dsp:nvSpPr>
      <dsp:spPr>
        <a:xfrm>
          <a:off x="0" y="1802489"/>
          <a:ext cx="428244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Hardware</a:t>
          </a:r>
        </a:p>
      </dsp:txBody>
      <dsp:txXfrm>
        <a:off x="37467" y="1839956"/>
        <a:ext cx="4207506" cy="692586"/>
      </dsp:txXfrm>
    </dsp:sp>
    <dsp:sp modelId="{B01A8788-2CF8-4559-9F1E-06D5F8F23030}">
      <dsp:nvSpPr>
        <dsp:cNvPr id="0" name=""/>
        <dsp:cNvSpPr/>
      </dsp:nvSpPr>
      <dsp:spPr>
        <a:xfrm>
          <a:off x="0" y="2662170"/>
          <a:ext cx="428244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Customer requirements</a:t>
          </a:r>
        </a:p>
      </dsp:txBody>
      <dsp:txXfrm>
        <a:off x="37467" y="2699637"/>
        <a:ext cx="4207506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B3221-5EB7-465E-96D4-FE9EC71DDCF7}">
      <dsp:nvSpPr>
        <dsp:cNvPr id="0" name=""/>
        <dsp:cNvSpPr/>
      </dsp:nvSpPr>
      <dsp:spPr>
        <a:xfrm>
          <a:off x="0" y="202109"/>
          <a:ext cx="4617720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Available code</a:t>
          </a:r>
          <a:endParaRPr lang="ru-RU" sz="4000" kern="1200" dirty="0"/>
        </a:p>
      </dsp:txBody>
      <dsp:txXfrm>
        <a:off x="46834" y="248943"/>
        <a:ext cx="4524052" cy="865732"/>
      </dsp:txXfrm>
    </dsp:sp>
    <dsp:sp modelId="{ADD4C7FE-EEBC-47D5-967B-87DFC7ABE732}">
      <dsp:nvSpPr>
        <dsp:cNvPr id="0" name=""/>
        <dsp:cNvSpPr/>
      </dsp:nvSpPr>
      <dsp:spPr>
        <a:xfrm>
          <a:off x="0" y="1276709"/>
          <a:ext cx="4617720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/>
            <a:t>.</a:t>
          </a:r>
          <a:r>
            <a:rPr lang="en-US" sz="4000" kern="1200" err="1" smtClean="0"/>
            <a:t>Net</a:t>
          </a:r>
          <a:r>
            <a:rPr lang="en-US" sz="4000" kern="1200" smtClean="0"/>
            <a:t>-only library/API</a:t>
          </a:r>
          <a:endParaRPr lang="en-US" sz="4000" kern="1200" dirty="0" smtClean="0"/>
        </a:p>
      </dsp:txBody>
      <dsp:txXfrm>
        <a:off x="46834" y="1323543"/>
        <a:ext cx="4524052" cy="865732"/>
      </dsp:txXfrm>
    </dsp:sp>
    <dsp:sp modelId="{CF3BEEB0-6089-4276-9B5D-97CB4F6D9CBE}">
      <dsp:nvSpPr>
        <dsp:cNvPr id="0" name=""/>
        <dsp:cNvSpPr/>
      </dsp:nvSpPr>
      <dsp:spPr>
        <a:xfrm>
          <a:off x="0" y="2351310"/>
          <a:ext cx="4617720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/>
            <a:t>.Net</a:t>
          </a:r>
          <a:r>
            <a:rPr lang="en-US" sz="4000" kern="1200" dirty="0" smtClean="0"/>
            <a:t> team</a:t>
          </a:r>
        </a:p>
      </dsp:txBody>
      <dsp:txXfrm>
        <a:off x="46834" y="2398144"/>
        <a:ext cx="4524052" cy="8657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789138-80AB-47F5-A6C4-8F4454E89E1A}">
      <dsp:nvSpPr>
        <dsp:cNvPr id="0" name=""/>
        <dsp:cNvSpPr/>
      </dsp:nvSpPr>
      <dsp:spPr>
        <a:xfrm>
          <a:off x="996" y="0"/>
          <a:ext cx="2589798" cy="387457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Wrapper (binding) for cross platform lib</a:t>
          </a:r>
          <a:endParaRPr lang="ru-RU" sz="2300" kern="1200" dirty="0"/>
        </a:p>
      </dsp:txBody>
      <dsp:txXfrm>
        <a:off x="996" y="0"/>
        <a:ext cx="2589798" cy="1162373"/>
      </dsp:txXfrm>
    </dsp:sp>
    <dsp:sp modelId="{11FFC30F-F1DF-415F-ADA2-495380681218}">
      <dsp:nvSpPr>
        <dsp:cNvPr id="0" name=""/>
        <dsp:cNvSpPr/>
      </dsp:nvSpPr>
      <dsp:spPr>
        <a:xfrm>
          <a:off x="259975" y="1163508"/>
          <a:ext cx="2071838" cy="1168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GTK#</a:t>
          </a:r>
          <a:endParaRPr lang="ru-RU" sz="2900" kern="1200" dirty="0"/>
        </a:p>
      </dsp:txBody>
      <dsp:txXfrm>
        <a:off x="294191" y="1197724"/>
        <a:ext cx="2003406" cy="1099805"/>
      </dsp:txXfrm>
    </dsp:sp>
    <dsp:sp modelId="{4214E177-889D-496F-A797-71502CDA0256}">
      <dsp:nvSpPr>
        <dsp:cNvPr id="0" name=""/>
        <dsp:cNvSpPr/>
      </dsp:nvSpPr>
      <dsp:spPr>
        <a:xfrm>
          <a:off x="259975" y="2511475"/>
          <a:ext cx="2071838" cy="1168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564365"/>
                <a:satOff val="579"/>
                <a:lumOff val="75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564365"/>
                <a:satOff val="579"/>
                <a:lumOff val="75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564365"/>
                <a:satOff val="579"/>
                <a:lumOff val="75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QtSharp</a:t>
          </a:r>
          <a:endParaRPr lang="ru-RU" sz="2900" kern="1200" dirty="0"/>
        </a:p>
      </dsp:txBody>
      <dsp:txXfrm>
        <a:off x="294191" y="2545691"/>
        <a:ext cx="2003406" cy="1099805"/>
      </dsp:txXfrm>
    </dsp:sp>
    <dsp:sp modelId="{2A9C4B20-C401-454D-956F-E017344164BB}">
      <dsp:nvSpPr>
        <dsp:cNvPr id="0" name=""/>
        <dsp:cNvSpPr/>
      </dsp:nvSpPr>
      <dsp:spPr>
        <a:xfrm>
          <a:off x="2785029" y="0"/>
          <a:ext cx="2589798" cy="387457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«</a:t>
          </a:r>
          <a:r>
            <a:rPr lang="en-US" sz="2300" kern="1200" dirty="0" smtClean="0"/>
            <a:t>Pure</a:t>
          </a:r>
          <a:r>
            <a:rPr lang="ru-RU" sz="2300" kern="1200" dirty="0" smtClean="0"/>
            <a:t>»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.Net</a:t>
          </a:r>
          <a:r>
            <a:rPr lang="en-US" sz="2300" kern="1200" dirty="0" smtClean="0"/>
            <a:t> lib</a:t>
          </a:r>
          <a:endParaRPr lang="ru-RU" sz="2300" kern="1200" dirty="0"/>
        </a:p>
      </dsp:txBody>
      <dsp:txXfrm>
        <a:off x="2785029" y="0"/>
        <a:ext cx="2589798" cy="1162373"/>
      </dsp:txXfrm>
    </dsp:sp>
    <dsp:sp modelId="{A24824F3-0FE3-4974-A5B5-2A3016C21913}">
      <dsp:nvSpPr>
        <dsp:cNvPr id="0" name=""/>
        <dsp:cNvSpPr/>
      </dsp:nvSpPr>
      <dsp:spPr>
        <a:xfrm>
          <a:off x="3044009" y="1163508"/>
          <a:ext cx="2071838" cy="1168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128729"/>
                <a:satOff val="1158"/>
                <a:lumOff val="150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1128729"/>
                <a:satOff val="1158"/>
                <a:lumOff val="150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1128729"/>
                <a:satOff val="1158"/>
                <a:lumOff val="150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Avalonia</a:t>
          </a:r>
          <a:endParaRPr lang="ru-RU" sz="2900" kern="1200" dirty="0"/>
        </a:p>
      </dsp:txBody>
      <dsp:txXfrm>
        <a:off x="3078225" y="1197724"/>
        <a:ext cx="2003406" cy="1099805"/>
      </dsp:txXfrm>
    </dsp:sp>
    <dsp:sp modelId="{2B3C0B48-3E20-4E41-86B8-5C0C374ADBFE}">
      <dsp:nvSpPr>
        <dsp:cNvPr id="0" name=""/>
        <dsp:cNvSpPr/>
      </dsp:nvSpPr>
      <dsp:spPr>
        <a:xfrm>
          <a:off x="3044009" y="2511475"/>
          <a:ext cx="2071838" cy="1168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693094"/>
                <a:satOff val="1737"/>
                <a:lumOff val="225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1693094"/>
                <a:satOff val="1737"/>
                <a:lumOff val="225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1693094"/>
                <a:satOff val="1737"/>
                <a:lumOff val="225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Eto.Forms</a:t>
          </a:r>
          <a:endParaRPr lang="ru-RU" sz="2900" kern="1200" dirty="0"/>
        </a:p>
      </dsp:txBody>
      <dsp:txXfrm>
        <a:off x="3078225" y="2545691"/>
        <a:ext cx="2003406" cy="1099805"/>
      </dsp:txXfrm>
    </dsp:sp>
    <dsp:sp modelId="{259F6827-923B-46D9-B8A3-15FA33F5891A}">
      <dsp:nvSpPr>
        <dsp:cNvPr id="0" name=""/>
        <dsp:cNvSpPr/>
      </dsp:nvSpPr>
      <dsp:spPr>
        <a:xfrm>
          <a:off x="5569063" y="0"/>
          <a:ext cx="2589798" cy="387457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HTML/CSS-based render</a:t>
          </a:r>
          <a:endParaRPr lang="ru-RU" sz="2300" kern="1200" dirty="0"/>
        </a:p>
      </dsp:txBody>
      <dsp:txXfrm>
        <a:off x="5569063" y="0"/>
        <a:ext cx="2589798" cy="1162373"/>
      </dsp:txXfrm>
    </dsp:sp>
    <dsp:sp modelId="{D47DADFC-4944-4BCF-ABF7-D4CD710231E9}">
      <dsp:nvSpPr>
        <dsp:cNvPr id="0" name=""/>
        <dsp:cNvSpPr/>
      </dsp:nvSpPr>
      <dsp:spPr>
        <a:xfrm>
          <a:off x="5828043" y="1162704"/>
          <a:ext cx="2071838" cy="761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257458"/>
                <a:satOff val="2316"/>
                <a:lumOff val="300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2257458"/>
                <a:satOff val="2316"/>
                <a:lumOff val="300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2257458"/>
                <a:satOff val="2316"/>
                <a:lumOff val="300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CEF</a:t>
          </a:r>
          <a:endParaRPr lang="ru-RU" sz="2900" kern="1200" dirty="0"/>
        </a:p>
      </dsp:txBody>
      <dsp:txXfrm>
        <a:off x="5850338" y="1184999"/>
        <a:ext cx="2027248" cy="716609"/>
      </dsp:txXfrm>
    </dsp:sp>
    <dsp:sp modelId="{BA4C0D9A-A243-4B82-8D2D-E1EB1A725FAF}">
      <dsp:nvSpPr>
        <dsp:cNvPr id="0" name=""/>
        <dsp:cNvSpPr/>
      </dsp:nvSpPr>
      <dsp:spPr>
        <a:xfrm>
          <a:off x="5828043" y="2041011"/>
          <a:ext cx="2071838" cy="761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821823"/>
                <a:satOff val="2895"/>
                <a:lumOff val="375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2821823"/>
                <a:satOff val="2895"/>
                <a:lumOff val="375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2821823"/>
                <a:satOff val="2895"/>
                <a:lumOff val="375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Electron.Net</a:t>
          </a:r>
          <a:endParaRPr lang="ru-RU" sz="2900" kern="1200" dirty="0"/>
        </a:p>
      </dsp:txBody>
      <dsp:txXfrm>
        <a:off x="5850338" y="2063306"/>
        <a:ext cx="2027248" cy="716609"/>
      </dsp:txXfrm>
    </dsp:sp>
    <dsp:sp modelId="{EA6E47CD-3FAB-4CB4-AA5D-D7C422681E75}">
      <dsp:nvSpPr>
        <dsp:cNvPr id="0" name=""/>
        <dsp:cNvSpPr/>
      </dsp:nvSpPr>
      <dsp:spPr>
        <a:xfrm>
          <a:off x="5828043" y="2919317"/>
          <a:ext cx="2071838" cy="761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3386187"/>
                <a:satOff val="3474"/>
                <a:lumOff val="451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3386187"/>
                <a:satOff val="3474"/>
                <a:lumOff val="451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3386187"/>
                <a:satOff val="3474"/>
                <a:lumOff val="451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SciterSharp</a:t>
          </a:r>
          <a:endParaRPr lang="ru-RU" sz="2900" kern="1200" dirty="0"/>
        </a:p>
      </dsp:txBody>
      <dsp:txXfrm>
        <a:off x="5850338" y="2941612"/>
        <a:ext cx="2027248" cy="716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 rtl="0">
              <a:buFont typeface="Arial" panose="020B0604020202020204" pitchFamily="34" charset="0"/>
              <a:buChar char="•"/>
            </a:pPr>
            <a:r>
              <a:rPr lang="en-US" dirty="0" smtClean="0"/>
              <a:t>Intensive graphics (games, CADs, …)</a:t>
            </a:r>
            <a:endParaRPr lang="ru-RU" dirty="0" smtClean="0"/>
          </a:p>
          <a:p>
            <a:pPr marL="171450" lvl="0" indent="-171450" rtl="0">
              <a:buFont typeface="Arial" panose="020B0604020202020204" pitchFamily="34" charset="0"/>
              <a:buChar char="•"/>
            </a:pPr>
            <a:r>
              <a:rPr lang="en-US" dirty="0" smtClean="0"/>
              <a:t>Low level (OS) specific: antiviruses, system tools, … </a:t>
            </a:r>
          </a:p>
          <a:p>
            <a:pPr marL="171450" lvl="0" indent="-171450" rtl="0">
              <a:buFont typeface="Arial" panose="020B0604020202020204" pitchFamily="34" charset="0"/>
              <a:buChar char="•"/>
            </a:pPr>
            <a:r>
              <a:rPr lang="en-US" dirty="0" smtClean="0"/>
              <a:t>Work with hardware: tokens, </a:t>
            </a:r>
            <a:r>
              <a:rPr lang="en-US" dirty="0" err="1" smtClean="0"/>
              <a:t>IoT</a:t>
            </a:r>
            <a:r>
              <a:rPr lang="en-US" dirty="0" smtClean="0"/>
              <a:t> development, …</a:t>
            </a:r>
          </a:p>
          <a:p>
            <a:pPr marL="171450" lvl="0" indent="-171450" rtl="0">
              <a:buFont typeface="Arial" panose="020B0604020202020204" pitchFamily="34" charset="0"/>
              <a:buChar char="•"/>
            </a:pPr>
            <a:r>
              <a:rPr lang="en-US" dirty="0" smtClean="0"/>
              <a:t>Customer requirements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09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74FABB-6DBE-47C4-B626-20167906F4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127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74FABB-6DBE-47C4-B626-20167906F4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4848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67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74FABB-6DBE-47C4-B626-20167906F4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993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27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baseline="0" dirty="0" smtClean="0"/>
              <a:t> Core 3 – WPF / </a:t>
            </a:r>
            <a:r>
              <a:rPr lang="en-US" baseline="0" dirty="0" err="1" smtClean="0"/>
              <a:t>WinForms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04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Wrapper (binding) to cross platform lib (GTK+, </a:t>
            </a:r>
            <a:r>
              <a:rPr lang="en-US" baseline="0" dirty="0" err="1" smtClean="0"/>
              <a:t>Qt</a:t>
            </a:r>
            <a:r>
              <a:rPr lang="en-US" baseline="0" dirty="0" smtClean="0"/>
              <a:t>, …)</a:t>
            </a:r>
          </a:p>
          <a:p>
            <a:pPr marL="228600" indent="-228600">
              <a:buAutoNum type="arabicPeriod"/>
            </a:pPr>
            <a:r>
              <a:rPr lang="en-US" dirty="0" smtClean="0"/>
              <a:t>Pure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lib (Avalonia, </a:t>
            </a:r>
            <a:r>
              <a:rPr lang="en-US" baseline="0" dirty="0" err="1" smtClean="0"/>
              <a:t>Eto.Forms</a:t>
            </a:r>
            <a:r>
              <a:rPr lang="en-US" baseline="0" dirty="0" smtClean="0"/>
              <a:t>, …)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HTML/CSS-based render (CEF, Electron, </a:t>
            </a:r>
            <a:r>
              <a:rPr lang="en-US" baseline="0" dirty="0" err="1" smtClean="0"/>
              <a:t>Sciter</a:t>
            </a:r>
            <a:r>
              <a:rPr lang="en-US" baseline="0" dirty="0" smtClean="0"/>
              <a:t>, …)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91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Wrapper (binding) to cross platform lib (GTK+, </a:t>
            </a:r>
            <a:r>
              <a:rPr lang="en-US" baseline="0" dirty="0" err="1" smtClean="0"/>
              <a:t>Qt</a:t>
            </a:r>
            <a:r>
              <a:rPr lang="en-US" baseline="0" dirty="0" smtClean="0"/>
              <a:t>, …)</a:t>
            </a:r>
          </a:p>
          <a:p>
            <a:pPr marL="228600" indent="-228600">
              <a:buAutoNum type="arabicPeriod"/>
            </a:pPr>
            <a:r>
              <a:rPr lang="en-US" dirty="0" smtClean="0"/>
              <a:t>Pure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lib (Avalonia, </a:t>
            </a:r>
            <a:r>
              <a:rPr lang="en-US" baseline="0" dirty="0" err="1" smtClean="0"/>
              <a:t>Eto.Forms</a:t>
            </a:r>
            <a:r>
              <a:rPr lang="en-US" baseline="0" dirty="0" smtClean="0"/>
              <a:t>, …)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HTML/CSS-based render (CEF, Electron, </a:t>
            </a:r>
            <a:r>
              <a:rPr lang="en-US" baseline="0" dirty="0" err="1" smtClean="0"/>
              <a:t>Sciter</a:t>
            </a:r>
            <a:r>
              <a:rPr lang="en-US" baseline="0" dirty="0" smtClean="0"/>
              <a:t>, …)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01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78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GTK+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Qt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wxWidgets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Swing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SWT</a:t>
            </a:r>
          </a:p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55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 release: </a:t>
            </a:r>
            <a:r>
              <a:rPr lang="en-US" dirty="0" smtClean="0">
                <a:effectLst/>
              </a:rPr>
              <a:t>April 14, 1998</a:t>
            </a:r>
          </a:p>
          <a:p>
            <a:r>
              <a:rPr lang="en-US" sz="9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GIMP Toolkit (https://www.gtk.org/)</a:t>
            </a:r>
          </a:p>
          <a:p>
            <a:endParaRPr lang="en-US" sz="9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effectLst/>
              </a:rPr>
              <a:t>GTK+ — Widget toolkit for graphical interfaces </a:t>
            </a:r>
          </a:p>
          <a:p>
            <a:r>
              <a:rPr lang="en-US" dirty="0" smtClean="0">
                <a:effectLst/>
              </a:rPr>
              <a:t>GDK — Low-level abstraction for the windowing system </a:t>
            </a:r>
          </a:p>
          <a:p>
            <a:r>
              <a:rPr lang="en-US" dirty="0" smtClean="0">
                <a:effectLst/>
              </a:rPr>
              <a:t>Cairo — 2D, vector-based drawing for high-quality graphics </a:t>
            </a:r>
          </a:p>
          <a:p>
            <a:r>
              <a:rPr lang="en-US" dirty="0" err="1" smtClean="0">
                <a:effectLst/>
              </a:rPr>
              <a:t>Pango</a:t>
            </a:r>
            <a:r>
              <a:rPr lang="en-US" dirty="0" smtClean="0">
                <a:effectLst/>
              </a:rPr>
              <a:t> — International text rendering with full Unicode support </a:t>
            </a:r>
          </a:p>
          <a:p>
            <a:r>
              <a:rPr lang="en-US" dirty="0" smtClean="0">
                <a:effectLst/>
              </a:rPr>
              <a:t>Clutter — Animations and scene graph </a:t>
            </a:r>
          </a:p>
          <a:p>
            <a:r>
              <a:rPr lang="en-US" dirty="0" err="1" smtClean="0">
                <a:effectLst/>
              </a:rPr>
              <a:t>WebKit</a:t>
            </a:r>
            <a:r>
              <a:rPr lang="en-US" dirty="0" smtClean="0">
                <a:effectLst/>
              </a:rPr>
              <a:t> — HTML5 web page rendering </a:t>
            </a:r>
          </a:p>
          <a:p>
            <a:r>
              <a:rPr lang="en-US" dirty="0" smtClean="0">
                <a:effectLst/>
              </a:rPr>
              <a:t>ATK — Accessibility toolkit to implement support for screen readers and other tools</a:t>
            </a:r>
          </a:p>
          <a:p>
            <a:r>
              <a:rPr lang="en-US" dirty="0" smtClean="0">
                <a:effectLst/>
              </a:rPr>
              <a:t>GIO Files — File and URI handling, asynchronous file operations, volume handling</a:t>
            </a:r>
          </a:p>
          <a:p>
            <a:r>
              <a:rPr lang="en-US" dirty="0" err="1" smtClean="0"/>
              <a:t>GLib</a:t>
            </a:r>
            <a:r>
              <a:rPr lang="en-US" dirty="0" smtClean="0"/>
              <a:t> — Data structures and utilities for C programs </a:t>
            </a:r>
          </a:p>
          <a:p>
            <a:r>
              <a:rPr lang="en-US" dirty="0" err="1" smtClean="0"/>
              <a:t>GObject</a:t>
            </a:r>
            <a:r>
              <a:rPr lang="en-US" dirty="0" smtClean="0"/>
              <a:t> — C-based object and type system with signals and slots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89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</a:p>
          <a:p>
            <a:r>
              <a:rPr lang="en-US" dirty="0" smtClean="0"/>
              <a:t>Glade</a:t>
            </a:r>
            <a:r>
              <a:rPr lang="en-US" baseline="0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60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67966" y="379931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67966" y="3348974"/>
            <a:ext cx="3659534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 add subtitle here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E08F09-CAAC-44CF-99C8-59ECFACA1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228600"/>
            <a:ext cx="8426449" cy="301752"/>
          </a:xfrm>
        </p:spPr>
        <p:txBody>
          <a:bodyPr/>
          <a:lstStyle>
            <a:lvl1pPr>
              <a:defRPr>
                <a:solidFill>
                  <a:srgbClr val="222222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22222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</a:p>
          <a:p>
            <a:pPr lvl="0"/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lacinia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Duis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614488"/>
            <a:ext cx="3986211" cy="286226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07742" y="1614486"/>
            <a:ext cx="3986214" cy="28622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</a:t>
            </a:r>
            <a:r>
              <a:rPr lang="en-US" dirty="0" err="1"/>
              <a:t>lacus</a:t>
            </a:r>
            <a:r>
              <a:rPr lang="en-US" dirty="0"/>
              <a:t>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endParaRPr lang="en-US" dirty="0"/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endParaRPr lang="en-US" dirty="0"/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endParaRPr lang="en-US" dirty="0"/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rgbClr val="F15D45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rgbClr val="222222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rgbClr val="F15D45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rgbClr val="222222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rgbClr val="F15D45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rgbClr val="222222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endParaRPr lang="en-US" dirty="0"/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86203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rgbClr val="F15D4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00" baseline="0">
                <a:solidFill>
                  <a:schemeClr val="tx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Morbi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3449" y="762000"/>
            <a:ext cx="7172325" cy="3476625"/>
          </a:xfrm>
          <a:solidFill>
            <a:srgbClr val="FEFEFE">
              <a:alpha val="66000"/>
            </a:srgbClr>
          </a:solidFill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2400" b="1" spc="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3" y="1817515"/>
            <a:ext cx="5582093" cy="1220182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Ldzorem</a:t>
            </a:r>
            <a:r>
              <a:rPr lang="en-US" dirty="0"/>
              <a:t>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</a:t>
            </a:r>
            <a:r>
              <a:rPr lang="en-US" dirty="0" err="1"/>
              <a:t>lacus</a:t>
            </a:r>
            <a:r>
              <a:rPr lang="en-US" dirty="0"/>
              <a:t> </a:t>
            </a:r>
            <a:endParaRPr lang="en-US" sz="1100" dirty="0">
              <a:latin typeface="+mj-lt"/>
            </a:endParaRPr>
          </a:p>
          <a:p>
            <a:pPr lvl="0"/>
            <a:r>
              <a:rPr lang="en-US" sz="1100" dirty="0" err="1"/>
              <a:t>Ldzorem</a:t>
            </a:r>
            <a:r>
              <a:rPr lang="en-US" sz="1100" dirty="0"/>
              <a:t> ipsum dolor sit </a:t>
            </a:r>
            <a:r>
              <a:rPr lang="en-US" sz="1100" dirty="0" err="1"/>
              <a:t>amet</a:t>
            </a:r>
            <a:r>
              <a:rPr lang="en-US" sz="1100" dirty="0"/>
              <a:t>, </a:t>
            </a:r>
            <a:r>
              <a:rPr lang="en-US" sz="1100" dirty="0" err="1"/>
              <a:t>consectetur</a:t>
            </a:r>
            <a:r>
              <a:rPr lang="en-US" sz="1100" dirty="0"/>
              <a:t> </a:t>
            </a:r>
            <a:r>
              <a:rPr lang="en-US" sz="1100" dirty="0" err="1"/>
              <a:t>adipiscing</a:t>
            </a:r>
            <a:r>
              <a:rPr lang="en-US" sz="1100" dirty="0"/>
              <a:t> </a:t>
            </a:r>
            <a:r>
              <a:rPr lang="en-US" sz="1100" dirty="0" err="1"/>
              <a:t>elit</a:t>
            </a:r>
            <a:r>
              <a:rPr lang="en-US" sz="1100" dirty="0"/>
              <a:t>. </a:t>
            </a:r>
            <a:r>
              <a:rPr lang="en-US" sz="1100" dirty="0" err="1"/>
              <a:t>Etiam</a:t>
            </a:r>
            <a:r>
              <a:rPr lang="en-US" sz="1100" dirty="0"/>
              <a:t> lacinia, diam </a:t>
            </a:r>
            <a:r>
              <a:rPr lang="en-US" sz="1100" dirty="0" err="1"/>
              <a:t>eget</a:t>
            </a:r>
            <a:r>
              <a:rPr lang="en-US" sz="1100" dirty="0"/>
              <a:t> </a:t>
            </a:r>
            <a:r>
              <a:rPr lang="en-US" sz="1100" dirty="0" err="1"/>
              <a:t>lobortis</a:t>
            </a:r>
            <a:r>
              <a:rPr lang="en-US" sz="1100" dirty="0"/>
              <a:t> </a:t>
            </a:r>
            <a:r>
              <a:rPr lang="en-US" sz="1100" dirty="0" err="1"/>
              <a:t>aliquet</a:t>
            </a:r>
            <a:r>
              <a:rPr lang="en-US" sz="1100" dirty="0"/>
              <a:t>, </a:t>
            </a:r>
            <a:r>
              <a:rPr lang="en-US" sz="1100" dirty="0" err="1"/>
              <a:t>lacus</a:t>
            </a:r>
            <a:r>
              <a:rPr lang="en-US" sz="1100" dirty="0"/>
              <a:t> lorem </a:t>
            </a:r>
            <a:r>
              <a:rPr lang="en-US" sz="1100" dirty="0" err="1"/>
              <a:t>placerat</a:t>
            </a:r>
            <a:r>
              <a:rPr lang="en-US" sz="1100" dirty="0"/>
              <a:t> libero, </a:t>
            </a:r>
            <a:r>
              <a:rPr lang="en-US" sz="1100" dirty="0" err="1"/>
              <a:t>nec</a:t>
            </a:r>
            <a:r>
              <a:rPr lang="en-US" sz="1100" dirty="0"/>
              <a:t> </a:t>
            </a:r>
            <a:r>
              <a:rPr lang="en-US" sz="1100" dirty="0" err="1"/>
              <a:t>vulputate</a:t>
            </a:r>
            <a:endParaRPr lang="en-US" sz="1100" dirty="0"/>
          </a:p>
          <a:p>
            <a:pPr lvl="0"/>
            <a:r>
              <a:rPr lang="en-US" sz="1100" dirty="0" err="1"/>
              <a:t>Ldzorem</a:t>
            </a:r>
            <a:r>
              <a:rPr lang="en-US" sz="1100" dirty="0"/>
              <a:t> ipsum dolor sit </a:t>
            </a:r>
            <a:r>
              <a:rPr lang="en-US" sz="1100" dirty="0" err="1"/>
              <a:t>amet</a:t>
            </a:r>
            <a:r>
              <a:rPr lang="en-US" sz="1100" dirty="0"/>
              <a:t>, </a:t>
            </a:r>
            <a:r>
              <a:rPr lang="en-US" sz="1100" dirty="0" err="1"/>
              <a:t>consectetur</a:t>
            </a:r>
            <a:r>
              <a:rPr lang="en-US" sz="1100" dirty="0"/>
              <a:t> </a:t>
            </a:r>
            <a:r>
              <a:rPr lang="en-US" sz="1100" dirty="0" err="1"/>
              <a:t>adipiscing</a:t>
            </a:r>
            <a:r>
              <a:rPr lang="en-US" sz="1100" dirty="0"/>
              <a:t> </a:t>
            </a:r>
            <a:r>
              <a:rPr lang="en-US" sz="1100" dirty="0" err="1"/>
              <a:t>elit</a:t>
            </a:r>
            <a:r>
              <a:rPr lang="en-US" sz="1100" dirty="0"/>
              <a:t>. </a:t>
            </a:r>
            <a:r>
              <a:rPr lang="en-US" sz="1100" dirty="0" err="1"/>
              <a:t>Etiam</a:t>
            </a:r>
            <a:r>
              <a:rPr lang="en-US" sz="1100" dirty="0"/>
              <a:t> lacinia, diam </a:t>
            </a:r>
            <a:r>
              <a:rPr lang="en-US" sz="1100" dirty="0" err="1"/>
              <a:t>eget</a:t>
            </a:r>
            <a:r>
              <a:rPr lang="en-US" sz="1100" dirty="0"/>
              <a:t> </a:t>
            </a:r>
            <a:r>
              <a:rPr lang="en-US" sz="1100" dirty="0" err="1"/>
              <a:t>lobortis</a:t>
            </a:r>
            <a:r>
              <a:rPr lang="en-US" sz="1100" dirty="0"/>
              <a:t> </a:t>
            </a:r>
            <a:r>
              <a:rPr lang="en-US" sz="1100" dirty="0" err="1"/>
              <a:t>aliquet</a:t>
            </a:r>
            <a:r>
              <a:rPr lang="en-US" sz="1100" dirty="0"/>
              <a:t>, </a:t>
            </a:r>
            <a:r>
              <a:rPr lang="en-US" sz="1100" dirty="0" err="1"/>
              <a:t>lacus</a:t>
            </a:r>
            <a:r>
              <a:rPr lang="en-US" sz="1100" dirty="0"/>
              <a:t> lorem </a:t>
            </a:r>
            <a:r>
              <a:rPr lang="en-US" sz="1100" dirty="0" err="1"/>
              <a:t>placerat</a:t>
            </a:r>
            <a:r>
              <a:rPr lang="en-US" sz="1100" dirty="0"/>
              <a:t> libero, </a:t>
            </a:r>
            <a:r>
              <a:rPr lang="en-US" sz="1100" dirty="0" err="1"/>
              <a:t>nec</a:t>
            </a:r>
            <a:r>
              <a:rPr lang="en-US" sz="1100" dirty="0"/>
              <a:t> </a:t>
            </a:r>
            <a:r>
              <a:rPr lang="en-US" sz="1100" dirty="0" err="1"/>
              <a:t>vulputate</a:t>
            </a:r>
            <a:endParaRPr lang="en-US" sz="1100" dirty="0">
              <a:latin typeface="+mj-lt"/>
            </a:endParaRPr>
          </a:p>
          <a:p>
            <a:pPr lvl="0"/>
            <a:endParaRPr lang="en-US" sz="1100" dirty="0">
              <a:latin typeface="+mj-lt"/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endParaRPr lang="en-US" dirty="0"/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fermentum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endParaRPr lang="en-US" dirty="0"/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fermentum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Sed lorem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609106"/>
            <a:ext cx="3986211" cy="2867643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  <a:solidFill>
            <a:srgbClr val="F15D45"/>
          </a:solidFill>
          <a:ln>
            <a:noFill/>
          </a:ln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 cap="all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609106"/>
            <a:ext cx="3993357" cy="2867644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  <a:solidFill>
            <a:srgbClr val="F15D45"/>
          </a:solidFill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 cap="all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fermentum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94910" y="1453901"/>
            <a:ext cx="3798930" cy="2708666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4908" y="666751"/>
            <a:ext cx="3798930" cy="344466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6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94908" y="1060326"/>
            <a:ext cx="3798930" cy="344466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1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Morbi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Vestibulum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02942" y="495301"/>
            <a:ext cx="3986213" cy="342900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6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1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59582" y="1382788"/>
            <a:ext cx="3767918" cy="18297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</a:t>
            </a:r>
            <a:r>
              <a:rPr lang="en-US" dirty="0" err="1"/>
              <a:t>herse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359582" y="3722733"/>
            <a:ext cx="1945326" cy="399456"/>
          </a:xfrm>
          <a:prstGeom prst="rect">
            <a:avLst/>
          </a:prstGeom>
          <a:ln>
            <a:noFill/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F961A72-D4A5-48AA-9250-9B7B2639C5DE}"/>
              </a:ext>
            </a:extLst>
          </p:cNvPr>
          <p:cNvSpPr txBox="1">
            <a:spLocks/>
          </p:cNvSpPr>
          <p:nvPr userDrawn="1"/>
        </p:nvSpPr>
        <p:spPr>
          <a:xfrm>
            <a:off x="359582" y="3010311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7" r:id="rId6"/>
    <p:sldLayoutId id="2147483692" r:id="rId7"/>
    <p:sldLayoutId id="2147483688" r:id="rId8"/>
    <p:sldLayoutId id="2147483689" r:id="rId9"/>
    <p:sldLayoutId id="2147483684" r:id="rId10"/>
    <p:sldLayoutId id="2147483695" r:id="rId11"/>
    <p:sldLayoutId id="2147483698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i="0" kern="1200" cap="all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  <a:solidFill>
            <a:schemeClr val="bg2">
              <a:alpha val="3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8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basic.net/index.html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no/gtk-sharp" TargetMode="External"/><Relationship Id="rId2" Type="http://schemas.openxmlformats.org/officeDocument/2006/relationships/hyperlink" Target="https://github.com/GtkSharp/GtkSharp" TargetMode="Externa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../customXml/item3.xml"/><Relationship Id="rId7" Type="http://schemas.openxmlformats.org/officeDocument/2006/relationships/image" Target="../media/image33.png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6" Type="http://schemas.openxmlformats.org/officeDocument/2006/relationships/image" Target="../media/image32.png"/><Relationship Id="rId5" Type="http://schemas.openxmlformats.org/officeDocument/2006/relationships/image" Target="../media/image15.png"/><Relationship Id="rId10" Type="http://schemas.openxmlformats.org/officeDocument/2006/relationships/image" Target="../media/image34.png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17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2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7.gif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3CC16A-F0FA-451D-9223-77A083DC1B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Mihail Romanov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EA337C-4C48-4659-8CA1-2B870A7C5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Cross-platform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GUI (</a:t>
            </a:r>
            <a:r>
              <a:rPr lang="en-US" dirty="0" smtClean="0"/>
              <a:t>desktop)</a:t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 err="1" smtClean="0"/>
              <a:t>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41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libs (By types)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4640775"/>
              </p:ext>
            </p:extLst>
          </p:nvPr>
        </p:nvGraphicFramePr>
        <p:xfrm>
          <a:off x="493659" y="798162"/>
          <a:ext cx="8159858" cy="3874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498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789138-80AB-47F5-A6C4-8F4454E89E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F3789138-80AB-47F5-A6C4-8F4454E89E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FFC30F-F1DF-415F-ADA2-4953806812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11FFC30F-F1DF-415F-ADA2-4953806812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214E177-889D-496F-A797-71502CDA02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4214E177-889D-496F-A797-71502CDA02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9C4B20-C401-454D-956F-E017344164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2A9C4B20-C401-454D-956F-E017344164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4824F3-0FE3-4974-A5B5-2A3016C219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graphicEl>
                                              <a:dgm id="{A24824F3-0FE3-4974-A5B5-2A3016C219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B3C0B48-3E20-4E41-86B8-5C0C374ADB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2B3C0B48-3E20-4E41-86B8-5C0C374ADB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59F6827-923B-46D9-B8A3-15FA33F589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graphicEl>
                                              <a:dgm id="{259F6827-923B-46D9-B8A3-15FA33F589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7DADFC-4944-4BCF-ABF7-D4CD710231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D47DADFC-4944-4BCF-ABF7-D4CD710231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A4C0D9A-A243-4B82-8D2D-E1EB1A725F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graphicEl>
                                              <a:dgm id="{BA4C0D9A-A243-4B82-8D2D-E1EB1A725F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A6E47CD-3FAB-4CB4-AA5D-D7C422681E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graphicEl>
                                              <a:dgm id="{EA6E47CD-3FAB-4CB4-AA5D-D7C422681E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bindings </a:t>
            </a:r>
            <a:r>
              <a:rPr lang="en-US" dirty="0"/>
              <a:t>to </a:t>
            </a:r>
            <a:r>
              <a:rPr lang="en-US" dirty="0" smtClean="0"/>
              <a:t>cross platform libs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44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457916"/>
              </p:ext>
            </p:extLst>
          </p:nvPr>
        </p:nvGraphicFramePr>
        <p:xfrm>
          <a:off x="288670" y="875653"/>
          <a:ext cx="8569836" cy="354350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332494">
                  <a:extLst>
                    <a:ext uri="{9D8B030D-6E8A-4147-A177-3AD203B41FA5}">
                      <a16:colId xmlns:a16="http://schemas.microsoft.com/office/drawing/2014/main" val="2459031493"/>
                    </a:ext>
                  </a:extLst>
                </a:gridCol>
                <a:gridCol w="1416144">
                  <a:extLst>
                    <a:ext uri="{9D8B030D-6E8A-4147-A177-3AD203B41FA5}">
                      <a16:colId xmlns:a16="http://schemas.microsoft.com/office/drawing/2014/main" val="2859956843"/>
                    </a:ext>
                  </a:extLst>
                </a:gridCol>
                <a:gridCol w="2678739">
                  <a:extLst>
                    <a:ext uri="{9D8B030D-6E8A-4147-A177-3AD203B41FA5}">
                      <a16:colId xmlns:a16="http://schemas.microsoft.com/office/drawing/2014/main" val="1702188172"/>
                    </a:ext>
                  </a:extLst>
                </a:gridCol>
                <a:gridCol w="2142459">
                  <a:extLst>
                    <a:ext uri="{9D8B030D-6E8A-4147-A177-3AD203B41FA5}">
                      <a16:colId xmlns:a16="http://schemas.microsoft.com/office/drawing/2014/main" val="1188113964"/>
                    </a:ext>
                  </a:extLst>
                </a:gridCol>
              </a:tblGrid>
              <a:tr h="381513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Library</a:t>
                      </a:r>
                      <a:endParaRPr lang="ru-RU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Language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.Net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wrappers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612507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GTK / GTK+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Gtk</a:t>
                      </a:r>
                      <a:r>
                        <a:rPr lang="en-US" dirty="0" smtClean="0"/>
                        <a:t>#, </a:t>
                      </a:r>
                      <a:r>
                        <a:rPr lang="en-US" baseline="0" dirty="0" err="1" smtClean="0"/>
                        <a:t>GtkSharp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129284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C++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QtSharp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QmlNet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111912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wxWidgets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C++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570689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Swing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979126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7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9806467"/>
                  </a:ext>
                </a:extLst>
              </a:tr>
            </a:tbl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</a:t>
            </a:r>
            <a:r>
              <a:rPr lang="en-US" dirty="0" smtClean="0"/>
              <a:t>Cross-platform </a:t>
            </a:r>
            <a:r>
              <a:rPr lang="en-US" dirty="0"/>
              <a:t>GUI libraries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040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213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GTK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672" y="991891"/>
            <a:ext cx="6121831" cy="34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6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GTK Language Bindings (~20)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45845"/>
            <a:ext cx="2978020" cy="729615"/>
          </a:xfrm>
          <a:prstGeom prst="rect">
            <a:avLst/>
          </a:prstGeom>
        </p:spPr>
      </p:pic>
      <p:grpSp>
        <p:nvGrpSpPr>
          <p:cNvPr id="19" name="Группа 18"/>
          <p:cNvGrpSpPr/>
          <p:nvPr/>
        </p:nvGrpSpPr>
        <p:grpSpPr>
          <a:xfrm>
            <a:off x="6243479" y="792403"/>
            <a:ext cx="2717641" cy="1152136"/>
            <a:chOff x="6243479" y="792403"/>
            <a:chExt cx="2717641" cy="1152136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7351653" y="1112460"/>
              <a:ext cx="160946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 err="1">
                  <a:latin typeface="&amp;quot"/>
                  <a:hlinkClick r:id="rId3"/>
                </a:rPr>
                <a:t>FreeBASIC</a:t>
              </a:r>
              <a:endParaRPr lang="ru-RU" sz="2000" dirty="0"/>
            </a:p>
          </p:txBody>
        </p:sp>
        <p:grpSp>
          <p:nvGrpSpPr>
            <p:cNvPr id="13" name="Группа 12"/>
            <p:cNvGrpSpPr/>
            <p:nvPr/>
          </p:nvGrpSpPr>
          <p:grpSpPr>
            <a:xfrm>
              <a:off x="6243479" y="792403"/>
              <a:ext cx="2058178" cy="1152136"/>
              <a:chOff x="6243479" y="792403"/>
              <a:chExt cx="2058178" cy="1152136"/>
            </a:xfrm>
          </p:grpSpPr>
          <p:pic>
            <p:nvPicPr>
              <p:cNvPr id="7" name="Рисунок 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43479" y="792403"/>
                <a:ext cx="1108174" cy="1108174"/>
              </a:xfrm>
              <a:prstGeom prst="rect">
                <a:avLst/>
              </a:prstGeom>
            </p:spPr>
          </p:pic>
          <p:sp>
            <p:nvSpPr>
              <p:cNvPr id="9" name="Прямоугольник 8"/>
              <p:cNvSpPr/>
              <p:nvPr/>
            </p:nvSpPr>
            <p:spPr>
              <a:xfrm>
                <a:off x="7351653" y="1644457"/>
                <a:ext cx="950004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GTK+tobac</a:t>
                </a:r>
                <a:endParaRPr lang="ru-RU" dirty="0"/>
              </a:p>
            </p:txBody>
          </p:sp>
        </p:grpSp>
      </p:grpSp>
      <p:grpSp>
        <p:nvGrpSpPr>
          <p:cNvPr id="6" name="Группа 5"/>
          <p:cNvGrpSpPr/>
          <p:nvPr/>
        </p:nvGrpSpPr>
        <p:grpSpPr>
          <a:xfrm>
            <a:off x="1117120" y="2370575"/>
            <a:ext cx="2647737" cy="1148813"/>
            <a:chOff x="1117120" y="2370575"/>
            <a:chExt cx="2647737" cy="1148813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2030170" y="2370575"/>
              <a:ext cx="82894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gotk3 </a:t>
              </a:r>
              <a:endParaRPr lang="ru-RU" sz="2000" dirty="0"/>
            </a:p>
          </p:txBody>
        </p:sp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0951" y="2662428"/>
              <a:ext cx="2383906" cy="856960"/>
            </a:xfrm>
            <a:prstGeom prst="rect">
              <a:avLst/>
            </a:prstGeom>
          </p:spPr>
        </p:pic>
        <p:sp>
          <p:nvSpPr>
            <p:cNvPr id="10" name="Прямоугольник 9"/>
            <p:cNvSpPr/>
            <p:nvPr/>
          </p:nvSpPr>
          <p:spPr>
            <a:xfrm>
              <a:off x="1117120" y="2738937"/>
              <a:ext cx="8362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go-</a:t>
              </a:r>
              <a:r>
                <a:rPr lang="en-US" sz="2000" dirty="0" err="1"/>
                <a:t>gtk</a:t>
              </a:r>
              <a:endParaRPr lang="ru-RU" sz="2000" dirty="0"/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5760720" y="2162628"/>
            <a:ext cx="2014934" cy="1295400"/>
            <a:chOff x="5760720" y="2162628"/>
            <a:chExt cx="2014934" cy="1295400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0720" y="2162628"/>
              <a:ext cx="1295400" cy="1295400"/>
            </a:xfrm>
            <a:prstGeom prst="rect">
              <a:avLst/>
            </a:prstGeom>
          </p:spPr>
        </p:pic>
        <p:sp>
          <p:nvSpPr>
            <p:cNvPr id="12" name="Прямоугольник 11"/>
            <p:cNvSpPr/>
            <p:nvPr/>
          </p:nvSpPr>
          <p:spPr>
            <a:xfrm>
              <a:off x="6797566" y="2838965"/>
              <a:ext cx="978088" cy="300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Ruby/GTK3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95147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GTK for </a:t>
            </a:r>
            <a:r>
              <a:rPr lang="en-US" dirty="0" err="1" smtClean="0"/>
              <a:t>.Net</a:t>
            </a:r>
            <a:endParaRPr lang="ru-RU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5380897" y="1034698"/>
            <a:ext cx="3507820" cy="842900"/>
            <a:chOff x="5380897" y="1034698"/>
            <a:chExt cx="3507820" cy="8429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6188527" y="1034698"/>
              <a:ext cx="157625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err="1" smtClean="0"/>
                <a:t>GtkSharp</a:t>
              </a:r>
              <a:endParaRPr lang="ru-RU" sz="2800" dirty="0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5380897" y="1539044"/>
              <a:ext cx="350782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hlinkClick r:id="rId2"/>
                </a:rPr>
                <a:t>https://</a:t>
              </a:r>
              <a:r>
                <a:rPr lang="en-US" sz="1600" dirty="0" smtClean="0">
                  <a:hlinkClick r:id="rId2"/>
                </a:rPr>
                <a:t>github.com/GtkSharp/GtkSharp</a:t>
              </a:r>
              <a:r>
                <a:rPr lang="en-US" sz="1600" dirty="0" smtClean="0"/>
                <a:t> </a:t>
              </a:r>
              <a:endParaRPr lang="ru-RU" sz="1600" dirty="0"/>
            </a:p>
          </p:txBody>
        </p:sp>
      </p:grpSp>
      <p:grpSp>
        <p:nvGrpSpPr>
          <p:cNvPr id="4" name="Группа 3"/>
          <p:cNvGrpSpPr/>
          <p:nvPr/>
        </p:nvGrpSpPr>
        <p:grpSpPr>
          <a:xfrm>
            <a:off x="451613" y="1034698"/>
            <a:ext cx="3187026" cy="842900"/>
            <a:chOff x="451613" y="1034698"/>
            <a:chExt cx="3187026" cy="842900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1576728" y="1034698"/>
              <a:ext cx="873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err="1"/>
                <a:t>Gtk</a:t>
              </a:r>
              <a:r>
                <a:rPr lang="en-US" sz="2800" dirty="0"/>
                <a:t>#</a:t>
              </a:r>
              <a:endParaRPr lang="ru-RU" sz="2800" dirty="0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51613" y="1539044"/>
              <a:ext cx="31870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hlinkClick r:id="rId3"/>
                </a:rPr>
                <a:t>https://</a:t>
              </a:r>
              <a:r>
                <a:rPr lang="en-US" sz="1600" dirty="0" smtClean="0">
                  <a:hlinkClick r:id="rId3"/>
                </a:rPr>
                <a:t>github.com/mono/gtk-sharp</a:t>
              </a:r>
              <a:endParaRPr lang="ru-RU" sz="1600" dirty="0"/>
            </a:p>
          </p:txBody>
        </p:sp>
      </p:grp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92735"/>
              </p:ext>
            </p:extLst>
          </p:nvPr>
        </p:nvGraphicFramePr>
        <p:xfrm>
          <a:off x="298291" y="2886290"/>
          <a:ext cx="8550593" cy="1081568"/>
        </p:xfrm>
        <a:graphic>
          <a:graphicData uri="http://schemas.openxmlformats.org/drawingml/2006/table">
            <a:tbl>
              <a:tblPr firstRow="1">
                <a:tableStyleId>{5FD0F851-EC5A-4D38-B0AD-8093EC10F338}</a:tableStyleId>
              </a:tblPr>
              <a:tblGrid>
                <a:gridCol w="1495019">
                  <a:extLst>
                    <a:ext uri="{9D8B030D-6E8A-4147-A177-3AD203B41FA5}">
                      <a16:colId xmlns:a16="http://schemas.microsoft.com/office/drawing/2014/main" val="3001518489"/>
                    </a:ext>
                  </a:extLst>
                </a:gridCol>
                <a:gridCol w="2734081">
                  <a:extLst>
                    <a:ext uri="{9D8B030D-6E8A-4147-A177-3AD203B41FA5}">
                      <a16:colId xmlns:a16="http://schemas.microsoft.com/office/drawing/2014/main" val="3164511798"/>
                    </a:ext>
                  </a:extLst>
                </a:gridCol>
                <a:gridCol w="4321493">
                  <a:extLst>
                    <a:ext uri="{9D8B030D-6E8A-4147-A177-3AD203B41FA5}">
                      <a16:colId xmlns:a16="http://schemas.microsoft.com/office/drawing/2014/main" val="967204659"/>
                    </a:ext>
                  </a:extLst>
                </a:gridCol>
              </a:tblGrid>
              <a:tr h="149979">
                <a:tc>
                  <a:txBody>
                    <a:bodyPr/>
                    <a:lstStyle/>
                    <a:p>
                      <a:pPr algn="l"/>
                      <a:endParaRPr lang="ru-RU" sz="16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Target framework</a:t>
                      </a:r>
                      <a:endParaRPr lang="en-US" sz="16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Target </a:t>
                      </a:r>
                      <a:r>
                        <a:rPr lang="en-US" sz="1600" dirty="0" err="1">
                          <a:effectLst/>
                        </a:rPr>
                        <a:t>Gtk</a:t>
                      </a:r>
                      <a:r>
                        <a:rPr lang="en-US" sz="1600" dirty="0">
                          <a:effectLst/>
                        </a:rPr>
                        <a:t> Version</a:t>
                      </a:r>
                      <a:endParaRPr lang="en-US" sz="16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730273706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>
                          <a:effectLst/>
                        </a:rPr>
                        <a:t>Gtk</a:t>
                      </a:r>
                      <a:r>
                        <a:rPr lang="en-US" sz="1600" dirty="0" smtClean="0">
                          <a:effectLst/>
                        </a:rPr>
                        <a:t>#</a:t>
                      </a:r>
                      <a:endParaRPr lang="en-US" sz="16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.NET Framework </a:t>
                      </a:r>
                      <a:r>
                        <a:rPr lang="en-US" sz="1600" dirty="0" smtClean="0">
                          <a:effectLst/>
                        </a:rPr>
                        <a:t>4.5, Mono</a:t>
                      </a:r>
                      <a:endParaRPr lang="en-US" sz="16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Gtk</a:t>
                      </a:r>
                      <a:r>
                        <a:rPr lang="en-US" sz="1600" dirty="0">
                          <a:effectLst/>
                        </a:rPr>
                        <a:t> 2 (also </a:t>
                      </a:r>
                      <a:r>
                        <a:rPr lang="en-US" sz="1600" dirty="0" err="1">
                          <a:effectLst/>
                        </a:rPr>
                        <a:t>Gtk</a:t>
                      </a:r>
                      <a:r>
                        <a:rPr lang="en-US" sz="1600" dirty="0">
                          <a:effectLst/>
                        </a:rPr>
                        <a:t> 3.0 but never officially released)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613692456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GtkSharp</a:t>
                      </a:r>
                      <a:endParaRPr lang="en-US" sz="16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.NET Standard 2.0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Gtk</a:t>
                      </a:r>
                      <a:r>
                        <a:rPr lang="en-US" sz="1600" dirty="0">
                          <a:effectLst/>
                        </a:rPr>
                        <a:t> 3.22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291047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7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166108" y="960120"/>
            <a:ext cx="4204997" cy="2926816"/>
            <a:chOff x="166108" y="960120"/>
            <a:chExt cx="4204997" cy="2926816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166108" y="1370863"/>
              <a:ext cx="4204997" cy="2516073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Setup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GUI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WindowPosition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WindowPosition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.Center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DefaultSize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Gdk.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Size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(800, 600);</a:t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_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headerBar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HeaderBar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</a:t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_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headerBar.ShowCloseButton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true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_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headerBar.Title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GtkSharp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Sample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Application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btnClickMe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Button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</a:t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btnClickMe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.AlwaysShowImage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true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btnClickMe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.Image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Image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NewFromIconName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endParaRPr kumimoji="0" lang="en-US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ru-RU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document-new-symbolic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IconSize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.Button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_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headerBar.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PackStart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btnClickMe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Titlebar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_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headerBar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97380" y="960120"/>
              <a:ext cx="54694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Code</a:t>
              </a:r>
              <a:endParaRPr lang="ru-RU" b="1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790267" y="960120"/>
            <a:ext cx="11240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GUI Designer</a:t>
            </a:r>
            <a:endParaRPr lang="ru-RU" b="1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4668285" y="1493520"/>
            <a:ext cx="4118528" cy="1715162"/>
            <a:chOff x="4668285" y="1493520"/>
            <a:chExt cx="4118528" cy="1715162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8285" y="1493520"/>
              <a:ext cx="2395455" cy="1715162"/>
            </a:xfrm>
            <a:prstGeom prst="rect">
              <a:avLst/>
            </a:prstGeom>
          </p:spPr>
        </p:pic>
        <p:sp>
          <p:nvSpPr>
            <p:cNvPr id="9" name="Прямоугольник 8"/>
            <p:cNvSpPr/>
            <p:nvPr/>
          </p:nvSpPr>
          <p:spPr>
            <a:xfrm>
              <a:off x="7248828" y="1739030"/>
              <a:ext cx="1537985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/>
                <a:t>Stetic</a:t>
              </a:r>
              <a:r>
                <a:rPr lang="en-US" dirty="0"/>
                <a:t> GUI </a:t>
              </a:r>
              <a:r>
                <a:rPr lang="en-US" dirty="0" smtClean="0"/>
                <a:t>Designer</a:t>
              </a:r>
            </a:p>
            <a:p>
              <a:pPr algn="ctr"/>
              <a:r>
                <a:rPr lang="en-US" dirty="0" smtClean="0"/>
                <a:t>(Mono Develop)</a:t>
              </a:r>
              <a:endParaRPr lang="ru-RU" dirty="0"/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5452179" y="3002280"/>
            <a:ext cx="3463221" cy="1544960"/>
            <a:chOff x="5452179" y="3002280"/>
            <a:chExt cx="3463221" cy="1544960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9557" y="3002280"/>
              <a:ext cx="2705843" cy="1544960"/>
            </a:xfrm>
            <a:prstGeom prst="rect">
              <a:avLst/>
            </a:prstGeom>
          </p:spPr>
        </p:pic>
        <p:sp>
          <p:nvSpPr>
            <p:cNvPr id="10" name="Прямоугольник 9"/>
            <p:cNvSpPr/>
            <p:nvPr/>
          </p:nvSpPr>
          <p:spPr>
            <a:xfrm>
              <a:off x="5452179" y="3762380"/>
              <a:ext cx="595036" cy="300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Glade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36871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588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90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B9513B-6C25-439D-9879-328DDC3E26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About 15 years in IT</a:t>
            </a:r>
          </a:p>
          <a:p>
            <a:r>
              <a:rPr lang="en-US" dirty="0" smtClean="0"/>
              <a:t>Developer, trainer, system analyst, …</a:t>
            </a:r>
          </a:p>
          <a:p>
            <a:r>
              <a:rPr lang="en-US" dirty="0" smtClean="0"/>
              <a:t>Now</a:t>
            </a:r>
          </a:p>
          <a:p>
            <a:pPr lvl="1"/>
            <a:r>
              <a:rPr lang="en-US" dirty="0" err="1" smtClean="0"/>
              <a:t>.Net</a:t>
            </a:r>
            <a:r>
              <a:rPr lang="en-US" dirty="0" smtClean="0"/>
              <a:t> developer in SKB-</a:t>
            </a:r>
            <a:r>
              <a:rPr lang="en-US" dirty="0" err="1" smtClean="0"/>
              <a:t>Kontur</a:t>
            </a:r>
            <a:endParaRPr lang="en-US" dirty="0" smtClean="0"/>
          </a:p>
          <a:p>
            <a:pPr lvl="1"/>
            <a:r>
              <a:rPr lang="en-US" dirty="0" smtClean="0"/>
              <a:t>Speaker (as a hobby)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F35A1-5F94-4211-BBCD-08834B2CF2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Mihail </a:t>
            </a:r>
            <a:r>
              <a:rPr lang="en-US" dirty="0" err="1" smtClean="0"/>
              <a:t>romanov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845E0-CE8A-45F5-A2F5-2AC44C54C5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Senior </a:t>
            </a:r>
            <a:r>
              <a:rPr lang="en-US" dirty="0" err="1" smtClean="0"/>
              <a:t>.Net</a:t>
            </a:r>
            <a:r>
              <a:rPr lang="en-US" dirty="0" smtClean="0"/>
              <a:t> developer in SKB-</a:t>
            </a:r>
            <a:r>
              <a:rPr lang="en-US" dirty="0" err="1" smtClean="0"/>
              <a:t>Kontur</a:t>
            </a:r>
            <a:endParaRPr lang="en-US" dirty="0"/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2" b="168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9566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GTK# Pros &amp; Cons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Wide platform support</a:t>
            </a:r>
            <a:endParaRPr lang="en-US" dirty="0"/>
          </a:p>
          <a:p>
            <a:r>
              <a:rPr lang="en-US" dirty="0" smtClean="0"/>
              <a:t>Large GTK community</a:t>
            </a:r>
          </a:p>
          <a:p>
            <a:r>
              <a:rPr lang="en-US" dirty="0" smtClean="0"/>
              <a:t>Many products (e.g. Linux DE: Gnome, </a:t>
            </a:r>
            <a:r>
              <a:rPr lang="en-US" dirty="0" err="1" smtClean="0"/>
              <a:t>Xfce</a:t>
            </a:r>
            <a:r>
              <a:rPr lang="en-US" dirty="0" smtClean="0"/>
              <a:t>, …) based on GTK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Small “out-of-box” control set</a:t>
            </a:r>
          </a:p>
          <a:p>
            <a:pPr lvl="1"/>
            <a:r>
              <a:rPr lang="en-US" dirty="0" smtClean="0"/>
              <a:t>No Date picker, data table, …  </a:t>
            </a:r>
          </a:p>
          <a:p>
            <a:r>
              <a:rPr lang="en-US" dirty="0" smtClean="0"/>
              <a:t>C/C++ for control customization</a:t>
            </a:r>
          </a:p>
          <a:p>
            <a:r>
              <a:rPr lang="en-US" dirty="0" smtClean="0"/>
              <a:t>No third party libraries</a:t>
            </a:r>
          </a:p>
          <a:p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938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</a:t>
            </a:r>
            <a:r>
              <a:rPr lang="en-US" dirty="0" smtClean="0"/>
              <a:t>PURE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smtClean="0"/>
              <a:t>libs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98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GUI Cross platform Libs</a:t>
            </a: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551563"/>
              </p:ext>
            </p:extLst>
          </p:nvPr>
        </p:nvGraphicFramePr>
        <p:xfrm>
          <a:off x="298133" y="839881"/>
          <a:ext cx="8488680" cy="373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940">
                  <a:extLst>
                    <a:ext uri="{9D8B030D-6E8A-4147-A177-3AD203B41FA5}">
                      <a16:colId xmlns:a16="http://schemas.microsoft.com/office/drawing/2014/main" val="413003422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3957436638"/>
                    </a:ext>
                  </a:extLst>
                </a:gridCol>
                <a:gridCol w="2975610">
                  <a:extLst>
                    <a:ext uri="{9D8B030D-6E8A-4147-A177-3AD203B41FA5}">
                      <a16:colId xmlns:a16="http://schemas.microsoft.com/office/drawing/2014/main" val="3600493432"/>
                    </a:ext>
                  </a:extLst>
                </a:gridCol>
                <a:gridCol w="2122170">
                  <a:extLst>
                    <a:ext uri="{9D8B030D-6E8A-4147-A177-3AD203B41FA5}">
                      <a16:colId xmlns:a16="http://schemas.microsoft.com/office/drawing/2014/main" val="1890482617"/>
                    </a:ext>
                  </a:extLst>
                </a:gridCol>
              </a:tblGrid>
              <a:tr h="345951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Library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Render(s)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Target Frameworks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316052"/>
                  </a:ext>
                </a:extLst>
              </a:tr>
              <a:tr h="16670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Avalonia UI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Own</a:t>
                      </a:r>
                    </a:p>
                    <a:p>
                      <a:pPr algn="ctr"/>
                      <a:r>
                        <a:rPr lang="en-US" dirty="0" smtClean="0"/>
                        <a:t>(Direct2D, </a:t>
                      </a:r>
                      <a:r>
                        <a:rPr lang="en-US" dirty="0" err="1" smtClean="0"/>
                        <a:t>Skia</a:t>
                      </a:r>
                      <a:r>
                        <a:rPr lang="en-US" dirty="0" smtClean="0"/>
                        <a:t>, Cairo)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Framework, </a:t>
                      </a:r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Core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7982108"/>
                  </a:ext>
                </a:extLst>
              </a:tr>
              <a:tr h="169732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Eto.Forms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WPF, </a:t>
                      </a:r>
                      <a:r>
                        <a:rPr lang="en-US" dirty="0" err="1" smtClean="0"/>
                        <a:t>WinForms</a:t>
                      </a:r>
                      <a:r>
                        <a:rPr lang="en-US" dirty="0" smtClean="0"/>
                        <a:t>, GTK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Framework, </a:t>
                      </a:r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Core,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Mono</a:t>
                      </a:r>
                      <a:endParaRPr lang="ru-RU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7875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59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Eto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3407578" y="997356"/>
            <a:ext cx="2493962" cy="1139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Eto.Forms</a:t>
            </a:r>
            <a:r>
              <a:rPr lang="en-US" dirty="0">
                <a:solidFill>
                  <a:schemeClr val="tx1"/>
                </a:solidFill>
              </a:rPr>
              <a:t> (UI), 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Eto.Drawing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(Graphics)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33" name="Группа 32"/>
          <p:cNvGrpSpPr/>
          <p:nvPr/>
        </p:nvGrpSpPr>
        <p:grpSpPr>
          <a:xfrm>
            <a:off x="308612" y="3246120"/>
            <a:ext cx="2124975" cy="1266889"/>
            <a:chOff x="308612" y="3246120"/>
            <a:chExt cx="2124975" cy="1266889"/>
          </a:xfrm>
        </p:grpSpPr>
        <p:sp>
          <p:nvSpPr>
            <p:cNvPr id="4" name="Скругленный прямоугольник 3"/>
            <p:cNvSpPr/>
            <p:nvPr/>
          </p:nvSpPr>
          <p:spPr>
            <a:xfrm>
              <a:off x="308612" y="3246120"/>
              <a:ext cx="9144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WPF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pic>
          <p:nvPicPr>
            <p:cNvPr id="7" name="Рисунок 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083"/>
            <a:stretch/>
          </p:blipFill>
          <p:spPr>
            <a:xfrm>
              <a:off x="544260" y="4093432"/>
              <a:ext cx="443103" cy="419577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89936" y="3456792"/>
              <a:ext cx="1043651" cy="681990"/>
            </a:xfrm>
            <a:prstGeom prst="rect">
              <a:avLst/>
            </a:prstGeom>
          </p:spPr>
        </p:pic>
      </p:grpSp>
      <p:grpSp>
        <p:nvGrpSpPr>
          <p:cNvPr id="34" name="Группа 33"/>
          <p:cNvGrpSpPr/>
          <p:nvPr/>
        </p:nvGrpSpPr>
        <p:grpSpPr>
          <a:xfrm>
            <a:off x="3225071" y="3246120"/>
            <a:ext cx="2415918" cy="1312239"/>
            <a:chOff x="3225071" y="3246120"/>
            <a:chExt cx="2415918" cy="1312239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3225071" y="3246120"/>
              <a:ext cx="9525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WinForms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pic>
          <p:nvPicPr>
            <p:cNvPr id="14" name="Рисунок 1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083"/>
            <a:stretch/>
          </p:blipFill>
          <p:spPr>
            <a:xfrm>
              <a:off x="3479769" y="4138782"/>
              <a:ext cx="443103" cy="419577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74624" y="3392841"/>
              <a:ext cx="1266365" cy="745941"/>
            </a:xfrm>
            <a:prstGeom prst="rect">
              <a:avLst/>
            </a:prstGeom>
          </p:spPr>
        </p:pic>
      </p:grpSp>
      <p:grpSp>
        <p:nvGrpSpPr>
          <p:cNvPr id="35" name="Группа 34"/>
          <p:cNvGrpSpPr/>
          <p:nvPr/>
        </p:nvGrpSpPr>
        <p:grpSpPr>
          <a:xfrm>
            <a:off x="6010837" y="3246120"/>
            <a:ext cx="2911666" cy="1308669"/>
            <a:chOff x="6010837" y="3246120"/>
            <a:chExt cx="2911666" cy="1308669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6183632" y="3246120"/>
              <a:ext cx="9525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GTK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pic>
          <p:nvPicPr>
            <p:cNvPr id="11" name="Рисунок 1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083"/>
            <a:stretch/>
          </p:blipFill>
          <p:spPr>
            <a:xfrm>
              <a:off x="6010837" y="4114323"/>
              <a:ext cx="443103" cy="419577"/>
            </a:xfrm>
            <a:prstGeom prst="rect">
              <a:avLst/>
            </a:prstGeom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7037" y="4141231"/>
              <a:ext cx="333123" cy="392669"/>
            </a:xfrm>
            <a:prstGeom prst="rect">
              <a:avLst/>
            </a:prstGeom>
          </p:spPr>
        </p:pic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3257" y="4093432"/>
              <a:ext cx="422910" cy="461357"/>
            </a:xfrm>
            <a:prstGeom prst="rect">
              <a:avLst/>
            </a:prstGeom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647050" y="3347121"/>
              <a:ext cx="1275453" cy="791661"/>
            </a:xfrm>
            <a:prstGeom prst="rect">
              <a:avLst/>
            </a:prstGeom>
          </p:spPr>
        </p:pic>
      </p:grpSp>
      <p:sp>
        <p:nvSpPr>
          <p:cNvPr id="15" name="Стрелка вниз 14"/>
          <p:cNvSpPr/>
          <p:nvPr/>
        </p:nvSpPr>
        <p:spPr>
          <a:xfrm rot="3288362">
            <a:off x="1726557" y="2234938"/>
            <a:ext cx="484632" cy="79552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низ 15"/>
          <p:cNvSpPr/>
          <p:nvPr/>
        </p:nvSpPr>
        <p:spPr>
          <a:xfrm>
            <a:off x="4412243" y="2316731"/>
            <a:ext cx="484632" cy="8255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низ 16"/>
          <p:cNvSpPr/>
          <p:nvPr/>
        </p:nvSpPr>
        <p:spPr>
          <a:xfrm rot="18506430">
            <a:off x="7115869" y="2330956"/>
            <a:ext cx="484632" cy="8255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8" name="Группа 27"/>
          <p:cNvGrpSpPr/>
          <p:nvPr/>
        </p:nvGrpSpPr>
        <p:grpSpPr>
          <a:xfrm>
            <a:off x="6993256" y="1007258"/>
            <a:ext cx="1397159" cy="798682"/>
            <a:chOff x="6339048" y="997091"/>
            <a:chExt cx="1594168" cy="986314"/>
          </a:xfrm>
        </p:grpSpPr>
        <p:grpSp>
          <p:nvGrpSpPr>
            <p:cNvPr id="19" name="DialogBox"/>
            <p:cNvGrpSpPr/>
            <p:nvPr>
              <p:custDataLst>
                <p:custData r:id="rId1"/>
              </p:custDataLst>
            </p:nvPr>
          </p:nvGrpSpPr>
          <p:grpSpPr>
            <a:xfrm>
              <a:off x="6339048" y="997091"/>
              <a:ext cx="1594168" cy="986314"/>
              <a:chOff x="2894330" y="2786062"/>
              <a:chExt cx="4316095" cy="3138488"/>
            </a:xfrm>
          </p:grpSpPr>
          <p:grpSp>
            <p:nvGrpSpPr>
              <p:cNvPr id="20" name="Group 2"/>
              <p:cNvGrpSpPr/>
              <p:nvPr/>
            </p:nvGrpSpPr>
            <p:grpSpPr>
              <a:xfrm>
                <a:off x="2894330" y="2786062"/>
                <a:ext cx="4316095" cy="3138488"/>
                <a:chOff x="2161590" y="511099"/>
                <a:chExt cx="4316095" cy="3138488"/>
              </a:xfrm>
            </p:grpSpPr>
            <p:sp>
              <p:nvSpPr>
                <p:cNvPr id="24" name="Content"/>
                <p:cNvSpPr/>
                <p:nvPr/>
              </p:nvSpPr>
              <p:spPr>
                <a:xfrm>
                  <a:off x="2161590" y="511099"/>
                  <a:ext cx="4316095" cy="3138488"/>
                </a:xfrm>
                <a:prstGeom prst="roundRect">
                  <a:avLst>
                    <a:gd name="adj" fmla="val 1028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95000"/>
                      <a:lumOff val="5000"/>
                    </a:srgbClr>
                  </a:solidFill>
                  <a:prstDash val="solid"/>
                </a:ln>
                <a:effectLst/>
              </p:spPr>
              <p:txBody>
                <a:bodyPr rtlCol="0" anchor="t"/>
                <a:lstStyle/>
                <a:p>
                  <a:r>
                    <a:rPr lang="en-US" sz="800" kern="0" dirty="0" smtClean="0">
                      <a:solidFill>
                        <a:srgbClr val="FFFFFF"/>
                      </a:solidFill>
                      <a:latin typeface="Segoe UI"/>
                    </a:rPr>
                    <a:t>Title</a:t>
                  </a:r>
                  <a:endParaRPr lang="en-US" sz="800" kern="0" dirty="0">
                    <a:solidFill>
                      <a:srgbClr val="FFFFFF"/>
                    </a:solidFill>
                    <a:latin typeface="Segoe UI"/>
                  </a:endParaRPr>
                </a:p>
              </p:txBody>
            </p:sp>
            <p:sp>
              <p:nvSpPr>
                <p:cNvPr id="25" name="InnerArea"/>
                <p:cNvSpPr/>
                <p:nvPr/>
              </p:nvSpPr>
              <p:spPr>
                <a:xfrm>
                  <a:off x="2222672" y="1176380"/>
                  <a:ext cx="4198168" cy="2393194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" name="Minimize - Maximize - Close"/>
              <p:cNvGrpSpPr/>
              <p:nvPr/>
            </p:nvGrpSpPr>
            <p:grpSpPr>
              <a:xfrm>
                <a:off x="7039162" y="2903682"/>
                <a:ext cx="70774" cy="76200"/>
                <a:chOff x="9661395" y="156988"/>
                <a:chExt cx="70774" cy="76200"/>
              </a:xfrm>
            </p:grpSpPr>
            <p:cxnSp>
              <p:nvCxnSpPr>
                <p:cNvPr id="22" name="X2"/>
                <p:cNvCxnSpPr/>
                <p:nvPr/>
              </p:nvCxnSpPr>
              <p:spPr>
                <a:xfrm>
                  <a:off x="9661396" y="1569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23" name="X1"/>
                <p:cNvCxnSpPr/>
                <p:nvPr/>
              </p:nvCxnSpPr>
              <p:spPr>
                <a:xfrm flipH="1">
                  <a:off x="9661395" y="1569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</p:grpSp>
        </p:grpSp>
        <p:sp>
          <p:nvSpPr>
            <p:cNvPr id="26" name="Content"/>
            <p:cNvSpPr/>
            <p:nvPr>
              <p:custDataLst>
                <p:custData r:id="rId2"/>
              </p:custDataLst>
            </p:nvPr>
          </p:nvSpPr>
          <p:spPr>
            <a:xfrm>
              <a:off x="6653625" y="1644347"/>
              <a:ext cx="1106592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8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b</a:t>
              </a:r>
              <a:r>
                <a:rPr lang="en-US" sz="8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utton</a:t>
              </a:r>
              <a:endParaRPr lang="en-US" sz="8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Content"/>
            <p:cNvSpPr/>
            <p:nvPr>
              <p:custDataLst>
                <p:custData r:id="rId3"/>
              </p:custDataLst>
            </p:nvPr>
          </p:nvSpPr>
          <p:spPr>
            <a:xfrm>
              <a:off x="6540115" y="1310956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05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text</a:t>
              </a:r>
              <a:endParaRPr lang="en-US" sz="105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30" name="Прямая соединительная линия 29"/>
          <p:cNvCxnSpPr/>
          <p:nvPr/>
        </p:nvCxnSpPr>
        <p:spPr>
          <a:xfrm flipV="1">
            <a:off x="6010837" y="1481069"/>
            <a:ext cx="786203" cy="8616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01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6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ru-RU" dirty="0"/>
          </a:p>
        </p:txBody>
      </p:sp>
      <p:grpSp>
        <p:nvGrpSpPr>
          <p:cNvPr id="3" name="Группа 2"/>
          <p:cNvGrpSpPr/>
          <p:nvPr/>
        </p:nvGrpSpPr>
        <p:grpSpPr>
          <a:xfrm>
            <a:off x="158686" y="832477"/>
            <a:ext cx="3775393" cy="3446895"/>
            <a:chOff x="158686" y="832477"/>
            <a:chExt cx="3775393" cy="3446895"/>
          </a:xfrm>
        </p:grpSpPr>
        <p:sp>
          <p:nvSpPr>
            <p:cNvPr id="4" name="TextBox 3"/>
            <p:cNvSpPr txBox="1"/>
            <p:nvPr/>
          </p:nvSpPr>
          <p:spPr>
            <a:xfrm>
              <a:off x="1046750" y="832477"/>
              <a:ext cx="99963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C# / </a:t>
              </a:r>
              <a:r>
                <a:rPr lang="en-US" dirty="0" err="1" smtClean="0"/>
                <a:t>VB.Net</a:t>
              </a:r>
              <a:endParaRPr lang="ru-RU" dirty="0"/>
            </a:p>
          </p:txBody>
        </p:sp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158686" y="1140051"/>
              <a:ext cx="3775393" cy="3139321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create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menu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Menu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MenuBar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Items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{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File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submenu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{ </a:t>
              </a:r>
              <a:endParaRPr kumimoji="0" lang="en-US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ru-RU" sz="9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"&amp;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File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endParaRPr kumimoji="0" lang="en-US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ru-RU" sz="9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Items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{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clickMe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} </a:t>
              </a:r>
              <a:endParaRPr kumimoji="0" lang="en-US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ru-RU" sz="9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},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},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ApplicationItems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{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application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(OS X)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or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file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menu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(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others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{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"&amp;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Preferences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..."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},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},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QuitItem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quitCommand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AboutItem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aboutCommand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};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create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toolbar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ToolBar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ToolBar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{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Items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{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clickMe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} };</a:t>
              </a:r>
              <a:endParaRPr kumimoji="0" lang="en-US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1745018" y="990010"/>
            <a:ext cx="4378122" cy="3629821"/>
            <a:chOff x="1745018" y="990010"/>
            <a:chExt cx="4378122" cy="3629821"/>
          </a:xfrm>
        </p:grpSpPr>
        <p:sp>
          <p:nvSpPr>
            <p:cNvPr id="7" name="TextBox 6"/>
            <p:cNvSpPr txBox="1"/>
            <p:nvPr/>
          </p:nvSpPr>
          <p:spPr>
            <a:xfrm>
              <a:off x="4361724" y="990010"/>
              <a:ext cx="59343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XAML</a:t>
              </a:r>
              <a:endParaRPr lang="ru-RU" dirty="0"/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745018" y="1342011"/>
              <a:ext cx="4378122" cy="327782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Form.Menu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MenuBar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&amp;amp;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ile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  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Me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!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HandleClickMe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/&gt;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&lt;/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MenuBar.ApplicationItems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  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Preferences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..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en-US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ru-RU" sz="9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Shortcut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On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Control+O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Mac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Application+Comma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/&gt;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&lt;/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MenuBar.ApplicationItems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MenuBar.QuitItem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  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Quit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en-US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ru-RU" sz="9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Shortcut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CommonModifier+Q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HandleQuit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/&gt;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&lt;/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MenuBar.QuitItem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MenuBar.AboutItem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  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About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...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HandleAbout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/&gt;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&lt;/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MenuBar.AboutItem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&lt;/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MenuBar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Form.Menu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Form.ToolBar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ToolBar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ButtonToolItem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Me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!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HandleClickMe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/&gt;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&lt;/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ToolBar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Form.ToolBar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3420733" y="1191970"/>
            <a:ext cx="5570756" cy="3798799"/>
            <a:chOff x="3420733" y="1191970"/>
            <a:chExt cx="5570756" cy="3798799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3420733" y="1574449"/>
              <a:ext cx="5570756" cy="341632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Menu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{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Items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[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{ 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"$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"&amp;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File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Items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[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{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"$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!"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HandleClickMe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}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]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],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ApplicationItems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[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{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"$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Preferences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..."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}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],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QuitItem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{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"$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Quit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endParaRPr kumimoji="0" lang="en-US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ru-RU" sz="9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Shortcut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CommonModifier+Q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HandleQuit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},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AboutItem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{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"$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endParaRPr kumimoji="0" lang="en-US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ru-RU" sz="9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About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..."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HandleAbout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}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},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ToolBar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{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Items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[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{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"$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ButtonToolItem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HandleClickMe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}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]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16040" y="1191970"/>
              <a:ext cx="54694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JSON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3922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(VS 2017)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4" y="691801"/>
            <a:ext cx="6656231" cy="39661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7148924" y="2074720"/>
            <a:ext cx="19041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Design Preview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Code Insight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XAML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JSON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92220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487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ETO.Forms</a:t>
            </a:r>
            <a:r>
              <a:rPr lang="en-US" dirty="0" smtClean="0"/>
              <a:t> Pros &amp; Cons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Very simple</a:t>
            </a:r>
          </a:p>
          <a:p>
            <a:r>
              <a:rPr lang="en-US" dirty="0" smtClean="0"/>
              <a:t>Good </a:t>
            </a:r>
            <a:r>
              <a:rPr lang="en-US" dirty="0" err="1" smtClean="0"/>
              <a:t>.Net</a:t>
            </a:r>
            <a:r>
              <a:rPr lang="en-US" dirty="0" smtClean="0"/>
              <a:t> UX (as </a:t>
            </a:r>
            <a:r>
              <a:rPr lang="en-US" dirty="0" err="1" smtClean="0"/>
              <a:t>WinForms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Contain all base widgets</a:t>
            </a:r>
          </a:p>
          <a:p>
            <a:pPr lvl="1"/>
            <a:r>
              <a:rPr lang="en-US" dirty="0" smtClean="0"/>
              <a:t>Menu</a:t>
            </a:r>
          </a:p>
          <a:p>
            <a:pPr lvl="1"/>
            <a:r>
              <a:rPr lang="en-US" dirty="0" smtClean="0"/>
              <a:t>Edit controls</a:t>
            </a:r>
          </a:p>
          <a:p>
            <a:pPr lvl="1"/>
            <a:r>
              <a:rPr lang="en-US" dirty="0" smtClean="0"/>
              <a:t>Lists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One non commercial developer/supporter/maintainer</a:t>
            </a:r>
          </a:p>
          <a:p>
            <a:pPr lvl="1"/>
            <a:r>
              <a:rPr lang="en-US" dirty="0" smtClean="0"/>
              <a:t>Slow progress</a:t>
            </a:r>
          </a:p>
          <a:p>
            <a:r>
              <a:rPr lang="en-US" dirty="0" smtClean="0"/>
              <a:t>Weak layouts</a:t>
            </a:r>
          </a:p>
          <a:p>
            <a:r>
              <a:rPr lang="en-US" dirty="0" smtClean="0"/>
              <a:t>Dependent on other GUI libraries</a:t>
            </a:r>
          </a:p>
          <a:p>
            <a:pPr lvl="1"/>
            <a:r>
              <a:rPr lang="en-US" dirty="0" smtClean="0"/>
              <a:t>Can use only common features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770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Avalonia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937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HTML/CSS-based frameworks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673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786077" y="535391"/>
            <a:ext cx="55718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/>
              <a:t>Cross-platform </a:t>
            </a:r>
            <a:endParaRPr lang="ru-RU" sz="66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977429" y="1833010"/>
            <a:ext cx="318914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/>
              <a:t>desktop </a:t>
            </a:r>
            <a:endParaRPr lang="ru-RU" sz="66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208967" y="3130629"/>
            <a:ext cx="272606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/>
              <a:t>in </a:t>
            </a:r>
            <a:r>
              <a:rPr lang="en-US" sz="6600" b="1" dirty="0" err="1" smtClean="0"/>
              <a:t>.Net</a:t>
            </a:r>
            <a:r>
              <a:rPr lang="en-US" sz="6600" b="1" dirty="0" smtClean="0"/>
              <a:t> </a:t>
            </a:r>
            <a:endParaRPr lang="ru-RU" sz="6600" b="1" dirty="0"/>
          </a:p>
        </p:txBody>
      </p:sp>
      <p:sp>
        <p:nvSpPr>
          <p:cNvPr id="14" name="Прямоугольник 13"/>
          <p:cNvSpPr/>
          <p:nvPr/>
        </p:nvSpPr>
        <p:spPr>
          <a:xfrm rot="20072340">
            <a:off x="6080180" y="2899796"/>
            <a:ext cx="309270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Why?</a:t>
            </a:r>
            <a:endParaRPr lang="ru-RU" sz="96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51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HTML/CSS-based frameworks</a:t>
            </a:r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194362"/>
              </p:ext>
            </p:extLst>
          </p:nvPr>
        </p:nvGraphicFramePr>
        <p:xfrm>
          <a:off x="360364" y="1070731"/>
          <a:ext cx="8539796" cy="3173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6356">
                  <a:extLst>
                    <a:ext uri="{9D8B030D-6E8A-4147-A177-3AD203B41FA5}">
                      <a16:colId xmlns:a16="http://schemas.microsoft.com/office/drawing/2014/main" val="100588415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713114056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2730496761"/>
                    </a:ext>
                  </a:extLst>
                </a:gridCol>
              </a:tblGrid>
              <a:tr h="51889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Framework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.Net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Binding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633773"/>
                  </a:ext>
                </a:extLst>
              </a:tr>
              <a:tr h="88490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Chromium Embedded Framework (CEF)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CEFCharp</a:t>
                      </a:r>
                      <a:r>
                        <a:rPr lang="en-US" sz="1400" dirty="0" smtClean="0"/>
                        <a:t> (Windows Only)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9892371"/>
                  </a:ext>
                </a:extLst>
              </a:tr>
              <a:tr h="88490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Electron JS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Electron.Net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0141197"/>
                  </a:ext>
                </a:extLst>
              </a:tr>
              <a:tr h="88490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Sciter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SciterSharp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5160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1644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92480" y="1234440"/>
            <a:ext cx="5288280" cy="31927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380" y="3588587"/>
            <a:ext cx="609600" cy="6096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570" y="3478530"/>
            <a:ext cx="1253490" cy="76918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" y="1367790"/>
            <a:ext cx="758190" cy="75819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308860" y="1746885"/>
            <a:ext cx="9144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646170" y="1754886"/>
            <a:ext cx="9144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996815" y="1754886"/>
            <a:ext cx="9144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5802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92480" y="1234440"/>
            <a:ext cx="3878580" cy="31927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Electron.NET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25" y="3638117"/>
            <a:ext cx="609600" cy="6096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961" y="3520630"/>
            <a:ext cx="1253490" cy="76918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" y="1367790"/>
            <a:ext cx="758190" cy="75819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308860" y="1746885"/>
            <a:ext cx="16154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bootstraper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250305" y="1656396"/>
            <a:ext cx="2536032" cy="13796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ASP.Net</a:t>
            </a:r>
            <a:r>
              <a:rPr lang="en-US" dirty="0" smtClean="0">
                <a:solidFill>
                  <a:schemeClr val="tx1"/>
                </a:solidFill>
              </a:rPr>
              <a:t> Core App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Двойная стрелка влево/вправо 10"/>
          <p:cNvSpPr/>
          <p:nvPr/>
        </p:nvSpPr>
        <p:spPr>
          <a:xfrm>
            <a:off x="4832604" y="2033777"/>
            <a:ext cx="1216152" cy="484632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7580947" y="3760037"/>
            <a:ext cx="661988" cy="5966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156734" y="3905223"/>
            <a:ext cx="629603" cy="5836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7075741" y="3600831"/>
            <a:ext cx="658654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6801326" y="2814326"/>
            <a:ext cx="731520" cy="583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chemeClr val="tx1"/>
                </a:solidFill>
              </a:rPr>
              <a:t>cshtml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7734395" y="2830830"/>
            <a:ext cx="731520" cy="583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chemeClr val="tx1"/>
                </a:solidFill>
              </a:rPr>
              <a:t>cs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0307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Any frontend and </a:t>
            </a:r>
            <a:r>
              <a:rPr lang="en-US" dirty="0" err="1" smtClean="0"/>
              <a:t>NodeJS</a:t>
            </a:r>
            <a:r>
              <a:rPr lang="en-US" dirty="0" smtClean="0"/>
              <a:t> libraries</a:t>
            </a:r>
          </a:p>
          <a:p>
            <a:pPr lvl="1"/>
            <a:r>
              <a:rPr lang="en-US" dirty="0" smtClean="0"/>
              <a:t>React</a:t>
            </a:r>
          </a:p>
          <a:p>
            <a:pPr lvl="1"/>
            <a:r>
              <a:rPr lang="en-US" dirty="0" smtClean="0"/>
              <a:t>Angular</a:t>
            </a:r>
          </a:p>
          <a:p>
            <a:pPr lvl="1"/>
            <a:r>
              <a:rPr lang="en-US" dirty="0" smtClean="0"/>
              <a:t>… 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“Frontend”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Core </a:t>
            </a:r>
          </a:p>
          <a:p>
            <a:pPr lvl="1"/>
            <a:r>
              <a:rPr lang="en-US" dirty="0" smtClean="0"/>
              <a:t>MVC (API, Pages, … )</a:t>
            </a:r>
          </a:p>
          <a:p>
            <a:pPr lvl="1"/>
            <a:r>
              <a:rPr lang="en-US" dirty="0" smtClean="0"/>
              <a:t>… 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“Backend”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86291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49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Electron.Net</a:t>
            </a:r>
            <a:r>
              <a:rPr lang="en-US" dirty="0" smtClean="0"/>
              <a:t> Pros &amp; Cons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Excellent dynamic (for Electron)</a:t>
            </a:r>
          </a:p>
          <a:p>
            <a:pPr lvl="1"/>
            <a:r>
              <a:rPr lang="en-US" dirty="0" smtClean="0"/>
              <a:t>Atom</a:t>
            </a:r>
          </a:p>
          <a:p>
            <a:pPr lvl="1"/>
            <a:r>
              <a:rPr lang="en-US" dirty="0" smtClean="0"/>
              <a:t>VS Code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Sinergy of front and </a:t>
            </a:r>
            <a:r>
              <a:rPr lang="en-US" dirty="0" err="1" smtClean="0"/>
              <a:t>.Net</a:t>
            </a:r>
            <a:r>
              <a:rPr lang="en-US" dirty="0" smtClean="0"/>
              <a:t> back</a:t>
            </a:r>
          </a:p>
          <a:p>
            <a:r>
              <a:rPr lang="en-US" dirty="0" smtClean="0"/>
              <a:t>Easy migration for Web Apps</a:t>
            </a:r>
          </a:p>
          <a:p>
            <a:r>
              <a:rPr lang="en-US" dirty="0" smtClean="0"/>
              <a:t>Full development cycle for </a:t>
            </a:r>
            <a:r>
              <a:rPr lang="en-US" dirty="0" err="1" smtClean="0"/>
              <a:t>Electron.Net</a:t>
            </a:r>
            <a:r>
              <a:rPr lang="en-US" dirty="0" smtClean="0"/>
              <a:t> (from development to distributions)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Full-stack developer (or separated roles in development team: front and back)</a:t>
            </a:r>
          </a:p>
          <a:p>
            <a:r>
              <a:rPr lang="en-US" dirty="0" smtClean="0"/>
              <a:t>Big resource consumption (memory + CPU)</a:t>
            </a:r>
          </a:p>
          <a:p>
            <a:r>
              <a:rPr lang="en-US" dirty="0" err="1" smtClean="0"/>
              <a:t>Electron.Net</a:t>
            </a:r>
            <a:r>
              <a:rPr lang="en-US" dirty="0" smtClean="0"/>
              <a:t> slowly started in compare “pure” </a:t>
            </a:r>
            <a:r>
              <a:rPr lang="en-US" dirty="0" err="1" smtClean="0"/>
              <a:t>ElectronJS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16808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665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SciterSharp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025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0D6084-A18D-4C97-B4B5-7554ADD1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79898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821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desktop?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460649353"/>
              </p:ext>
            </p:extLst>
          </p:nvPr>
        </p:nvGraphicFramePr>
        <p:xfrm>
          <a:off x="571500" y="960120"/>
          <a:ext cx="4282440" cy="3512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5930" y="960120"/>
            <a:ext cx="2404110" cy="13515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6470" y="1635870"/>
            <a:ext cx="2857500" cy="18478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10"/>
          <a:srcRect l="7239" t="11023" r="6927" b="7393"/>
          <a:stretch/>
        </p:blipFill>
        <p:spPr>
          <a:xfrm>
            <a:off x="5273040" y="2666568"/>
            <a:ext cx="2547075" cy="1922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125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2B3221-5EB7-465E-96D4-FE9EC71DDC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FA2B3221-5EB7-465E-96D4-FE9EC71DDC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D4C7FE-EEBC-47D5-967B-87DFC7ABE7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ADD4C7FE-EEBC-47D5-967B-87DFC7ABE7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0DBE5A-0FBE-469C-AF24-AD85B61DBE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690DBE5A-0FBE-469C-AF24-AD85B61DBE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01A8788-2CF8-4559-9F1E-06D5F8F230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graphicEl>
                                              <a:dgm id="{B01A8788-2CF8-4559-9F1E-06D5F8F230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Questions…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377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.Net</a:t>
            </a:r>
            <a:r>
              <a:rPr lang="en-US" dirty="0" smtClean="0"/>
              <a:t> Desktop?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861060747"/>
              </p:ext>
            </p:extLst>
          </p:nvPr>
        </p:nvGraphicFramePr>
        <p:xfrm>
          <a:off x="4169093" y="922020"/>
          <a:ext cx="4617720" cy="3512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564030" y="922020"/>
            <a:ext cx="21028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Legacy</a:t>
            </a:r>
            <a:endParaRPr lang="ru-RU" sz="5400" b="1" cap="none" spc="0" dirty="0">
              <a:ln/>
              <a:solidFill>
                <a:schemeClr val="accent3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8"/>
          <a:srcRect t="13915" b="19297"/>
          <a:stretch/>
        </p:blipFill>
        <p:spPr>
          <a:xfrm>
            <a:off x="1273493" y="2065021"/>
            <a:ext cx="2612707" cy="1097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0364" y="3297567"/>
            <a:ext cx="3483092" cy="1137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610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2B3221-5EB7-465E-96D4-FE9EC71DDC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FA2B3221-5EB7-465E-96D4-FE9EC71DDC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D4C7FE-EEBC-47D5-967B-87DFC7ABE7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ADD4C7FE-EEBC-47D5-967B-87DFC7ABE7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F3BEEB0-6089-4276-9B5D-97CB4F6D9C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CF3BEEB0-6089-4276-9B5D-97CB4F6D9C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</a:t>
            </a:r>
            <a:r>
              <a:rPr lang="ru-RU" dirty="0" smtClean="0"/>
              <a:t>… </a:t>
            </a:r>
            <a:r>
              <a:rPr lang="en-US" dirty="0" err="1" smtClean="0"/>
              <a:t>.Net</a:t>
            </a:r>
            <a:r>
              <a:rPr lang="en-US" dirty="0" smtClean="0"/>
              <a:t> Core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552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555786" y="2744724"/>
            <a:ext cx="3283108" cy="15392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User32 + GDI/GDI+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Core 3 AND Desktop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555786" y="1822704"/>
            <a:ext cx="3283108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Windows Forms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29934" y="2950464"/>
            <a:ext cx="86868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</a:t>
            </a:r>
            <a:r>
              <a:rPr lang="en-US" sz="1200" dirty="0" smtClean="0"/>
              <a:t>di32.dll</a:t>
            </a:r>
            <a:endParaRPr lang="ru-RU" sz="1200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173448" y="3491484"/>
            <a:ext cx="115062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ComCtl32.dll</a:t>
            </a:r>
            <a:endParaRPr lang="ru-RU" sz="1200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916148" y="3491484"/>
            <a:ext cx="115062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Comdlg32.dll</a:t>
            </a:r>
            <a:endParaRPr lang="ru-RU" sz="1200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697674" y="2950464"/>
            <a:ext cx="86868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Shell32.dll</a:t>
            </a:r>
            <a:endParaRPr lang="ru-RU" sz="1200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665414" y="2950464"/>
            <a:ext cx="86868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…</a:t>
            </a:r>
            <a:endParaRPr lang="ru-RU" sz="1200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149340" y="1508757"/>
            <a:ext cx="2354580" cy="396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Presentation Framework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149340" y="2019298"/>
            <a:ext cx="2354580" cy="396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Presentation Core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flipV="1">
            <a:off x="188914" y="2575560"/>
            <a:ext cx="4093526" cy="152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5090160" y="2575560"/>
            <a:ext cx="39624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5617052" y="3134869"/>
            <a:ext cx="3283108" cy="14295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User32 + Direct3D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5738416" y="3363468"/>
            <a:ext cx="86868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User32.dll</a:t>
            </a:r>
            <a:endParaRPr lang="ru-RU" sz="1200" dirty="0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928610" y="3352800"/>
            <a:ext cx="86868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…</a:t>
            </a:r>
            <a:endParaRPr lang="ru-RU" sz="1200" dirty="0"/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5890260" y="3884676"/>
            <a:ext cx="86868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d3d9.dll</a:t>
            </a:r>
            <a:endParaRPr lang="ru-RU" sz="1200" dirty="0"/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6960870" y="3884676"/>
            <a:ext cx="86868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d3d11.dll</a:t>
            </a:r>
            <a:endParaRPr lang="ru-RU" sz="1200" dirty="0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6675120" y="2657095"/>
            <a:ext cx="182880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DirectWriteForwarder.dll</a:t>
            </a:r>
            <a:endParaRPr lang="ru-RU" sz="1200" dirty="0"/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6758940" y="3352800"/>
            <a:ext cx="1017826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AdvApi32.dll</a:t>
            </a:r>
            <a:endParaRPr lang="ru-RU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491458" y="848941"/>
            <a:ext cx="1555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Windows Forms</a:t>
            </a:r>
            <a:endParaRPr lang="ru-RU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758940" y="848941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WPF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175153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20" grpId="0" animBg="1"/>
      <p:bldP spid="21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3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alternatives???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102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Группа 52"/>
          <p:cNvGrpSpPr/>
          <p:nvPr/>
        </p:nvGrpSpPr>
        <p:grpSpPr>
          <a:xfrm>
            <a:off x="6062722" y="798162"/>
            <a:ext cx="2589798" cy="3874577"/>
            <a:chOff x="6062722" y="798162"/>
            <a:chExt cx="2589798" cy="3874577"/>
          </a:xfrm>
        </p:grpSpPr>
        <p:sp>
          <p:nvSpPr>
            <p:cNvPr id="11" name="Полилиния 10"/>
            <p:cNvSpPr/>
            <p:nvPr/>
          </p:nvSpPr>
          <p:spPr>
            <a:xfrm>
              <a:off x="6062722" y="798162"/>
              <a:ext cx="2589798" cy="3874577"/>
            </a:xfrm>
            <a:custGeom>
              <a:avLst/>
              <a:gdLst>
                <a:gd name="connsiteX0" fmla="*/ 0 w 2589798"/>
                <a:gd name="connsiteY0" fmla="*/ 258980 h 3874577"/>
                <a:gd name="connsiteX1" fmla="*/ 258980 w 2589798"/>
                <a:gd name="connsiteY1" fmla="*/ 0 h 3874577"/>
                <a:gd name="connsiteX2" fmla="*/ 2330818 w 2589798"/>
                <a:gd name="connsiteY2" fmla="*/ 0 h 3874577"/>
                <a:gd name="connsiteX3" fmla="*/ 2589798 w 2589798"/>
                <a:gd name="connsiteY3" fmla="*/ 258980 h 3874577"/>
                <a:gd name="connsiteX4" fmla="*/ 2589798 w 2589798"/>
                <a:gd name="connsiteY4" fmla="*/ 3615597 h 3874577"/>
                <a:gd name="connsiteX5" fmla="*/ 2330818 w 2589798"/>
                <a:gd name="connsiteY5" fmla="*/ 3874577 h 3874577"/>
                <a:gd name="connsiteX6" fmla="*/ 258980 w 2589798"/>
                <a:gd name="connsiteY6" fmla="*/ 3874577 h 3874577"/>
                <a:gd name="connsiteX7" fmla="*/ 0 w 2589798"/>
                <a:gd name="connsiteY7" fmla="*/ 3615597 h 3874577"/>
                <a:gd name="connsiteX8" fmla="*/ 0 w 2589798"/>
                <a:gd name="connsiteY8" fmla="*/ 258980 h 387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89798" h="3874577">
                  <a:moveTo>
                    <a:pt x="0" y="258980"/>
                  </a:moveTo>
                  <a:cubicBezTo>
                    <a:pt x="0" y="115949"/>
                    <a:pt x="115949" y="0"/>
                    <a:pt x="258980" y="0"/>
                  </a:cubicBezTo>
                  <a:lnTo>
                    <a:pt x="2330818" y="0"/>
                  </a:lnTo>
                  <a:cubicBezTo>
                    <a:pt x="2473849" y="0"/>
                    <a:pt x="2589798" y="115949"/>
                    <a:pt x="2589798" y="258980"/>
                  </a:cubicBezTo>
                  <a:lnTo>
                    <a:pt x="2589798" y="3615597"/>
                  </a:lnTo>
                  <a:cubicBezTo>
                    <a:pt x="2589798" y="3758628"/>
                    <a:pt x="2473849" y="3874577"/>
                    <a:pt x="2330818" y="3874577"/>
                  </a:cubicBezTo>
                  <a:lnTo>
                    <a:pt x="258980" y="3874577"/>
                  </a:lnTo>
                  <a:cubicBezTo>
                    <a:pt x="115949" y="3874577"/>
                    <a:pt x="0" y="3758628"/>
                    <a:pt x="0" y="3615597"/>
                  </a:cubicBezTo>
                  <a:lnTo>
                    <a:pt x="0" y="258980"/>
                  </a:lnTo>
                  <a:close/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87630" tIns="87630" rIns="87630" bIns="2799834" numCol="1" spcCol="1270" anchor="ctr" anchorCtr="0">
              <a:noAutofit/>
            </a:bodyPr>
            <a:lstStyle/>
            <a:p>
              <a:pPr lvl="0" algn="ctr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 smtClean="0"/>
                <a:t>HTML/CSS-based render</a:t>
              </a:r>
              <a:endParaRPr lang="ru-RU" sz="2300" kern="1200" dirty="0"/>
            </a:p>
          </p:txBody>
        </p:sp>
        <p:pic>
          <p:nvPicPr>
            <p:cNvPr id="32" name="Рисунок 3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083"/>
            <a:stretch/>
          </p:blipFill>
          <p:spPr>
            <a:xfrm>
              <a:off x="6408338" y="4024692"/>
              <a:ext cx="443103" cy="419577"/>
            </a:xfrm>
            <a:prstGeom prst="rect">
              <a:avLst/>
            </a:prstGeom>
          </p:spPr>
        </p:pic>
        <p:pic>
          <p:nvPicPr>
            <p:cNvPr id="33" name="Рисунок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5764" y="4038146"/>
              <a:ext cx="333123" cy="392669"/>
            </a:xfrm>
            <a:prstGeom prst="rect">
              <a:avLst/>
            </a:prstGeom>
          </p:spPr>
        </p:pic>
        <p:pic>
          <p:nvPicPr>
            <p:cNvPr id="34" name="Рисунок 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3209" y="4003802"/>
              <a:ext cx="422910" cy="461357"/>
            </a:xfrm>
            <a:prstGeom prst="rect">
              <a:avLst/>
            </a:prstGeom>
          </p:spPr>
        </p:pic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GUI libs</a:t>
            </a:r>
            <a:endParaRPr lang="ru-RU" dirty="0"/>
          </a:p>
        </p:txBody>
      </p:sp>
      <p:grpSp>
        <p:nvGrpSpPr>
          <p:cNvPr id="47" name="Группа 46"/>
          <p:cNvGrpSpPr/>
          <p:nvPr/>
        </p:nvGrpSpPr>
        <p:grpSpPr>
          <a:xfrm>
            <a:off x="494655" y="798162"/>
            <a:ext cx="2589798" cy="3874577"/>
            <a:chOff x="494655" y="798162"/>
            <a:chExt cx="2589798" cy="3874577"/>
          </a:xfrm>
        </p:grpSpPr>
        <p:sp>
          <p:nvSpPr>
            <p:cNvPr id="5" name="Полилиния 4"/>
            <p:cNvSpPr/>
            <p:nvPr/>
          </p:nvSpPr>
          <p:spPr>
            <a:xfrm>
              <a:off x="494655" y="798162"/>
              <a:ext cx="2589798" cy="3874577"/>
            </a:xfrm>
            <a:custGeom>
              <a:avLst/>
              <a:gdLst>
                <a:gd name="connsiteX0" fmla="*/ 0 w 2589798"/>
                <a:gd name="connsiteY0" fmla="*/ 258980 h 3874577"/>
                <a:gd name="connsiteX1" fmla="*/ 258980 w 2589798"/>
                <a:gd name="connsiteY1" fmla="*/ 0 h 3874577"/>
                <a:gd name="connsiteX2" fmla="*/ 2330818 w 2589798"/>
                <a:gd name="connsiteY2" fmla="*/ 0 h 3874577"/>
                <a:gd name="connsiteX3" fmla="*/ 2589798 w 2589798"/>
                <a:gd name="connsiteY3" fmla="*/ 258980 h 3874577"/>
                <a:gd name="connsiteX4" fmla="*/ 2589798 w 2589798"/>
                <a:gd name="connsiteY4" fmla="*/ 3615597 h 3874577"/>
                <a:gd name="connsiteX5" fmla="*/ 2330818 w 2589798"/>
                <a:gd name="connsiteY5" fmla="*/ 3874577 h 3874577"/>
                <a:gd name="connsiteX6" fmla="*/ 258980 w 2589798"/>
                <a:gd name="connsiteY6" fmla="*/ 3874577 h 3874577"/>
                <a:gd name="connsiteX7" fmla="*/ 0 w 2589798"/>
                <a:gd name="connsiteY7" fmla="*/ 3615597 h 3874577"/>
                <a:gd name="connsiteX8" fmla="*/ 0 w 2589798"/>
                <a:gd name="connsiteY8" fmla="*/ 258980 h 387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89798" h="3874577">
                  <a:moveTo>
                    <a:pt x="0" y="258980"/>
                  </a:moveTo>
                  <a:cubicBezTo>
                    <a:pt x="0" y="115949"/>
                    <a:pt x="115949" y="0"/>
                    <a:pt x="258980" y="0"/>
                  </a:cubicBezTo>
                  <a:lnTo>
                    <a:pt x="2330818" y="0"/>
                  </a:lnTo>
                  <a:cubicBezTo>
                    <a:pt x="2473849" y="0"/>
                    <a:pt x="2589798" y="115949"/>
                    <a:pt x="2589798" y="258980"/>
                  </a:cubicBezTo>
                  <a:lnTo>
                    <a:pt x="2589798" y="3615597"/>
                  </a:lnTo>
                  <a:cubicBezTo>
                    <a:pt x="2589798" y="3758628"/>
                    <a:pt x="2473849" y="3874577"/>
                    <a:pt x="2330818" y="3874577"/>
                  </a:cubicBezTo>
                  <a:lnTo>
                    <a:pt x="258980" y="3874577"/>
                  </a:lnTo>
                  <a:cubicBezTo>
                    <a:pt x="115949" y="3874577"/>
                    <a:pt x="0" y="3758628"/>
                    <a:pt x="0" y="3615597"/>
                  </a:cubicBezTo>
                  <a:lnTo>
                    <a:pt x="0" y="258980"/>
                  </a:lnTo>
                  <a:close/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87630" tIns="87630" rIns="87630" bIns="2799834" numCol="1" spcCol="1270" anchor="ctr" anchorCtr="0">
              <a:noAutofit/>
            </a:bodyPr>
            <a:lstStyle/>
            <a:p>
              <a:pPr lvl="0" algn="ctr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 smtClean="0"/>
                <a:t>Wrapper (binding) for cross-platform lib</a:t>
              </a:r>
              <a:endParaRPr lang="ru-RU" sz="2300" kern="1200" dirty="0"/>
            </a:p>
          </p:txBody>
        </p:sp>
        <p:pic>
          <p:nvPicPr>
            <p:cNvPr id="15" name="Рисунок 1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083"/>
            <a:stretch/>
          </p:blipFill>
          <p:spPr>
            <a:xfrm>
              <a:off x="929521" y="3977162"/>
              <a:ext cx="443103" cy="419577"/>
            </a:xfrm>
            <a:prstGeom prst="rect">
              <a:avLst/>
            </a:prstGeom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6947" y="3990616"/>
              <a:ext cx="333123" cy="392669"/>
            </a:xfrm>
            <a:prstGeom prst="rect">
              <a:avLst/>
            </a:prstGeom>
          </p:spPr>
        </p:pic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4392" y="3956272"/>
              <a:ext cx="422910" cy="461357"/>
            </a:xfrm>
            <a:prstGeom prst="rect">
              <a:avLst/>
            </a:prstGeom>
          </p:spPr>
        </p:pic>
      </p:grpSp>
      <p:sp>
        <p:nvSpPr>
          <p:cNvPr id="18" name="Прямоугольник 17"/>
          <p:cNvSpPr/>
          <p:nvPr/>
        </p:nvSpPr>
        <p:spPr>
          <a:xfrm>
            <a:off x="701040" y="2834812"/>
            <a:ext cx="2261492" cy="901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GTK/QT/…</a:t>
            </a:r>
            <a:endParaRPr lang="ru-RU" sz="2400" dirty="0">
              <a:solidFill>
                <a:schemeClr val="tx1"/>
              </a:solidFill>
            </a:endParaRPr>
          </a:p>
        </p:txBody>
      </p:sp>
      <p:grpSp>
        <p:nvGrpSpPr>
          <p:cNvPr id="51" name="Группа 50"/>
          <p:cNvGrpSpPr/>
          <p:nvPr/>
        </p:nvGrpSpPr>
        <p:grpSpPr>
          <a:xfrm>
            <a:off x="3278688" y="798162"/>
            <a:ext cx="2589798" cy="3874577"/>
            <a:chOff x="3278688" y="798162"/>
            <a:chExt cx="2589798" cy="3874577"/>
          </a:xfrm>
        </p:grpSpPr>
        <p:sp>
          <p:nvSpPr>
            <p:cNvPr id="8" name="Полилиния 7"/>
            <p:cNvSpPr/>
            <p:nvPr/>
          </p:nvSpPr>
          <p:spPr>
            <a:xfrm>
              <a:off x="3278688" y="798162"/>
              <a:ext cx="2589798" cy="3874577"/>
            </a:xfrm>
            <a:custGeom>
              <a:avLst/>
              <a:gdLst>
                <a:gd name="connsiteX0" fmla="*/ 0 w 2589798"/>
                <a:gd name="connsiteY0" fmla="*/ 258980 h 3874577"/>
                <a:gd name="connsiteX1" fmla="*/ 258980 w 2589798"/>
                <a:gd name="connsiteY1" fmla="*/ 0 h 3874577"/>
                <a:gd name="connsiteX2" fmla="*/ 2330818 w 2589798"/>
                <a:gd name="connsiteY2" fmla="*/ 0 h 3874577"/>
                <a:gd name="connsiteX3" fmla="*/ 2589798 w 2589798"/>
                <a:gd name="connsiteY3" fmla="*/ 258980 h 3874577"/>
                <a:gd name="connsiteX4" fmla="*/ 2589798 w 2589798"/>
                <a:gd name="connsiteY4" fmla="*/ 3615597 h 3874577"/>
                <a:gd name="connsiteX5" fmla="*/ 2330818 w 2589798"/>
                <a:gd name="connsiteY5" fmla="*/ 3874577 h 3874577"/>
                <a:gd name="connsiteX6" fmla="*/ 258980 w 2589798"/>
                <a:gd name="connsiteY6" fmla="*/ 3874577 h 3874577"/>
                <a:gd name="connsiteX7" fmla="*/ 0 w 2589798"/>
                <a:gd name="connsiteY7" fmla="*/ 3615597 h 3874577"/>
                <a:gd name="connsiteX8" fmla="*/ 0 w 2589798"/>
                <a:gd name="connsiteY8" fmla="*/ 258980 h 387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89798" h="3874577">
                  <a:moveTo>
                    <a:pt x="0" y="258980"/>
                  </a:moveTo>
                  <a:cubicBezTo>
                    <a:pt x="0" y="115949"/>
                    <a:pt x="115949" y="0"/>
                    <a:pt x="258980" y="0"/>
                  </a:cubicBezTo>
                  <a:lnTo>
                    <a:pt x="2330818" y="0"/>
                  </a:lnTo>
                  <a:cubicBezTo>
                    <a:pt x="2473849" y="0"/>
                    <a:pt x="2589798" y="115949"/>
                    <a:pt x="2589798" y="258980"/>
                  </a:cubicBezTo>
                  <a:lnTo>
                    <a:pt x="2589798" y="3615597"/>
                  </a:lnTo>
                  <a:cubicBezTo>
                    <a:pt x="2589798" y="3758628"/>
                    <a:pt x="2473849" y="3874577"/>
                    <a:pt x="2330818" y="3874577"/>
                  </a:cubicBezTo>
                  <a:lnTo>
                    <a:pt x="258980" y="3874577"/>
                  </a:lnTo>
                  <a:cubicBezTo>
                    <a:pt x="115949" y="3874577"/>
                    <a:pt x="0" y="3758628"/>
                    <a:pt x="0" y="3615597"/>
                  </a:cubicBezTo>
                  <a:lnTo>
                    <a:pt x="0" y="258980"/>
                  </a:lnTo>
                  <a:close/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87630" tIns="87630" rIns="87630" bIns="2799834" numCol="1" spcCol="1270" anchor="ctr" anchorCtr="0">
              <a:noAutofit/>
            </a:bodyPr>
            <a:lstStyle/>
            <a:p>
              <a:pPr lvl="0" algn="ctr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300" kern="1200" dirty="0" smtClean="0"/>
                <a:t>«</a:t>
              </a:r>
              <a:r>
                <a:rPr lang="en-US" sz="2300" kern="1200" dirty="0" smtClean="0"/>
                <a:t>Pure</a:t>
              </a:r>
              <a:r>
                <a:rPr lang="ru-RU" sz="2300" kern="1200" dirty="0" smtClean="0"/>
                <a:t>»</a:t>
              </a:r>
              <a:r>
                <a:rPr lang="en-US" sz="2300" kern="1200" dirty="0" smtClean="0"/>
                <a:t> </a:t>
              </a:r>
              <a:r>
                <a:rPr lang="en-US" sz="2300" kern="1200" dirty="0" err="1" smtClean="0"/>
                <a:t>.Net</a:t>
              </a:r>
              <a:r>
                <a:rPr lang="en-US" sz="2300" kern="1200" dirty="0" smtClean="0"/>
                <a:t> lib</a:t>
              </a:r>
              <a:endParaRPr lang="ru-RU" sz="2300" kern="1200" dirty="0"/>
            </a:p>
          </p:txBody>
        </p:sp>
        <p:pic>
          <p:nvPicPr>
            <p:cNvPr id="19" name="Рисунок 1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083"/>
            <a:stretch/>
          </p:blipFill>
          <p:spPr>
            <a:xfrm>
              <a:off x="3680341" y="3977162"/>
              <a:ext cx="443103" cy="419577"/>
            </a:xfrm>
            <a:prstGeom prst="rect">
              <a:avLst/>
            </a:prstGeom>
          </p:spPr>
        </p:pic>
        <p:pic>
          <p:nvPicPr>
            <p:cNvPr id="20" name="Рисунок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7767" y="3990616"/>
              <a:ext cx="333123" cy="392669"/>
            </a:xfrm>
            <a:prstGeom prst="rect">
              <a:avLst/>
            </a:prstGeom>
          </p:spPr>
        </p:pic>
        <p:pic>
          <p:nvPicPr>
            <p:cNvPr id="21" name="Рисунок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5212" y="3956272"/>
              <a:ext cx="422910" cy="461357"/>
            </a:xfrm>
            <a:prstGeom prst="rect">
              <a:avLst/>
            </a:prstGeom>
          </p:spPr>
        </p:pic>
      </p:grpSp>
      <p:sp>
        <p:nvSpPr>
          <p:cNvPr id="22" name="Скругленный прямоугольник 21"/>
          <p:cNvSpPr/>
          <p:nvPr/>
        </p:nvSpPr>
        <p:spPr>
          <a:xfrm>
            <a:off x="707012" y="1894972"/>
            <a:ext cx="2255520" cy="2895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tx1"/>
                </a:solidFill>
              </a:rPr>
              <a:t>.Net</a:t>
            </a:r>
            <a:r>
              <a:rPr lang="en-US" sz="1800" dirty="0" smtClean="0">
                <a:solidFill>
                  <a:schemeClr val="tx1"/>
                </a:solidFill>
              </a:rPr>
              <a:t> binding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432563" y="3446026"/>
            <a:ext cx="690881" cy="397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Direct2D</a:t>
            </a:r>
            <a:endParaRPr lang="ru-RU" sz="1100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4246888" y="3440192"/>
            <a:ext cx="690881" cy="397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Cairo</a:t>
            </a:r>
            <a:endParaRPr lang="ru-RU" sz="1100" dirty="0">
              <a:solidFill>
                <a:schemeClr val="tx1"/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5061212" y="3440192"/>
            <a:ext cx="690881" cy="397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Skia</a:t>
            </a:r>
            <a:endParaRPr lang="ru-RU" sz="1100" dirty="0">
              <a:solidFill>
                <a:schemeClr val="tx1"/>
              </a:solidFill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3432563" y="1673086"/>
            <a:ext cx="2255520" cy="10938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tx1"/>
                </a:solidFill>
              </a:rPr>
              <a:t>.Net</a:t>
            </a:r>
            <a:r>
              <a:rPr lang="en-US" sz="1800" dirty="0" smtClean="0">
                <a:solidFill>
                  <a:schemeClr val="tx1"/>
                </a:solidFill>
              </a:rPr>
              <a:t> lib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6229861" y="1923640"/>
            <a:ext cx="2255520" cy="95717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tx1"/>
                </a:solidFill>
              </a:rPr>
              <a:t>.Net</a:t>
            </a:r>
            <a:r>
              <a:rPr lang="en-US" sz="1800" dirty="0" smtClean="0">
                <a:solidFill>
                  <a:schemeClr val="tx1"/>
                </a:solidFill>
              </a:rPr>
              <a:t> lib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6229861" y="3440772"/>
            <a:ext cx="2255520" cy="397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HTML / CSS engine</a:t>
            </a:r>
            <a:endParaRPr lang="ru-RU" sz="1400" dirty="0">
              <a:solidFill>
                <a:schemeClr val="tx1"/>
              </a:solidFill>
            </a:endParaRPr>
          </a:p>
        </p:txBody>
      </p:sp>
      <p:grpSp>
        <p:nvGrpSpPr>
          <p:cNvPr id="49" name="Группа 48"/>
          <p:cNvGrpSpPr/>
          <p:nvPr/>
        </p:nvGrpSpPr>
        <p:grpSpPr>
          <a:xfrm>
            <a:off x="3782100" y="2836156"/>
            <a:ext cx="1637252" cy="507831"/>
            <a:chOff x="3782100" y="2836156"/>
            <a:chExt cx="1637252" cy="507831"/>
          </a:xfrm>
        </p:grpSpPr>
        <p:sp>
          <p:nvSpPr>
            <p:cNvPr id="36" name="Стрелка вниз 35"/>
            <p:cNvSpPr/>
            <p:nvPr/>
          </p:nvSpPr>
          <p:spPr>
            <a:xfrm>
              <a:off x="5125963" y="2880813"/>
              <a:ext cx="293389" cy="4455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Стрелка вниз 36"/>
            <p:cNvSpPr/>
            <p:nvPr/>
          </p:nvSpPr>
          <p:spPr>
            <a:xfrm>
              <a:off x="3782100" y="2880813"/>
              <a:ext cx="293389" cy="4455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158970" y="2836156"/>
              <a:ext cx="883512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Graphical</a:t>
              </a:r>
            </a:p>
            <a:p>
              <a:pPr algn="ctr"/>
              <a:r>
                <a:rPr lang="en-US" dirty="0" smtClean="0"/>
                <a:t>primitives</a:t>
              </a:r>
              <a:endParaRPr lang="ru-RU" dirty="0"/>
            </a:p>
          </p:txBody>
        </p:sp>
      </p:grpSp>
      <p:grpSp>
        <p:nvGrpSpPr>
          <p:cNvPr id="48" name="Группа 47"/>
          <p:cNvGrpSpPr/>
          <p:nvPr/>
        </p:nvGrpSpPr>
        <p:grpSpPr>
          <a:xfrm>
            <a:off x="1079235" y="2286906"/>
            <a:ext cx="1637252" cy="445532"/>
            <a:chOff x="1079235" y="2286906"/>
            <a:chExt cx="1637252" cy="445532"/>
          </a:xfrm>
        </p:grpSpPr>
        <p:sp>
          <p:nvSpPr>
            <p:cNvPr id="41" name="Стрелка вниз 40"/>
            <p:cNvSpPr/>
            <p:nvPr/>
          </p:nvSpPr>
          <p:spPr>
            <a:xfrm>
              <a:off x="2423098" y="2286906"/>
              <a:ext cx="293389" cy="4455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Стрелка вниз 41"/>
            <p:cNvSpPr/>
            <p:nvPr/>
          </p:nvSpPr>
          <p:spPr>
            <a:xfrm>
              <a:off x="1079235" y="2286906"/>
              <a:ext cx="293389" cy="4455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500986" y="2352689"/>
              <a:ext cx="758734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API calls</a:t>
              </a:r>
              <a:endParaRPr lang="ru-RU" dirty="0"/>
            </a:p>
          </p:txBody>
        </p:sp>
      </p:grpSp>
      <p:grpSp>
        <p:nvGrpSpPr>
          <p:cNvPr id="50" name="Группа 49"/>
          <p:cNvGrpSpPr/>
          <p:nvPr/>
        </p:nvGrpSpPr>
        <p:grpSpPr>
          <a:xfrm>
            <a:off x="6549346" y="2944388"/>
            <a:ext cx="1637252" cy="445532"/>
            <a:chOff x="6549346" y="2944388"/>
            <a:chExt cx="1637252" cy="445532"/>
          </a:xfrm>
        </p:grpSpPr>
        <p:sp>
          <p:nvSpPr>
            <p:cNvPr id="44" name="Стрелка вниз 43"/>
            <p:cNvSpPr/>
            <p:nvPr/>
          </p:nvSpPr>
          <p:spPr>
            <a:xfrm>
              <a:off x="7893209" y="2944388"/>
              <a:ext cx="293389" cy="4455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Стрелка вниз 44"/>
            <p:cNvSpPr/>
            <p:nvPr/>
          </p:nvSpPr>
          <p:spPr>
            <a:xfrm>
              <a:off x="6549346" y="2944388"/>
              <a:ext cx="293389" cy="4455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899026" y="3006222"/>
              <a:ext cx="99418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HTML / CSS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18883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2">
      <a:dk1>
        <a:sysClr val="windowText" lastClr="000000"/>
      </a:dk1>
      <a:lt1>
        <a:sysClr val="window" lastClr="FFFFFF"/>
      </a:lt1>
      <a:dk2>
        <a:srgbClr val="252C36"/>
      </a:dk2>
      <a:lt2>
        <a:srgbClr val="4F5E74"/>
      </a:lt2>
      <a:accent1>
        <a:srgbClr val="CEDB56"/>
      </a:accent1>
      <a:accent2>
        <a:srgbClr val="141414"/>
      </a:accent2>
      <a:accent3>
        <a:srgbClr val="D35D47"/>
      </a:accent3>
      <a:accent4>
        <a:srgbClr val="CEDB56"/>
      </a:accent4>
      <a:accent5>
        <a:srgbClr val="333333"/>
      </a:accent5>
      <a:accent6>
        <a:srgbClr val="CCCCCC"/>
      </a:accent6>
      <a:hlink>
        <a:srgbClr val="4F5E74"/>
      </a:hlink>
      <a:folHlink>
        <a:srgbClr val="FFFFFF"/>
      </a:folHlink>
    </a:clrScheme>
    <a:fontScheme name="Custom 3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7">
      <a:dk1>
        <a:sysClr val="windowText" lastClr="000000"/>
      </a:dk1>
      <a:lt1>
        <a:sysClr val="window" lastClr="FFFFFF"/>
      </a:lt1>
      <a:dk2>
        <a:srgbClr val="252C36"/>
      </a:dk2>
      <a:lt2>
        <a:srgbClr val="4F5E74"/>
      </a:lt2>
      <a:accent1>
        <a:srgbClr val="CEDB56"/>
      </a:accent1>
      <a:accent2>
        <a:srgbClr val="71281B"/>
      </a:accent2>
      <a:accent3>
        <a:srgbClr val="D35D47"/>
      </a:accent3>
      <a:accent4>
        <a:srgbClr val="747D1A"/>
      </a:accent4>
      <a:accent5>
        <a:srgbClr val="3B4656"/>
      </a:accent5>
      <a:accent6>
        <a:srgbClr val="CCCCCC"/>
      </a:accent6>
      <a:hlink>
        <a:srgbClr val="002060"/>
      </a:hlink>
      <a:folHlink>
        <a:srgbClr val="FFFFFF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Props1.xml><?xml version="1.0" encoding="utf-8"?>
<ds:datastoreItem xmlns:ds="http://schemas.openxmlformats.org/officeDocument/2006/customXml" ds:itemID="{30927FF3-308C-457D-B5C9-4B82E295672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7202BEFF-68C7-42CF-9BAD-A43A36D50B91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5E1B11F-0056-4480-9BCC-4DF84AABC31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1880</TotalTime>
  <Words>759</Words>
  <Application>Microsoft Office PowerPoint</Application>
  <PresentationFormat>Экран (16:9)</PresentationFormat>
  <Paragraphs>282</Paragraphs>
  <Slides>40</Slides>
  <Notes>13</Notes>
  <HiddenSlides>4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40</vt:i4>
      </vt:variant>
    </vt:vector>
  </HeadingPairs>
  <TitlesOfParts>
    <vt:vector size="50" baseType="lpstr">
      <vt:lpstr>&amp;quot</vt:lpstr>
      <vt:lpstr>Arial</vt:lpstr>
      <vt:lpstr>Calibri</vt:lpstr>
      <vt:lpstr>Calibri Light</vt:lpstr>
      <vt:lpstr>Consolas</vt:lpstr>
      <vt:lpstr>Oswald DemiBold</vt:lpstr>
      <vt:lpstr>Segoe UI</vt:lpstr>
      <vt:lpstr>Covers</vt:lpstr>
      <vt:lpstr>General</vt:lpstr>
      <vt:lpstr>Breakers</vt:lpstr>
      <vt:lpstr>Cross-platform GUI (desktop) in .Net</vt:lpstr>
      <vt:lpstr>Презентация PowerPoint</vt:lpstr>
      <vt:lpstr>Презентация PowerPoint</vt:lpstr>
      <vt:lpstr>Why desktop?</vt:lpstr>
      <vt:lpstr>Why .Net Desktop?</vt:lpstr>
      <vt:lpstr>BUT… .Net Core 3</vt:lpstr>
      <vt:lpstr>.Net Core 3 AND Desktop</vt:lpstr>
      <vt:lpstr>What alternatives???</vt:lpstr>
      <vt:lpstr>Types of GUI libs</vt:lpstr>
      <vt:lpstr>GUI libs (By types)</vt:lpstr>
      <vt:lpstr>bindings to cross platform libs</vt:lpstr>
      <vt:lpstr>Popular Cross-platform GUI libraries</vt:lpstr>
      <vt:lpstr>GTK</vt:lpstr>
      <vt:lpstr>GTK</vt:lpstr>
      <vt:lpstr>GTK Language Bindings (~20)</vt:lpstr>
      <vt:lpstr>GTK for .Net</vt:lpstr>
      <vt:lpstr>Development</vt:lpstr>
      <vt:lpstr>Demo</vt:lpstr>
      <vt:lpstr>Презентация PowerPoint</vt:lpstr>
      <vt:lpstr>GTK# Pros &amp; Cons</vt:lpstr>
      <vt:lpstr>«PURE» .Net libs</vt:lpstr>
      <vt:lpstr>.Net GUI Cross platform Libs</vt:lpstr>
      <vt:lpstr>Eto</vt:lpstr>
      <vt:lpstr>Development</vt:lpstr>
      <vt:lpstr>DEVELOPMENT (VS 2017)</vt:lpstr>
      <vt:lpstr>Demo</vt:lpstr>
      <vt:lpstr>ETO.Forms Pros &amp; Cons</vt:lpstr>
      <vt:lpstr>Avalonia</vt:lpstr>
      <vt:lpstr>HTML/CSS-based frameworks</vt:lpstr>
      <vt:lpstr>HTML/CSS-based frameworks</vt:lpstr>
      <vt:lpstr>Electron</vt:lpstr>
      <vt:lpstr>Electron.NET</vt:lpstr>
      <vt:lpstr>DEVELOPMENT</vt:lpstr>
      <vt:lpstr>Demo</vt:lpstr>
      <vt:lpstr>Electron.Net Pros &amp; Cons</vt:lpstr>
      <vt:lpstr>Sciter</vt:lpstr>
      <vt:lpstr>SciterSharp</vt:lpstr>
      <vt:lpstr>Conclusions</vt:lpstr>
      <vt:lpstr>Презентация PowerPoint</vt:lpstr>
      <vt:lpstr>Your Questions…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Mihail Romanov</cp:lastModifiedBy>
  <cp:revision>138</cp:revision>
  <dcterms:created xsi:type="dcterms:W3CDTF">2018-01-26T19:23:30Z</dcterms:created>
  <dcterms:modified xsi:type="dcterms:W3CDTF">2019-11-12T15:58:54Z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