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52"/>
  </p:notesMasterIdLst>
  <p:handoutMasterIdLst>
    <p:handoutMasterId r:id="rId53"/>
  </p:handoutMasterIdLst>
  <p:sldIdLst>
    <p:sldId id="270" r:id="rId7"/>
    <p:sldId id="257" r:id="rId8"/>
    <p:sldId id="308" r:id="rId9"/>
    <p:sldId id="293" r:id="rId10"/>
    <p:sldId id="296" r:id="rId11"/>
    <p:sldId id="309" r:id="rId12"/>
    <p:sldId id="292" r:id="rId13"/>
    <p:sldId id="310" r:id="rId14"/>
    <p:sldId id="272" r:id="rId15"/>
    <p:sldId id="311" r:id="rId16"/>
    <p:sldId id="273" r:id="rId17"/>
    <p:sldId id="274" r:id="rId18"/>
    <p:sldId id="291" r:id="rId19"/>
    <p:sldId id="275" r:id="rId20"/>
    <p:sldId id="298" r:id="rId21"/>
    <p:sldId id="276" r:id="rId22"/>
    <p:sldId id="294" r:id="rId23"/>
    <p:sldId id="304" r:id="rId24"/>
    <p:sldId id="312" r:id="rId25"/>
    <p:sldId id="300" r:id="rId26"/>
    <p:sldId id="279" r:id="rId27"/>
    <p:sldId id="280" r:id="rId28"/>
    <p:sldId id="313" r:id="rId29"/>
    <p:sldId id="284" r:id="rId30"/>
    <p:sldId id="297" r:id="rId31"/>
    <p:sldId id="301" r:id="rId32"/>
    <p:sldId id="305" r:id="rId33"/>
    <p:sldId id="302" r:id="rId34"/>
    <p:sldId id="281" r:id="rId35"/>
    <p:sldId id="314" r:id="rId36"/>
    <p:sldId id="315" r:id="rId37"/>
    <p:sldId id="317" r:id="rId38"/>
    <p:sldId id="316" r:id="rId39"/>
    <p:sldId id="318" r:id="rId40"/>
    <p:sldId id="319" r:id="rId41"/>
    <p:sldId id="282" r:id="rId42"/>
    <p:sldId id="283" r:id="rId43"/>
    <p:sldId id="285" r:id="rId44"/>
    <p:sldId id="303" r:id="rId45"/>
    <p:sldId id="286" r:id="rId46"/>
    <p:sldId id="306" r:id="rId47"/>
    <p:sldId id="307" r:id="rId48"/>
    <p:sldId id="268" r:id="rId49"/>
    <p:sldId id="290" r:id="rId50"/>
    <p:sldId id="289" r:id="rId5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8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1403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  <p:sldLayoutId id="214748369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7985760" y="3672840"/>
            <a:ext cx="1097280" cy="647700"/>
          </a:xfrm>
          <a:prstGeom prst="wedgeRoundRectCallout">
            <a:avLst>
              <a:gd name="adj1" fmla="val -106250"/>
              <a:gd name="adj2" fmla="val 166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OOP for C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69862" y="4038600"/>
            <a:ext cx="1097280" cy="647700"/>
          </a:xfrm>
          <a:prstGeom prst="wedgeRoundRectCallout">
            <a:avLst>
              <a:gd name="adj1" fmla="val 143056"/>
              <a:gd name="adj2" fmla="val -58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985760" y="2834640"/>
            <a:ext cx="1097280" cy="647700"/>
          </a:xfrm>
          <a:prstGeom prst="wedgeRoundRectCallout">
            <a:avLst>
              <a:gd name="adj1" fmla="val -146528"/>
              <a:gd name="adj2" fmla="val 272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Cross-platform IO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09573" y="1996440"/>
            <a:ext cx="1097280" cy="647700"/>
          </a:xfrm>
          <a:prstGeom prst="wedgeRoundRectCallout">
            <a:avLst>
              <a:gd name="adj1" fmla="val -292361"/>
              <a:gd name="adj2" fmla="val 1201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Accessible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69862" y="3268980"/>
            <a:ext cx="1097280" cy="647700"/>
          </a:xfrm>
          <a:prstGeom prst="wedgeRoundRectCallout">
            <a:avLst>
              <a:gd name="adj1" fmla="val 146528"/>
              <a:gd name="adj2" fmla="val -15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&amp; Fonts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69862" y="2389806"/>
            <a:ext cx="1097280" cy="647700"/>
          </a:xfrm>
          <a:prstGeom prst="wedgeRoundRectCallout">
            <a:avLst>
              <a:gd name="adj1" fmla="val 287501"/>
              <a:gd name="adj2" fmla="val 4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Windowing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9862" y="1510632"/>
            <a:ext cx="1097280" cy="647700"/>
          </a:xfrm>
          <a:prstGeom prst="wedgeRoundRectCallout">
            <a:avLst>
              <a:gd name="adj1" fmla="val 284723"/>
              <a:gd name="adj2" fmla="val 1048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Controls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6719" y="1600200"/>
            <a:ext cx="3473203" cy="1790650"/>
            <a:chOff x="2880360" y="1447800"/>
            <a:chExt cx="3055620" cy="1623060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880360" y="1447800"/>
              <a:ext cx="3055620" cy="1623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spcCol="252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Logical / visual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Controls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Layouts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Styles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Animation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Binding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2331720"/>
              <a:ext cx="97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Core</a:t>
              </a:r>
              <a:endParaRPr lang="ru-RU" sz="3200" b="1" dirty="0"/>
            </a:p>
          </p:txBody>
        </p:sp>
      </p:grpSp>
      <p:sp>
        <p:nvSpPr>
          <p:cNvPr id="7" name="Скругленный прямоугольник 6"/>
          <p:cNvSpPr/>
          <p:nvPr/>
        </p:nvSpPr>
        <p:spPr>
          <a:xfrm>
            <a:off x="243615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XAML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4273" y="3565953"/>
            <a:ext cx="1051560" cy="464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Themes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0421" y="1620564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Windowing Subsystem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20421" y="2689810"/>
            <a:ext cx="1653540" cy="701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Rendering Subsystem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7874594" y="3019088"/>
            <a:ext cx="443103" cy="4195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2369808"/>
            <a:ext cx="333123" cy="39266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1" y="1729780"/>
            <a:ext cx="422910" cy="46135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489351" y="3063484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89350" y="3358581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9351" y="2768387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89352" y="1765716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GTK/GDK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89350" y="2060813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489351" y="1470619"/>
            <a:ext cx="690881" cy="259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Win32</a:t>
            </a:r>
            <a:endParaRPr lang="ru-RU" sz="11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" idx="3"/>
            <a:endCxn id="9" idx="1"/>
          </p:cNvCxnSpPr>
          <p:nvPr/>
        </p:nvCxnSpPr>
        <p:spPr>
          <a:xfrm flipV="1">
            <a:off x="3899922" y="1971084"/>
            <a:ext cx="420499" cy="52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3"/>
            <a:endCxn id="10" idx="1"/>
          </p:cNvCxnSpPr>
          <p:nvPr/>
        </p:nvCxnSpPr>
        <p:spPr>
          <a:xfrm>
            <a:off x="3899922" y="2495525"/>
            <a:ext cx="420499" cy="54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4" idx="1"/>
          </p:cNvCxnSpPr>
          <p:nvPr/>
        </p:nvCxnSpPr>
        <p:spPr>
          <a:xfrm flipV="1">
            <a:off x="5973961" y="1600200"/>
            <a:ext cx="515390" cy="37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3"/>
            <a:endCxn id="22" idx="1"/>
          </p:cNvCxnSpPr>
          <p:nvPr/>
        </p:nvCxnSpPr>
        <p:spPr>
          <a:xfrm flipV="1">
            <a:off x="5973961" y="1895297"/>
            <a:ext cx="515391" cy="7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3"/>
            <a:endCxn id="23" idx="1"/>
          </p:cNvCxnSpPr>
          <p:nvPr/>
        </p:nvCxnSpPr>
        <p:spPr>
          <a:xfrm>
            <a:off x="5973961" y="1971084"/>
            <a:ext cx="515389" cy="21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3"/>
            <a:endCxn id="18" idx="1"/>
          </p:cNvCxnSpPr>
          <p:nvPr/>
        </p:nvCxnSpPr>
        <p:spPr>
          <a:xfrm flipV="1">
            <a:off x="5973961" y="2897968"/>
            <a:ext cx="515390" cy="14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0" idx="3"/>
            <a:endCxn id="16" idx="1"/>
          </p:cNvCxnSpPr>
          <p:nvPr/>
        </p:nvCxnSpPr>
        <p:spPr>
          <a:xfrm>
            <a:off x="5973961" y="3040330"/>
            <a:ext cx="515390" cy="1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0" idx="3"/>
            <a:endCxn id="17" idx="1"/>
          </p:cNvCxnSpPr>
          <p:nvPr/>
        </p:nvCxnSpPr>
        <p:spPr>
          <a:xfrm>
            <a:off x="5973961" y="3040330"/>
            <a:ext cx="515389" cy="447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" idx="2"/>
            <a:endCxn id="8" idx="0"/>
          </p:cNvCxnSpPr>
          <p:nvPr/>
        </p:nvCxnSpPr>
        <p:spPr>
          <a:xfrm flipH="1">
            <a:off x="1170053" y="3390850"/>
            <a:ext cx="993268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" idx="2"/>
            <a:endCxn id="7" idx="0"/>
          </p:cNvCxnSpPr>
          <p:nvPr/>
        </p:nvCxnSpPr>
        <p:spPr>
          <a:xfrm>
            <a:off x="2163321" y="3390850"/>
            <a:ext cx="798612" cy="17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3"/>
            <a:endCxn id="7" idx="1"/>
          </p:cNvCxnSpPr>
          <p:nvPr/>
        </p:nvCxnSpPr>
        <p:spPr>
          <a:xfrm>
            <a:off x="1695833" y="3798363"/>
            <a:ext cx="74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54040" y="738587"/>
            <a:ext cx="2816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 WPF, but … not WPF</a:t>
            </a:r>
            <a:endParaRPr lang="ru-RU" sz="2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4" y="1346933"/>
            <a:ext cx="8783636" cy="33239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BuildAvaloniaApp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UseDataGrid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UsePlatformDetect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LogToDebug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8180" y="800540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Styles == WPF + CSS</a:t>
            </a:r>
            <a:endParaRPr lang="ru-RU" sz="2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28" y="1345496"/>
            <a:ext cx="4955203" cy="22467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TextBlock.h1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TextBlock.blue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Foreground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Window.Styles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98968" y="1870948"/>
            <a:ext cx="3066865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71" y="3742845"/>
            <a:ext cx="4586442" cy="84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62" y="765879"/>
            <a:ext cx="6465958" cy="399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9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7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 Pros </a:t>
            </a:r>
            <a:r>
              <a:rPr lang="en-US" dirty="0" smtClean="0"/>
              <a:t>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“Frontend”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</a:p>
          <a:p>
            <a:pPr lvl="1"/>
            <a:r>
              <a:rPr lang="en-US" dirty="0" smtClean="0"/>
              <a:t>MVC (API, Pages, … )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“Backend”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1940</TotalTime>
  <Words>825</Words>
  <Application>Microsoft Office PowerPoint</Application>
  <PresentationFormat>Экран (16:9)</PresentationFormat>
  <Paragraphs>323</Paragraphs>
  <Slides>45</Slides>
  <Notes>14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Architecture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Eto.Forms</vt:lpstr>
      <vt:lpstr>Architecture</vt:lpstr>
      <vt:lpstr>Development</vt:lpstr>
      <vt:lpstr>DEVELOPMENT (VS 2017)</vt:lpstr>
      <vt:lpstr>Demo</vt:lpstr>
      <vt:lpstr>ETO.Forms Pros &amp; Cons</vt:lpstr>
      <vt:lpstr>Avalonia</vt:lpstr>
      <vt:lpstr>Architecture</vt:lpstr>
      <vt:lpstr>Development</vt:lpstr>
      <vt:lpstr>Development</vt:lpstr>
      <vt:lpstr>Development</vt:lpstr>
      <vt:lpstr>Demo</vt:lpstr>
      <vt:lpstr>Avalonia Pros &amp; Cons</vt:lpstr>
      <vt:lpstr>HTML/CSS-based frameworks</vt:lpstr>
      <vt:lpstr>HTML/CSS-based frameworks</vt:lpstr>
      <vt:lpstr>Electron</vt:lpstr>
      <vt:lpstr>Electron.NET</vt:lpstr>
      <vt:lpstr>DEVELOPMENT</vt:lpstr>
      <vt:lpstr>Demo</vt:lpstr>
      <vt:lpstr>Electron.Net Pros &amp; Cons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148</cp:revision>
  <dcterms:created xsi:type="dcterms:W3CDTF">2018-01-26T19:23:30Z</dcterms:created>
  <dcterms:modified xsi:type="dcterms:W3CDTF">2019-11-13T03:32:01Z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