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8"/>
    <p:sldMasterId id="2147483676" r:id="rId9"/>
    <p:sldMasterId id="2147483663" r:id="rId10"/>
  </p:sldMasterIdLst>
  <p:notesMasterIdLst>
    <p:notesMasterId r:id="rId58"/>
  </p:notesMasterIdLst>
  <p:handoutMasterIdLst>
    <p:handoutMasterId r:id="rId59"/>
  </p:handoutMasterIdLst>
  <p:sldIdLst>
    <p:sldId id="270" r:id="rId11"/>
    <p:sldId id="257" r:id="rId12"/>
    <p:sldId id="308" r:id="rId13"/>
    <p:sldId id="293" r:id="rId14"/>
    <p:sldId id="296" r:id="rId15"/>
    <p:sldId id="309" r:id="rId16"/>
    <p:sldId id="292" r:id="rId17"/>
    <p:sldId id="310" r:id="rId18"/>
    <p:sldId id="272" r:id="rId19"/>
    <p:sldId id="311" r:id="rId20"/>
    <p:sldId id="273" r:id="rId21"/>
    <p:sldId id="274" r:id="rId22"/>
    <p:sldId id="291" r:id="rId23"/>
    <p:sldId id="275" r:id="rId24"/>
    <p:sldId id="298" r:id="rId25"/>
    <p:sldId id="276" r:id="rId26"/>
    <p:sldId id="294" r:id="rId27"/>
    <p:sldId id="304" r:id="rId28"/>
    <p:sldId id="312" r:id="rId29"/>
    <p:sldId id="300" r:id="rId30"/>
    <p:sldId id="279" r:id="rId31"/>
    <p:sldId id="280" r:id="rId32"/>
    <p:sldId id="313" r:id="rId33"/>
    <p:sldId id="284" r:id="rId34"/>
    <p:sldId id="297" r:id="rId35"/>
    <p:sldId id="301" r:id="rId36"/>
    <p:sldId id="305" r:id="rId37"/>
    <p:sldId id="302" r:id="rId38"/>
    <p:sldId id="281" r:id="rId39"/>
    <p:sldId id="314" r:id="rId40"/>
    <p:sldId id="315" r:id="rId41"/>
    <p:sldId id="317" r:id="rId42"/>
    <p:sldId id="316" r:id="rId43"/>
    <p:sldId id="318" r:id="rId44"/>
    <p:sldId id="319" r:id="rId45"/>
    <p:sldId id="282" r:id="rId46"/>
    <p:sldId id="283" r:id="rId47"/>
    <p:sldId id="320" r:id="rId48"/>
    <p:sldId id="285" r:id="rId49"/>
    <p:sldId id="303" r:id="rId50"/>
    <p:sldId id="286" r:id="rId51"/>
    <p:sldId id="321" r:id="rId52"/>
    <p:sldId id="306" r:id="rId53"/>
    <p:sldId id="307" r:id="rId54"/>
    <p:sldId id="268" r:id="rId55"/>
    <p:sldId id="290" r:id="rId56"/>
    <p:sldId id="289" r:id="rId5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118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viewProps" Target="viewProps.xml"/><Relationship Id="rId10" Type="http://schemas.openxmlformats.org/officeDocument/2006/relationships/slideMaster" Target="slideMasters/slideMaster3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8" Type="http://schemas.openxmlformats.org/officeDocument/2006/relationships/slideMaster" Target="slideMasters/slideMaster1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Intensive graphics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smtClean="0"/>
            <a:t>Low level (OS) specific</a:t>
          </a:r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24AD644C-6817-4A85-A756-0754701615CF}">
      <dgm:prSet/>
      <dgm:spPr/>
      <dgm:t>
        <a:bodyPr/>
        <a:lstStyle/>
        <a:p>
          <a:pPr rtl="0"/>
          <a:r>
            <a:rPr lang="en-US" dirty="0" smtClean="0"/>
            <a:t>Hardware</a:t>
          </a:r>
        </a:p>
      </dgm:t>
    </dgm:pt>
    <dgm:pt modelId="{85C67036-D7FE-4DD9-AA20-EE6E6C238C0E}" type="parTrans" cxnId="{595F348A-5A46-45FE-BCBF-3A44B2602AA8}">
      <dgm:prSet/>
      <dgm:spPr/>
      <dgm:t>
        <a:bodyPr/>
        <a:lstStyle/>
        <a:p>
          <a:endParaRPr lang="ru-RU"/>
        </a:p>
      </dgm:t>
    </dgm:pt>
    <dgm:pt modelId="{50C474CE-EC1C-4199-8A9E-6EBE34A80AC9}" type="sibTrans" cxnId="{595F348A-5A46-45FE-BCBF-3A44B2602AA8}">
      <dgm:prSet/>
      <dgm:spPr/>
      <dgm:t>
        <a:bodyPr/>
        <a:lstStyle/>
        <a:p>
          <a:endParaRPr lang="ru-RU"/>
        </a:p>
      </dgm:t>
    </dgm:pt>
    <dgm:pt modelId="{BF377F93-01AD-41C7-B420-D3B87796C33F}">
      <dgm:prSet/>
      <dgm:spPr/>
      <dgm:t>
        <a:bodyPr/>
        <a:lstStyle/>
        <a:p>
          <a:pPr rtl="0"/>
          <a:r>
            <a:rPr lang="en-US" dirty="0" smtClean="0"/>
            <a:t>Customer requirements</a:t>
          </a:r>
        </a:p>
      </dgm:t>
    </dgm:pt>
    <dgm:pt modelId="{E9FA027C-3985-41E7-B7BA-D3623BA2099F}" type="parTrans" cxnId="{50D81173-EE49-4148-9283-F825E8F3AB2A}">
      <dgm:prSet/>
      <dgm:spPr/>
      <dgm:t>
        <a:bodyPr/>
        <a:lstStyle/>
        <a:p>
          <a:endParaRPr lang="ru-RU"/>
        </a:p>
      </dgm:t>
    </dgm:pt>
    <dgm:pt modelId="{4F2CF05D-62DE-42EB-B369-E288E2F7D351}" type="sibTrans" cxnId="{50D81173-EE49-4148-9283-F825E8F3AB2A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690DBE5A-0FBE-469C-AF24-AD85B61DBED2}" type="pres">
      <dgm:prSet presAssocID="{24AD644C-6817-4A85-A756-075470161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E2446-1061-4C08-B893-FC34B3A64C95}" type="pres">
      <dgm:prSet presAssocID="{50C474CE-EC1C-4199-8A9E-6EBE34A80AC9}" presName="spacer" presStyleCnt="0"/>
      <dgm:spPr/>
    </dgm:pt>
    <dgm:pt modelId="{B01A8788-2CF8-4559-9F1E-06D5F8F23030}" type="pres">
      <dgm:prSet presAssocID="{BF377F93-01AD-41C7-B420-D3B87796C33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F348A-5A46-45FE-BCBF-3A44B2602AA8}" srcId="{E5C6043A-E62F-4B0F-9B4D-3F9F3A51D983}" destId="{24AD644C-6817-4A85-A756-0754701615CF}" srcOrd="2" destOrd="0" parTransId="{85C67036-D7FE-4DD9-AA20-EE6E6C238C0E}" sibTransId="{50C474CE-EC1C-4199-8A9E-6EBE34A80AC9}"/>
    <dgm:cxn modelId="{260A1C03-5D1F-48E4-A0EE-892DEA13459E}" type="presOf" srcId="{24AD644C-6817-4A85-A756-0754701615CF}" destId="{690DBE5A-0FBE-469C-AF24-AD85B61DBED2}" srcOrd="0" destOrd="0" presId="urn:microsoft.com/office/officeart/2005/8/layout/vList2"/>
    <dgm:cxn modelId="{343195E1-3874-47A3-AFA3-89BE59630287}" type="presOf" srcId="{BF377F93-01AD-41C7-B420-D3B87796C33F}" destId="{B01A8788-2CF8-4559-9F1E-06D5F8F23030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50D81173-EE49-4148-9283-F825E8F3AB2A}" srcId="{E5C6043A-E62F-4B0F-9B4D-3F9F3A51D983}" destId="{BF377F93-01AD-41C7-B420-D3B87796C33F}" srcOrd="3" destOrd="0" parTransId="{E9FA027C-3985-41E7-B7BA-D3623BA2099F}" sibTransId="{4F2CF05D-62DE-42EB-B369-E288E2F7D351}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8091D1D1-D1B5-4C61-A9EA-B2A6A8376EC9}" type="presParOf" srcId="{8E19BEEF-8872-41F8-BE55-0FADB5D14492}" destId="{7EEBCC34-410B-40D2-B78C-1815699EA749}" srcOrd="3" destOrd="0" presId="urn:microsoft.com/office/officeart/2005/8/layout/vList2"/>
    <dgm:cxn modelId="{11E5AB44-F9BA-4CDB-9D14-462F2C393AED}" type="presParOf" srcId="{8E19BEEF-8872-41F8-BE55-0FADB5D14492}" destId="{690DBE5A-0FBE-469C-AF24-AD85B61DBED2}" srcOrd="4" destOrd="0" presId="urn:microsoft.com/office/officeart/2005/8/layout/vList2"/>
    <dgm:cxn modelId="{D2AB1913-392C-4A2E-A6DF-1FC027A5B2CA}" type="presParOf" srcId="{8E19BEEF-8872-41F8-BE55-0FADB5D14492}" destId="{48AE2446-1061-4C08-B893-FC34B3A64C95}" srcOrd="5" destOrd="0" presId="urn:microsoft.com/office/officeart/2005/8/layout/vList2"/>
    <dgm:cxn modelId="{CC3D38C2-F003-456C-A9AA-8D50DB6F6D4A}" type="presParOf" srcId="{8E19BEEF-8872-41F8-BE55-0FADB5D14492}" destId="{B01A8788-2CF8-4559-9F1E-06D5F8F230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Available code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err="1" smtClean="0"/>
            <a:t>.</a:t>
          </a:r>
          <a:r>
            <a:rPr lang="en-US" err="1" smtClean="0"/>
            <a:t>Net</a:t>
          </a:r>
          <a:r>
            <a:rPr lang="en-US" smtClean="0"/>
            <a:t>-only library/API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E136B59A-0EEF-4049-825C-51318701B1BB}">
      <dgm:prSet/>
      <dgm:spPr/>
      <dgm:t>
        <a:bodyPr/>
        <a:lstStyle/>
        <a:p>
          <a:pPr rtl="0"/>
          <a:r>
            <a:rPr lang="en-US" dirty="0" err="1" smtClean="0"/>
            <a:t>.Net</a:t>
          </a:r>
          <a:r>
            <a:rPr lang="en-US" dirty="0" smtClean="0"/>
            <a:t> team</a:t>
          </a:r>
        </a:p>
      </dgm:t>
    </dgm:pt>
    <dgm:pt modelId="{386537F5-8A11-45FB-AECF-AB61C5329FD6}" type="parTrans" cxnId="{908C861F-4F76-45BE-A905-40CB28BCDA97}">
      <dgm:prSet/>
      <dgm:spPr/>
      <dgm:t>
        <a:bodyPr/>
        <a:lstStyle/>
        <a:p>
          <a:endParaRPr lang="ru-RU"/>
        </a:p>
      </dgm:t>
    </dgm:pt>
    <dgm:pt modelId="{3E0E29DF-E482-4F04-9452-94FD3E6A0AEA}" type="sibTrans" cxnId="{908C861F-4F76-45BE-A905-40CB28BCDA97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CF3BEEB0-6089-4276-9B5D-97CB4F6D9CBE}" type="pres">
      <dgm:prSet presAssocID="{E136B59A-0EEF-4049-825C-51318701B1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84A330DB-6889-4129-BEB2-47ACA9D566C9}" type="presOf" srcId="{E136B59A-0EEF-4049-825C-51318701B1BB}" destId="{CF3BEEB0-6089-4276-9B5D-97CB4F6D9CBE}" srcOrd="0" destOrd="0" presId="urn:microsoft.com/office/officeart/2005/8/layout/vList2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908C861F-4F76-45BE-A905-40CB28BCDA97}" srcId="{E5C6043A-E62F-4B0F-9B4D-3F9F3A51D983}" destId="{E136B59A-0EEF-4049-825C-51318701B1BB}" srcOrd="2" destOrd="0" parTransId="{386537F5-8A11-45FB-AECF-AB61C5329FD6}" sibTransId="{3E0E29DF-E482-4F04-9452-94FD3E6A0AEA}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6A3B3D97-8452-41F3-9821-82C5E7615BB0}" type="presParOf" srcId="{8E19BEEF-8872-41F8-BE55-0FADB5D14492}" destId="{7EEBCC34-410B-40D2-B78C-1815699EA749}" srcOrd="3" destOrd="0" presId="urn:microsoft.com/office/officeart/2005/8/layout/vList2"/>
    <dgm:cxn modelId="{C5D720AA-F8DA-49C2-A633-D25D418FCD3F}" type="presParOf" srcId="{8E19BEEF-8872-41F8-BE55-0FADB5D14492}" destId="{CF3BEEB0-6089-4276-9B5D-97CB4F6D9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Pure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8312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Intensive graphics</a:t>
          </a:r>
          <a:endParaRPr lang="ru-RU" sz="3200" kern="1200" dirty="0"/>
        </a:p>
      </dsp:txBody>
      <dsp:txXfrm>
        <a:off x="37467" y="120596"/>
        <a:ext cx="4207506" cy="692586"/>
      </dsp:txXfrm>
    </dsp:sp>
    <dsp:sp modelId="{ADD4C7FE-EEBC-47D5-967B-87DFC7ABE732}">
      <dsp:nvSpPr>
        <dsp:cNvPr id="0" name=""/>
        <dsp:cNvSpPr/>
      </dsp:nvSpPr>
      <dsp:spPr>
        <a:xfrm>
          <a:off x="0" y="94280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 level (OS) specific</a:t>
          </a:r>
        </a:p>
      </dsp:txBody>
      <dsp:txXfrm>
        <a:off x="37467" y="980276"/>
        <a:ext cx="4207506" cy="692586"/>
      </dsp:txXfrm>
    </dsp:sp>
    <dsp:sp modelId="{690DBE5A-0FBE-469C-AF24-AD85B61DBED2}">
      <dsp:nvSpPr>
        <dsp:cNvPr id="0" name=""/>
        <dsp:cNvSpPr/>
      </dsp:nvSpPr>
      <dsp:spPr>
        <a:xfrm>
          <a:off x="0" y="180248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</a:p>
      </dsp:txBody>
      <dsp:txXfrm>
        <a:off x="37467" y="1839956"/>
        <a:ext cx="4207506" cy="692586"/>
      </dsp:txXfrm>
    </dsp:sp>
    <dsp:sp modelId="{B01A8788-2CF8-4559-9F1E-06D5F8F23030}">
      <dsp:nvSpPr>
        <dsp:cNvPr id="0" name=""/>
        <dsp:cNvSpPr/>
      </dsp:nvSpPr>
      <dsp:spPr>
        <a:xfrm>
          <a:off x="0" y="2662170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Customer requirements</a:t>
          </a:r>
        </a:p>
      </dsp:txBody>
      <dsp:txXfrm>
        <a:off x="37467" y="2699637"/>
        <a:ext cx="420750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2021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Available code</a:t>
          </a:r>
          <a:endParaRPr lang="ru-RU" sz="4000" kern="1200" dirty="0"/>
        </a:p>
      </dsp:txBody>
      <dsp:txXfrm>
        <a:off x="46834" y="248943"/>
        <a:ext cx="4524052" cy="865732"/>
      </dsp:txXfrm>
    </dsp:sp>
    <dsp:sp modelId="{ADD4C7FE-EEBC-47D5-967B-87DFC7ABE732}">
      <dsp:nvSpPr>
        <dsp:cNvPr id="0" name=""/>
        <dsp:cNvSpPr/>
      </dsp:nvSpPr>
      <dsp:spPr>
        <a:xfrm>
          <a:off x="0" y="12767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</a:t>
          </a:r>
          <a:r>
            <a:rPr lang="en-US" sz="4000" kern="1200" err="1" smtClean="0"/>
            <a:t>Net</a:t>
          </a:r>
          <a:r>
            <a:rPr lang="en-US" sz="4000" kern="1200" smtClean="0"/>
            <a:t>-only library/API</a:t>
          </a:r>
          <a:endParaRPr lang="en-US" sz="4000" kern="1200" dirty="0" smtClean="0"/>
        </a:p>
      </dsp:txBody>
      <dsp:txXfrm>
        <a:off x="46834" y="1323543"/>
        <a:ext cx="4524052" cy="865732"/>
      </dsp:txXfrm>
    </dsp:sp>
    <dsp:sp modelId="{CF3BEEB0-6089-4276-9B5D-97CB4F6D9CBE}">
      <dsp:nvSpPr>
        <dsp:cNvPr id="0" name=""/>
        <dsp:cNvSpPr/>
      </dsp:nvSpPr>
      <dsp:spPr>
        <a:xfrm>
          <a:off x="0" y="2351310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.Net</a:t>
          </a:r>
          <a:r>
            <a:rPr lang="en-US" sz="4000" kern="1200" dirty="0" smtClean="0"/>
            <a:t> team</a:t>
          </a:r>
        </a:p>
      </dsp:txBody>
      <dsp:txXfrm>
        <a:off x="46834" y="2398144"/>
        <a:ext cx="452405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Pure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Intensive graphics (games, CADs, …)</a:t>
            </a:r>
            <a:endParaRPr lang="ru-RU" dirty="0" smtClean="0"/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Low level (OS) specific: antiviruses, system tools, … 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Work with hardware: tokens, </a:t>
            </a:r>
            <a:r>
              <a:rPr lang="en-US" dirty="0" err="1" smtClean="0"/>
              <a:t>IoT</a:t>
            </a:r>
            <a:r>
              <a:rPr lang="en-US" dirty="0" smtClean="0"/>
              <a:t> development, …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Customer requirements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12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84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28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314035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  <p:sldLayoutId id="214748369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basic.net/index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../customXml/item3.xml"/><Relationship Id="rId7" Type="http://schemas.openxmlformats.org/officeDocument/2006/relationships/image" Target="../media/image33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5" Type="http://schemas.openxmlformats.org/officeDocument/2006/relationships/slideLayout" Target="../slideLayouts/slideLayout15.xml"/><Relationship Id="rId4" Type="http://schemas.openxmlformats.org/officeDocument/2006/relationships/customXml" Target="../../customXml/item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GUI (</a:t>
            </a:r>
            <a:r>
              <a:rPr lang="en-US" dirty="0" smtClean="0"/>
              <a:t>desktop)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libs (By types)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464077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49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</a:t>
            </a:r>
            <a:r>
              <a:rPr lang="en-US" dirty="0" smtClean="0"/>
              <a:t>cross platform 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7985760" y="3672840"/>
            <a:ext cx="1097280" cy="647700"/>
          </a:xfrm>
          <a:prstGeom prst="wedgeRoundRectCallout">
            <a:avLst>
              <a:gd name="adj1" fmla="val -106250"/>
              <a:gd name="adj2" fmla="val 1661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OOP for C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169862" y="4038600"/>
            <a:ext cx="1097280" cy="647700"/>
          </a:xfrm>
          <a:prstGeom prst="wedgeRoundRectCallout">
            <a:avLst>
              <a:gd name="adj1" fmla="val 143056"/>
              <a:gd name="adj2" fmla="val -586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985760" y="2834640"/>
            <a:ext cx="1097280" cy="647700"/>
          </a:xfrm>
          <a:prstGeom prst="wedgeRoundRectCallout">
            <a:avLst>
              <a:gd name="adj1" fmla="val -146528"/>
              <a:gd name="adj2" fmla="val 2720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Cross-platform IO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009573" y="1996440"/>
            <a:ext cx="1097280" cy="647700"/>
          </a:xfrm>
          <a:prstGeom prst="wedgeRoundRectCallout">
            <a:avLst>
              <a:gd name="adj1" fmla="val -292361"/>
              <a:gd name="adj2" fmla="val 12014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Accessible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169862" y="3268980"/>
            <a:ext cx="1097280" cy="647700"/>
          </a:xfrm>
          <a:prstGeom prst="wedgeRoundRectCallout">
            <a:avLst>
              <a:gd name="adj1" fmla="val 146528"/>
              <a:gd name="adj2" fmla="val -1514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&amp; Fonts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69862" y="2389806"/>
            <a:ext cx="1097280" cy="647700"/>
          </a:xfrm>
          <a:prstGeom prst="wedgeRoundRectCallout">
            <a:avLst>
              <a:gd name="adj1" fmla="val 287501"/>
              <a:gd name="adj2" fmla="val 448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Windowing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69862" y="1510632"/>
            <a:ext cx="1097280" cy="647700"/>
          </a:xfrm>
          <a:prstGeom prst="wedgeRoundRectCallout">
            <a:avLst>
              <a:gd name="adj1" fmla="val 284723"/>
              <a:gd name="adj2" fmla="val 1048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/ Controls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Language Bindings (~20)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5845"/>
            <a:ext cx="2978020" cy="729615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6243479" y="792403"/>
            <a:ext cx="2717641" cy="1152136"/>
            <a:chOff x="6243479" y="792403"/>
            <a:chExt cx="2717641" cy="115213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7351653" y="1112460"/>
              <a:ext cx="16094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latin typeface="&amp;quot"/>
                  <a:hlinkClick r:id="rId3"/>
                </a:rPr>
                <a:t>FreeBASIC</a:t>
              </a:r>
              <a:endParaRPr lang="ru-RU" sz="2000" dirty="0"/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6243479" y="792403"/>
              <a:ext cx="2058178" cy="1152136"/>
              <a:chOff x="6243479" y="792403"/>
              <a:chExt cx="2058178" cy="1152136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479" y="792403"/>
                <a:ext cx="1108174" cy="1108174"/>
              </a:xfrm>
              <a:prstGeom prst="rect">
                <a:avLst/>
              </a:prstGeom>
            </p:spPr>
          </p:pic>
          <p:sp>
            <p:nvSpPr>
              <p:cNvPr id="9" name="Прямоугольник 8"/>
              <p:cNvSpPr/>
              <p:nvPr/>
            </p:nvSpPr>
            <p:spPr>
              <a:xfrm>
                <a:off x="7351653" y="1644457"/>
                <a:ext cx="95000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GTK+tobac</a:t>
                </a:r>
                <a:endParaRPr lang="ru-RU" dirty="0"/>
              </a:p>
            </p:txBody>
          </p:sp>
        </p:grpSp>
      </p:grpSp>
      <p:grpSp>
        <p:nvGrpSpPr>
          <p:cNvPr id="6" name="Группа 5"/>
          <p:cNvGrpSpPr/>
          <p:nvPr/>
        </p:nvGrpSpPr>
        <p:grpSpPr>
          <a:xfrm>
            <a:off x="1117120" y="2370575"/>
            <a:ext cx="2647737" cy="1148813"/>
            <a:chOff x="1117120" y="2370575"/>
            <a:chExt cx="2647737" cy="114881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030170" y="2370575"/>
              <a:ext cx="8289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gotk3 </a:t>
              </a:r>
              <a:endParaRPr lang="ru-RU" sz="2000" dirty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951" y="2662428"/>
              <a:ext cx="2383906" cy="856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1117120" y="2738937"/>
              <a:ext cx="8362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go-</a:t>
              </a:r>
              <a:r>
                <a:rPr lang="en-US" sz="2000" dirty="0" err="1"/>
                <a:t>gtk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760720" y="2162628"/>
            <a:ext cx="2014934" cy="1295400"/>
            <a:chOff x="5760720" y="2162628"/>
            <a:chExt cx="2014934" cy="129540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720" y="2162628"/>
              <a:ext cx="1295400" cy="129540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6797566" y="2838965"/>
              <a:ext cx="97808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Ruby/GTK3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4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5380897" y="1034698"/>
            <a:ext cx="3507820" cy="842900"/>
            <a:chOff x="5380897" y="1034698"/>
            <a:chExt cx="3507820" cy="8429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188527" y="1034698"/>
              <a:ext cx="15762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 smtClean="0"/>
                <a:t>GtkSharp</a:t>
              </a:r>
              <a:endParaRPr lang="ru-RU" sz="28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380897" y="1539044"/>
              <a:ext cx="3507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2"/>
                </a:rPr>
                <a:t>https://</a:t>
              </a:r>
              <a:r>
                <a:rPr lang="en-US" sz="1600" dirty="0" smtClean="0">
                  <a:hlinkClick r:id="rId2"/>
                </a:rPr>
                <a:t>github.com/GtkSharp/GtkSharp</a:t>
              </a:r>
              <a:r>
                <a:rPr lang="en-US" sz="1600" dirty="0" smtClean="0"/>
                <a:t> </a:t>
              </a:r>
              <a:endParaRPr lang="ru-RU" sz="1600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451613" y="1034698"/>
            <a:ext cx="3187026" cy="842900"/>
            <a:chOff x="451613" y="1034698"/>
            <a:chExt cx="3187026" cy="8429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576728" y="1034698"/>
              <a:ext cx="873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/>
                <a:t>Gtk</a:t>
              </a:r>
              <a:r>
                <a:rPr lang="en-US" sz="2800" dirty="0"/>
                <a:t>#</a:t>
              </a:r>
              <a:endParaRPr lang="ru-RU" sz="28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51613" y="1539044"/>
              <a:ext cx="318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3"/>
                </a:rPr>
                <a:t>https://</a:t>
              </a:r>
              <a:r>
                <a:rPr lang="en-US" sz="1600" dirty="0" smtClean="0">
                  <a:hlinkClick r:id="rId3"/>
                </a:rPr>
                <a:t>github.com/mono/gtk-sharp</a:t>
              </a:r>
              <a:endParaRPr lang="ru-RU" sz="1600" dirty="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2735"/>
              </p:ext>
            </p:extLst>
          </p:nvPr>
        </p:nvGraphicFramePr>
        <p:xfrm>
          <a:off x="298291" y="2886290"/>
          <a:ext cx="8550593" cy="1081568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495019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734081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4321493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framework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Version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Gtk</a:t>
                      </a:r>
                      <a:r>
                        <a:rPr lang="en-US" sz="1600" dirty="0" smtClean="0">
                          <a:effectLst/>
                        </a:rPr>
                        <a:t>#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.NET Framework </a:t>
                      </a:r>
                      <a:r>
                        <a:rPr lang="en-US" sz="1600" dirty="0" smtClean="0">
                          <a:effectLst/>
                        </a:rPr>
                        <a:t>4.5, Mono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2 (also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GtkSharp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104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66108" y="960120"/>
            <a:ext cx="4204997" cy="2926816"/>
            <a:chOff x="166108" y="960120"/>
            <a:chExt cx="4204997" cy="2926816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66108" y="1370863"/>
              <a:ext cx="4204997" cy="251607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Setup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GUI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.Center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DefaultSize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Gdk.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(800, 600);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headerBar.ShowCloseButton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headerBar.Title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GtkSharp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.AlwaysShowImage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Image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NewFromIconName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endPara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document-new-symbolic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IconSize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PackStart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Titlebar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7380" y="96012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Code</a:t>
              </a:r>
              <a:endParaRPr lang="ru-RU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790267" y="960120"/>
            <a:ext cx="112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 Designer</a:t>
            </a:r>
            <a:endParaRPr lang="ru-RU" b="1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668285" y="1493520"/>
            <a:ext cx="4118528" cy="1715162"/>
            <a:chOff x="4668285" y="1493520"/>
            <a:chExt cx="4118528" cy="1715162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285" y="1493520"/>
              <a:ext cx="2395455" cy="1715162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7248828" y="1739030"/>
              <a:ext cx="153798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Stetic</a:t>
              </a:r>
              <a:r>
                <a:rPr lang="en-US" dirty="0"/>
                <a:t> GUI </a:t>
              </a:r>
              <a:r>
                <a:rPr lang="en-US" dirty="0" smtClean="0"/>
                <a:t>Designer</a:t>
              </a:r>
            </a:p>
            <a:p>
              <a:pPr algn="ctr"/>
              <a:r>
                <a:rPr lang="en-US" dirty="0" smtClean="0"/>
                <a:t>(Mono Develop)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452179" y="3002280"/>
            <a:ext cx="3463221" cy="1544960"/>
            <a:chOff x="5452179" y="3002280"/>
            <a:chExt cx="3463221" cy="154496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557" y="3002280"/>
              <a:ext cx="2705843" cy="1544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5452179" y="3762380"/>
              <a:ext cx="595036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Glade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8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9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About 15 years in IT</a:t>
            </a:r>
          </a:p>
          <a:p>
            <a:r>
              <a:rPr lang="en-US" dirty="0" smtClean="0"/>
              <a:t>Developer, trainer, system analyst, …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 smtClean="0"/>
          </a:p>
          <a:p>
            <a:pPr lvl="1"/>
            <a:r>
              <a:rPr lang="en-US" dirty="0" smtClean="0"/>
              <a:t>Speaker (as a hobby)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Mihail </a:t>
            </a:r>
            <a:r>
              <a:rPr lang="en-US" dirty="0" err="1" smtClean="0"/>
              <a:t>romanov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GTK#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Wide platform support</a:t>
            </a:r>
            <a:endParaRPr lang="en-US" dirty="0"/>
          </a:p>
          <a:p>
            <a:r>
              <a:rPr lang="en-US" dirty="0" smtClean="0"/>
              <a:t>Large GTK community</a:t>
            </a:r>
          </a:p>
          <a:p>
            <a:r>
              <a:rPr lang="en-US" dirty="0" smtClean="0"/>
              <a:t>Many products (e.g. Linux DE: Gnome, </a:t>
            </a:r>
            <a:r>
              <a:rPr lang="en-US" dirty="0" err="1" smtClean="0"/>
              <a:t>Xfce</a:t>
            </a:r>
            <a:r>
              <a:rPr lang="en-US" dirty="0" smtClean="0"/>
              <a:t>, …) based on GTK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Small “out-of-box” control set</a:t>
            </a:r>
          </a:p>
          <a:p>
            <a:pPr lvl="1"/>
            <a:r>
              <a:rPr lang="en-US" dirty="0" smtClean="0"/>
              <a:t>No Date picker, data table, …  </a:t>
            </a:r>
          </a:p>
          <a:p>
            <a:r>
              <a:rPr lang="en-US" dirty="0" smtClean="0"/>
              <a:t>C/C++ for control customization</a:t>
            </a:r>
          </a:p>
          <a:p>
            <a:r>
              <a:rPr lang="en-US" dirty="0" smtClean="0"/>
              <a:t>No third party libraries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PURE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1563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Render(s)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Target Frameworks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1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407578" y="997356"/>
            <a:ext cx="2493962" cy="1139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Eto.Forms</a:t>
            </a:r>
            <a:r>
              <a:rPr lang="en-US" dirty="0">
                <a:solidFill>
                  <a:schemeClr val="tx1"/>
                </a:solidFill>
              </a:rPr>
              <a:t> (UI),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Eto.Drawing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(Graphics)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308612" y="3246120"/>
            <a:ext cx="2124975" cy="1266889"/>
            <a:chOff x="308612" y="3246120"/>
            <a:chExt cx="2124975" cy="1266889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308612" y="3246120"/>
              <a:ext cx="9144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WPF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544260" y="4093432"/>
              <a:ext cx="443103" cy="419577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9936" y="3456792"/>
              <a:ext cx="1043651" cy="681990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3225071" y="3246120"/>
            <a:ext cx="2415918" cy="1312239"/>
            <a:chOff x="3225071" y="3246120"/>
            <a:chExt cx="2415918" cy="1312239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3225071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WinForms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479769" y="4138782"/>
              <a:ext cx="443103" cy="41957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624" y="3392841"/>
              <a:ext cx="1266365" cy="745941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6010837" y="3246120"/>
            <a:ext cx="2911666" cy="1308669"/>
            <a:chOff x="6010837" y="3246120"/>
            <a:chExt cx="2911666" cy="1308669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6183632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GTK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010837" y="4114323"/>
              <a:ext cx="443103" cy="41957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37" y="4141231"/>
              <a:ext cx="333123" cy="392669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257" y="4093432"/>
              <a:ext cx="422910" cy="4613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47050" y="3347121"/>
              <a:ext cx="1275453" cy="791661"/>
            </a:xfrm>
            <a:prstGeom prst="rect">
              <a:avLst/>
            </a:prstGeom>
          </p:spPr>
        </p:pic>
      </p:grpSp>
      <p:sp>
        <p:nvSpPr>
          <p:cNvPr id="15" name="Стрелка вниз 14"/>
          <p:cNvSpPr/>
          <p:nvPr/>
        </p:nvSpPr>
        <p:spPr>
          <a:xfrm rot="3288362">
            <a:off x="1726557" y="2234938"/>
            <a:ext cx="484632" cy="7955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412243" y="2316731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506430">
            <a:off x="7115869" y="2330956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6993256" y="1007258"/>
            <a:ext cx="1397159" cy="798682"/>
            <a:chOff x="6339048" y="997091"/>
            <a:chExt cx="1594168" cy="986314"/>
          </a:xfrm>
        </p:grpSpPr>
        <p:grpSp>
          <p:nvGrpSpPr>
            <p:cNvPr id="19" name="DialogBox"/>
            <p:cNvGrpSpPr/>
            <p:nvPr>
              <p:custDataLst>
                <p:custData r:id="rId1"/>
              </p:custDataLst>
            </p:nvPr>
          </p:nvGrpSpPr>
          <p:grpSpPr>
            <a:xfrm>
              <a:off x="6339048" y="997091"/>
              <a:ext cx="1594168" cy="986314"/>
              <a:chOff x="2894330" y="2786062"/>
              <a:chExt cx="4316095" cy="3138488"/>
            </a:xfrm>
          </p:grpSpPr>
          <p:grpSp>
            <p:nvGrpSpPr>
              <p:cNvPr id="20" name="Group 2"/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24" name="Content"/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800" kern="0" dirty="0" smtClean="0">
                      <a:solidFill>
                        <a:srgbClr val="FFFFFF"/>
                      </a:solidFill>
                      <a:latin typeface="Segoe UI"/>
                    </a:rPr>
                    <a:t>Title</a:t>
                  </a:r>
                  <a:endParaRPr lang="en-US" sz="800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5" name="InnerArea"/>
                <p:cNvSpPr/>
                <p:nvPr/>
              </p:nvSpPr>
              <p:spPr>
                <a:xfrm>
                  <a:off x="2222672" y="1176380"/>
                  <a:ext cx="4198168" cy="239319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Minimize - Maximize - Close"/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22" name="X2"/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3" name="X1"/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26" name="Content"/>
            <p:cNvSpPr/>
            <p:nvPr>
              <p:custDataLst>
                <p:custData r:id="rId2"/>
              </p:custDataLst>
            </p:nvPr>
          </p:nvSpPr>
          <p:spPr>
            <a:xfrm>
              <a:off x="6653625" y="1644347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</a:t>
              </a:r>
              <a:r>
                <a:rPr lang="en-US" sz="8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utton</a:t>
              </a:r>
              <a:endPara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/>
            <p:cNvSpPr/>
            <p:nvPr>
              <p:custDataLst>
                <p:custData r:id="rId3"/>
              </p:custDataLst>
            </p:nvPr>
          </p:nvSpPr>
          <p:spPr>
            <a:xfrm>
              <a:off x="6540115" y="13109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05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V="1">
            <a:off x="6010837" y="1481069"/>
            <a:ext cx="786203" cy="861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58686" y="832477"/>
            <a:ext cx="3775393" cy="3446895"/>
            <a:chOff x="158686" y="832477"/>
            <a:chExt cx="3775393" cy="3446895"/>
          </a:xfrm>
        </p:grpSpPr>
        <p:sp>
          <p:nvSpPr>
            <p:cNvPr id="4" name="TextBox 3"/>
            <p:cNvSpPr txBox="1"/>
            <p:nvPr/>
          </p:nvSpPr>
          <p:spPr>
            <a:xfrm>
              <a:off x="1046750" y="832477"/>
              <a:ext cx="9996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C# / </a:t>
              </a:r>
              <a:r>
                <a:rPr lang="en-US" dirty="0" err="1" smtClean="0"/>
                <a:t>VB.Net</a:t>
              </a:r>
              <a:endParaRPr lang="ru-RU" dirty="0"/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58686" y="1140051"/>
              <a:ext cx="3775393" cy="31393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submenu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(OS X)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others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};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745018" y="990010"/>
            <a:ext cx="4378122" cy="3629821"/>
            <a:chOff x="1745018" y="990010"/>
            <a:chExt cx="4378122" cy="3629821"/>
          </a:xfrm>
        </p:grpSpPr>
        <p:sp>
          <p:nvSpPr>
            <p:cNvPr id="7" name="TextBox 6"/>
            <p:cNvSpPr txBox="1"/>
            <p:nvPr/>
          </p:nvSpPr>
          <p:spPr>
            <a:xfrm>
              <a:off x="4361724" y="990010"/>
              <a:ext cx="5934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XAML</a:t>
              </a:r>
              <a:endParaRPr lang="ru-RU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45018" y="1342011"/>
              <a:ext cx="4378122" cy="32778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&amp;amp;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Control+O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Mac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Application+Comma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420733" y="1191970"/>
            <a:ext cx="5570756" cy="3798799"/>
            <a:chOff x="3420733" y="1191970"/>
            <a:chExt cx="5570756" cy="3798799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420733" y="1574449"/>
              <a:ext cx="5570756" cy="34163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!"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16040" y="119197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(VS 2017)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691801"/>
            <a:ext cx="6656231" cy="3966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148924" y="2074720"/>
            <a:ext cx="1904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XAML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JSON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222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8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Very simple</a:t>
            </a:r>
          </a:p>
          <a:p>
            <a:r>
              <a:rPr lang="en-US" dirty="0" smtClean="0"/>
              <a:t>Good </a:t>
            </a:r>
            <a:r>
              <a:rPr lang="en-US" dirty="0" err="1" smtClean="0"/>
              <a:t>.Net</a:t>
            </a:r>
            <a:r>
              <a:rPr lang="en-US" dirty="0" smtClean="0"/>
              <a:t> UX (as </a:t>
            </a:r>
            <a:r>
              <a:rPr lang="en-US" dirty="0" err="1" smtClean="0"/>
              <a:t>WinForms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Contain all base widgets</a:t>
            </a:r>
          </a:p>
          <a:p>
            <a:pPr lvl="1"/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Edit controls</a:t>
            </a:r>
          </a:p>
          <a:p>
            <a:pPr lvl="1"/>
            <a:r>
              <a:rPr lang="en-US" dirty="0" smtClean="0"/>
              <a:t>Lists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One non commercial developer/supporter/maintainer</a:t>
            </a:r>
          </a:p>
          <a:p>
            <a:pPr lvl="1"/>
            <a:r>
              <a:rPr lang="en-US" dirty="0" smtClean="0"/>
              <a:t>Slow progress</a:t>
            </a:r>
          </a:p>
          <a:p>
            <a:r>
              <a:rPr lang="en-US" dirty="0" smtClean="0"/>
              <a:t>Weak layouts</a:t>
            </a:r>
          </a:p>
          <a:p>
            <a:r>
              <a:rPr lang="en-US" dirty="0" smtClean="0"/>
              <a:t>Dependent on other GUI libraries</a:t>
            </a:r>
          </a:p>
          <a:p>
            <a:pPr lvl="1"/>
            <a:r>
              <a:rPr lang="en-US" dirty="0" smtClean="0"/>
              <a:t>Can use only common features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86077" y="535391"/>
            <a:ext cx="55718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Cross-platform </a:t>
            </a:r>
            <a:endParaRPr lang="ru-RU" sz="6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77429" y="1833010"/>
            <a:ext cx="31891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desktop </a:t>
            </a:r>
            <a:endParaRPr lang="ru-RU" sz="6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08967" y="3130629"/>
            <a:ext cx="27260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in </a:t>
            </a:r>
            <a:r>
              <a:rPr lang="en-US" sz="6600" b="1" dirty="0" err="1" smtClean="0"/>
              <a:t>.Net</a:t>
            </a:r>
            <a:r>
              <a:rPr lang="en-US" sz="6600" b="1" dirty="0" smtClean="0"/>
              <a:t> </a:t>
            </a:r>
            <a:endParaRPr lang="ru-RU" sz="6600" b="1" dirty="0"/>
          </a:p>
        </p:txBody>
      </p:sp>
      <p:sp>
        <p:nvSpPr>
          <p:cNvPr id="14" name="Прямоугольник 13"/>
          <p:cNvSpPr/>
          <p:nvPr/>
        </p:nvSpPr>
        <p:spPr>
          <a:xfrm rot="20072340">
            <a:off x="6080180" y="2899796"/>
            <a:ext cx="30927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Why?</a:t>
            </a:r>
            <a:endParaRPr lang="ru-RU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26719" y="1600200"/>
            <a:ext cx="3473203" cy="1790650"/>
            <a:chOff x="2880360" y="1447800"/>
            <a:chExt cx="3055620" cy="1623060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2880360" y="1447800"/>
              <a:ext cx="3055620" cy="1623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spcCol="252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Logical / visual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Controls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Layouts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Styles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Animation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Input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Binding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8200" y="2331720"/>
              <a:ext cx="9719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Core</a:t>
              </a:r>
              <a:endParaRPr lang="ru-RU" sz="3200" b="1" dirty="0"/>
            </a:p>
          </p:txBody>
        </p:sp>
      </p:grpSp>
      <p:sp>
        <p:nvSpPr>
          <p:cNvPr id="7" name="Скругленный прямоугольник 6"/>
          <p:cNvSpPr/>
          <p:nvPr/>
        </p:nvSpPr>
        <p:spPr>
          <a:xfrm>
            <a:off x="2436153" y="3565953"/>
            <a:ext cx="1051560" cy="464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XAML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44273" y="3565953"/>
            <a:ext cx="1051560" cy="464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Themes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20421" y="1620564"/>
            <a:ext cx="1653540" cy="701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Windowing Subsystem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320421" y="2689810"/>
            <a:ext cx="1653540" cy="701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Rendering Subsystem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7874594" y="3019088"/>
            <a:ext cx="443103" cy="41957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91" y="2369808"/>
            <a:ext cx="333123" cy="39266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91" y="1729780"/>
            <a:ext cx="422910" cy="46135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489351" y="3063484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Direct2D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89350" y="3358581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Cairo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89351" y="2768387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Skia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489352" y="1765716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GTK/GDK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489350" y="2060813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…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489351" y="1470619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Win32</a:t>
            </a:r>
            <a:endParaRPr lang="ru-RU" sz="1100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>
            <a:stCxn id="2" idx="3"/>
            <a:endCxn id="9" idx="1"/>
          </p:cNvCxnSpPr>
          <p:nvPr/>
        </p:nvCxnSpPr>
        <p:spPr>
          <a:xfrm flipV="1">
            <a:off x="3899922" y="1971084"/>
            <a:ext cx="420499" cy="52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" idx="3"/>
            <a:endCxn id="10" idx="1"/>
          </p:cNvCxnSpPr>
          <p:nvPr/>
        </p:nvCxnSpPr>
        <p:spPr>
          <a:xfrm>
            <a:off x="3899922" y="2495525"/>
            <a:ext cx="420499" cy="54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3"/>
            <a:endCxn id="24" idx="1"/>
          </p:cNvCxnSpPr>
          <p:nvPr/>
        </p:nvCxnSpPr>
        <p:spPr>
          <a:xfrm flipV="1">
            <a:off x="5973961" y="1600200"/>
            <a:ext cx="515390" cy="37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3"/>
            <a:endCxn id="22" idx="1"/>
          </p:cNvCxnSpPr>
          <p:nvPr/>
        </p:nvCxnSpPr>
        <p:spPr>
          <a:xfrm flipV="1">
            <a:off x="5973961" y="1895297"/>
            <a:ext cx="515391" cy="75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3"/>
            <a:endCxn id="23" idx="1"/>
          </p:cNvCxnSpPr>
          <p:nvPr/>
        </p:nvCxnSpPr>
        <p:spPr>
          <a:xfrm>
            <a:off x="5973961" y="1971084"/>
            <a:ext cx="515389" cy="21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0" idx="3"/>
            <a:endCxn id="18" idx="1"/>
          </p:cNvCxnSpPr>
          <p:nvPr/>
        </p:nvCxnSpPr>
        <p:spPr>
          <a:xfrm flipV="1">
            <a:off x="5973961" y="2897968"/>
            <a:ext cx="515390" cy="142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0" idx="3"/>
            <a:endCxn id="16" idx="1"/>
          </p:cNvCxnSpPr>
          <p:nvPr/>
        </p:nvCxnSpPr>
        <p:spPr>
          <a:xfrm>
            <a:off x="5973961" y="3040330"/>
            <a:ext cx="515390" cy="1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0" idx="3"/>
            <a:endCxn id="17" idx="1"/>
          </p:cNvCxnSpPr>
          <p:nvPr/>
        </p:nvCxnSpPr>
        <p:spPr>
          <a:xfrm>
            <a:off x="5973961" y="3040330"/>
            <a:ext cx="515389" cy="447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" idx="2"/>
            <a:endCxn id="8" idx="0"/>
          </p:cNvCxnSpPr>
          <p:nvPr/>
        </p:nvCxnSpPr>
        <p:spPr>
          <a:xfrm flipH="1">
            <a:off x="1170053" y="3390850"/>
            <a:ext cx="993268" cy="17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" idx="2"/>
            <a:endCxn id="7" idx="0"/>
          </p:cNvCxnSpPr>
          <p:nvPr/>
        </p:nvCxnSpPr>
        <p:spPr>
          <a:xfrm>
            <a:off x="2163321" y="3390850"/>
            <a:ext cx="798612" cy="17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8" idx="3"/>
            <a:endCxn id="7" idx="1"/>
          </p:cNvCxnSpPr>
          <p:nvPr/>
        </p:nvCxnSpPr>
        <p:spPr>
          <a:xfrm>
            <a:off x="1695833" y="3798363"/>
            <a:ext cx="740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5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54040" y="738587"/>
            <a:ext cx="2816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Like WPF, but … not WPF</a:t>
            </a:r>
            <a:endParaRPr lang="ru-RU" sz="20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524" y="1346933"/>
            <a:ext cx="8783636" cy="33239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BuildAvaloniaApp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AppMain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BuildAvaloniaApp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UseDataGrid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UsePlatformDetect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LogToDebug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AppMain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MainWindow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974080" y="800540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Styles == WPF + CSS</a:t>
            </a:r>
            <a:endParaRPr lang="ru-RU" sz="20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128" y="1345496"/>
            <a:ext cx="4955203" cy="224676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Window.Styles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TextBlock.h1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TextBlock.blue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Foreground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Window.Styles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98968" y="1870948"/>
            <a:ext cx="3066865" cy="7386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371" y="3742845"/>
            <a:ext cx="4586442" cy="840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68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22" y="895419"/>
            <a:ext cx="6001718" cy="3711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943184" y="1968040"/>
            <a:ext cx="1904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XAML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859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7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Excellent features set</a:t>
            </a:r>
          </a:p>
          <a:p>
            <a:pPr lvl="1"/>
            <a:r>
              <a:rPr lang="en-US" dirty="0" smtClean="0"/>
              <a:t>Bindings</a:t>
            </a:r>
          </a:p>
          <a:p>
            <a:pPr lvl="1"/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Many controls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WPF-like</a:t>
            </a:r>
          </a:p>
          <a:p>
            <a:r>
              <a:rPr lang="en-US" dirty="0" smtClean="0"/>
              <a:t>Large community</a:t>
            </a:r>
          </a:p>
          <a:p>
            <a:r>
              <a:rPr lang="en-US" dirty="0" smtClean="0"/>
              <a:t>Third-party projects (controls)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Like WPF, but not WPF</a:t>
            </a:r>
          </a:p>
          <a:p>
            <a:pPr lvl="1"/>
            <a:r>
              <a:rPr lang="en-US" dirty="0" smtClean="0"/>
              <a:t>Difficult migration</a:t>
            </a:r>
          </a:p>
          <a:p>
            <a:endParaRPr lang="en-US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8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4362"/>
              </p:ext>
            </p:extLst>
          </p:nvPr>
        </p:nvGraphicFramePr>
        <p:xfrm>
          <a:off x="360364" y="1070731"/>
          <a:ext cx="8539796" cy="317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356">
                  <a:extLst>
                    <a:ext uri="{9D8B030D-6E8A-4147-A177-3AD203B41FA5}">
                      <a16:colId xmlns:a16="http://schemas.microsoft.com/office/drawing/2014/main" val="10058841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1311405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730496761"/>
                    </a:ext>
                  </a:extLst>
                </a:gridCol>
              </a:tblGrid>
              <a:tr h="5188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33773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Chromium Embedded Framework (CEF)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CEFCharp</a:t>
                      </a:r>
                      <a:r>
                        <a:rPr lang="en-US" sz="1400" dirty="0" smtClean="0"/>
                        <a:t> (Windows Only)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892371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 JS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Electron.Net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41197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SciterSharp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1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0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697480" y="1252018"/>
            <a:ext cx="5288280" cy="3192780"/>
            <a:chOff x="792480" y="1234440"/>
            <a:chExt cx="5288280" cy="319278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92480" y="1234440"/>
              <a:ext cx="5288280" cy="31927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" y="1367790"/>
              <a:ext cx="758190" cy="758190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Architecture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341620" y="3463290"/>
            <a:ext cx="2392680" cy="769187"/>
            <a:chOff x="3421380" y="3478530"/>
            <a:chExt cx="2392680" cy="769187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380" y="3588587"/>
              <a:ext cx="609600" cy="609600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570" y="3478530"/>
              <a:ext cx="1253490" cy="769187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5189220" y="157924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dirty="0" smtClean="0"/>
              <a:t>ain.js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46754" y="2155040"/>
            <a:ext cx="792480" cy="4324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60039" y="2417878"/>
            <a:ext cx="773430" cy="430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65386" y="2680716"/>
            <a:ext cx="789306" cy="430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792617" y="1602538"/>
            <a:ext cx="1118394" cy="465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JS 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92617" y="2178333"/>
            <a:ext cx="1118394" cy="31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92617" y="2596429"/>
            <a:ext cx="1118394" cy="31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Node.JS API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8" idx="1"/>
            <a:endCxn id="13" idx="3"/>
          </p:cNvCxnSpPr>
          <p:nvPr/>
        </p:nvCxnSpPr>
        <p:spPr>
          <a:xfrm flipH="1" flipV="1">
            <a:off x="4911011" y="1835425"/>
            <a:ext cx="278209" cy="20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1"/>
            <a:endCxn id="14" idx="3"/>
          </p:cNvCxnSpPr>
          <p:nvPr/>
        </p:nvCxnSpPr>
        <p:spPr>
          <a:xfrm flipH="1">
            <a:off x="4911011" y="2036445"/>
            <a:ext cx="278209" cy="297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5" idx="3"/>
          </p:cNvCxnSpPr>
          <p:nvPr/>
        </p:nvCxnSpPr>
        <p:spPr>
          <a:xfrm flipH="1">
            <a:off x="4911011" y="2036445"/>
            <a:ext cx="278209" cy="715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низ 21"/>
          <p:cNvSpPr/>
          <p:nvPr/>
        </p:nvSpPr>
        <p:spPr>
          <a:xfrm rot="6847130">
            <a:off x="6410984" y="1900209"/>
            <a:ext cx="328405" cy="50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Скругленная прямоугольная выноска 24"/>
          <p:cNvSpPr/>
          <p:nvPr/>
        </p:nvSpPr>
        <p:spPr>
          <a:xfrm>
            <a:off x="815340" y="1983780"/>
            <a:ext cx="1402079" cy="1338540"/>
          </a:xfrm>
          <a:prstGeom prst="wedgeRoundRectCallout">
            <a:avLst>
              <a:gd name="adj1" fmla="val 170649"/>
              <a:gd name="adj2" fmla="val -1847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Clipboard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0" grpId="0" animBg="1"/>
      <p:bldP spid="13" grpId="0" animBg="1"/>
      <p:bldP spid="14" grpId="0" animBg="1"/>
      <p:bldP spid="15" grpId="0" animBg="1"/>
      <p:bldP spid="22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60649353"/>
              </p:ext>
            </p:extLst>
          </p:nvPr>
        </p:nvGraphicFramePr>
        <p:xfrm>
          <a:off x="571500" y="960120"/>
          <a:ext cx="428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930" y="960120"/>
            <a:ext cx="2404110" cy="135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470" y="1635870"/>
            <a:ext cx="2857500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/>
          <a:srcRect l="7239" t="11023" r="6927" b="7393"/>
          <a:stretch/>
        </p:blipFill>
        <p:spPr>
          <a:xfrm>
            <a:off x="5273040" y="2666568"/>
            <a:ext cx="2547075" cy="192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Electron.NET Architecture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855281" y="1234440"/>
            <a:ext cx="3878580" cy="3192780"/>
            <a:chOff x="855281" y="1234440"/>
            <a:chExt cx="3878580" cy="319278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55281" y="1234440"/>
              <a:ext cx="3878580" cy="31927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725" y="3638117"/>
              <a:ext cx="609600" cy="609600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961" y="3520630"/>
              <a:ext cx="1253490" cy="76918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" y="1367790"/>
              <a:ext cx="758190" cy="758190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2371725" y="1489125"/>
            <a:ext cx="1569720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bootstrapper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250305" y="1656396"/>
            <a:ext cx="2536032" cy="21121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ASP.Net</a:t>
            </a:r>
            <a:r>
              <a:rPr lang="en-US" dirty="0" smtClean="0">
                <a:solidFill>
                  <a:schemeClr val="tx1"/>
                </a:solidFill>
              </a:rPr>
              <a:t> Core App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Двойная стрелка влево/вправо 10"/>
          <p:cNvSpPr/>
          <p:nvPr/>
        </p:nvSpPr>
        <p:spPr>
          <a:xfrm>
            <a:off x="3965511" y="2346196"/>
            <a:ext cx="2416715" cy="315089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726182" y="3846052"/>
            <a:ext cx="616701" cy="40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823610" y="3651071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295181" y="3302205"/>
            <a:ext cx="731520" cy="59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371725" y="2229585"/>
            <a:ext cx="1569720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 Wrapper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75360" y="2317214"/>
            <a:ext cx="1118394" cy="31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17" idx="1"/>
            <a:endCxn id="18" idx="3"/>
          </p:cNvCxnSpPr>
          <p:nvPr/>
        </p:nvCxnSpPr>
        <p:spPr>
          <a:xfrm flipH="1" flipV="1">
            <a:off x="2093754" y="2472472"/>
            <a:ext cx="2779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382226" y="2248948"/>
            <a:ext cx="1291114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 Server Side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14572" y="4051152"/>
            <a:ext cx="619823" cy="3931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79100" y="4285392"/>
            <a:ext cx="589500" cy="384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5403818" y="3191955"/>
            <a:ext cx="978408" cy="3213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382226" y="3084387"/>
            <a:ext cx="1291114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MVC / Web API controllers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12" grpId="0" animBg="1"/>
      <p:bldP spid="13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i="1" dirty="0" smtClean="0"/>
              <a:t>Frontend:</a:t>
            </a:r>
            <a:r>
              <a:rPr lang="en-US" dirty="0" smtClean="0"/>
              <a:t> Any </a:t>
            </a:r>
            <a:r>
              <a:rPr lang="en-US" dirty="0" smtClean="0"/>
              <a:t>frontend and </a:t>
            </a:r>
            <a:r>
              <a:rPr lang="en-US" dirty="0" err="1" smtClean="0"/>
              <a:t>NodeJS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b="1" i="1" dirty="0" smtClean="0"/>
              <a:t>Backend: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/>
              <a:t>Core </a:t>
            </a:r>
          </a:p>
          <a:p>
            <a:pPr lvl="1"/>
            <a:r>
              <a:rPr lang="en-US" dirty="0"/>
              <a:t>MVC (API, Pages, … )</a:t>
            </a:r>
          </a:p>
          <a:p>
            <a:pPr lvl="1"/>
            <a:r>
              <a:rPr lang="en-US" dirty="0"/>
              <a:t>… </a:t>
            </a:r>
            <a:endParaRPr lang="ru-RU" dirty="0"/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“Traditional” Web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All logic on “server” side</a:t>
            </a:r>
          </a:p>
          <a:p>
            <a:r>
              <a:rPr lang="en-US" dirty="0" smtClean="0"/>
              <a:t>“Server”</a:t>
            </a:r>
          </a:p>
          <a:p>
            <a:pPr lvl="1"/>
            <a:r>
              <a:rPr lang="en-US" dirty="0" smtClean="0"/>
              <a:t>Send command (like “Open Window”, “Create menu”, …)</a:t>
            </a:r>
          </a:p>
          <a:p>
            <a:pPr lvl="1"/>
            <a:r>
              <a:rPr lang="en-US" dirty="0" smtClean="0"/>
              <a:t>Handle events</a:t>
            </a:r>
          </a:p>
          <a:p>
            <a:endParaRPr lang="en-US" dirty="0" smtClean="0"/>
          </a:p>
          <a:p>
            <a:r>
              <a:rPr lang="en-US" dirty="0" smtClean="0"/>
              <a:t>“Client”</a:t>
            </a:r>
          </a:p>
          <a:p>
            <a:pPr lvl="1"/>
            <a:r>
              <a:rPr lang="en-US" dirty="0" smtClean="0"/>
              <a:t>Execute command</a:t>
            </a:r>
          </a:p>
          <a:p>
            <a:pPr lvl="1"/>
            <a:r>
              <a:rPr lang="en-US" dirty="0" smtClean="0"/>
              <a:t>Forward event to “Server”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r>
              <a:rPr lang="en-US" dirty="0" smtClean="0"/>
              <a:t>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221" y="1073754"/>
            <a:ext cx="4493538" cy="364715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"Файл"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"Создать"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"Открыть"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MenuType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.separator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"Выйти"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=&gt;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Electron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"Генерировать"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 =&gt;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Electron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.Menu.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SetApplicationMenu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5465643" y="1236941"/>
            <a:ext cx="3407434" cy="2282637"/>
            <a:chOff x="0" y="-161269"/>
            <a:chExt cx="9144000" cy="7019269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-161269"/>
              <a:ext cx="9144000" cy="7019269"/>
              <a:chOff x="0" y="-161269"/>
              <a:chExt cx="9144000" cy="7019269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5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199" y="638843"/>
                <a:ext cx="8991599" cy="610837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5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7" y="-161269"/>
                <a:ext cx="2384879" cy="63884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0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5494038" y="1477523"/>
            <a:ext cx="3350643" cy="18913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Файл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ru-RU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Генерировать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7" name="FileMenu"/>
          <p:cNvGrpSpPr/>
          <p:nvPr>
            <p:custDataLst>
              <p:custData r:id="rId3"/>
            </p:custDataLst>
          </p:nvPr>
        </p:nvGrpSpPr>
        <p:grpSpPr>
          <a:xfrm>
            <a:off x="5494038" y="1497134"/>
            <a:ext cx="1174181" cy="1176297"/>
            <a:chOff x="3951265" y="2460941"/>
            <a:chExt cx="1388835" cy="1582539"/>
          </a:xfrm>
        </p:grpSpPr>
        <p:grpSp>
          <p:nvGrpSpPr>
            <p:cNvPr id="18" name="Group 2"/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21" name="Background"/>
              <p:cNvSpPr/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22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9" name="MenuText"/>
            <p:cNvSpPr txBox="1"/>
            <p:nvPr/>
          </p:nvSpPr>
          <p:spPr>
            <a:xfrm>
              <a:off x="4230347" y="2689010"/>
              <a:ext cx="1109753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Создать</a:t>
              </a:r>
            </a:p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Открыть</a:t>
              </a:r>
            </a:p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----------</a:t>
              </a:r>
            </a:p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Выйти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FileText"/>
            <p:cNvSpPr/>
            <p:nvPr/>
          </p:nvSpPr>
          <p:spPr>
            <a:xfrm>
              <a:off x="3951265" y="2460941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Файл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9570" y="766558"/>
            <a:ext cx="638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745856" y="772640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74453" y="3131389"/>
            <a:ext cx="3614468" cy="1069675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MousePointer"/>
          <p:cNvSpPr/>
          <p:nvPr>
            <p:custDataLst>
              <p:custData r:id="rId4"/>
            </p:custDataLst>
          </p:nvPr>
        </p:nvSpPr>
        <p:spPr>
          <a:xfrm rot="20359169">
            <a:off x="6947276" y="159078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3045125" y="2811073"/>
            <a:ext cx="3700731" cy="855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5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Excellent dynamic (for Electron)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Sinergy of front and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smtClean="0"/>
              <a:t>back</a:t>
            </a:r>
          </a:p>
          <a:p>
            <a:pPr lvl="1"/>
            <a:r>
              <a:rPr lang="en-US" dirty="0" smtClean="0"/>
              <a:t>Backend developer can rule frontend functionality</a:t>
            </a:r>
            <a:endParaRPr lang="en-US" dirty="0" smtClean="0"/>
          </a:p>
          <a:p>
            <a:r>
              <a:rPr lang="en-US" dirty="0" smtClean="0"/>
              <a:t>Easy migration for Web Apps</a:t>
            </a:r>
          </a:p>
          <a:p>
            <a:r>
              <a:rPr lang="en-US" dirty="0" smtClean="0"/>
              <a:t>Full development cycle for </a:t>
            </a:r>
            <a:r>
              <a:rPr lang="en-US" dirty="0" err="1" smtClean="0"/>
              <a:t>Electron.Net</a:t>
            </a:r>
            <a:r>
              <a:rPr lang="en-US" dirty="0" smtClean="0"/>
              <a:t> (from development to distributions)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Full-stack developer (or separated roles in development team: front and back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complex application</a:t>
            </a:r>
            <a:endParaRPr lang="en-US" dirty="0" smtClean="0"/>
          </a:p>
          <a:p>
            <a:r>
              <a:rPr lang="en-US" dirty="0" smtClean="0"/>
              <a:t>Big resource consumption (memory + CPU)</a:t>
            </a:r>
          </a:p>
          <a:p>
            <a:r>
              <a:rPr lang="en-US" dirty="0" err="1" smtClean="0"/>
              <a:t>Electron.Net</a:t>
            </a:r>
            <a:r>
              <a:rPr lang="en-US" dirty="0" smtClean="0"/>
              <a:t> slowly started in compare “pure” </a:t>
            </a:r>
            <a:r>
              <a:rPr lang="en-US" dirty="0" err="1" smtClean="0"/>
              <a:t>ElectronJS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6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.Net</a:t>
            </a:r>
            <a:r>
              <a:rPr lang="en-US" dirty="0" smtClean="0"/>
              <a:t>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61060747"/>
              </p:ext>
            </p:extLst>
          </p:nvPr>
        </p:nvGraphicFramePr>
        <p:xfrm>
          <a:off x="4169093" y="922020"/>
          <a:ext cx="461772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64030" y="922020"/>
            <a:ext cx="2102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Legacy</a:t>
            </a:r>
            <a:endParaRPr lang="ru-RU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8"/>
          <a:srcRect t="13915" b="19297"/>
          <a:stretch/>
        </p:blipFill>
        <p:spPr>
          <a:xfrm>
            <a:off x="1273493" y="2065021"/>
            <a:ext cx="2612707" cy="109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64" y="3297567"/>
            <a:ext cx="3483092" cy="1137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1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ru-RU" dirty="0" smtClean="0"/>
              <a:t>… </a:t>
            </a:r>
            <a:r>
              <a:rPr lang="en-US" dirty="0" err="1" smtClean="0"/>
              <a:t>.Net</a:t>
            </a:r>
            <a:r>
              <a:rPr lang="en-US" dirty="0" smtClean="0"/>
              <a:t> Core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55786" y="2744724"/>
            <a:ext cx="3283108" cy="1539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GDI/GDI+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55786" y="1822704"/>
            <a:ext cx="328310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Forms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993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r>
              <a:rPr lang="en-US" sz="1200" dirty="0" smtClean="0"/>
              <a:t>di32.dll</a:t>
            </a:r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734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ComCtl32.dll</a:t>
            </a:r>
            <a:endParaRPr lang="ru-RU" sz="1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161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Comdlg32.dll</a:t>
            </a:r>
            <a:endParaRPr lang="ru-RU" sz="1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9767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Shell32.dll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6541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49340" y="1508757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Framework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49340" y="2019298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Core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188914" y="2575560"/>
            <a:ext cx="4093526" cy="1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090160" y="2575560"/>
            <a:ext cx="3962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617052" y="3134869"/>
            <a:ext cx="3283108" cy="14295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Direct3D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38416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928610" y="335280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89026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d3d9.dll</a:t>
            </a:r>
            <a:endParaRPr lang="ru-RU" sz="1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96087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d3d11.dll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675120" y="2657095"/>
            <a:ext cx="182880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DirectWriteForwarder.dll</a:t>
            </a:r>
            <a:endParaRPr lang="ru-RU" sz="12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758940" y="3352800"/>
            <a:ext cx="1017826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AdvApi32.dll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491458" y="848941"/>
            <a:ext cx="1555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Windows Forms</a:t>
            </a:r>
            <a:endParaRPr lang="ru-R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58940" y="84894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WPF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0" grpId="0" animBg="1"/>
      <p:bldP spid="21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alternatives???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0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6062722" y="798162"/>
            <a:ext cx="2589798" cy="3874577"/>
            <a:chOff x="6062722" y="798162"/>
            <a:chExt cx="2589798" cy="3874577"/>
          </a:xfrm>
        </p:grpSpPr>
        <p:sp>
          <p:nvSpPr>
            <p:cNvPr id="11" name="Полилиния 10"/>
            <p:cNvSpPr/>
            <p:nvPr/>
          </p:nvSpPr>
          <p:spPr>
            <a:xfrm>
              <a:off x="6062722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HTML/CSS-based render</a:t>
              </a:r>
              <a:endParaRPr lang="ru-RU" sz="2300" kern="1200" dirty="0"/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408338" y="4024692"/>
              <a:ext cx="443103" cy="419577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764" y="4038146"/>
              <a:ext cx="333123" cy="392669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3209" y="4003802"/>
              <a:ext cx="422910" cy="461357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pSp>
        <p:nvGrpSpPr>
          <p:cNvPr id="47" name="Группа 46"/>
          <p:cNvGrpSpPr/>
          <p:nvPr/>
        </p:nvGrpSpPr>
        <p:grpSpPr>
          <a:xfrm>
            <a:off x="494655" y="798162"/>
            <a:ext cx="2589798" cy="3874577"/>
            <a:chOff x="494655" y="798162"/>
            <a:chExt cx="2589798" cy="3874577"/>
          </a:xfrm>
        </p:grpSpPr>
        <p:sp>
          <p:nvSpPr>
            <p:cNvPr id="5" name="Полилиния 4"/>
            <p:cNvSpPr/>
            <p:nvPr/>
          </p:nvSpPr>
          <p:spPr>
            <a:xfrm>
              <a:off x="494655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Wrapper (binding) for cross-platform lib</a:t>
              </a:r>
              <a:endParaRPr lang="ru-RU" sz="2300" kern="1200" dirty="0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929521" y="3977162"/>
              <a:ext cx="443103" cy="41957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947" y="3990616"/>
              <a:ext cx="333123" cy="39266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439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18" name="Прямоугольник 17"/>
          <p:cNvSpPr/>
          <p:nvPr/>
        </p:nvSpPr>
        <p:spPr>
          <a:xfrm>
            <a:off x="701040" y="2834812"/>
            <a:ext cx="2261492" cy="90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GTK/QT/…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3278688" y="798162"/>
            <a:ext cx="2589798" cy="3874577"/>
            <a:chOff x="3278688" y="798162"/>
            <a:chExt cx="2589798" cy="3874577"/>
          </a:xfrm>
        </p:grpSpPr>
        <p:sp>
          <p:nvSpPr>
            <p:cNvPr id="8" name="Полилиния 7"/>
            <p:cNvSpPr/>
            <p:nvPr/>
          </p:nvSpPr>
          <p:spPr>
            <a:xfrm>
              <a:off x="3278688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300" kern="1200" dirty="0" smtClean="0"/>
                <a:t>«</a:t>
              </a:r>
              <a:r>
                <a:rPr lang="en-US" sz="2300" kern="1200" dirty="0" smtClean="0"/>
                <a:t>Pure</a:t>
              </a:r>
              <a:r>
                <a:rPr lang="ru-RU" sz="2300" kern="1200" dirty="0" smtClean="0"/>
                <a:t>»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.Net</a:t>
              </a:r>
              <a:r>
                <a:rPr lang="en-US" sz="2300" kern="1200" dirty="0" smtClean="0"/>
                <a:t> lib</a:t>
              </a:r>
              <a:endParaRPr lang="ru-RU" sz="2300" kern="1200" dirty="0"/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680341" y="3977162"/>
              <a:ext cx="443103" cy="419577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767" y="3990616"/>
              <a:ext cx="333123" cy="392669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1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22" name="Скругленный прямоугольник 21"/>
          <p:cNvSpPr/>
          <p:nvPr/>
        </p:nvSpPr>
        <p:spPr>
          <a:xfrm>
            <a:off x="707012" y="1894972"/>
            <a:ext cx="2255520" cy="289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binding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432563" y="3446026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Direct2D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246888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Cairo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061212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Skia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32563" y="1673086"/>
            <a:ext cx="2255520" cy="1093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229861" y="1923640"/>
            <a:ext cx="2255520" cy="9571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229861" y="3440772"/>
            <a:ext cx="2255520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HTML / CSS engine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3782100" y="2836156"/>
            <a:ext cx="1637252" cy="507831"/>
            <a:chOff x="3782100" y="2836156"/>
            <a:chExt cx="1637252" cy="507831"/>
          </a:xfrm>
        </p:grpSpPr>
        <p:sp>
          <p:nvSpPr>
            <p:cNvPr id="36" name="Стрелка вниз 35"/>
            <p:cNvSpPr/>
            <p:nvPr/>
          </p:nvSpPr>
          <p:spPr>
            <a:xfrm>
              <a:off x="5125963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Стрелка вниз 36"/>
            <p:cNvSpPr/>
            <p:nvPr/>
          </p:nvSpPr>
          <p:spPr>
            <a:xfrm>
              <a:off x="3782100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58970" y="2836156"/>
              <a:ext cx="88351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Graphical</a:t>
              </a:r>
            </a:p>
            <a:p>
              <a:pPr algn="ctr"/>
              <a:r>
                <a:rPr lang="en-US" dirty="0" smtClean="0"/>
                <a:t>primitives</a:t>
              </a:r>
              <a:endParaRPr lang="ru-RU" dirty="0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1079235" y="2286906"/>
            <a:ext cx="1637252" cy="445532"/>
            <a:chOff x="1079235" y="2286906"/>
            <a:chExt cx="1637252" cy="445532"/>
          </a:xfrm>
        </p:grpSpPr>
        <p:sp>
          <p:nvSpPr>
            <p:cNvPr id="41" name="Стрелка вниз 40"/>
            <p:cNvSpPr/>
            <p:nvPr/>
          </p:nvSpPr>
          <p:spPr>
            <a:xfrm>
              <a:off x="2423098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>
              <a:off x="1079235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00986" y="2352689"/>
              <a:ext cx="75873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API calls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6549346" y="2944388"/>
            <a:ext cx="1637252" cy="445532"/>
            <a:chOff x="6549346" y="2944388"/>
            <a:chExt cx="1637252" cy="445532"/>
          </a:xfrm>
        </p:grpSpPr>
        <p:sp>
          <p:nvSpPr>
            <p:cNvPr id="44" name="Стрелка вниз 43"/>
            <p:cNvSpPr/>
            <p:nvPr/>
          </p:nvSpPr>
          <p:spPr>
            <a:xfrm>
              <a:off x="7893209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трелка вниз 44"/>
            <p:cNvSpPr/>
            <p:nvPr/>
          </p:nvSpPr>
          <p:spPr>
            <a:xfrm>
              <a:off x="6549346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99026" y="3006222"/>
              <a:ext cx="9941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HTML / CSS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30927FF3-308C-457D-B5C9-4B82E295672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202BEFF-68C7-42CF-9BAD-A43A36D50B9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5E1B11F-0056-4480-9BCC-4DF84AABC31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B009000-05CD-4BF2-96C5-6305EAC7F78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2C23C7F-346C-4F99-9A77-9CA95191233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5A61D5C-1733-4DEB-A6F9-20B302D8B2F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D8C6C12-D8D3-4242-9830-2A4A5F67ADB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2022</TotalTime>
  <Words>951</Words>
  <Application>Microsoft Office PowerPoint</Application>
  <PresentationFormat>Экран (16:9)</PresentationFormat>
  <Paragraphs>375</Paragraphs>
  <Slides>47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47</vt:i4>
      </vt:variant>
    </vt:vector>
  </HeadingPairs>
  <TitlesOfParts>
    <vt:vector size="57" baseType="lpstr">
      <vt:lpstr>&amp;quot</vt:lpstr>
      <vt:lpstr>Arial</vt:lpstr>
      <vt:lpstr>Calibri</vt:lpstr>
      <vt:lpstr>Calibri Light</vt:lpstr>
      <vt:lpstr>Consolas</vt:lpstr>
      <vt:lpstr>Oswald DemiBold</vt:lpstr>
      <vt:lpstr>Segoe UI</vt:lpstr>
      <vt:lpstr>Covers</vt:lpstr>
      <vt:lpstr>General</vt:lpstr>
      <vt:lpstr>Breakers</vt:lpstr>
      <vt:lpstr>Cross-platform GUI (desktop) in .Net</vt:lpstr>
      <vt:lpstr>Презентация PowerPoint</vt:lpstr>
      <vt:lpstr>Презентация PowerPoint</vt:lpstr>
      <vt:lpstr>Why desktop?</vt:lpstr>
      <vt:lpstr>Why .Net Desktop?</vt:lpstr>
      <vt:lpstr>BUT… .Net Core 3</vt:lpstr>
      <vt:lpstr>.Net Core 3 AND Desktop</vt:lpstr>
      <vt:lpstr>What alternatives???</vt:lpstr>
      <vt:lpstr>Types of GUI libs</vt:lpstr>
      <vt:lpstr>GUI libs (By types)</vt:lpstr>
      <vt:lpstr>bindings to cross platform libs</vt:lpstr>
      <vt:lpstr>Popular Cross-platform GUI libraries</vt:lpstr>
      <vt:lpstr>GTK</vt:lpstr>
      <vt:lpstr>Architecture</vt:lpstr>
      <vt:lpstr>GTK Language Bindings (~20)</vt:lpstr>
      <vt:lpstr>GTK for .Net</vt:lpstr>
      <vt:lpstr>Development</vt:lpstr>
      <vt:lpstr>Demo</vt:lpstr>
      <vt:lpstr>Презентация PowerPoint</vt:lpstr>
      <vt:lpstr>GTK# Pros &amp; Cons</vt:lpstr>
      <vt:lpstr>«PURE» .Net libs</vt:lpstr>
      <vt:lpstr>.Net GUI Cross platform Libs</vt:lpstr>
      <vt:lpstr>Eto.Forms</vt:lpstr>
      <vt:lpstr>Architecture</vt:lpstr>
      <vt:lpstr>Development</vt:lpstr>
      <vt:lpstr>DEVELOPMENT (VS 2017)</vt:lpstr>
      <vt:lpstr>Demo</vt:lpstr>
      <vt:lpstr>ETO.Forms Pros &amp; Cons</vt:lpstr>
      <vt:lpstr>Avalonia</vt:lpstr>
      <vt:lpstr>Architecture</vt:lpstr>
      <vt:lpstr>Development</vt:lpstr>
      <vt:lpstr>Development</vt:lpstr>
      <vt:lpstr>Development</vt:lpstr>
      <vt:lpstr>Demo</vt:lpstr>
      <vt:lpstr>Avalonia Pros &amp; Cons</vt:lpstr>
      <vt:lpstr>HTML/CSS-based frameworks</vt:lpstr>
      <vt:lpstr>HTML/CSS-based frameworks</vt:lpstr>
      <vt:lpstr>Electron.Net</vt:lpstr>
      <vt:lpstr>Electron Architecture</vt:lpstr>
      <vt:lpstr>Electron.NET Architecture</vt:lpstr>
      <vt:lpstr>DEVELOPMENT</vt:lpstr>
      <vt:lpstr>Development</vt:lpstr>
      <vt:lpstr>Demo</vt:lpstr>
      <vt:lpstr>Electron.Net Pros &amp; Cons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159</cp:revision>
  <dcterms:created xsi:type="dcterms:W3CDTF">2018-01-26T19:23:30Z</dcterms:created>
  <dcterms:modified xsi:type="dcterms:W3CDTF">2019-11-13T09:07:17Z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