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8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68642-19AF-479B-A169-6F5312614B82}">
          <p14:sldIdLst>
            <p14:sldId id="256"/>
          </p14:sldIdLst>
        </p14:section>
        <p14:section name="Загрузка и исполнение программ (процессы)" id="{12CB981A-E53F-4842-9017-058F22F0260F}">
          <p14:sldIdLst>
            <p14:sldId id="286"/>
            <p14:sldId id="285"/>
            <p14:sldId id="289"/>
            <p14:sldId id="290"/>
            <p14:sldId id="291"/>
            <p14:sldId id="292"/>
            <p14:sldId id="293"/>
          </p14:sldIdLst>
        </p14:section>
        <p14:section name="Работа с окружением процесса" id="{E8A6385D-55E1-4838-A0FC-EAC7858569C8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Завершение программы" id="{575E00C3-2225-499A-9634-5B1FBC5A3425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625-8345-41D7-BECE-06187A75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5DD2A-B26C-4AA4-8800-9B8C37888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FA1C-F923-489A-8267-CC619BB1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121C-EDAE-46B5-9A1D-07B61A4F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38A-287E-4166-B81B-C5BDD09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140F-DAC3-4298-9C01-6534763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446BF-BFCE-41F5-8862-FA4559917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A2EC-113F-420E-B1BB-BA83547F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E862-7104-4C46-93DF-5DB0A8AB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2747-628A-4007-A9EF-2EC462A6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A56A9-EDEB-47FF-98D8-6D44BFD6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0F280-3D7B-474E-A579-F4C5E6C1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D9CA-86A4-45FF-B8B5-FD556302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F073-575B-427E-A9CF-88D303C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DFD0-A197-472D-A320-A89BC450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F55-FB80-4181-A7B4-90B5B15C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BFF9-D7FA-4446-823D-20C43A29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21F3-EEDA-477A-939C-EC79137F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3775-4A59-41E5-A77B-952A62CB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3F11-5017-481E-950E-164357E8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C4C-9892-4214-920B-ADCD1EFF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64390-371F-43A1-9A2B-81F963AF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9BE-9215-4DB3-BE5E-0F74BF8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4EAA-643F-45A7-80D8-A887EED1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3BAA-A4FD-4689-AE98-F4A7F646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287B-360F-44AA-95D4-16F2F295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C01D-5A4C-490B-9E3C-EB1BE4E2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4177-FD9C-49EC-967D-6634B8C9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E6773-5B47-480A-8318-C62C55D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CA00-72ED-45AB-9B91-94728E9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FB54-3D58-45E7-B91C-862A2C6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6665-4E3B-4A50-B46B-3C5A4A89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C52D-B515-4F82-A303-4C50B454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BA52-539D-43CB-BF99-611E3538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93945-0789-4A4B-B50D-1068FB95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850F3-56FA-49E3-BF59-08D06D27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C853-5B53-4CA4-A251-B84DD206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4057-6319-4204-8077-B8C4CAD9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4EBD0-10DC-4C81-8910-B7ED871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1D0-3364-489C-8CB6-4A5C8095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C21E6-B4DF-4FFF-8BEF-374600B0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27C5-C85B-49B1-9A02-84C54455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87B12-22E2-4424-B584-75C8C32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B71CB-E212-47AA-AE93-F278457E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54EE6-5EDA-4FB2-B103-E71ECD8A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B2FBB-736B-4FDD-9CFC-52AB8346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6F9B-26D7-4E3E-98D9-D815CC7B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A40D-F042-4DE2-9277-2D01F5F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D27C-EF62-46BF-BD40-2F4E4E58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B0A9B-13A4-4FBB-8D35-40D636BA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2F58B-72B9-41A7-9E78-A9ADDBE6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4F908-8E60-43B1-88BA-F9D5927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327-3618-4907-BD8F-79524837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2FD3-4543-4B13-8B65-7322CB73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49741-0C99-409A-A91B-26ED839D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35FD6-BEA8-4CD8-891B-20B91E80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F993F-6467-405A-9D0A-EA86A54C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5FD22-E9F4-414B-BD11-353E90B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D87D2-5BD2-4FBE-BE4A-33EA077B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BF17-C446-4EC3-9E55-D10AF6B1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75E3-DECF-48E5-AE9B-BCD31FB6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ACB-E306-4D4A-A1C5-BCF3D782219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C445-1F26-468A-BCFE-D29C90CA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FEFC-B61F-49DB-8726-954607B3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F21E-C958-443E-8272-8C398B76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2585-2281-4AC8-B065-CAFB7EA7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Управление процессами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2BAB-279F-4E97-984F-22B95807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550F-D028-4C75-85C0-203D60AB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процесса </a:t>
            </a:r>
            <a:r>
              <a:rPr lang="en-US" dirty="0"/>
              <a:t>CLI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EE64-62D3-4660-BCDE-EFE324957337}"/>
              </a:ext>
            </a:extLst>
          </p:cNvPr>
          <p:cNvSpPr/>
          <p:nvPr/>
        </p:nvSpPr>
        <p:spPr>
          <a:xfrm>
            <a:off x="5173133" y="2971800"/>
            <a:ext cx="18457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A239A6-CFC3-434F-9579-C4154977037F}"/>
              </a:ext>
            </a:extLst>
          </p:cNvPr>
          <p:cNvGrpSpPr/>
          <p:nvPr/>
        </p:nvGrpSpPr>
        <p:grpSpPr>
          <a:xfrm>
            <a:off x="838200" y="1690688"/>
            <a:ext cx="3143874" cy="847942"/>
            <a:chOff x="1236134" y="1919056"/>
            <a:chExt cx="3143874" cy="8479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78A4D1-91AB-40B6-9765-0CCE50AC079A}"/>
                </a:ext>
              </a:extLst>
            </p:cNvPr>
            <p:cNvSpPr/>
            <p:nvPr/>
          </p:nvSpPr>
          <p:spPr>
            <a:xfrm>
              <a:off x="1576003" y="2397666"/>
              <a:ext cx="2464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myprog</a:t>
              </a:r>
              <a:r>
                <a:rPr lang="en-US" dirty="0">
                  <a:latin typeface="Consolas" panose="020B0609020204030204" pitchFamily="49" charset="0"/>
                </a:rPr>
                <a:t> clean -d -f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B0816B-741C-4F2B-92A9-A0B6CA466C9A}"/>
                </a:ext>
              </a:extLst>
            </p:cNvPr>
            <p:cNvSpPr txBox="1"/>
            <p:nvPr/>
          </p:nvSpPr>
          <p:spPr>
            <a:xfrm>
              <a:off x="1236134" y="1919056"/>
              <a:ext cx="3143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Аргументы командной строки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8DAF0-C75B-4A9F-B846-F5DC1D69217E}"/>
              </a:ext>
            </a:extLst>
          </p:cNvPr>
          <p:cNvGrpSpPr/>
          <p:nvPr/>
        </p:nvGrpSpPr>
        <p:grpSpPr>
          <a:xfrm>
            <a:off x="838200" y="4674971"/>
            <a:ext cx="5170393" cy="1623918"/>
            <a:chOff x="1066799" y="4319371"/>
            <a:chExt cx="5170393" cy="16239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C5EC8-10CE-46E0-BC65-9B9496322C61}"/>
                </a:ext>
              </a:extLst>
            </p:cNvPr>
            <p:cNvSpPr txBox="1"/>
            <p:nvPr/>
          </p:nvSpPr>
          <p:spPr>
            <a:xfrm>
              <a:off x="1066799" y="4319371"/>
              <a:ext cx="2134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Переменные среды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78CF6-4C41-4222-8866-4DA894B6D240}"/>
                </a:ext>
              </a:extLst>
            </p:cNvPr>
            <p:cNvSpPr/>
            <p:nvPr/>
          </p:nvSpPr>
          <p:spPr>
            <a:xfrm>
              <a:off x="1351925" y="4927626"/>
              <a:ext cx="48852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FARPROFILE=C:\Users\Mihail_Romanov\AppData\Roaming\Far Manager\Profile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GTK_BASEPATH=C:\Program Files (x86)\</a:t>
              </a:r>
              <a:r>
                <a:rPr lang="en-US" sz="1200" dirty="0" err="1">
                  <a:latin typeface="Consolas" panose="020B0609020204030204" pitchFamily="49" charset="0"/>
                </a:rPr>
                <a:t>GtkSharp</a:t>
              </a:r>
              <a:r>
                <a:rPr lang="en-US" sz="1200" dirty="0">
                  <a:latin typeface="Consolas" panose="020B0609020204030204" pitchFamily="49" charset="0"/>
                </a:rPr>
                <a:t>\2.12\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HOMEDRIVE=C: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HOMEPATH=\Users\</a:t>
              </a:r>
              <a:r>
                <a:rPr lang="en-US" sz="1200" dirty="0" err="1">
                  <a:latin typeface="Consolas" panose="020B0609020204030204" pitchFamily="49" charset="0"/>
                </a:rPr>
                <a:t>Mihail_Romanov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3470D8-FE7A-4EDD-9594-E1BFD5768B05}"/>
              </a:ext>
            </a:extLst>
          </p:cNvPr>
          <p:cNvSpPr/>
          <p:nvPr/>
        </p:nvSpPr>
        <p:spPr>
          <a:xfrm rot="18378920">
            <a:off x="4097867" y="229471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616F5289-D88C-46A9-920D-2F1734F91787}"/>
              </a:ext>
            </a:extLst>
          </p:cNvPr>
          <p:cNvSpPr/>
          <p:nvPr/>
        </p:nvSpPr>
        <p:spPr>
          <a:xfrm rot="2742224">
            <a:off x="4031111" y="34978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4046BB-69BE-4577-9043-E0EA78CA53FF}"/>
              </a:ext>
            </a:extLst>
          </p:cNvPr>
          <p:cNvGrpSpPr/>
          <p:nvPr/>
        </p:nvGrpSpPr>
        <p:grpSpPr>
          <a:xfrm>
            <a:off x="8863064" y="2629553"/>
            <a:ext cx="3054619" cy="1292345"/>
            <a:chOff x="8549797" y="2215464"/>
            <a:chExt cx="3054619" cy="1292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4D682C-6E47-47CF-BC7C-6D29AD4DCEA0}"/>
                </a:ext>
              </a:extLst>
            </p:cNvPr>
            <p:cNvSpPr txBox="1"/>
            <p:nvPr/>
          </p:nvSpPr>
          <p:spPr>
            <a:xfrm>
              <a:off x="8549797" y="2215464"/>
              <a:ext cx="3054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Стандартные файлы (потоки)</a:t>
              </a:r>
            </a:p>
            <a:p>
              <a:pPr algn="ctr"/>
              <a:r>
                <a:rPr lang="ru-RU" dirty="0"/>
                <a:t>ввода-вывода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E37030-3331-45C9-8A8E-3E7F8FD8DC58}"/>
                </a:ext>
              </a:extLst>
            </p:cNvPr>
            <p:cNvSpPr/>
            <p:nvPr/>
          </p:nvSpPr>
          <p:spPr>
            <a:xfrm>
              <a:off x="8705318" y="3046144"/>
              <a:ext cx="26484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ls -l &gt; ls-l.txt</a:t>
              </a:r>
              <a:br>
                <a:rPr lang="ru-RU" sz="1200" dirty="0">
                  <a:latin typeface="Consolas" panose="020B0609020204030204" pitchFamily="49" charset="0"/>
                </a:rPr>
              </a:br>
              <a:r>
                <a:rPr lang="nb-NO" sz="1200" dirty="0">
                  <a:latin typeface="Consolas" panose="020B0609020204030204" pitchFamily="49" charset="0"/>
                </a:rPr>
                <a:t>grep da * 2&gt; grep-errors.txt 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362ACD3-EE3E-493D-A048-33BBAAA2F33B}"/>
              </a:ext>
            </a:extLst>
          </p:cNvPr>
          <p:cNvSpPr/>
          <p:nvPr/>
        </p:nvSpPr>
        <p:spPr>
          <a:xfrm>
            <a:off x="7535334" y="322408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D370-0A24-4619-8D99-C3861941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командной строки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ADB31-8748-40A0-8ADC-C3C1F4A4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66" y="3114553"/>
            <a:ext cx="4839786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2) 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valid arguments count"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-1;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5C3EEAD-53C8-4862-A2E6-9C00D5A4E2F9}"/>
              </a:ext>
            </a:extLst>
          </p:cNvPr>
          <p:cNvSpPr/>
          <p:nvPr/>
        </p:nvSpPr>
        <p:spPr>
          <a:xfrm>
            <a:off x="1701800" y="1473200"/>
            <a:ext cx="1566333" cy="612648"/>
          </a:xfrm>
          <a:prstGeom prst="wedgeRoundRectCallout">
            <a:avLst>
              <a:gd name="adj1" fmla="val 42130"/>
              <a:gd name="adj2" fmla="val 2228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Число параметров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4E84902-38C1-4C4A-B5EF-40E844FF1ACA}"/>
              </a:ext>
            </a:extLst>
          </p:cNvPr>
          <p:cNvSpPr/>
          <p:nvPr/>
        </p:nvSpPr>
        <p:spPr>
          <a:xfrm>
            <a:off x="4817534" y="1473200"/>
            <a:ext cx="1566333" cy="612648"/>
          </a:xfrm>
          <a:prstGeom prst="wedgeRoundRectCallout">
            <a:avLst>
              <a:gd name="adj1" fmla="val -70843"/>
              <a:gd name="adj2" fmla="val 2228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Сами параметры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45560B4-532C-45B0-8FFF-9DA875F874B5}"/>
              </a:ext>
            </a:extLst>
          </p:cNvPr>
          <p:cNvSpPr/>
          <p:nvPr/>
        </p:nvSpPr>
        <p:spPr>
          <a:xfrm>
            <a:off x="6273801" y="4876799"/>
            <a:ext cx="2480732" cy="931333"/>
          </a:xfrm>
          <a:prstGeom prst="wedgeRoundRectCallout">
            <a:avLst>
              <a:gd name="adj1" fmla="val -144543"/>
              <a:gd name="adj2" fmla="val -480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Параметры начинаются с 1 (0 – сама программа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EA68-E5B3-4742-9761-A0B43676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аргументов командной строки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7DF5-E84F-469C-B8C4-97422C98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аргументов</a:t>
            </a:r>
          </a:p>
          <a:p>
            <a:pPr lvl="1"/>
            <a:r>
              <a:rPr lang="ru-RU" dirty="0"/>
              <a:t>команды</a:t>
            </a:r>
          </a:p>
          <a:p>
            <a:pPr lvl="2"/>
            <a:r>
              <a:rPr lang="en-US" dirty="0"/>
              <a:t>git clean</a:t>
            </a:r>
            <a:endParaRPr lang="ru-RU" dirty="0"/>
          </a:p>
          <a:p>
            <a:pPr lvl="1"/>
            <a:r>
              <a:rPr lang="ru-RU" dirty="0"/>
              <a:t>параметры (обязательные) </a:t>
            </a:r>
          </a:p>
          <a:p>
            <a:pPr lvl="2"/>
            <a:r>
              <a:rPr lang="en-US" dirty="0"/>
              <a:t>git remote origin</a:t>
            </a:r>
            <a:endParaRPr lang="ru-RU" dirty="0"/>
          </a:p>
          <a:p>
            <a:pPr lvl="1"/>
            <a:r>
              <a:rPr lang="ru-RU" dirty="0"/>
              <a:t>опции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en-US" dirty="0"/>
              <a:t>git commit -m "Fix #3456"</a:t>
            </a:r>
            <a:endParaRPr lang="ru-RU" dirty="0"/>
          </a:p>
          <a:p>
            <a:pPr lvl="1"/>
            <a:r>
              <a:rPr lang="ru-RU" dirty="0"/>
              <a:t>флаги </a:t>
            </a:r>
            <a:endParaRPr lang="en-US" dirty="0"/>
          </a:p>
          <a:p>
            <a:pPr lvl="2"/>
            <a:r>
              <a:rPr lang="en-US" dirty="0"/>
              <a:t>git clean -d -f</a:t>
            </a:r>
            <a:r>
              <a:rPr lang="ru-RU" dirty="0"/>
              <a:t> </a:t>
            </a:r>
          </a:p>
          <a:p>
            <a:pPr lvl="1"/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Форматы</a:t>
            </a:r>
            <a:endParaRPr lang="en-US" dirty="0"/>
          </a:p>
          <a:p>
            <a:pPr lvl="1"/>
            <a:r>
              <a:rPr lang="en-US" dirty="0"/>
              <a:t>program /? /a=Value1</a:t>
            </a:r>
          </a:p>
          <a:p>
            <a:pPr lvl="1"/>
            <a:r>
              <a:rPr lang="en-US" dirty="0"/>
              <a:t>program -h -a:Value1</a:t>
            </a:r>
          </a:p>
          <a:p>
            <a:pPr lvl="1"/>
            <a:r>
              <a:rPr lang="en-US" dirty="0"/>
              <a:t>program --help --a Value1</a:t>
            </a:r>
          </a:p>
          <a:p>
            <a:pPr lvl="1"/>
            <a:endParaRPr lang="ru-RU" dirty="0"/>
          </a:p>
          <a:p>
            <a:r>
              <a:rPr lang="ru-RU" dirty="0"/>
              <a:t>Порядок</a:t>
            </a:r>
          </a:p>
          <a:p>
            <a:pPr lvl="1"/>
            <a:r>
              <a:rPr lang="en-US" dirty="0"/>
              <a:t>git clean -d -f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git clean -f -d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73D-0587-4E96-A716-10511671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разбора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96B0-70CF-44C7-9A64-3176ED24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getopt</a:t>
            </a:r>
            <a:r>
              <a:rPr lang="en-US" dirty="0"/>
              <a:t>(), </a:t>
            </a:r>
            <a:r>
              <a:rPr lang="en-US" dirty="0" err="1"/>
              <a:t>getopt_long</a:t>
            </a:r>
            <a:r>
              <a:rPr lang="en-US" dirty="0"/>
              <a:t>() - POSIX C Library</a:t>
            </a:r>
          </a:p>
          <a:p>
            <a:r>
              <a:rPr lang="en-US" dirty="0" err="1"/>
              <a:t>Argp</a:t>
            </a:r>
            <a:r>
              <a:rPr lang="en-US" dirty="0"/>
              <a:t>() - GNU C Library</a:t>
            </a:r>
          </a:p>
          <a:p>
            <a:r>
              <a:rPr lang="en-US" dirty="0" err="1"/>
              <a:t>Boost.Program_options</a:t>
            </a:r>
            <a:r>
              <a:rPr lang="en-US" dirty="0"/>
              <a:t> – C++</a:t>
            </a:r>
          </a:p>
          <a:p>
            <a:r>
              <a:rPr lang="en-US" dirty="0" err="1"/>
              <a:t>Gengetopt</a:t>
            </a:r>
            <a:r>
              <a:rPr lang="en-US" dirty="0"/>
              <a:t> - generator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1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54DD-BEC6-4CD8-A483-A03F2999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среды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2C99-2087-42E7-9298-7CDD74E5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Ключ-значение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HOMEPATH=\Users\</a:t>
            </a:r>
            <a:r>
              <a:rPr lang="en-US" dirty="0" err="1">
                <a:latin typeface="Consolas" panose="020B0609020204030204" pitchFamily="49" charset="0"/>
              </a:rPr>
              <a:t>Mihail_Romanov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Для работы</a:t>
            </a:r>
          </a:p>
          <a:p>
            <a:pPr lvl="1"/>
            <a:r>
              <a:rPr lang="en-US" dirty="0" err="1"/>
              <a:t>getenv</a:t>
            </a:r>
            <a:r>
              <a:rPr lang="en-US" dirty="0"/>
              <a:t> / </a:t>
            </a:r>
            <a:r>
              <a:rPr lang="en-US" dirty="0" err="1"/>
              <a:t>setenv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F96635-BB9D-4D91-8357-8C1AD98E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014" y="3869741"/>
            <a:ext cx="4839786" cy="193899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*home =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(home !=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(home);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"Variable not found"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6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638CF-D0AD-43CA-9D19-7067CFC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программы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654FE-5281-4FE3-B600-2273DE709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B421-A541-430F-B2A2-8614B629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A3B1-EB42-4D74-A1EE-B68586DA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</a:p>
          <a:p>
            <a:endParaRPr lang="en-US" dirty="0"/>
          </a:p>
          <a:p>
            <a:r>
              <a:rPr lang="ru-RU" dirty="0"/>
              <a:t>С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exit()</a:t>
            </a:r>
          </a:p>
          <a:p>
            <a:pPr lvl="1"/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ExitProcess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293B20-F0B3-4306-9AEA-A5CCA450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918" y="1203814"/>
            <a:ext cx="4557658" cy="193899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2)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exit(-1);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1E0EB-5506-4659-9080-B0C45D28358A}"/>
              </a:ext>
            </a:extLst>
          </p:cNvPr>
          <p:cNvSpPr/>
          <p:nvPr/>
        </p:nvSpPr>
        <p:spPr>
          <a:xfrm>
            <a:off x="5327560" y="3981495"/>
            <a:ext cx="30480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</a:rPr>
              <a:t>@echo off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%1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echo %ERRORLEVEL%</a:t>
            </a:r>
          </a:p>
          <a:p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4F853-D4F6-44A4-9BC3-87A874E3786B}"/>
              </a:ext>
            </a:extLst>
          </p:cNvPr>
          <p:cNvSpPr/>
          <p:nvPr/>
        </p:nvSpPr>
        <p:spPr>
          <a:xfrm>
            <a:off x="9202479" y="4104605"/>
            <a:ext cx="132440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#!/bin/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"$1"</a:t>
            </a:r>
          </a:p>
          <a:p>
            <a:r>
              <a:rPr lang="en-US" dirty="0">
                <a:latin typeface="Consolas" panose="020B0609020204030204" pitchFamily="49" charset="0"/>
              </a:rPr>
              <a:t>echo $?</a:t>
            </a:r>
          </a:p>
        </p:txBody>
      </p:sp>
    </p:spTree>
    <p:extLst>
      <p:ext uri="{BB962C8B-B14F-4D97-AF65-F5344CB8AC3E}">
        <p14:creationId xmlns:p14="http://schemas.microsoft.com/office/powerpoint/2010/main" val="27112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4712C-F4AB-470A-BEDC-BDA5647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и исполнение программ (процессы)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AA2C7-1831-44A6-A1BE-6AEA63134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926D-87F2-43BE-97CB-4694FF3F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процесс?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D0C6-D2CB-4ADA-B762-58B2E504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</a:t>
            </a:r>
          </a:p>
          <a:p>
            <a:pPr lvl="1"/>
            <a:r>
              <a:rPr lang="ru-RU" dirty="0"/>
              <a:t>выполняющаяся программа</a:t>
            </a:r>
          </a:p>
          <a:p>
            <a:endParaRPr lang="ru-RU" dirty="0"/>
          </a:p>
          <a:p>
            <a:r>
              <a:rPr lang="ru-RU" dirty="0"/>
              <a:t>Составляющие процесса</a:t>
            </a:r>
          </a:p>
          <a:p>
            <a:pPr lvl="1"/>
            <a:r>
              <a:rPr lang="ru-RU" dirty="0"/>
              <a:t>исходная (скомпилированная) программа</a:t>
            </a:r>
          </a:p>
          <a:p>
            <a:pPr lvl="1"/>
            <a:r>
              <a:rPr lang="ru-RU" dirty="0"/>
              <a:t>данные, необходимые для ее работы</a:t>
            </a:r>
          </a:p>
          <a:p>
            <a:pPr lvl="2"/>
            <a:r>
              <a:rPr lang="ru-RU" dirty="0"/>
              <a:t>переменные, рабочее пространство, буферы, описатели ресурсов и т.д.</a:t>
            </a:r>
          </a:p>
          <a:p>
            <a:pPr lvl="1"/>
            <a:r>
              <a:rPr lang="ru-RU" dirty="0"/>
              <a:t>контекст выполнения (состояние окружения)</a:t>
            </a:r>
          </a:p>
          <a:p>
            <a:pPr lvl="2"/>
            <a:r>
              <a:rPr lang="ru-RU" dirty="0"/>
              <a:t>процессора, устройств </a:t>
            </a:r>
            <a:r>
              <a:rPr lang="en-US" dirty="0"/>
              <a:t>I/O</a:t>
            </a:r>
            <a:r>
              <a:rPr lang="ru-RU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1D03-87FA-4808-8C4E-A4DBA33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завершение процесса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3601-07D9-4190-812A-638A1BE23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1A989-9DE4-4141-AE4A-38D564A9A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инициализация системы</a:t>
            </a:r>
          </a:p>
          <a:p>
            <a:r>
              <a:rPr lang="ru-RU" dirty="0"/>
              <a:t>обращение к системному вызову создания нового процесса</a:t>
            </a:r>
          </a:p>
          <a:p>
            <a:r>
              <a:rPr lang="ru-RU" dirty="0"/>
              <a:t>запрос пользователя</a:t>
            </a:r>
          </a:p>
          <a:p>
            <a:r>
              <a:rPr lang="ru-RU" dirty="0"/>
              <a:t>старт пакетного задания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F1D6C6-2087-40F2-934F-D9C617FF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Завершение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BC6C56-AFE4-42CC-A2EB-BDE71303A4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нормальное завершение (добровольное)</a:t>
            </a:r>
          </a:p>
          <a:p>
            <a:r>
              <a:rPr lang="ru-RU" dirty="0"/>
              <a:t>завершение в следствие ошибки (добровольное)</a:t>
            </a:r>
          </a:p>
          <a:p>
            <a:r>
              <a:rPr lang="ru-RU" dirty="0"/>
              <a:t>завершение в следствие фатальной ошибки (принудительное)</a:t>
            </a:r>
          </a:p>
          <a:p>
            <a:r>
              <a:rPr lang="ru-RU" dirty="0"/>
              <a:t>уничтожение другим процессом (принудительное)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5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242B-FDEB-4167-80B1-E8D96BFA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процесса (запуск программы) в Windows и </a:t>
            </a:r>
            <a:r>
              <a:rPr lang="en-US" dirty="0"/>
              <a:t>Unix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F32C-90B8-4490-BE27-BBA81729D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5CC8-3906-48D6-B906-F0F6CD18D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Непосредственное</a:t>
            </a:r>
          </a:p>
          <a:p>
            <a:pPr lvl="1"/>
            <a:r>
              <a:rPr lang="en-US" b="1" dirty="0" err="1"/>
              <a:t>CreateProcess</a:t>
            </a:r>
            <a:r>
              <a:rPr lang="en-US" b="1" dirty="0"/>
              <a:t>()</a:t>
            </a:r>
          </a:p>
          <a:p>
            <a:r>
              <a:rPr lang="ru-RU" dirty="0"/>
              <a:t>Запуск ассоциированного приложения</a:t>
            </a:r>
          </a:p>
          <a:p>
            <a:pPr lvl="1"/>
            <a:r>
              <a:rPr lang="en-US" b="1" dirty="0" err="1"/>
              <a:t>ShellExecute</a:t>
            </a:r>
            <a:r>
              <a:rPr lang="en-US" b="1" dirty="0"/>
              <a:t>()</a:t>
            </a:r>
            <a:endParaRPr lang="ru-RU" b="1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0674F-FB4B-4074-A5A9-898A52B19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Unix/Linux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5774-DFD3-49C5-B154-A319F1020D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полностью идентичной копии процесса</a:t>
            </a:r>
          </a:p>
          <a:p>
            <a:pPr lvl="1"/>
            <a:r>
              <a:rPr lang="en-US" b="1" dirty="0"/>
              <a:t>fork()</a:t>
            </a:r>
          </a:p>
          <a:p>
            <a:pPr lvl="2"/>
            <a:r>
              <a:rPr lang="ru-RU" dirty="0"/>
              <a:t>Возвращает 0 для дочернего процесса и </a:t>
            </a:r>
            <a:r>
              <a:rPr lang="en-US" dirty="0"/>
              <a:t>id </a:t>
            </a:r>
            <a:r>
              <a:rPr lang="ru-RU" dirty="0"/>
              <a:t>дочернего для родительского </a:t>
            </a:r>
            <a:endParaRPr lang="en-US" dirty="0"/>
          </a:p>
          <a:p>
            <a:r>
              <a:rPr lang="ru-RU" dirty="0"/>
              <a:t>Перекрытие текущего образа процесса новой программой</a:t>
            </a:r>
          </a:p>
          <a:p>
            <a:pPr lvl="1"/>
            <a:r>
              <a:rPr lang="en-US" b="1" dirty="0"/>
              <a:t>exec()</a:t>
            </a: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F3B1CC-CD97-42F1-AE49-AE7AEFE0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CreateProcess</a:t>
            </a:r>
            <a:r>
              <a:rPr lang="en-US" dirty="0"/>
              <a:t>() - Windows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43E3EB-E7F2-4E06-AFF5-3EC2FCDD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068" y="3260196"/>
            <a:ext cx="7814732" cy="298873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lpApplicationName</a:t>
            </a:r>
            <a:r>
              <a:rPr lang="ru-RU" dirty="0"/>
              <a:t> и </a:t>
            </a:r>
            <a:r>
              <a:rPr lang="en-US" b="1" dirty="0" err="1"/>
              <a:t>lpCommandLine</a:t>
            </a:r>
            <a:r>
              <a:rPr lang="ru-RU" dirty="0"/>
              <a:t> – путь к исполнимому файлу и параметры командной строки.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Можно пользоваться только вторым</a:t>
            </a:r>
            <a:endParaRPr lang="en-US" dirty="0"/>
          </a:p>
          <a:p>
            <a:r>
              <a:rPr lang="en-US" b="1" dirty="0" err="1"/>
              <a:t>bInheritHandles</a:t>
            </a:r>
            <a:r>
              <a:rPr lang="ru-RU" dirty="0"/>
              <a:t> – флаг наследования </a:t>
            </a:r>
            <a:r>
              <a:rPr lang="ru-RU" dirty="0" err="1"/>
              <a:t>хэндлов</a:t>
            </a:r>
            <a:r>
              <a:rPr lang="ru-RU" dirty="0"/>
              <a:t> от текущего процесса</a:t>
            </a:r>
            <a:r>
              <a:rPr lang="en-US" dirty="0"/>
              <a:t> </a:t>
            </a:r>
          </a:p>
          <a:p>
            <a:r>
              <a:rPr lang="en-US" b="1" dirty="0" err="1"/>
              <a:t>dwCreationFlags</a:t>
            </a:r>
            <a:r>
              <a:rPr lang="ru-RU" dirty="0"/>
              <a:t> – дополнительные флаги создания процесса (например, запустить процесс в режиме отладки)</a:t>
            </a:r>
            <a:endParaRPr lang="en-US" dirty="0"/>
          </a:p>
          <a:p>
            <a:r>
              <a:rPr lang="en-US" b="1" dirty="0" err="1"/>
              <a:t>lpStartupInfo</a:t>
            </a:r>
            <a:r>
              <a:rPr lang="ru-RU" dirty="0"/>
              <a:t> – дополнительная информация для создания процесса</a:t>
            </a:r>
          </a:p>
          <a:p>
            <a:r>
              <a:rPr lang="en-US" b="1" dirty="0" err="1"/>
              <a:t>lpProcInfo</a:t>
            </a:r>
            <a:r>
              <a:rPr lang="ru-RU" dirty="0"/>
              <a:t> – возвращаемая информация о созданном процессе и его потоке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1D7AB-5442-4D1B-9E86-1830DB6FED26}"/>
              </a:ext>
            </a:extLst>
          </p:cNvPr>
          <p:cNvSpPr txBox="1"/>
          <p:nvPr/>
        </p:nvSpPr>
        <p:spPr>
          <a:xfrm>
            <a:off x="838200" y="1522677"/>
            <a:ext cx="1092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CreateProcess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(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LPCTSTR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lpApplicationName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LPTSTR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lpCommandLine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LPSECURITY_ATTRIBUTES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lpsaProcess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LPSECURITY_ATTRIBUTES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lpsaThread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bInheritHandles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DWORD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dwCreationFlags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LPVOID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lpEnvironment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LPCTSTR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lpCurDir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LPSTARTUPINFO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lpStartupInfo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LPPROCESS_INFORMATION lpProcInfo)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7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60A-9BBE-477F-8044-13EED9A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538FFD-2F99-43FA-81A0-AD17B5D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33" y="1835625"/>
            <a:ext cx="9600705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PROCESS_INFORMATION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ZeroMemory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startupInfo.cb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TCHAR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"calc.exe"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CreateProcess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startupInfo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"Process created"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error =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%u"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error);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0B7C-6877-44E4-AA81-F3B24E1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Содержимое 4">
            <a:extLst>
              <a:ext uri="{FF2B5EF4-FFF2-40B4-BE49-F238E27FC236}">
                <a16:creationId xmlns:a16="http://schemas.microsoft.com/office/drawing/2014/main" id="{6D8F263A-67E4-4F89-8591-E9381A74B2E0}"/>
              </a:ext>
            </a:extLst>
          </p:cNvPr>
          <p:cNvSpPr txBox="1">
            <a:spLocks/>
          </p:cNvSpPr>
          <p:nvPr/>
        </p:nvSpPr>
        <p:spPr>
          <a:xfrm>
            <a:off x="973666" y="1679576"/>
            <a:ext cx="4038600" cy="4525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(fork() != 0)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/* Parent code. */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/* wait for child to exit */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/* Child code.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одержимое 5">
            <a:extLst>
              <a:ext uri="{FF2B5EF4-FFF2-40B4-BE49-F238E27FC236}">
                <a16:creationId xmlns:a16="http://schemas.microsoft.com/office/drawing/2014/main" id="{0B75CF7B-DD9E-4965-BC6A-FDB22007FEF4}"/>
              </a:ext>
            </a:extLst>
          </p:cNvPr>
          <p:cNvSpPr txBox="1">
            <a:spLocks/>
          </p:cNvSpPr>
          <p:nvPr/>
        </p:nvSpPr>
        <p:spPr>
          <a:xfrm>
            <a:off x="6705599" y="826557"/>
            <a:ext cx="5003801" cy="5666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Идентификатор 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порожденного процесса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fork () )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case 0: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Порожденный процесс */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execl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("/bin/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",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", "-c", "Is", "-1", 0);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Сюда мы попадаем только 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при ошибке создания! */</a:t>
            </a:r>
            <a:br>
              <a:rPr lang="ru-RU" sz="1200" dirty="0">
                <a:latin typeface="Consolas" pitchFamily="49" charset="0"/>
                <a:cs typeface="Consolas" pitchFamily="49" charset="0"/>
              </a:rPr>
            </a:b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case -1: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Ошибка */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perror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("Cannot fork or exec");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exit(1);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default: 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Родительский процесс */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/* Здесь мы можем ссылаться 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	на порожденный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	 	процесс, используя значение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*/ </a:t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236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722D-953C-4433-9268-6614F86E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процесса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06E0-D5DC-4BC9-8803-CA142479A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464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Управление процессами</vt:lpstr>
      <vt:lpstr>Загрузка и исполнение программ (процессы)</vt:lpstr>
      <vt:lpstr>Что такое процесс?</vt:lpstr>
      <vt:lpstr>Создание и завершение процесса</vt:lpstr>
      <vt:lpstr>Создание процесса (запуск программы) в Windows и Unix</vt:lpstr>
      <vt:lpstr>CreateProcess() - Windows</vt:lpstr>
      <vt:lpstr>Пример</vt:lpstr>
      <vt:lpstr>Пример</vt:lpstr>
      <vt:lpstr>Окружение процесса</vt:lpstr>
      <vt:lpstr>Окружение процесса CLI</vt:lpstr>
      <vt:lpstr>Аргументы командной строки</vt:lpstr>
      <vt:lpstr>Разбор аргументов командной строки</vt:lpstr>
      <vt:lpstr>Библиотеки для разбора</vt:lpstr>
      <vt:lpstr>Переменные среды</vt:lpstr>
      <vt:lpstr>Завершение программы</vt:lpstr>
      <vt:lpstr>Выход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 Romanov</dc:creator>
  <cp:lastModifiedBy>Mihail Romanov</cp:lastModifiedBy>
  <cp:revision>18</cp:revision>
  <dcterms:created xsi:type="dcterms:W3CDTF">2018-09-19T09:31:55Z</dcterms:created>
  <dcterms:modified xsi:type="dcterms:W3CDTF">2018-09-26T02:40:48Z</dcterms:modified>
</cp:coreProperties>
</file>