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84" r:id="rId5"/>
    <p:sldId id="258" r:id="rId6"/>
    <p:sldId id="283" r:id="rId7"/>
    <p:sldId id="270" r:id="rId8"/>
    <p:sldId id="269" r:id="rId9"/>
    <p:sldId id="279" r:id="rId10"/>
    <p:sldId id="281" r:id="rId11"/>
    <p:sldId id="280" r:id="rId12"/>
    <p:sldId id="282" r:id="rId13"/>
    <p:sldId id="290" r:id="rId14"/>
    <p:sldId id="285" r:id="rId15"/>
    <p:sldId id="286" r:id="rId16"/>
    <p:sldId id="287" r:id="rId17"/>
    <p:sldId id="289" r:id="rId18"/>
    <p:sldId id="288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E3423-4DF8-4D74-802C-9688C69E208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59525-B593-49E9-9230-AFF97A963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5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9525-B593-49E9-9230-AFF97A963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7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8372-B3A0-4069-B51D-0BC753AF8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5B2C4-2C0D-4547-9334-D6BF511C5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E248-D8A1-4E55-B0B1-E1332BBD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113ED-322F-4133-9A6C-6676A8D2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B5A5-FEF0-48D7-8E1C-5AC9F29C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23C-55B3-4FF5-AB7C-1EFFA444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279F4-925E-442A-B42D-28808FD9B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E434-4904-4BE3-9285-8131D436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098C-8C4B-47EB-A4BB-2873EA39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0FE0-213F-4E3E-81C7-A19D54C7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3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E9543-38A0-414E-9BEF-EADFD391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CD7B8-5CD8-4D6D-A87F-48FFFB07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1CEA-C577-4DAE-AD4C-FD0D5D51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702B-4AE2-481D-892C-451DB77B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F525-C4BB-485E-A4AF-F21DBBBE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AA62-CBBC-4FAD-AA66-122576D0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02EC-28A8-4FBF-978D-F8A1E267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6D77-F667-4EDE-93F0-021877AB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BFD1-52B1-46B4-8390-1E0EC95A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54DA-5A47-4BD4-A631-E2A95DB6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8019-2140-428D-B5FC-31275123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96F5-F202-408A-9736-586028940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121E-13C6-4DDC-914A-E5478F4E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E642-A4FB-4F2B-BD8F-4571B4B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60AE-BEB5-4540-B6FC-D2B0E2A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5627-D7E8-4719-836D-0FE90289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5065-B401-49C7-8C35-31B5F61F9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94C3-2D18-4C09-9E6E-735EB367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F35A7-DD64-4966-BDFC-7F513A52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44D9-73C5-4719-8553-70812FAE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CD627-0B91-4981-8C09-05E275A3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A1CB-07A3-4C46-9970-027EBE69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D91C9-C4D2-423F-94F7-6671E24D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DFC74-51A4-42AE-A56B-90EABF8FC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798B6-0200-4C46-834D-85CD1D0B3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7206C-DF07-4EE8-AAAD-6DE7ABE9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36F95-2619-43D2-8434-024A17B2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BE5BA-37A6-4F46-A74F-52E69BF3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08743-FDF1-4607-9262-A63D2710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C7F1-628C-4C8C-8325-43CA7ADF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024F6-369D-4FB0-841C-B2B80FDE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E7E49-1754-4A7A-BD5C-D38C42A7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B685E-BDCD-4969-A6B5-6896AC14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88C64-B30C-411B-BB48-5F161DC6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FDA82-8845-44E7-93E4-9F2EA6DD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B09B7-7A2E-4DAB-9D97-725055E4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0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3326-458D-4320-A756-760414C5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04BF-E3DE-49DC-A912-4874995A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A2C64-1A78-41E0-A5FE-AA202031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B649F-1587-40E0-AE50-4991E2F9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24EF7-4FD7-42BD-807E-98A62DD8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1618E-DFC3-4861-ABA3-E3952E80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28F0-B2C7-4647-9765-06F4BE8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519B5-02CD-4323-A7EA-13F1A92CB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6C8C8-B562-4563-9F64-C5060DB22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D4C1B-B98D-4912-BAAD-07C3E182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7798A-36EE-48C3-AF69-6696FFA1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30FC6-AAFE-44A5-A8DA-5955DFBE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5BB36-89C5-4157-AD5C-E00BE6B1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F6C3-BD6A-45BA-8689-E39302773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31A7-CCF3-436F-8E1A-D4B7A438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F80F-DAFE-4DBC-B35B-408AED4E3EF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EDD8-EED3-4BE9-B909-96D1B387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53D7-4DD4-41E5-9124-03F747BC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0891-86C9-43F0-8318-3A4DAB3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BFD4-FD8E-460A-9C38-E9945647F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Потоки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AA77A-2B93-4580-AF74-C785C3673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FEF18-98ED-417D-8B29-4706D088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r>
              <a:rPr lang="ru-RU" dirty="0"/>
              <a:t> создание потока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FAD301-06DC-4E58-8614-133474E2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13337"/>
            <a:ext cx="4756430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thread;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proc,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sleep(3);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36FEC1C-964B-405C-A8BC-A54AD583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527" y="4980184"/>
            <a:ext cx="2271776" cy="138499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proc(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7CD9232-F00F-4039-8E07-CC1A9F84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491" y="2413337"/>
            <a:ext cx="5381601" cy="160043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0, proc,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Sleep(3 * 1000);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A6197EF-9B6A-46A9-8E3F-9B8CD639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631" y="5195628"/>
            <a:ext cx="2669320" cy="116955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WINAPI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proc(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11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BEC0-4318-473D-B3CD-4F3CC463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DC1B-8C4A-4F83-B6D2-81EA9FFC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C1C4-6F30-405E-84CF-E3A3F0BA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завершения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5F311-7B79-41CE-836B-BEEF4174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0" y="2071485"/>
            <a:ext cx="9616374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1293D-2219-4B64-AF2C-409473FD4484}"/>
              </a:ext>
            </a:extLst>
          </p:cNvPr>
          <p:cNvSpPr txBox="1"/>
          <p:nvPr/>
        </p:nvSpPr>
        <p:spPr>
          <a:xfrm>
            <a:off x="4945487" y="5905832"/>
            <a:ext cx="692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Для </a:t>
            </a:r>
            <a:r>
              <a:rPr lang="en-US" sz="2000" dirty="0"/>
              <a:t>Windows: </a:t>
            </a:r>
            <a:r>
              <a:rPr lang="en-US" sz="2000" dirty="0" err="1"/>
              <a:t>WaitForSingleObject</a:t>
            </a:r>
            <a:r>
              <a:rPr lang="ru-RU" sz="2000" dirty="0"/>
              <a:t>() </a:t>
            </a:r>
            <a:r>
              <a:rPr lang="en-US" sz="2000" dirty="0"/>
              <a:t>/ WaitForMultipleObjects()</a:t>
            </a:r>
          </a:p>
        </p:txBody>
      </p:sp>
    </p:spTree>
    <p:extLst>
      <p:ext uri="{BB962C8B-B14F-4D97-AF65-F5344CB8AC3E}">
        <p14:creationId xmlns:p14="http://schemas.microsoft.com/office/powerpoint/2010/main" val="263395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C347-DD2B-44DB-9D65-B5B42463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3E2E-8B93-42D6-B2AA-D9235FB17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C013-B8E7-4175-BA31-B01C9FBE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Разделяемые (</a:t>
            </a:r>
            <a:r>
              <a:rPr lang="en-US" dirty="0"/>
              <a:t>shared)</a:t>
            </a:r>
            <a:r>
              <a:rPr lang="ru-RU" dirty="0"/>
              <a:t> данные</a:t>
            </a:r>
            <a:r>
              <a:rPr lang="en-US" dirty="0"/>
              <a:t>. </a:t>
            </a:r>
            <a:r>
              <a:rPr lang="ru-RU" dirty="0"/>
              <a:t>Гонки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9D5D-D1B6-43F2-A9B4-71520C8F7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2301" cy="4351338"/>
          </a:xfrm>
        </p:spPr>
        <p:txBody>
          <a:bodyPr/>
          <a:lstStyle/>
          <a:p>
            <a:r>
              <a:rPr lang="ru-RU" dirty="0"/>
              <a:t>Два процесса ставят файлы в очередь</a:t>
            </a:r>
          </a:p>
          <a:p>
            <a:pPr lvl="1"/>
            <a:r>
              <a:rPr lang="ru-RU" dirty="0"/>
              <a:t>значения </a:t>
            </a:r>
            <a:r>
              <a:rPr lang="ru-RU" dirty="0" err="1"/>
              <a:t>in</a:t>
            </a:r>
            <a:r>
              <a:rPr lang="ru-RU" dirty="0"/>
              <a:t> и </a:t>
            </a:r>
            <a:r>
              <a:rPr lang="ru-RU" dirty="0" err="1"/>
              <a:t>out</a:t>
            </a:r>
            <a:r>
              <a:rPr lang="ru-RU" dirty="0"/>
              <a:t> лежат в одном файле</a:t>
            </a:r>
          </a:p>
          <a:p>
            <a:pPr lvl="1"/>
            <a:endParaRPr lang="ru-RU" dirty="0"/>
          </a:p>
          <a:p>
            <a:r>
              <a:rPr lang="ru-RU" dirty="0"/>
              <a:t>Гонка</a:t>
            </a:r>
          </a:p>
          <a:p>
            <a:pPr lvl="1"/>
            <a:r>
              <a:rPr lang="ru-RU" dirty="0"/>
              <a:t>Процесс </a:t>
            </a:r>
            <a:r>
              <a:rPr lang="ru-RU" b="1" dirty="0"/>
              <a:t>A</a:t>
            </a:r>
            <a:r>
              <a:rPr lang="ru-RU" dirty="0"/>
              <a:t> считывает текущее значение (</a:t>
            </a:r>
            <a:r>
              <a:rPr lang="ru-RU" b="1" dirty="0"/>
              <a:t>7</a:t>
            </a:r>
            <a:r>
              <a:rPr lang="ru-RU" dirty="0"/>
              <a:t>) и уходит в сон</a:t>
            </a:r>
          </a:p>
          <a:p>
            <a:pPr lvl="1"/>
            <a:r>
              <a:rPr lang="ru-RU" dirty="0"/>
              <a:t>Процесс </a:t>
            </a:r>
            <a:r>
              <a:rPr lang="ru-RU" b="1" dirty="0"/>
              <a:t>B</a:t>
            </a:r>
            <a:r>
              <a:rPr lang="ru-RU" dirty="0"/>
              <a:t> считывает текущее значение (</a:t>
            </a:r>
            <a:r>
              <a:rPr lang="ru-RU" b="1" dirty="0"/>
              <a:t>7</a:t>
            </a:r>
            <a:r>
              <a:rPr lang="ru-RU" dirty="0"/>
              <a:t>) и меняет 7-ой слот</a:t>
            </a:r>
          </a:p>
          <a:p>
            <a:pPr lvl="1"/>
            <a:r>
              <a:rPr lang="ru-RU" dirty="0"/>
              <a:t>Просыпается </a:t>
            </a:r>
            <a:r>
              <a:rPr lang="en-US" b="1" dirty="0"/>
              <a:t>A</a:t>
            </a:r>
            <a:r>
              <a:rPr lang="ru-RU" dirty="0"/>
              <a:t> и продолжает работать с 7-м слотом (теряя предыдущее значение)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BE3A7-FA1D-449F-80DE-BF9485DE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31" y="1825625"/>
            <a:ext cx="4382847" cy="36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2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07B59-DFB2-4731-8282-430CBEA3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Потенциальные </a:t>
            </a:r>
            <a:r>
              <a:rPr lang="en-US" dirty="0"/>
              <a:t>Shared </a:t>
            </a:r>
            <a:r>
              <a:rPr lang="ru-RU" dirty="0"/>
              <a:t>данные для потоков и процессов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8C18B-AC84-4DE0-8FBB-A065658A7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3A860-7D67-469C-9ED1-71F329AE30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  <a:p>
            <a:r>
              <a:rPr lang="en-US" dirty="0"/>
              <a:t>Shared memory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FB995A-B4CF-416F-90FB-F3735A930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Потоки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E852AF-13E2-4B7E-9286-F1D8346CEC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  <a:p>
            <a:r>
              <a:rPr lang="ru-RU" dirty="0"/>
              <a:t>Глобальные (статические переменные) переменные</a:t>
            </a:r>
          </a:p>
          <a:p>
            <a:r>
              <a:rPr lang="ru-RU" dirty="0"/>
              <a:t>Указатель на локальную переменную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F5186A-C87A-436E-8B50-411968B2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и локальные переменные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90975-5550-492A-924E-D23B510C8947}"/>
              </a:ext>
            </a:extLst>
          </p:cNvPr>
          <p:cNvSpPr/>
          <p:nvPr/>
        </p:nvSpPr>
        <p:spPr>
          <a:xfrm>
            <a:off x="5416639" y="2395470"/>
            <a:ext cx="5937161" cy="369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6EF7A3-3453-4513-B3DD-A323421B69A2}"/>
              </a:ext>
            </a:extLst>
          </p:cNvPr>
          <p:cNvSpPr/>
          <p:nvPr/>
        </p:nvSpPr>
        <p:spPr>
          <a:xfrm>
            <a:off x="5609823" y="2627289"/>
            <a:ext cx="5173013" cy="9659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rgbClr val="002060"/>
                </a:solidFill>
              </a:rPr>
              <a:t>Глобальные переменные</a:t>
            </a:r>
          </a:p>
          <a:p>
            <a:pPr lvl="1"/>
            <a:r>
              <a:rPr lang="en-US" dirty="0"/>
              <a:t>const int MAX_THREADS = 20</a:t>
            </a:r>
            <a:br>
              <a:rPr lang="en-US" dirty="0"/>
            </a:br>
            <a:r>
              <a:rPr lang="en-US" dirty="0"/>
              <a:t>int 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DB49E54-7870-4D28-B8D7-350AC7F4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60" y="2395470"/>
            <a:ext cx="4259499" cy="375487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MAX_THREADS = 20;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MAX_THREADS;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    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(&amp;threads[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proc,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*proc(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a;</a:t>
            </a: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C6CEB-2B7A-4AB6-A3A7-C9C7709E6CC1}"/>
              </a:ext>
            </a:extLst>
          </p:cNvPr>
          <p:cNvSpPr/>
          <p:nvPr/>
        </p:nvSpPr>
        <p:spPr>
          <a:xfrm>
            <a:off x="5648459" y="3928055"/>
            <a:ext cx="1725770" cy="1983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2A499F-F784-4811-B39E-EF0340C6A152}"/>
              </a:ext>
            </a:extLst>
          </p:cNvPr>
          <p:cNvSpPr/>
          <p:nvPr/>
        </p:nvSpPr>
        <p:spPr>
          <a:xfrm>
            <a:off x="5867401" y="4365939"/>
            <a:ext cx="1352281" cy="8113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rgbClr val="002060"/>
                </a:solidFill>
              </a:rPr>
              <a:t>Стек</a:t>
            </a:r>
            <a:r>
              <a:rPr lang="ru-RU" dirty="0"/>
              <a:t> </a:t>
            </a:r>
          </a:p>
          <a:p>
            <a:pPr lvl="1"/>
            <a:r>
              <a:rPr lang="en-US" altLang="en-US" dirty="0"/>
              <a:t>int </a:t>
            </a:r>
            <a:r>
              <a:rPr lang="en-US" altLang="en-US" dirty="0" err="1"/>
              <a:t>i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A5EEE6-FCA7-4086-B797-7F9A1B150680}"/>
              </a:ext>
            </a:extLst>
          </p:cNvPr>
          <p:cNvSpPr/>
          <p:nvPr/>
        </p:nvSpPr>
        <p:spPr>
          <a:xfrm>
            <a:off x="8378781" y="3928055"/>
            <a:ext cx="1725770" cy="1983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DB7997-FE6E-4D04-AEA7-3BFF75A778B6}"/>
              </a:ext>
            </a:extLst>
          </p:cNvPr>
          <p:cNvSpPr/>
          <p:nvPr/>
        </p:nvSpPr>
        <p:spPr>
          <a:xfrm>
            <a:off x="8597723" y="4365939"/>
            <a:ext cx="1352281" cy="8113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rgbClr val="002060"/>
                </a:solidFill>
              </a:rPr>
              <a:t>Стек</a:t>
            </a:r>
            <a:r>
              <a:rPr lang="ru-RU" dirty="0"/>
              <a:t> </a:t>
            </a:r>
          </a:p>
          <a:p>
            <a:pPr lvl="1"/>
            <a:r>
              <a:rPr lang="en-US" altLang="en-US" dirty="0"/>
              <a:t>int a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82B6B5-1C56-4475-BEA4-E5DEEDE3FDB7}"/>
              </a:ext>
            </a:extLst>
          </p:cNvPr>
          <p:cNvCxnSpPr>
            <a:cxnSpLocks/>
          </p:cNvCxnSpPr>
          <p:nvPr/>
        </p:nvCxnSpPr>
        <p:spPr>
          <a:xfrm flipV="1">
            <a:off x="6528516" y="3631845"/>
            <a:ext cx="0" cy="296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11B42B-3C7A-4A2C-AB60-F8C6AEFE93D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241666" y="3593205"/>
            <a:ext cx="4293" cy="334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B05CC2-463D-4690-98FF-E457E197451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923469" y="4919729"/>
            <a:ext cx="145531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E9CC81-DA52-47F4-B749-7A91EC9306D5}"/>
              </a:ext>
            </a:extLst>
          </p:cNvPr>
          <p:cNvCxnSpPr/>
          <p:nvPr/>
        </p:nvCxnSpPr>
        <p:spPr>
          <a:xfrm>
            <a:off x="2956775" y="4365940"/>
            <a:ext cx="4250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A26C12-67F4-4874-98EB-80D420D7B843}"/>
              </a:ext>
            </a:extLst>
          </p:cNvPr>
          <p:cNvCxnSpPr/>
          <p:nvPr/>
        </p:nvCxnSpPr>
        <p:spPr>
          <a:xfrm flipV="1">
            <a:off x="6233375" y="5022761"/>
            <a:ext cx="283335" cy="592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EB299-129E-46C3-940C-FA7109159C97}"/>
              </a:ext>
            </a:extLst>
          </p:cNvPr>
          <p:cNvCxnSpPr/>
          <p:nvPr/>
        </p:nvCxnSpPr>
        <p:spPr>
          <a:xfrm flipV="1">
            <a:off x="8958331" y="5067830"/>
            <a:ext cx="283335" cy="592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41E0539-2B9C-41A9-9226-E9C3691FFA88}"/>
              </a:ext>
            </a:extLst>
          </p:cNvPr>
          <p:cNvSpPr/>
          <p:nvPr/>
        </p:nvSpPr>
        <p:spPr>
          <a:xfrm>
            <a:off x="7554679" y="4520277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 = &amp;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7B2BA9-862E-415A-AF63-D8DBD8C5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906E3-3121-410D-8B4A-BC80547B2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F5186A-C87A-436E-8B50-411968B2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переменных (у каждого потока своя копия)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90975-5550-492A-924E-D23B510C8947}"/>
              </a:ext>
            </a:extLst>
          </p:cNvPr>
          <p:cNvSpPr/>
          <p:nvPr/>
        </p:nvSpPr>
        <p:spPr>
          <a:xfrm>
            <a:off x="5416639" y="2395470"/>
            <a:ext cx="5937161" cy="418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6EF7A3-3453-4513-B3DD-A323421B69A2}"/>
              </a:ext>
            </a:extLst>
          </p:cNvPr>
          <p:cNvSpPr/>
          <p:nvPr/>
        </p:nvSpPr>
        <p:spPr>
          <a:xfrm>
            <a:off x="5609823" y="2627289"/>
            <a:ext cx="5173013" cy="9659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rgbClr val="002060"/>
                </a:solidFill>
              </a:rPr>
              <a:t>Глобальные переменные</a:t>
            </a:r>
          </a:p>
          <a:p>
            <a:pPr lvl="1"/>
            <a:r>
              <a:rPr lang="en-US" dirty="0"/>
              <a:t>const int MAX_THREADS = 20</a:t>
            </a:r>
            <a:br>
              <a:rPr lang="en-US" dirty="0"/>
            </a:br>
            <a:r>
              <a:rPr lang="en-US" dirty="0"/>
              <a:t>int 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DB49E54-7870-4D28-B8D7-350AC7F4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60" y="2180027"/>
            <a:ext cx="4259499" cy="418576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MAX_THREADS = 20;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[MAX_THREADS];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MAX_THREADS;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(&amp;threads[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proc, &amp;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*proc(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a;</a:t>
            </a: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C6CEB-2B7A-4AB6-A3A7-C9C7709E6CC1}"/>
              </a:ext>
            </a:extLst>
          </p:cNvPr>
          <p:cNvSpPr/>
          <p:nvPr/>
        </p:nvSpPr>
        <p:spPr>
          <a:xfrm>
            <a:off x="5648459" y="3928055"/>
            <a:ext cx="1725770" cy="2564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2A499F-F784-4811-B39E-EF0340C6A152}"/>
              </a:ext>
            </a:extLst>
          </p:cNvPr>
          <p:cNvSpPr/>
          <p:nvPr/>
        </p:nvSpPr>
        <p:spPr>
          <a:xfrm>
            <a:off x="5867401" y="4365939"/>
            <a:ext cx="1352281" cy="12492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rgbClr val="002060"/>
                </a:solidFill>
              </a:rPr>
              <a:t>Стек</a:t>
            </a:r>
            <a:r>
              <a:rPr lang="ru-RU" dirty="0"/>
              <a:t> </a:t>
            </a:r>
          </a:p>
          <a:p>
            <a:pPr lvl="1"/>
            <a:r>
              <a:rPr lang="en-US" altLang="en-US" dirty="0"/>
              <a:t>int I</a:t>
            </a:r>
          </a:p>
          <a:p>
            <a:pPr lvl="1"/>
            <a:r>
              <a:rPr lang="en-US" dirty="0" err="1"/>
              <a:t>arg</a:t>
            </a:r>
            <a:r>
              <a:rPr lang="en-US" dirty="0"/>
              <a:t>[0]</a:t>
            </a:r>
          </a:p>
          <a:p>
            <a:pPr lvl="1"/>
            <a:r>
              <a:rPr lang="en-US" dirty="0" err="1"/>
              <a:t>arg</a:t>
            </a:r>
            <a:r>
              <a:rPr lang="en-US" dirty="0"/>
              <a:t>[1]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A5EEE6-FCA7-4086-B797-7F9A1B150680}"/>
              </a:ext>
            </a:extLst>
          </p:cNvPr>
          <p:cNvSpPr/>
          <p:nvPr/>
        </p:nvSpPr>
        <p:spPr>
          <a:xfrm>
            <a:off x="8378781" y="3928055"/>
            <a:ext cx="1725770" cy="2564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DB7997-FE6E-4D04-AEA7-3BFF75A778B6}"/>
              </a:ext>
            </a:extLst>
          </p:cNvPr>
          <p:cNvSpPr/>
          <p:nvPr/>
        </p:nvSpPr>
        <p:spPr>
          <a:xfrm>
            <a:off x="8597723" y="4365939"/>
            <a:ext cx="1352281" cy="8113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rgbClr val="002060"/>
                </a:solidFill>
              </a:rPr>
              <a:t>Стек</a:t>
            </a:r>
            <a:r>
              <a:rPr lang="ru-RU" dirty="0"/>
              <a:t> </a:t>
            </a:r>
          </a:p>
          <a:p>
            <a:pPr lvl="1"/>
            <a:r>
              <a:rPr lang="en-US" altLang="en-US" dirty="0"/>
              <a:t>int a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82B6B5-1C56-4475-BEA4-E5DEEDE3FDB7}"/>
              </a:ext>
            </a:extLst>
          </p:cNvPr>
          <p:cNvCxnSpPr>
            <a:cxnSpLocks/>
          </p:cNvCxnSpPr>
          <p:nvPr/>
        </p:nvCxnSpPr>
        <p:spPr>
          <a:xfrm flipV="1">
            <a:off x="6528516" y="3631845"/>
            <a:ext cx="0" cy="296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11B42B-3C7A-4A2C-AB60-F8C6AEFE93D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241666" y="3593205"/>
            <a:ext cx="4293" cy="334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B05CC2-463D-4690-98FF-E457E197451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018986" y="5210465"/>
            <a:ext cx="1359795" cy="25017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A26C12-67F4-4874-98EB-80D420D7B843}"/>
              </a:ext>
            </a:extLst>
          </p:cNvPr>
          <p:cNvCxnSpPr>
            <a:cxnSpLocks/>
          </p:cNvCxnSpPr>
          <p:nvPr/>
        </p:nvCxnSpPr>
        <p:spPr>
          <a:xfrm flipV="1">
            <a:off x="5812665" y="4919729"/>
            <a:ext cx="601014" cy="991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EB299-129E-46C3-940C-FA7109159C97}"/>
              </a:ext>
            </a:extLst>
          </p:cNvPr>
          <p:cNvCxnSpPr/>
          <p:nvPr/>
        </p:nvCxnSpPr>
        <p:spPr>
          <a:xfrm flipV="1">
            <a:off x="8958331" y="5067830"/>
            <a:ext cx="283335" cy="592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B7E624-8ED5-489C-AD6F-8F278441F16E}"/>
              </a:ext>
            </a:extLst>
          </p:cNvPr>
          <p:cNvSpPr/>
          <p:nvPr/>
        </p:nvSpPr>
        <p:spPr>
          <a:xfrm>
            <a:off x="7428965" y="4596563"/>
            <a:ext cx="885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 = </a:t>
            </a:r>
          </a:p>
          <a:p>
            <a:r>
              <a:rPr lang="en-US" dirty="0">
                <a:solidFill>
                  <a:schemeClr val="bg1"/>
                </a:solidFill>
              </a:rPr>
              <a:t> &amp;</a:t>
            </a:r>
            <a:r>
              <a:rPr lang="en-US" dirty="0" err="1">
                <a:solidFill>
                  <a:schemeClr val="bg1"/>
                </a:solidFill>
              </a:rPr>
              <a:t>arg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43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2033-C90A-44B8-82C1-C4481A18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BDA1-8EEC-4897-B48C-EB4E433A8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96AE-04BE-4508-A075-045FE2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</a:t>
            </a:r>
            <a:endParaRPr lang="en-US" dirty="0"/>
          </a:p>
        </p:txBody>
      </p:sp>
      <p:pic>
        <p:nvPicPr>
          <p:cNvPr id="4" name="Picture 2" descr="C:\Work\Courses\OS\Img\02fig06_alt.jpg">
            <a:extLst>
              <a:ext uri="{FF2B5EF4-FFF2-40B4-BE49-F238E27FC236}">
                <a16:creationId xmlns:a16="http://schemas.microsoft.com/office/drawing/2014/main" id="{A0BAD477-AAFA-4A85-9EE4-7E80D36D0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9302"/>
          <a:stretch>
            <a:fillRect/>
          </a:stretch>
        </p:blipFill>
        <p:spPr bwMode="auto">
          <a:xfrm>
            <a:off x="1414966" y="3191932"/>
            <a:ext cx="8787391" cy="3300943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5A0B81-8520-4308-94B8-F7CCA7384AB9}"/>
              </a:ext>
            </a:extLst>
          </p:cNvPr>
          <p:cNvSpPr/>
          <p:nvPr/>
        </p:nvSpPr>
        <p:spPr>
          <a:xfrm>
            <a:off x="4080934" y="1810435"/>
            <a:ext cx="7924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Позволяют выполнять несколько  параллельных последовательностей в </a:t>
            </a:r>
            <a:r>
              <a:rPr lang="ru-RU" sz="2400" b="1" dirty="0"/>
              <a:t>одном адресном пространстве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953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589E-3D69-4A88-B265-473BC1FD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76ED8AE-CFB4-4306-8941-C23A029EB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349167"/>
              </p:ext>
            </p:extLst>
          </p:nvPr>
        </p:nvGraphicFramePr>
        <p:xfrm>
          <a:off x="838200" y="1690688"/>
          <a:ext cx="1077854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589">
                  <a:extLst>
                    <a:ext uri="{9D8B030D-6E8A-4147-A177-3AD203B41FA5}">
                      <a16:colId xmlns:a16="http://schemas.microsoft.com/office/drawing/2014/main" val="1008102205"/>
                    </a:ext>
                  </a:extLst>
                </a:gridCol>
                <a:gridCol w="6594955">
                  <a:extLst>
                    <a:ext uri="{9D8B030D-6E8A-4147-A177-3AD203B41FA5}">
                      <a16:colId xmlns:a16="http://schemas.microsoft.com/office/drawing/2014/main" val="55654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Задача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Комментарий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1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Работа в приоритетном и фоновом режимах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программа организует взаимодействие с пользователем, а в фоне обрабатывает данные (электронные таблицы)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Асинхронная обработка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один из потоков может ожидать завершения ввода (фоновое сохранение), а другие выполнять полезную работу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8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Обслуживание клиентов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обработка сервером параллельных подключений</a:t>
                      </a:r>
                      <a:r>
                        <a:rPr lang="en-US" sz="2400" dirty="0"/>
                        <a:t>/</a:t>
                      </a:r>
                      <a:r>
                        <a:rPr lang="ru-RU" sz="2400" dirty="0"/>
                        <a:t>запросов клиентов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8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Параллельная обработка в многопроцессорных системах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потоки выполняют параллельные расчеты на множестве процессоров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26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8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08AE-ECFA-4098-A067-0222DC94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Параллельная обработка </a:t>
            </a:r>
            <a:endParaRPr lang="en-US" dirty="0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7F666E1-3608-4C54-9057-AD256DD2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4" y="1871595"/>
            <a:ext cx="6722771" cy="47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03F-632D-4184-8CB9-1F55463B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</a:t>
            </a:r>
            <a:r>
              <a:rPr lang="en-US" dirty="0"/>
              <a:t>vs </a:t>
            </a:r>
            <a:r>
              <a:rPr lang="ru-RU" dirty="0"/>
              <a:t>процессы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185D1-1998-4931-94CF-A53CF9314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595F8-266C-4D9B-B95F-40275555C9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Адресное пространство</a:t>
            </a:r>
          </a:p>
          <a:p>
            <a:pPr lvl="1"/>
            <a:r>
              <a:rPr lang="ru-RU" dirty="0"/>
              <a:t>Глобальные переменные</a:t>
            </a:r>
          </a:p>
          <a:p>
            <a:pPr lvl="1"/>
            <a:r>
              <a:rPr lang="ru-RU" dirty="0"/>
              <a:t>Код программы</a:t>
            </a:r>
          </a:p>
          <a:p>
            <a:pPr lvl="1"/>
            <a:r>
              <a:rPr lang="ru-RU" dirty="0"/>
              <a:t>Константы</a:t>
            </a:r>
          </a:p>
          <a:p>
            <a:r>
              <a:rPr lang="ru-RU" dirty="0"/>
              <a:t>Дескрипторы ресурсов</a:t>
            </a:r>
          </a:p>
          <a:p>
            <a:pPr lvl="1"/>
            <a:r>
              <a:rPr lang="ru-RU" dirty="0"/>
              <a:t>Файлы и пр.</a:t>
            </a:r>
          </a:p>
          <a:p>
            <a:r>
              <a:rPr lang="ru-RU" dirty="0"/>
              <a:t>Права доступа процесса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CB824-DA4F-4C27-B94A-36ED8DEE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Поток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6B6BC-7463-4D4C-ABEA-281406ACFF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Счетчик команд</a:t>
            </a:r>
          </a:p>
          <a:p>
            <a:pPr lvl="1"/>
            <a:r>
              <a:rPr lang="ru-RU" dirty="0"/>
              <a:t>Регистры</a:t>
            </a:r>
          </a:p>
          <a:p>
            <a:r>
              <a:rPr lang="ru-RU" dirty="0"/>
              <a:t>Стек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8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63C7DE-CB61-49BB-A86A-811FE818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8" y="986509"/>
            <a:ext cx="5329932" cy="4808783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D302DB-39E2-4917-9E4B-2A736301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91" y="986509"/>
            <a:ext cx="5523220" cy="48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потоков в различных системах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670759"/>
              </p:ext>
            </p:extLst>
          </p:nvPr>
        </p:nvGraphicFramePr>
        <p:xfrm>
          <a:off x="1100293" y="2062692"/>
          <a:ext cx="1025350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9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Потоки : процессы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Примеры систем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1:1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Каждый поток реализован в виде отдельного процесса со своим собственным адресным пространством и ресурсами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Традиционные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UNIX</a:t>
                      </a: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 системы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M:1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Для процесса задается адресное пространство и динамическое владение ресурсами. В рамках этого процесса могут быть созданы несколько потоков.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OS/2, Windows NT, Solaris, Linux, OS/390, Mach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1:M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ru-RU" sz="2000">
                          <a:latin typeface="+mn-lt"/>
                          <a:ea typeface="Times New Roman"/>
                          <a:cs typeface="Times New Roman"/>
                        </a:rPr>
                        <a:t>Поток может переходить из среды одного процесса в среду другого. Это облегчает перенос потоков из одной системы в другую.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Ra (Clouds), Emerald</a:t>
                      </a:r>
                      <a:endParaRPr lang="ru-RU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M:N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ru-RU" sz="2000">
                          <a:latin typeface="+mn-lt"/>
                          <a:ea typeface="Times New Roman"/>
                          <a:cs typeface="Times New Roman"/>
                        </a:rPr>
                        <a:t>Сочетает в себе подходы, основанные на предыдущих двух.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TRIX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на пользовательском</a:t>
            </a:r>
            <a:br>
              <a:rPr lang="ru-RU" dirty="0"/>
            </a:br>
            <a:r>
              <a:rPr lang="ru-RU" dirty="0"/>
              <a:t>уровне и на уровне ядра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Пользовательские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переключение происходит очень быстро – единое адресное пространство</a:t>
            </a:r>
          </a:p>
          <a:p>
            <a:r>
              <a:rPr lang="ru-RU" dirty="0"/>
              <a:t>алгоритм планирования выбирает само приложение</a:t>
            </a:r>
          </a:p>
          <a:p>
            <a:r>
              <a:rPr lang="ru-RU" dirty="0"/>
              <a:t>работает в любой системе </a:t>
            </a:r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/>
              <a:t>Ядра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/>
              <a:t>блокируется только сам поток, а не весь процесс целиком</a:t>
            </a:r>
          </a:p>
          <a:p>
            <a:r>
              <a:rPr lang="ru-RU"/>
              <a:t>потоки могут выполняться параллельно в многопроцессорной системе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C5C890-06D7-495D-99DA-77174536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потоками в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POSIX Threads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19FC78B-8101-4305-9781-61AD335DE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120326"/>
              </p:ext>
            </p:extLst>
          </p:nvPr>
        </p:nvGraphicFramePr>
        <p:xfrm>
          <a:off x="838200" y="1825625"/>
          <a:ext cx="10515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39">
                  <a:extLst>
                    <a:ext uri="{9D8B030D-6E8A-4147-A177-3AD203B41FA5}">
                      <a16:colId xmlns:a16="http://schemas.microsoft.com/office/drawing/2014/main" val="480143614"/>
                    </a:ext>
                  </a:extLst>
                </a:gridCol>
                <a:gridCol w="3992451">
                  <a:extLst>
                    <a:ext uri="{9D8B030D-6E8A-4147-A177-3AD203B41FA5}">
                      <a16:colId xmlns:a16="http://schemas.microsoft.com/office/drawing/2014/main" val="691757603"/>
                    </a:ext>
                  </a:extLst>
                </a:gridCol>
                <a:gridCol w="4154510">
                  <a:extLst>
                    <a:ext uri="{9D8B030D-6E8A-4147-A177-3AD203B41FA5}">
                      <a16:colId xmlns:a16="http://schemas.microsoft.com/office/drawing/2014/main" val="268019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POISIX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4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Дескриптор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структура управления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Стартовая процедура потока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DWORD WINAPI proc(LPVOID);</a:t>
                      </a:r>
                      <a:endParaRPr lang="ru-RU" dirty="0"/>
                    </a:p>
                    <a:p>
                      <a:r>
                        <a:rPr lang="en-US" dirty="0"/>
                        <a:t>unsigned long __</a:t>
                      </a:r>
                      <a:r>
                        <a:rPr lang="en-US" dirty="0" err="1"/>
                        <a:t>stdcall</a:t>
                      </a:r>
                      <a:r>
                        <a:rPr lang="en-US" dirty="0"/>
                        <a:t> proc(void *);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 *proc(void *);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1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Создание потока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CreateThread</a:t>
                      </a:r>
                      <a:r>
                        <a:rPr lang="en-US" dirty="0"/>
                        <a:t>(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pthread_create</a:t>
                      </a:r>
                      <a:r>
                        <a:rPr lang="en-US" dirty="0"/>
                        <a:t>(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0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Завершение потока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Завершение стартовой процедуры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ExitThread</a:t>
                      </a:r>
                      <a:r>
                        <a:rPr lang="ru-RU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Завершение стартовой процедуры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pthread_exit</a:t>
                      </a:r>
                      <a:r>
                        <a:rPr lang="en-US" dirty="0"/>
                        <a:t>(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Приостановка </a:t>
                      </a:r>
                      <a:r>
                        <a:rPr lang="en-US" dirty="0"/>
                        <a:t>/ </a:t>
                      </a:r>
                      <a:r>
                        <a:rPr lang="ru-RU" dirty="0"/>
                        <a:t>возобновление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SuspendThread</a:t>
                      </a:r>
                      <a:r>
                        <a:rPr lang="ru-RU" dirty="0"/>
                        <a:t>() </a:t>
                      </a:r>
                      <a:r>
                        <a:rPr lang="en-US" dirty="0"/>
                        <a:t>/ ResumeThread</a:t>
                      </a:r>
                      <a:r>
                        <a:rPr lang="ru-RU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9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«Засыпание потока»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Sleep</a:t>
                      </a:r>
                      <a:r>
                        <a:rPr lang="ru-RU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sleep</a:t>
                      </a:r>
                      <a:r>
                        <a:rPr lang="ru-RU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6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Ожидание завершения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WaitForSingleObject</a:t>
                      </a:r>
                      <a:r>
                        <a:rPr lang="ru-RU" dirty="0"/>
                        <a:t>() </a:t>
                      </a:r>
                      <a:r>
                        <a:rPr lang="en-US" dirty="0"/>
                        <a:t>/ WaitForMultipleObjects()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pthread_join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4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3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495</Words>
  <Application>Microsoft Office PowerPoint</Application>
  <PresentationFormat>Widescreen</PresentationFormat>
  <Paragraphs>142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Office Theme</vt:lpstr>
      <vt:lpstr>Потоки</vt:lpstr>
      <vt:lpstr>Для чего </vt:lpstr>
      <vt:lpstr>Применение</vt:lpstr>
      <vt:lpstr>Параллельная обработка </vt:lpstr>
      <vt:lpstr>Потоки vs процессы</vt:lpstr>
      <vt:lpstr>PowerPoint Presentation</vt:lpstr>
      <vt:lpstr>Поддержка потоков в различных системах</vt:lpstr>
      <vt:lpstr>Потоки на пользовательском уровне и на уровне ядра</vt:lpstr>
      <vt:lpstr>Управление потоками в Windows и POSIX Threads</vt:lpstr>
      <vt:lpstr>Пример: создание потока</vt:lpstr>
      <vt:lpstr>Demo</vt:lpstr>
      <vt:lpstr>Ожидание завершения</vt:lpstr>
      <vt:lpstr>Demo</vt:lpstr>
      <vt:lpstr>Разделяемые (shared) данные. Гонки</vt:lpstr>
      <vt:lpstr>Потенциальные Shared данные для потоков и процессов</vt:lpstr>
      <vt:lpstr>Глобальные и локальные переменные</vt:lpstr>
      <vt:lpstr>Demo</vt:lpstr>
      <vt:lpstr>Копирование переменных (у каждого потока своя копия)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Потоки</dc:title>
  <dc:creator>Mihail Romanov</dc:creator>
  <cp:lastModifiedBy>Mihail Romanov</cp:lastModifiedBy>
  <cp:revision>18</cp:revision>
  <dcterms:created xsi:type="dcterms:W3CDTF">2018-10-14T10:50:33Z</dcterms:created>
  <dcterms:modified xsi:type="dcterms:W3CDTF">2018-10-16T02:05:56Z</dcterms:modified>
</cp:coreProperties>
</file>