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1" r:id="rId4"/>
    <p:sldId id="272" r:id="rId5"/>
    <p:sldId id="273" r:id="rId6"/>
    <p:sldId id="274" r:id="rId7"/>
    <p:sldId id="258" r:id="rId8"/>
    <p:sldId id="261" r:id="rId9"/>
    <p:sldId id="260" r:id="rId10"/>
    <p:sldId id="259" r:id="rId11"/>
    <p:sldId id="283" r:id="rId12"/>
    <p:sldId id="264" r:id="rId13"/>
    <p:sldId id="263" r:id="rId14"/>
    <p:sldId id="265" r:id="rId15"/>
    <p:sldId id="284" r:id="rId16"/>
    <p:sldId id="275" r:id="rId17"/>
    <p:sldId id="266" r:id="rId18"/>
    <p:sldId id="267" r:id="rId19"/>
    <p:sldId id="277" r:id="rId20"/>
    <p:sldId id="278" r:id="rId21"/>
    <p:sldId id="279" r:id="rId22"/>
    <p:sldId id="280" r:id="rId23"/>
    <p:sldId id="276" r:id="rId24"/>
    <p:sldId id="268" r:id="rId25"/>
    <p:sldId id="270" r:id="rId26"/>
    <p:sldId id="281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48" autoAdjust="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140E0-269E-4297-BD1E-CB7FAF0C3184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7CCA-2EA0-42D9-A6D8-C4B8D93C8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Первое, что делает </a:t>
            </a:r>
            <a:r>
              <a:rPr lang="ru-RU" i="1" dirty="0" err="1"/>
              <a:t>EnterCriticalSection</a:t>
            </a:r>
            <a:r>
              <a:rPr lang="ru-RU" dirty="0"/>
              <a:t>, — исследует значения элементов структуры CRITICAL_SECTION. Если ресурс занят, в них содержатся сведения о том, какой поток пользуется ресурсом. </a:t>
            </a:r>
            <a:r>
              <a:rPr lang="ru-RU" i="1" dirty="0" err="1"/>
              <a:t>EnterCriticalSection</a:t>
            </a:r>
            <a:r>
              <a:rPr lang="ru-RU" dirty="0"/>
              <a:t> выполняет следующие действия.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 Если ресурс свободен, </a:t>
            </a:r>
            <a:r>
              <a:rPr lang="ru-RU" dirty="0" err="1"/>
              <a:t>EnterCriticalSection</a:t>
            </a:r>
            <a:r>
              <a:rPr lang="ru-RU" dirty="0"/>
              <a:t> модифицирует элементы структуры, указывая, что вызывающий поток занимает ресурс, после чего немедленно возвращает управление, и поток продолжает свою работу (получив доступ к ресурсу). </a:t>
            </a:r>
          </a:p>
          <a:p>
            <a:pPr>
              <a:buFont typeface="Arial" pitchFamily="34" charset="0"/>
              <a:buChar char="•"/>
            </a:pPr>
            <a:r>
              <a:rPr lang="ru-RU" baseline="0" dirty="0"/>
              <a:t> </a:t>
            </a:r>
            <a:r>
              <a:rPr lang="ru-RU" dirty="0"/>
              <a:t>Если значения элементов структуры свидетельствуют, что ресурс уже захвачен вызывающим потоком, </a:t>
            </a:r>
            <a:r>
              <a:rPr lang="ru-RU" dirty="0" err="1"/>
              <a:t>EnterCriticalSection</a:t>
            </a:r>
            <a:r>
              <a:rPr lang="ru-RU" dirty="0"/>
              <a:t> обновляет их, отмечая тем самым, сколько раз подряд этот поток захватил ресурс, и немедленно возвращает управление. Такая ситуация бывает нечасто — лишь тогда, когда поток два раза подряд вызывает </a:t>
            </a:r>
            <a:r>
              <a:rPr lang="ru-RU" dirty="0" err="1"/>
              <a:t>EnterCriticalSection</a:t>
            </a:r>
            <a:r>
              <a:rPr lang="ru-RU" dirty="0"/>
              <a:t> без промежуточного вызова </a:t>
            </a:r>
            <a:r>
              <a:rPr lang="ru-RU" dirty="0" err="1"/>
              <a:t>LeaveCriticalSection</a:t>
            </a:r>
            <a:r>
              <a:rPr lang="ru-RU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ru-RU" baseline="0" dirty="0"/>
              <a:t> </a:t>
            </a:r>
            <a:r>
              <a:rPr lang="ru-RU" dirty="0"/>
              <a:t>Если значения элементов структуры указывают на то, что ресурс занят другим потоком, </a:t>
            </a:r>
            <a:r>
              <a:rPr lang="ru-RU" dirty="0" err="1"/>
              <a:t>EnterCriticalSection</a:t>
            </a:r>
            <a:r>
              <a:rPr lang="ru-RU" dirty="0"/>
              <a:t> переводит вызывающий поток в режим ожидания. Это потрясающее свойство критических секций: поток, пребывая в ожидании, не тратит ни кванта процессорного времени. Система запоминает, что данный поток хочет получить доступ к ресурсу, и - как только поток, занимавший этот ресурс, вызывает </a:t>
            </a:r>
            <a:r>
              <a:rPr lang="ru-RU" dirty="0" err="1"/>
              <a:t>LeaveCriticalSection</a:t>
            </a:r>
            <a:r>
              <a:rPr lang="ru-RU" dirty="0"/>
              <a:t> — вновь начинает выделять нашему потоку процессорное время. При этом она передает ему ресурс, автоматически обновляя элементы структуры CRITICAL_SECTION.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F6764-9065-48A6-9D76-FAFDC024D57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3AF7-733C-464D-ADEB-3C698A2BD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E2540-2B6F-4841-96C7-1DEF3A6E0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C5DD-C61C-49B1-B91A-E7C6EBE4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7635-390B-40B3-90F6-FA339261B81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38D3-3886-442F-B2D3-98B49286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E7CCB-F57E-44FA-B1BD-6D8655BD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F0AB-E50C-4E7E-B42D-AD456EBC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3273-3E08-4EC5-8A31-1D7AF9CE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FEC24-DA8A-4C67-A549-C085B406C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6D113-F6D5-413F-85B8-8EBE3993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7635-390B-40B3-90F6-FA339261B81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AEBB2-F9DE-4949-84FD-E82A846C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7E5DF-1DFD-4FD3-B8DF-3FD4897B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F0AB-E50C-4E7E-B42D-AD456EBC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57C8D-A58B-4E66-AA61-5613A2635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B3C07-2A6B-4B78-9E70-1835A678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CE9F-522B-41BC-BFE3-FCC32C89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7635-390B-40B3-90F6-FA339261B81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3CE92-DE3D-4AA3-9680-9A5CB71E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B194-049F-4A4E-8FEE-DF1CBF0D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F0AB-E50C-4E7E-B42D-AD456EBC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0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C08A-82B4-4F01-BA31-35D14119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9C9E-AA41-45AF-BF15-FCF9C50B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0D334-FF52-4C15-8F5F-73A1CD1D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7635-390B-40B3-90F6-FA339261B81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5BB3-9ED3-41E3-B216-EEEED3AF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81A61-E7CE-44BD-9FD6-86DE1305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F0AB-E50C-4E7E-B42D-AD456EBC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3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633B-2065-4EE0-B565-CDF2E87D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12CB-D92A-4579-AF7D-72B14AE13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A900-885F-400D-A6EC-E9E202D1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7635-390B-40B3-90F6-FA339261B81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F100E-8F17-4430-B2D6-BB8F0EA0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49A59-8FD5-462E-969B-62DB9838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F0AB-E50C-4E7E-B42D-AD456EBC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5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297E-8B6D-4D03-9847-516492BA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A614-7BF3-484E-8BCC-EECF210BB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88CEC-A411-41A9-822C-6D5DAEB44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194B3-3C92-4257-9C60-EF3C67A5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7635-390B-40B3-90F6-FA339261B81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90872-C6F7-4819-8502-0C13F4F1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DAE51-C998-48E7-9D1A-AD900C25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F0AB-E50C-4E7E-B42D-AD456EBC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3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3DBC-0B8A-4AE1-9933-0916D232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C0769-F090-4080-8E40-006891BEB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27948-6181-48DF-8A51-8BFEA89DB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DDAED-686C-4DCF-89A7-B1ADE9A27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83D6D-878A-450B-9A82-80F9F74B5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36DF4-B5C8-41BE-BC63-A5AF44D1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7635-390B-40B3-90F6-FA339261B81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6DB4F-4774-45F3-BDF3-101B69BA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2A290-E7AD-438F-A31D-F44106ED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F0AB-E50C-4E7E-B42D-AD456EBC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0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A7E5-9A78-471C-B024-6A7E906A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4A563-6C6A-4455-A0DE-617461E8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7635-390B-40B3-90F6-FA339261B81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46C1A-D815-401C-ABE5-1AD9A629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0691E-FCD9-42C4-B22E-D33D88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F0AB-E50C-4E7E-B42D-AD456EBC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18C07-A63C-40EC-9F85-4314CA83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7635-390B-40B3-90F6-FA339261B81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247AB-3F7B-45C2-B4CD-B2F9A6CF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02E-85CE-4D2A-85DD-5A8F4C8F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F0AB-E50C-4E7E-B42D-AD456EBC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1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3426-9DB0-4498-8FAF-BB3BFB8B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D47F-09FB-4356-8EFD-4D495E0F0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3E2A2-D2C5-4B36-9381-89A864824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60FE6-E1C5-43A3-BBB0-20AA7956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7635-390B-40B3-90F6-FA339261B81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DB045-991B-457E-9D2E-532541FC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69C29-098A-49E5-8DC6-1E5E098A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F0AB-E50C-4E7E-B42D-AD456EBC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0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0C7A-732E-49EF-9703-3AC5AE69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D33EE-0B2D-46E1-AF38-CF7021A5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67C85-E900-46C8-B5BF-D5D835815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A21EA-797B-414D-8416-484A80E8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7635-390B-40B3-90F6-FA339261B81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776A9-52B7-4C25-AAD8-9EE2EC9E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F9892-AD0A-433A-818A-5DA2DEF2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F0AB-E50C-4E7E-B42D-AD456EBC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0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9AC5F-5CE6-49C8-8CD5-6982DC38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30010-26F3-401D-B3A8-41596F99B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C02E-ED6F-4BF3-B2CD-3EA8CCFDE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A7635-390B-40B3-90F6-FA339261B81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6BA7-5669-4CF3-BBE0-57DD5C099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8701F-CE24-4895-A0BB-0F33E6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4F0AB-E50C-4E7E-B42D-AD456EBC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7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desktop/Sync/interlocked-variable-acces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desktop/Sync/synchronization-functions#interlocked-functi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desktop/Sync/synchronization-functions#critical-section-functio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E826-9948-4EF4-B6E6-DC5EADE8F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Механизмы синхронизации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E30A8-1F50-4662-9E08-C8515BC64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Используются для выполнения операций над разделяемыми переменными</a:t>
            </a:r>
          </a:p>
          <a:p>
            <a:pPr lvl="1"/>
            <a:r>
              <a:rPr lang="ru-RU" dirty="0"/>
              <a:t>все возвращают предыдущее значение</a:t>
            </a:r>
          </a:p>
          <a:p>
            <a:r>
              <a:rPr lang="ru-RU" dirty="0"/>
              <a:t>Выполняются всегда атомарно!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A00DE-377A-4B02-8EEC-1070CD43474E}"/>
              </a:ext>
            </a:extLst>
          </p:cNvPr>
          <p:cNvSpPr/>
          <p:nvPr/>
        </p:nvSpPr>
        <p:spPr>
          <a:xfrm>
            <a:off x="7558365" y="5615001"/>
            <a:ext cx="273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Interlocked Variable Access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B799-C091-4FBD-8D32-5CAAC603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Interlocked</a:t>
            </a:r>
            <a:r>
              <a:rPr lang="ru-RU" dirty="0"/>
              <a:t>-функции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706C91-1360-484A-B1EA-A6F46F0CA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299959"/>
              </p:ext>
            </p:extLst>
          </p:nvPr>
        </p:nvGraphicFramePr>
        <p:xfrm>
          <a:off x="838200" y="1825625"/>
          <a:ext cx="9516533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5133">
                  <a:extLst>
                    <a:ext uri="{9D8B030D-6E8A-4147-A177-3AD203B41FA5}">
                      <a16:colId xmlns:a16="http://schemas.microsoft.com/office/drawing/2014/main" val="405893069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231525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93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nsolas" panose="020B0609020204030204" pitchFamily="49" charset="0"/>
                        </a:rPr>
                        <a:t>LONG </a:t>
                      </a:r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InterlockedIncrement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(PLONG </a:t>
                      </a:r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plAddend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); </a:t>
                      </a:r>
                    </a:p>
                    <a:p>
                      <a:r>
                        <a:rPr lang="en-US" sz="1200" b="1" dirty="0">
                          <a:latin typeface="Consolas" panose="020B0609020204030204" pitchFamily="49" charset="0"/>
                        </a:rPr>
                        <a:t>LONG </a:t>
                      </a:r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InterlockedDecrement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(PLONG </a:t>
                      </a:r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plAddend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увеличение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уменьшение на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5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nsolas" panose="020B0609020204030204" pitchFamily="49" charset="0"/>
                        </a:rPr>
                        <a:t>LONG </a:t>
                      </a:r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InterlockedExchange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(PLONG </a:t>
                      </a:r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plTarget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, LONG </a:t>
                      </a:r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lValue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); </a:t>
                      </a:r>
                    </a:p>
                    <a:p>
                      <a:r>
                        <a:rPr lang="en-US" sz="1200" b="1" dirty="0">
                          <a:latin typeface="Consolas" panose="020B0609020204030204" pitchFamily="49" charset="0"/>
                        </a:rPr>
                        <a:t>PVOID </a:t>
                      </a:r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InterlockedExchangePointer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(PVOID* </a:t>
                      </a:r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ppvTarget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, PVOID* </a:t>
                      </a:r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pvValue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устанавливает значение в переменную и возвращает предыдущее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46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nsolas" panose="020B0609020204030204" pitchFamily="49" charset="0"/>
                        </a:rPr>
                        <a:t>LONG </a:t>
                      </a:r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InterlockedExchangeAdd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( PLONG </a:t>
                      </a:r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plAddend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, LONG Increment);</a:t>
                      </a:r>
                    </a:p>
                    <a:p>
                      <a:endParaRPr lang="en-US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увеличивает переменную и возвращает предыдущее 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24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nsolas" panose="020B0609020204030204" pitchFamily="49" charset="0"/>
                        </a:rPr>
                        <a:t>LONG </a:t>
                      </a:r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InterlockedAnd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(LONG volatile *Destination, LONG Value);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1" dirty="0">
                          <a:latin typeface="Consolas" panose="020B0609020204030204" pitchFamily="49" charset="0"/>
                        </a:rPr>
                        <a:t>LONG </a:t>
                      </a:r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InterlockedOr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(LONG volatile *Destination, LONG Value);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1" dirty="0">
                          <a:latin typeface="Consolas" panose="020B0609020204030204" pitchFamily="49" charset="0"/>
                        </a:rPr>
                        <a:t>LONG </a:t>
                      </a:r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InterlockedXor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(LONG volatile *Destination, LONG Value);</a:t>
                      </a:r>
                      <a:endParaRPr lang="ru-RU" sz="12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выполняют соответствующие побитовые операции и возвращают исходное 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5596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0D58324-5822-4FFF-B1AA-F5315DFE3DD4}"/>
              </a:ext>
            </a:extLst>
          </p:cNvPr>
          <p:cNvSpPr/>
          <p:nvPr/>
        </p:nvSpPr>
        <p:spPr>
          <a:xfrm>
            <a:off x="8152720" y="5915345"/>
            <a:ext cx="220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Interlocked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9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Критические секции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моменты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Блокирует вхождение нескольких потоков в одну критическую область</a:t>
            </a:r>
          </a:p>
          <a:p>
            <a:pPr lvl="1"/>
            <a:r>
              <a:rPr lang="ru-RU" dirty="0"/>
              <a:t>для каждой критической области свой объект </a:t>
            </a:r>
            <a:r>
              <a:rPr lang="en-US" dirty="0"/>
              <a:t>CRITICAL_SECTION</a:t>
            </a:r>
          </a:p>
          <a:p>
            <a:r>
              <a:rPr lang="ru-RU" dirty="0"/>
              <a:t>Работают без переключения в режим ядра (т.е. максимально быстро)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337A0C-A62C-431A-8B78-5B5EC786F2BD}"/>
              </a:ext>
            </a:extLst>
          </p:cNvPr>
          <p:cNvGrpSpPr/>
          <p:nvPr/>
        </p:nvGrpSpPr>
        <p:grpSpPr>
          <a:xfrm>
            <a:off x="1229827" y="2760783"/>
            <a:ext cx="3215054" cy="2708031"/>
            <a:chOff x="2016370" y="2760785"/>
            <a:chExt cx="3215054" cy="270803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A0D31-510E-4FEB-B01E-F739AB717685}"/>
                </a:ext>
              </a:extLst>
            </p:cNvPr>
            <p:cNvSpPr/>
            <p:nvPr/>
          </p:nvSpPr>
          <p:spPr>
            <a:xfrm>
              <a:off x="2016370" y="2760785"/>
              <a:ext cx="3215054" cy="27080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>
                  <a:latin typeface="Consolas" pitchFamily="49" charset="0"/>
                  <a:cs typeface="Consolas" pitchFamily="49" charset="0"/>
                </a:rPr>
                <a:t>Procedure 1</a:t>
              </a:r>
              <a:endParaRPr lang="en-US" sz="12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D54864A-3F4B-4E43-A501-3E00269B2E05}"/>
                </a:ext>
              </a:extLst>
            </p:cNvPr>
            <p:cNvSpPr/>
            <p:nvPr/>
          </p:nvSpPr>
          <p:spPr>
            <a:xfrm>
              <a:off x="2331428" y="3429000"/>
              <a:ext cx="2584938" cy="31212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Enter</a:t>
              </a:r>
              <a:r>
                <a:rPr lang="ru-RU" sz="12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Critical Section A</a:t>
              </a:r>
              <a:endParaRPr lang="en-US" sz="12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89AA556-0916-4373-AEFB-9455BF48143C}"/>
                </a:ext>
              </a:extLst>
            </p:cNvPr>
            <p:cNvSpPr/>
            <p:nvPr/>
          </p:nvSpPr>
          <p:spPr>
            <a:xfrm>
              <a:off x="2331428" y="4936881"/>
              <a:ext cx="2584938" cy="31212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Leave</a:t>
              </a:r>
              <a:r>
                <a:rPr lang="ru-RU" sz="12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Critical Section A</a:t>
              </a:r>
              <a:endParaRPr 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DE044D-4009-4575-8FAC-71B8220DE286}"/>
                </a:ext>
              </a:extLst>
            </p:cNvPr>
            <p:cNvSpPr txBox="1"/>
            <p:nvPr/>
          </p:nvSpPr>
          <p:spPr>
            <a:xfrm>
              <a:off x="2646485" y="4154338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// Some code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548AE4-9AAF-44E5-BC4E-509C4A941F2B}"/>
              </a:ext>
            </a:extLst>
          </p:cNvPr>
          <p:cNvGrpSpPr/>
          <p:nvPr/>
        </p:nvGrpSpPr>
        <p:grpSpPr>
          <a:xfrm>
            <a:off x="7520355" y="2760784"/>
            <a:ext cx="3215054" cy="2708031"/>
            <a:chOff x="2016370" y="2760785"/>
            <a:chExt cx="3215054" cy="270803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C3E31DC-8D73-4C15-8B3B-0C57E4B779E1}"/>
                </a:ext>
              </a:extLst>
            </p:cNvPr>
            <p:cNvSpPr/>
            <p:nvPr/>
          </p:nvSpPr>
          <p:spPr>
            <a:xfrm>
              <a:off x="2016370" y="2760785"/>
              <a:ext cx="3215054" cy="27080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>
                  <a:latin typeface="Consolas" pitchFamily="49" charset="0"/>
                  <a:cs typeface="Consolas" pitchFamily="49" charset="0"/>
                </a:rPr>
                <a:t>Procedure 2</a:t>
              </a:r>
              <a:endParaRPr lang="en-US" sz="12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C778AF0-9FCD-452F-A39C-2368320B4069}"/>
                </a:ext>
              </a:extLst>
            </p:cNvPr>
            <p:cNvSpPr/>
            <p:nvPr/>
          </p:nvSpPr>
          <p:spPr>
            <a:xfrm>
              <a:off x="2331428" y="3429000"/>
              <a:ext cx="2584938" cy="31212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Enter</a:t>
              </a:r>
              <a:r>
                <a:rPr lang="ru-RU" sz="12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Critical Section A</a:t>
              </a:r>
              <a:endParaRPr lang="en-US" sz="1200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BC8160E-F302-40FC-92EA-F6090EB72957}"/>
                </a:ext>
              </a:extLst>
            </p:cNvPr>
            <p:cNvSpPr/>
            <p:nvPr/>
          </p:nvSpPr>
          <p:spPr>
            <a:xfrm>
              <a:off x="2331428" y="4936881"/>
              <a:ext cx="2584938" cy="31212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Leave</a:t>
              </a:r>
              <a:r>
                <a:rPr lang="ru-RU" sz="12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Critical Section A</a:t>
              </a:r>
              <a:endParaRPr lang="en-US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B4A7B5-67A9-4DDF-8478-9A4B1024DCFD}"/>
                </a:ext>
              </a:extLst>
            </p:cNvPr>
            <p:cNvSpPr txBox="1"/>
            <p:nvPr/>
          </p:nvSpPr>
          <p:spPr>
            <a:xfrm>
              <a:off x="2646485" y="4154338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// Some code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264402D-4AA7-4453-98FA-E504838D852C}"/>
              </a:ext>
            </a:extLst>
          </p:cNvPr>
          <p:cNvSpPr/>
          <p:nvPr/>
        </p:nvSpPr>
        <p:spPr>
          <a:xfrm>
            <a:off x="5257252" y="3516934"/>
            <a:ext cx="1450731" cy="7737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nsolas" pitchFamily="49" charset="0"/>
                <a:cs typeface="Consolas" pitchFamily="49" charset="0"/>
              </a:rPr>
              <a:t>CRITICAL_SECTION </a:t>
            </a:r>
          </a:p>
          <a:p>
            <a:pPr algn="ctr"/>
            <a:endParaRPr lang="en-US" sz="105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50" dirty="0">
                <a:latin typeface="Consolas" pitchFamily="49" charset="0"/>
                <a:cs typeface="Consolas" pitchFamily="49" charset="0"/>
              </a:rPr>
              <a:t>A</a:t>
            </a:r>
            <a:endParaRPr lang="en-US" sz="105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21B73EC-C8FF-469B-A4E0-7036B454024D}"/>
              </a:ext>
            </a:extLst>
          </p:cNvPr>
          <p:cNvSpPr/>
          <p:nvPr/>
        </p:nvSpPr>
        <p:spPr>
          <a:xfrm>
            <a:off x="2577189" y="1585182"/>
            <a:ext cx="484632" cy="172072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F5428C-54A9-4B0A-80B5-01E2952C35AB}"/>
              </a:ext>
            </a:extLst>
          </p:cNvPr>
          <p:cNvSpPr txBox="1"/>
          <p:nvPr/>
        </p:nvSpPr>
        <p:spPr>
          <a:xfrm>
            <a:off x="3064118" y="1793574"/>
            <a:ext cx="101361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53EDAFF4-5135-4293-9A50-FF23738BE24F}"/>
              </a:ext>
            </a:extLst>
          </p:cNvPr>
          <p:cNvSpPr/>
          <p:nvPr/>
        </p:nvSpPr>
        <p:spPr>
          <a:xfrm rot="857310">
            <a:off x="4326721" y="3562724"/>
            <a:ext cx="866434" cy="25722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A4D60F5F-E97C-4A01-9F10-D985FD4281C0}"/>
              </a:ext>
            </a:extLst>
          </p:cNvPr>
          <p:cNvSpPr/>
          <p:nvPr/>
        </p:nvSpPr>
        <p:spPr>
          <a:xfrm>
            <a:off x="2577189" y="3903785"/>
            <a:ext cx="484632" cy="9074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9B90CC9B-EB3F-45A9-851E-F563B955E79C}"/>
              </a:ext>
            </a:extLst>
          </p:cNvPr>
          <p:cNvSpPr/>
          <p:nvPr/>
        </p:nvSpPr>
        <p:spPr>
          <a:xfrm rot="18918460">
            <a:off x="4108796" y="4355821"/>
            <a:ext cx="1186189" cy="25722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9F550C7-727D-4CBD-A615-50C42FF4DFB8}"/>
              </a:ext>
            </a:extLst>
          </p:cNvPr>
          <p:cNvSpPr/>
          <p:nvPr/>
        </p:nvSpPr>
        <p:spPr>
          <a:xfrm>
            <a:off x="2577189" y="5330716"/>
            <a:ext cx="484632" cy="9074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8CDA447-5D89-441D-A0D3-C53D54B8EA51}"/>
              </a:ext>
            </a:extLst>
          </p:cNvPr>
          <p:cNvSpPr/>
          <p:nvPr/>
        </p:nvSpPr>
        <p:spPr>
          <a:xfrm>
            <a:off x="8887865" y="1608993"/>
            <a:ext cx="484632" cy="172072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04E0BD89-1D8C-41A3-89E3-A1DA5A9DC812}"/>
              </a:ext>
            </a:extLst>
          </p:cNvPr>
          <p:cNvSpPr/>
          <p:nvPr/>
        </p:nvSpPr>
        <p:spPr>
          <a:xfrm>
            <a:off x="8887865" y="3927596"/>
            <a:ext cx="484632" cy="9074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212B68E6-459C-40FB-97DE-6F871AE6EAF0}"/>
              </a:ext>
            </a:extLst>
          </p:cNvPr>
          <p:cNvSpPr/>
          <p:nvPr/>
        </p:nvSpPr>
        <p:spPr>
          <a:xfrm>
            <a:off x="8887865" y="5354527"/>
            <a:ext cx="484632" cy="9074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7716D2F5-B566-42CA-A03D-6C971DE9DDE6}"/>
              </a:ext>
            </a:extLst>
          </p:cNvPr>
          <p:cNvSpPr/>
          <p:nvPr/>
        </p:nvSpPr>
        <p:spPr>
          <a:xfrm rot="2726189" flipH="1">
            <a:off x="6633489" y="4558607"/>
            <a:ext cx="1143616" cy="257225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2D706E-0D5A-4CC2-B7DE-884FFB072D16}"/>
              </a:ext>
            </a:extLst>
          </p:cNvPr>
          <p:cNvSpPr txBox="1"/>
          <p:nvPr/>
        </p:nvSpPr>
        <p:spPr>
          <a:xfrm>
            <a:off x="9406740" y="1798718"/>
            <a:ext cx="101361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2963B10-4E4F-4A86-97BD-396FD20E3EE8}"/>
              </a:ext>
            </a:extLst>
          </p:cNvPr>
          <p:cNvSpPr/>
          <p:nvPr/>
        </p:nvSpPr>
        <p:spPr>
          <a:xfrm rot="9956447">
            <a:off x="6819587" y="3539407"/>
            <a:ext cx="631025" cy="2653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6C78C12-0482-4074-8149-EDA715B0CC4F}"/>
              </a:ext>
            </a:extLst>
          </p:cNvPr>
          <p:cNvSpPr/>
          <p:nvPr/>
        </p:nvSpPr>
        <p:spPr>
          <a:xfrm rot="20683757">
            <a:off x="7180589" y="3632147"/>
            <a:ext cx="631025" cy="2653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 descr="Hourglass">
            <a:extLst>
              <a:ext uri="{FF2B5EF4-FFF2-40B4-BE49-F238E27FC236}">
                <a16:creationId xmlns:a16="http://schemas.microsoft.com/office/drawing/2014/main" id="{30D58B94-6947-4AA7-ACFF-FC187150C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0919" y="3059245"/>
            <a:ext cx="410662" cy="410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mph" presetSubtype="2" decel="19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1969-32A0-4BFA-9586-DCE8400C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работы с критическими секциями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FE8475-10E8-4FCD-895C-7186FF346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395146"/>
              </p:ext>
            </p:extLst>
          </p:nvPr>
        </p:nvGraphicFramePr>
        <p:xfrm>
          <a:off x="838200" y="1825625"/>
          <a:ext cx="1051560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519572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06903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9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InitializeCriticalSection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(PCRITICAL_SECTION pcs);</a:t>
                      </a:r>
                    </a:p>
                    <a:p>
                      <a:r>
                        <a:rPr lang="en-US" sz="1200" b="1" dirty="0"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200" b="1" dirty="0" err="1">
                          <a:latin typeface="Consolas" panose="020B0609020204030204" pitchFamily="49" charset="0"/>
                        </a:rPr>
                        <a:t>DeleteCriticalSection</a:t>
                      </a:r>
                      <a:r>
                        <a:rPr lang="en-US" sz="1200" b="1" dirty="0">
                          <a:latin typeface="Consolas" panose="020B0609020204030204" pitchFamily="49" charset="0"/>
                        </a:rPr>
                        <a:t>(PCRITICAL_SECTION pcs);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Инициализировать </a:t>
                      </a:r>
                      <a:r>
                        <a:rPr lang="en-US" dirty="0"/>
                        <a:t>/ </a:t>
                      </a:r>
                      <a:r>
                        <a:rPr lang="ru-RU" dirty="0"/>
                        <a:t>очистить (после завершения работы) секцию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6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VOID </a:t>
                      </a:r>
                      <a:r>
                        <a:rPr lang="en-US" sz="1200" b="1" dirty="0" err="1">
                          <a:latin typeface="Consolas" panose="020B0609020204030204" pitchFamily="49" charset="0"/>
                          <a:cs typeface="Courier New" pitchFamily="49" charset="0"/>
                        </a:rPr>
                        <a:t>EnterCriticalSection</a:t>
                      </a:r>
                      <a:r>
                        <a:rPr lang="en-US" sz="12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(PCRITICAL_SECTION pcs);</a:t>
                      </a:r>
                      <a:endParaRPr lang="ru-RU" sz="1200" b="1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2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BOOL </a:t>
                      </a:r>
                      <a:r>
                        <a:rPr lang="en-US" sz="1200" b="1" dirty="0" err="1">
                          <a:latin typeface="Consolas" panose="020B0609020204030204" pitchFamily="49" charset="0"/>
                          <a:cs typeface="Courier New" pitchFamily="49" charset="0"/>
                        </a:rPr>
                        <a:t>TryEnterCriticalSection</a:t>
                      </a:r>
                      <a:r>
                        <a:rPr lang="en-US" sz="12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(PCRITICAL_SECTION pcs);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 попытаться войти в критическую секцию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24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VOID </a:t>
                      </a:r>
                      <a:r>
                        <a:rPr lang="en-US" sz="1200" b="1" dirty="0" err="1">
                          <a:latin typeface="Consolas" panose="020B0609020204030204" pitchFamily="49" charset="0"/>
                          <a:cs typeface="Courier New" pitchFamily="49" charset="0"/>
                        </a:rPr>
                        <a:t>LeaveCriticalSection</a:t>
                      </a:r>
                      <a:r>
                        <a:rPr lang="en-US" sz="1200" b="1" dirty="0">
                          <a:latin typeface="Consolas" panose="020B0609020204030204" pitchFamily="49" charset="0"/>
                          <a:cs typeface="Courier New" pitchFamily="49" charset="0"/>
                        </a:rPr>
                        <a:t>(PCRITICAL_SECTION pcs);</a:t>
                      </a:r>
                      <a:endParaRPr lang="ru-RU" sz="1200" b="1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Выйти из критической секции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62963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75412A9-09F8-458E-B7FA-8C4EA13A1034}"/>
              </a:ext>
            </a:extLst>
          </p:cNvPr>
          <p:cNvSpPr/>
          <p:nvPr/>
        </p:nvSpPr>
        <p:spPr>
          <a:xfrm>
            <a:off x="7948196" y="5899303"/>
            <a:ext cx="2487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Critical section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3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EA4392-077B-472F-80B5-35FC862FE870}"/>
              </a:ext>
            </a:extLst>
          </p:cNvPr>
          <p:cNvSpPr/>
          <p:nvPr/>
        </p:nvSpPr>
        <p:spPr>
          <a:xfrm>
            <a:off x="417390" y="1822573"/>
            <a:ext cx="3278065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const int MAX_TIMES = 1000;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g_nIndex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0;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DWORD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g_dwTimes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[MAX_TIMES];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CRITICAL_SECTION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g_cs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6F9C9-E053-4745-A851-11033728ACC2}"/>
              </a:ext>
            </a:extLst>
          </p:cNvPr>
          <p:cNvSpPr/>
          <p:nvPr/>
        </p:nvSpPr>
        <p:spPr>
          <a:xfrm>
            <a:off x="417390" y="3104431"/>
            <a:ext cx="4805241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DWORD WINAPI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FirstThread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(PVOID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pvParam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for (BOOL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fContinue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TRUE;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fContinue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 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EnterCriticalSection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g_cs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if 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g_nIndex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 MAX_TIMES)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{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g_dwTimes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g_nIndex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GetTickCount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g_nIndex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}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else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fContinue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FALSE; 	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LeaveCriticalSection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g_cs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return(0);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AB79C-E718-4CD9-A2F3-E77D0908895C}"/>
              </a:ext>
            </a:extLst>
          </p:cNvPr>
          <p:cNvSpPr/>
          <p:nvPr/>
        </p:nvSpPr>
        <p:spPr>
          <a:xfrm>
            <a:off x="6509239" y="3104431"/>
            <a:ext cx="5122985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DWORD WINAPI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SecondThread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(PVOID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pvParam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for (BOOL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fContinue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TRUE;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fContinue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 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EnterCriticalSection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g_cs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if 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g_nIndex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 MAX_TIMES)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{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g_nIndex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++;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g_dwTimes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g_nIndex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- 1] 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GetTickCount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}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else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fContinue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FALSE;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LeaveCriticalSection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g_cs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return(0);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  <a:endParaRPr lang="ru-RU" sz="1200" dirty="0">
              <a:latin typeface="Consolas" panose="020B0609020204030204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ядра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сведения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Служат для синхронизации как внутри процесса, так и между процессами</a:t>
            </a:r>
          </a:p>
          <a:p>
            <a:r>
              <a:rPr lang="ru-RU" dirty="0"/>
              <a:t>К объектам ядра (объектам с сигнальным состоянием), относятся:</a:t>
            </a:r>
          </a:p>
          <a:p>
            <a:pPr lvl="1"/>
            <a:r>
              <a:rPr lang="ru-RU" dirty="0"/>
              <a:t>процессы </a:t>
            </a:r>
          </a:p>
          <a:p>
            <a:pPr lvl="1"/>
            <a:r>
              <a:rPr lang="ru-RU" dirty="0"/>
              <a:t>потоки </a:t>
            </a:r>
          </a:p>
          <a:p>
            <a:pPr lvl="1"/>
            <a:r>
              <a:rPr lang="ru-RU" dirty="0"/>
              <a:t>задания </a:t>
            </a:r>
          </a:p>
          <a:p>
            <a:pPr lvl="1"/>
            <a:r>
              <a:rPr lang="ru-RU" dirty="0"/>
              <a:t>файлы </a:t>
            </a:r>
          </a:p>
          <a:p>
            <a:pPr lvl="1"/>
            <a:r>
              <a:rPr lang="ru-RU" dirty="0"/>
              <a:t>консольный ввод </a:t>
            </a:r>
          </a:p>
          <a:p>
            <a:pPr lvl="1"/>
            <a:r>
              <a:rPr lang="ru-RU" dirty="0"/>
              <a:t>уведомления об изменении файлов </a:t>
            </a:r>
          </a:p>
          <a:p>
            <a:pPr lvl="1"/>
            <a:r>
              <a:rPr lang="ru-RU" b="1" dirty="0"/>
              <a:t>события </a:t>
            </a:r>
          </a:p>
          <a:p>
            <a:pPr lvl="1"/>
            <a:r>
              <a:rPr lang="ru-RU" b="1" dirty="0"/>
              <a:t>ожидаемые таймеры </a:t>
            </a:r>
          </a:p>
          <a:p>
            <a:pPr lvl="1"/>
            <a:r>
              <a:rPr lang="ru-RU" b="1" dirty="0"/>
              <a:t>семафоры </a:t>
            </a:r>
          </a:p>
          <a:p>
            <a:pPr lvl="1"/>
            <a:r>
              <a:rPr lang="ru-RU" b="1" dirty="0" err="1"/>
              <a:t>мьютексы</a:t>
            </a:r>
            <a:r>
              <a:rPr lang="ru-RU" b="1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в сигнальное состояние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1472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Объект ядра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Процесс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Завершение последнего потока в процессе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Поток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Завершение этого потока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Файл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Завершение операции ввода-вывода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Событие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Установка события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Семафор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Уменьшение счетчика семафора на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Таймер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Истечение заданного времени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Мьютекс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Освобождение </a:t>
                      </a:r>
                      <a:r>
                        <a:rPr lang="ru-RU" dirty="0" err="1"/>
                        <a:t>мьютекса</a:t>
                      </a:r>
                      <a:r>
                        <a:rPr lang="ru-RU" dirty="0"/>
                        <a:t> потоком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с разделяемой памятью</a:t>
            </a:r>
          </a:p>
          <a:p>
            <a:pPr lvl="1"/>
            <a:r>
              <a:rPr lang="ru-RU" dirty="0"/>
              <a:t>избегание гонок</a:t>
            </a:r>
          </a:p>
          <a:p>
            <a:r>
              <a:rPr lang="ru-RU" dirty="0"/>
              <a:t>Синхронизация работы асинхронных частей</a:t>
            </a:r>
          </a:p>
          <a:p>
            <a:pPr lvl="1"/>
            <a:r>
              <a:rPr lang="ru-RU" dirty="0"/>
              <a:t>ожидание завершения</a:t>
            </a:r>
            <a:r>
              <a:rPr lang="en-US" dirty="0"/>
              <a:t> </a:t>
            </a:r>
            <a:r>
              <a:rPr lang="ru-RU" dirty="0"/>
              <a:t>операции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Ожидание сигнала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3429001"/>
            <a:ext cx="8229600" cy="2664296"/>
          </a:xfrm>
        </p:spPr>
        <p:txBody>
          <a:bodyPr/>
          <a:lstStyle/>
          <a:p>
            <a:r>
              <a:rPr lang="en-US" b="1" dirty="0" err="1"/>
              <a:t>hObject</a:t>
            </a:r>
            <a:r>
              <a:rPr lang="en-US" b="1" dirty="0"/>
              <a:t>/</a:t>
            </a:r>
            <a:r>
              <a:rPr lang="en-US" b="1" dirty="0" err="1"/>
              <a:t>phObjects</a:t>
            </a:r>
            <a:r>
              <a:rPr lang="en-US" dirty="0"/>
              <a:t> – </a:t>
            </a:r>
            <a:r>
              <a:rPr lang="ru-RU" dirty="0" err="1"/>
              <a:t>хэндл</a:t>
            </a:r>
            <a:r>
              <a:rPr lang="ru-RU" dirty="0"/>
              <a:t> объекта (массив </a:t>
            </a:r>
            <a:r>
              <a:rPr lang="ru-RU" dirty="0" err="1"/>
              <a:t>хэндлов</a:t>
            </a:r>
            <a:r>
              <a:rPr lang="ru-RU" dirty="0"/>
              <a:t>), которого нужно ждать</a:t>
            </a:r>
          </a:p>
          <a:p>
            <a:r>
              <a:rPr lang="en-US" b="1" dirty="0" err="1"/>
              <a:t>dwMilliseconds</a:t>
            </a:r>
            <a:r>
              <a:rPr lang="ru-RU" dirty="0"/>
              <a:t> – время в течении которого нужно ждать (специальное значение </a:t>
            </a:r>
            <a:r>
              <a:rPr lang="en-US" dirty="0"/>
              <a:t>INFINITE</a:t>
            </a:r>
            <a:r>
              <a:rPr lang="ru-RU" dirty="0"/>
              <a:t> – ждать неограниченно долго)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1412777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WaitForSingleObject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HANDLE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hObject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DWORD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dwMilliseconds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  <a:endParaRPr lang="ru-R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063552" y="1916833"/>
            <a:ext cx="71287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WaitForMultipleObjects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dwCount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CONST HANDLE*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phObjects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fWaitAll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dwMilliseconds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  <a:endParaRPr lang="ru-RU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4294967295"/>
          </p:nvPr>
        </p:nvSpPr>
        <p:spPr>
          <a:xfrm>
            <a:off x="4441222" y="1591710"/>
            <a:ext cx="6778625" cy="446257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HANDLE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hProcess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CreateProcess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(…);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DWORD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WaitForSingleObject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hProcess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5000);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switch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dw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case WAIT_OBJECT_0: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// 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процесс завершается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break;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case WAIT_TIMEOUT: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// 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процесс не завершился в течение 5000 мс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break;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case WAIT_FAILED: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// 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неправильный вызов функции (неверный описатель?)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break;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CloseHandle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hProcess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4294967295"/>
          </p:nvPr>
        </p:nvSpPr>
        <p:spPr>
          <a:xfrm>
            <a:off x="4698283" y="725771"/>
            <a:ext cx="6871284" cy="590603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HANDLE h[3];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h[0] = hProcess1;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h[1] = hProcess2;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h[2] = hProcess3;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DWORD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WaitForMultipleObjects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(3, h, FALSE, 5000);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switch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case WAIT_FAILED: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// 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неправильный вызов функции (неверный описатель?)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break;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case WAIT_TIMEOUT: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// 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ни один из объектов не освободился в течение 5000 </a:t>
            </a:r>
            <a:r>
              <a:rPr lang="ru-RU" sz="1400" dirty="0" err="1">
                <a:latin typeface="Consolas" pitchFamily="49" charset="0"/>
                <a:cs typeface="Consolas" pitchFamily="49" charset="0"/>
              </a:rPr>
              <a:t>мс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break;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case WAIT_OBJECT_0 + 0: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// 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завершился процесс, идентифицируемый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h[0],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// 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т.е. </a:t>
            </a:r>
            <a:r>
              <a:rPr lang="ru-RU" sz="1400" dirty="0" err="1">
                <a:latin typeface="Consolas" pitchFamily="49" charset="0"/>
                <a:cs typeface="Consolas" pitchFamily="49" charset="0"/>
              </a:rPr>
              <a:t>хэндлом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hProcess1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break;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case WAIT_OBJECT_0 + 1: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// 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завершился процесс, идентифицируемый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h[1],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// 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т.е. </a:t>
            </a:r>
            <a:r>
              <a:rPr lang="ru-RU" sz="1400" dirty="0" err="1">
                <a:latin typeface="Consolas" pitchFamily="49" charset="0"/>
                <a:cs typeface="Consolas" pitchFamily="49" charset="0"/>
              </a:rPr>
              <a:t>хэндлом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hProcess2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break;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case WAIT_OBJECT_0 + 2: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// 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завершился процесс, идентифицируемый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h[2], 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// 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т.е. </a:t>
            </a:r>
            <a:r>
              <a:rPr lang="ru-RU" sz="1400" dirty="0" err="1">
                <a:latin typeface="Consolas" pitchFamily="49" charset="0"/>
                <a:cs typeface="Consolas" pitchFamily="49" charset="0"/>
              </a:rPr>
              <a:t>хэндлом</a:t>
            </a:r>
            <a:r>
              <a:rPr lang="ru-R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hProcess3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		break;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Синхронизация внутри и между процессами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Большинство объектов синхронизации имеют 2 формы создания (именованная и неименованная)</a:t>
            </a:r>
          </a:p>
          <a:p>
            <a:r>
              <a:rPr lang="ru-RU" dirty="0"/>
              <a:t>Для доступа используются</a:t>
            </a:r>
          </a:p>
          <a:p>
            <a:pPr lvl="1"/>
            <a:r>
              <a:rPr lang="ru-RU" dirty="0"/>
              <a:t>в рамках одного процесса – </a:t>
            </a:r>
            <a:r>
              <a:rPr lang="ru-RU" dirty="0" err="1"/>
              <a:t>хэндлы</a:t>
            </a:r>
            <a:endParaRPr lang="ru-RU" dirty="0"/>
          </a:p>
          <a:p>
            <a:pPr lvl="1"/>
            <a:r>
              <a:rPr lang="ru-RU" dirty="0"/>
              <a:t>между процессами – имена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Мьютексы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3717033"/>
            <a:ext cx="8229600" cy="240913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По смыслу – аналогичен критической секции (разрешает только 1 потоку войти в защищаемую область)</a:t>
            </a:r>
          </a:p>
          <a:p>
            <a:r>
              <a:rPr lang="ru-RU" dirty="0"/>
              <a:t>Функции для работы:</a:t>
            </a:r>
          </a:p>
          <a:p>
            <a:pPr lvl="1"/>
            <a:r>
              <a:rPr lang="en-US" b="1" dirty="0" err="1"/>
              <a:t>CreateMutex</a:t>
            </a:r>
            <a:r>
              <a:rPr lang="en-US" b="1" dirty="0"/>
              <a:t> </a:t>
            </a:r>
            <a:r>
              <a:rPr lang="ru-RU" b="1" dirty="0"/>
              <a:t>() </a:t>
            </a:r>
            <a:r>
              <a:rPr lang="ru-RU" dirty="0"/>
              <a:t>– создание</a:t>
            </a:r>
          </a:p>
          <a:p>
            <a:pPr lvl="1"/>
            <a:r>
              <a:rPr lang="en-US" b="1" dirty="0" err="1"/>
              <a:t>OpenMutex</a:t>
            </a:r>
            <a:r>
              <a:rPr lang="ru-RU" b="1" dirty="0"/>
              <a:t>() </a:t>
            </a:r>
            <a:r>
              <a:rPr lang="ru-RU" dirty="0"/>
              <a:t>– открытие существующего по имени</a:t>
            </a:r>
          </a:p>
          <a:p>
            <a:pPr lvl="1"/>
            <a:r>
              <a:rPr lang="en-US" b="1" dirty="0"/>
              <a:t>Wait*-</a:t>
            </a:r>
            <a:r>
              <a:rPr lang="ru-RU" dirty="0"/>
              <a:t>функции – для захвата области</a:t>
            </a:r>
            <a:endParaRPr lang="en-US" dirty="0"/>
          </a:p>
          <a:p>
            <a:pPr lvl="1"/>
            <a:r>
              <a:rPr lang="en-US" b="1" dirty="0" err="1"/>
              <a:t>ReleaseMutex</a:t>
            </a:r>
            <a:r>
              <a:rPr lang="ru-RU" b="1" dirty="0"/>
              <a:t>() </a:t>
            </a:r>
            <a:r>
              <a:rPr lang="ru-RU" dirty="0"/>
              <a:t>– для освобождения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5560" y="1340769"/>
            <a:ext cx="64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HANDLE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CreateMutex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PSECURITY_ATTRIBUTES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psa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bInitialOwner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PCTSTR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pszName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560" y="2420889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HANDLE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OpenMutex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fdwAccess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bInheritHandle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PCTSTR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pszName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2204865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ReleaseMutex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(HANDLE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hMutex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3789041"/>
            <a:ext cx="8229600" cy="233712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Уведомление о наступлении события</a:t>
            </a:r>
          </a:p>
          <a:p>
            <a:r>
              <a:rPr lang="ru-RU" dirty="0"/>
              <a:t>Бывают </a:t>
            </a:r>
          </a:p>
          <a:p>
            <a:pPr lvl="1"/>
            <a:r>
              <a:rPr lang="ru-RU" dirty="0"/>
              <a:t>с автоматическим сбросом</a:t>
            </a:r>
          </a:p>
          <a:p>
            <a:pPr lvl="1"/>
            <a:r>
              <a:rPr lang="ru-RU" dirty="0"/>
              <a:t>с ручным сбросом</a:t>
            </a:r>
          </a:p>
          <a:p>
            <a:r>
              <a:rPr lang="ru-RU" dirty="0"/>
              <a:t>Функции</a:t>
            </a:r>
          </a:p>
          <a:p>
            <a:pPr lvl="1"/>
            <a:r>
              <a:rPr lang="en-US" b="1" dirty="0" err="1"/>
              <a:t>CreateEvent</a:t>
            </a:r>
            <a:r>
              <a:rPr lang="ru-RU" b="1" dirty="0"/>
              <a:t>()</a:t>
            </a:r>
            <a:r>
              <a:rPr lang="en-US" b="1" dirty="0"/>
              <a:t>/ </a:t>
            </a:r>
            <a:r>
              <a:rPr lang="en-US" b="1" dirty="0" err="1"/>
              <a:t>OpenEvent</a:t>
            </a:r>
            <a:r>
              <a:rPr lang="ru-RU" b="1" dirty="0"/>
              <a:t>()</a:t>
            </a:r>
          </a:p>
          <a:p>
            <a:pPr lvl="1"/>
            <a:r>
              <a:rPr lang="en-US" b="1" dirty="0" err="1"/>
              <a:t>SetEvent</a:t>
            </a:r>
            <a:r>
              <a:rPr lang="en-US" b="1" dirty="0"/>
              <a:t>() </a:t>
            </a:r>
            <a:r>
              <a:rPr lang="en-US" dirty="0"/>
              <a:t>– </a:t>
            </a:r>
            <a:r>
              <a:rPr lang="ru-RU" dirty="0"/>
              <a:t>установка события (в сигнальное состояние)</a:t>
            </a:r>
          </a:p>
          <a:p>
            <a:pPr lvl="1"/>
            <a:r>
              <a:rPr lang="en-US" b="1" dirty="0" err="1"/>
              <a:t>ResetEvent</a:t>
            </a:r>
            <a:r>
              <a:rPr lang="en-US" b="1" dirty="0"/>
              <a:t>() </a:t>
            </a:r>
            <a:r>
              <a:rPr lang="en-US" dirty="0"/>
              <a:t>– </a:t>
            </a:r>
            <a:r>
              <a:rPr lang="ru-RU" dirty="0"/>
              <a:t>сброс события (для ручного сброса)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5560" y="1340769"/>
            <a:ext cx="47525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HANDLE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CreateEvent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PSECURITY_ATTRIBUTES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psa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bManualReset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bInitialState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PCTSTR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pszName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560" y="2564905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HANDLE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OpenEvent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DWORD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fdwAccess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fInherit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PCTSTR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pszName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0016" y="1988841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SetEvent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(HANDLE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hEvent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0016" y="2492897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ResetEvent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(HANDLE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hEvent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Семафоры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Предложены </a:t>
            </a:r>
            <a:r>
              <a:rPr lang="ru-RU" dirty="0" err="1"/>
              <a:t>Дейкстрой</a:t>
            </a:r>
            <a:r>
              <a:rPr lang="ru-RU" dirty="0"/>
              <a:t> (</a:t>
            </a:r>
            <a:r>
              <a:rPr lang="en-US" dirty="0"/>
              <a:t>E. W. </a:t>
            </a:r>
            <a:r>
              <a:rPr lang="en-US" dirty="0" err="1"/>
              <a:t>Dijkstra</a:t>
            </a:r>
            <a:r>
              <a:rPr lang="ru-RU" dirty="0"/>
              <a:t>) в 1965 году</a:t>
            </a:r>
          </a:p>
          <a:p>
            <a:r>
              <a:rPr lang="ru-RU" dirty="0"/>
              <a:t>Идея</a:t>
            </a:r>
          </a:p>
          <a:p>
            <a:pPr lvl="1"/>
            <a:r>
              <a:rPr lang="ru-RU" dirty="0"/>
              <a:t>Есть переменная </a:t>
            </a:r>
            <a:r>
              <a:rPr lang="en-US" dirty="0"/>
              <a:t>R </a:t>
            </a:r>
            <a:r>
              <a:rPr lang="ru-RU" dirty="0"/>
              <a:t>для подсчета количества захвативших ресурс</a:t>
            </a:r>
          </a:p>
          <a:p>
            <a:pPr lvl="1"/>
            <a:r>
              <a:rPr lang="ru-RU" dirty="0"/>
              <a:t>Операция </a:t>
            </a:r>
            <a:r>
              <a:rPr lang="en-US" dirty="0"/>
              <a:t>down – </a:t>
            </a:r>
            <a:r>
              <a:rPr lang="ru-RU" dirty="0"/>
              <a:t>сравнивает </a:t>
            </a:r>
            <a:r>
              <a:rPr lang="en-US" dirty="0"/>
              <a:t>R</a:t>
            </a:r>
            <a:r>
              <a:rPr lang="ru-RU" dirty="0"/>
              <a:t> с 0</a:t>
            </a:r>
          </a:p>
          <a:p>
            <a:pPr lvl="2"/>
            <a:r>
              <a:rPr lang="ru-RU" dirty="0"/>
              <a:t>если </a:t>
            </a:r>
            <a:r>
              <a:rPr lang="en-US" dirty="0"/>
              <a:t>R &gt; 0 – </a:t>
            </a:r>
            <a:r>
              <a:rPr lang="ru-RU" dirty="0"/>
              <a:t>уменьшает </a:t>
            </a:r>
            <a:r>
              <a:rPr lang="en-US" dirty="0"/>
              <a:t>R</a:t>
            </a:r>
            <a:r>
              <a:rPr lang="ru-RU" dirty="0"/>
              <a:t> и возвращает управление</a:t>
            </a:r>
          </a:p>
          <a:p>
            <a:pPr lvl="2"/>
            <a:r>
              <a:rPr lang="ru-RU" dirty="0"/>
              <a:t>если </a:t>
            </a:r>
            <a:r>
              <a:rPr lang="en-US" dirty="0"/>
              <a:t>R = 0 </a:t>
            </a:r>
            <a:r>
              <a:rPr lang="ru-RU" dirty="0"/>
              <a:t>– блокирует процесс</a:t>
            </a:r>
          </a:p>
          <a:p>
            <a:pPr lvl="1"/>
            <a:r>
              <a:rPr lang="ru-RU" dirty="0"/>
              <a:t>Операция </a:t>
            </a:r>
            <a:r>
              <a:rPr lang="en-US" dirty="0"/>
              <a:t>up – </a:t>
            </a:r>
            <a:r>
              <a:rPr lang="ru-RU" dirty="0"/>
              <a:t>увеличивает значение</a:t>
            </a:r>
            <a:r>
              <a:rPr lang="en-US" dirty="0"/>
              <a:t> R</a:t>
            </a:r>
          </a:p>
          <a:p>
            <a:pPr lvl="2"/>
            <a:r>
              <a:rPr lang="ru-RU" dirty="0"/>
              <a:t>разрешает выполниться </a:t>
            </a:r>
            <a:r>
              <a:rPr lang="en-US" dirty="0"/>
              <a:t>down </a:t>
            </a:r>
            <a:r>
              <a:rPr lang="ru-RU" dirty="0"/>
              <a:t>(уменьшить </a:t>
            </a:r>
            <a:r>
              <a:rPr lang="en-US" dirty="0"/>
              <a:t>R</a:t>
            </a:r>
            <a:r>
              <a:rPr lang="ru-RU" dirty="0"/>
              <a:t> и вернуть управление)</a:t>
            </a:r>
          </a:p>
          <a:p>
            <a:pPr lvl="1"/>
            <a:r>
              <a:rPr lang="ru-RU" dirty="0"/>
              <a:t>Операции </a:t>
            </a:r>
            <a:r>
              <a:rPr lang="en-US" dirty="0"/>
              <a:t>down </a:t>
            </a:r>
            <a:r>
              <a:rPr lang="ru-RU" dirty="0"/>
              <a:t>и </a:t>
            </a:r>
            <a:r>
              <a:rPr lang="en-US" dirty="0"/>
              <a:t>up </a:t>
            </a:r>
            <a:r>
              <a:rPr lang="ru-RU" dirty="0"/>
              <a:t>– </a:t>
            </a:r>
            <a:r>
              <a:rPr lang="ru-RU" dirty="0" err="1"/>
              <a:t>атомарны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Семафоры в </a:t>
            </a:r>
            <a:r>
              <a:rPr lang="en-US" dirty="0"/>
              <a:t>Windows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3573017"/>
            <a:ext cx="8229600" cy="255314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Учитывает количество ресурсов – позволяет войти в защищаемую область </a:t>
            </a:r>
            <a:r>
              <a:rPr lang="en-US" dirty="0"/>
              <a:t>n</a:t>
            </a:r>
            <a:r>
              <a:rPr lang="ru-RU" dirty="0"/>
              <a:t> потоков</a:t>
            </a:r>
          </a:p>
          <a:p>
            <a:r>
              <a:rPr lang="ru-RU" dirty="0"/>
              <a:t>Функции</a:t>
            </a:r>
          </a:p>
          <a:p>
            <a:pPr lvl="1"/>
            <a:r>
              <a:rPr lang="en-US" b="1" dirty="0" err="1"/>
              <a:t>CreateSemaphore</a:t>
            </a:r>
            <a:r>
              <a:rPr lang="ru-RU" b="1" dirty="0"/>
              <a:t>() </a:t>
            </a:r>
            <a:r>
              <a:rPr lang="ru-RU" dirty="0"/>
              <a:t>– создание </a:t>
            </a:r>
          </a:p>
          <a:p>
            <a:pPr lvl="1"/>
            <a:r>
              <a:rPr lang="en-US" b="1" dirty="0" err="1"/>
              <a:t>OpenSemaphore</a:t>
            </a:r>
            <a:r>
              <a:rPr lang="ru-RU" b="1" dirty="0"/>
              <a:t>() </a:t>
            </a:r>
            <a:r>
              <a:rPr lang="ru-RU" dirty="0"/>
              <a:t>– открытие</a:t>
            </a:r>
          </a:p>
          <a:p>
            <a:pPr lvl="1"/>
            <a:r>
              <a:rPr lang="en-US" b="1" dirty="0"/>
              <a:t>Wait*-</a:t>
            </a:r>
            <a:r>
              <a:rPr lang="ru-RU" dirty="0"/>
              <a:t>функции – ожидание и захват 1 ресурса</a:t>
            </a:r>
          </a:p>
          <a:p>
            <a:pPr lvl="1"/>
            <a:r>
              <a:rPr lang="en-US" b="1" dirty="0" err="1"/>
              <a:t>ReleaseSemaphore</a:t>
            </a:r>
            <a:r>
              <a:rPr lang="ru-RU" b="1" dirty="0"/>
              <a:t>() </a:t>
            </a:r>
            <a:r>
              <a:rPr lang="ru-RU" dirty="0"/>
              <a:t>– освобождение 1 или более ресурсов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5560" y="1340769"/>
            <a:ext cx="47525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HANDLE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CreateSemaphore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</a:p>
          <a:p>
            <a:pPr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PSECURITY_ATTRIBUTES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psa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LONG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lInitialCount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LONG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lMaximumCount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PCTSTR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pszName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560" y="2564905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HANDLE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OpenSemaphore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</a:p>
          <a:p>
            <a:pPr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DWORD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fdwAccess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BOOL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bInheritHandle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PCTSTR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pszName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0016" y="1988841"/>
            <a:ext cx="410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ReleaseSemaphore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HANDLE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hSem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LONG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lReleaseCount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PLONG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plPreviousCount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Гонки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Два процесса ставят файлы в очередь</a:t>
            </a:r>
          </a:p>
          <a:p>
            <a:pPr lvl="1"/>
            <a:r>
              <a:rPr lang="ru-RU" dirty="0"/>
              <a:t>значения </a:t>
            </a:r>
            <a:r>
              <a:rPr lang="en-US" dirty="0"/>
              <a:t>in </a:t>
            </a:r>
            <a:r>
              <a:rPr lang="ru-RU" dirty="0"/>
              <a:t>и </a:t>
            </a:r>
            <a:r>
              <a:rPr lang="en-US" dirty="0"/>
              <a:t>out </a:t>
            </a:r>
            <a:r>
              <a:rPr lang="ru-RU" dirty="0"/>
              <a:t>лежат в одном файле</a:t>
            </a:r>
          </a:p>
          <a:p>
            <a:r>
              <a:rPr lang="ru-RU" dirty="0"/>
              <a:t>Гонка</a:t>
            </a:r>
          </a:p>
          <a:p>
            <a:pPr lvl="1"/>
            <a:r>
              <a:rPr lang="ru-RU" dirty="0"/>
              <a:t>Процесс </a:t>
            </a:r>
            <a:r>
              <a:rPr lang="en-US" dirty="0"/>
              <a:t>A </a:t>
            </a:r>
            <a:r>
              <a:rPr lang="ru-RU" dirty="0"/>
              <a:t>считывает текущее значение (7) и уходит в сон</a:t>
            </a:r>
          </a:p>
          <a:p>
            <a:pPr lvl="1"/>
            <a:r>
              <a:rPr lang="ru-RU" dirty="0"/>
              <a:t>Процесс </a:t>
            </a:r>
            <a:r>
              <a:rPr lang="en-US" dirty="0"/>
              <a:t>B </a:t>
            </a:r>
            <a:r>
              <a:rPr lang="ru-RU" dirty="0"/>
              <a:t>считывает текущее значение (7) и меняет 7-ой слот</a:t>
            </a:r>
          </a:p>
          <a:p>
            <a:pPr lvl="1"/>
            <a:r>
              <a:rPr lang="ru-RU" dirty="0"/>
              <a:t>Просыпается а и продолжает работать с 7-м слотом (теряя предыдущее значение) </a:t>
            </a:r>
          </a:p>
        </p:txBody>
      </p:sp>
      <p:pic>
        <p:nvPicPr>
          <p:cNvPr id="1026" name="Picture 2" descr="C:\Work\Courses\OS\Img\02fig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2397" y="1357831"/>
            <a:ext cx="4681403" cy="39338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критической секции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Критическая секция </a:t>
            </a:r>
            <a:r>
              <a:rPr lang="ru-RU" dirty="0"/>
              <a:t>– часть программы в которой происходит обращение к общей памяти</a:t>
            </a:r>
          </a:p>
          <a:p>
            <a:endParaRPr lang="ru-RU" dirty="0"/>
          </a:p>
          <a:p>
            <a:r>
              <a:rPr lang="ru-RU" dirty="0"/>
              <a:t>Правила работы с критическими секциями</a:t>
            </a:r>
          </a:p>
          <a:p>
            <a:pPr lvl="1"/>
            <a:r>
              <a:rPr lang="ru-RU" dirty="0"/>
              <a:t>Два процесса</a:t>
            </a:r>
            <a:r>
              <a:rPr lang="en-US" dirty="0"/>
              <a:t> </a:t>
            </a:r>
            <a:r>
              <a:rPr lang="ru-RU" dirty="0"/>
              <a:t>(потока) не должны одновременно находиться в критических секциях</a:t>
            </a:r>
          </a:p>
          <a:p>
            <a:pPr lvl="1"/>
            <a:r>
              <a:rPr lang="ru-RU" dirty="0"/>
              <a:t>Нельзя делать никаких предположений относительно скорости или количества процессоров (ядер, …)</a:t>
            </a:r>
          </a:p>
          <a:p>
            <a:pPr lvl="1"/>
            <a:r>
              <a:rPr lang="ru-RU" dirty="0"/>
              <a:t>Процесс выполняющийся вне критической секции не может блокировать другие процессы</a:t>
            </a:r>
          </a:p>
          <a:p>
            <a:pPr lvl="1"/>
            <a:r>
              <a:rPr lang="ru-RU" dirty="0"/>
              <a:t>Недопустима ситуация, в которой процесс бесконечно ожидает попадания в критическую секцию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2050" name="Picture 2" descr="C:\Work\Courses\OS\Img\02fig0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0185" y="1911868"/>
            <a:ext cx="8539640" cy="4150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Механизмы синхронизации </a:t>
            </a:r>
            <a:r>
              <a:rPr lang="en-US" dirty="0"/>
              <a:t>Windows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механизмы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Interlocked</a:t>
            </a:r>
            <a:r>
              <a:rPr lang="ru-RU" dirty="0"/>
              <a:t>-функции</a:t>
            </a:r>
          </a:p>
          <a:p>
            <a:r>
              <a:rPr lang="ru-RU" dirty="0"/>
              <a:t>Критические секции</a:t>
            </a:r>
          </a:p>
          <a:p>
            <a:r>
              <a:rPr lang="ru-RU" dirty="0"/>
              <a:t>Объекты ядра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компилятора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модификатор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не оптимизирует выборку из памяти, каждый раз читает заново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Interlocked</a:t>
            </a:r>
            <a:r>
              <a:rPr lang="ru-RU" dirty="0"/>
              <a:t>-функции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1169</Words>
  <Application>Microsoft Office PowerPoint</Application>
  <PresentationFormat>Widescreen</PresentationFormat>
  <Paragraphs>280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Office Theme</vt:lpstr>
      <vt:lpstr>Механизмы синхронизации</vt:lpstr>
      <vt:lpstr>Задачи</vt:lpstr>
      <vt:lpstr>Гонки</vt:lpstr>
      <vt:lpstr>Понятие критической секции</vt:lpstr>
      <vt:lpstr>Пример</vt:lpstr>
      <vt:lpstr>Механизмы синхронизации Windows</vt:lpstr>
      <vt:lpstr>Основные механизмы</vt:lpstr>
      <vt:lpstr>Особенности компилятора</vt:lpstr>
      <vt:lpstr>Interlocked-функции</vt:lpstr>
      <vt:lpstr>Основная идея</vt:lpstr>
      <vt:lpstr>Interlocked-функции</vt:lpstr>
      <vt:lpstr>Критические секции</vt:lpstr>
      <vt:lpstr>Общие моменты</vt:lpstr>
      <vt:lpstr>Схема работы</vt:lpstr>
      <vt:lpstr>Функции работы с критическими секциями</vt:lpstr>
      <vt:lpstr>Пример</vt:lpstr>
      <vt:lpstr>Объекты ядра</vt:lpstr>
      <vt:lpstr>Общие сведения</vt:lpstr>
      <vt:lpstr>Переход в сигнальное состояние</vt:lpstr>
      <vt:lpstr>Ожидание сигнала</vt:lpstr>
      <vt:lpstr>Пример</vt:lpstr>
      <vt:lpstr>Пример</vt:lpstr>
      <vt:lpstr>Синхронизация внутри и между процессами</vt:lpstr>
      <vt:lpstr>Мьютексы</vt:lpstr>
      <vt:lpstr>События</vt:lpstr>
      <vt:lpstr>Семафоры</vt:lpstr>
      <vt:lpstr>Семафоры в Windows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Mihail Romanov</dc:creator>
  <cp:lastModifiedBy>Mihail Romanov</cp:lastModifiedBy>
  <cp:revision>11</cp:revision>
  <dcterms:created xsi:type="dcterms:W3CDTF">2018-11-03T07:24:58Z</dcterms:created>
  <dcterms:modified xsi:type="dcterms:W3CDTF">2018-11-05T09:58:04Z</dcterms:modified>
</cp:coreProperties>
</file>