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7" r:id="rId3"/>
    <p:sldId id="278" r:id="rId4"/>
    <p:sldId id="280" r:id="rId5"/>
    <p:sldId id="291" r:id="rId6"/>
    <p:sldId id="292" r:id="rId7"/>
    <p:sldId id="282" r:id="rId8"/>
    <p:sldId id="303" r:id="rId9"/>
    <p:sldId id="294" r:id="rId10"/>
    <p:sldId id="295" r:id="rId11"/>
    <p:sldId id="304" r:id="rId12"/>
    <p:sldId id="305" r:id="rId13"/>
    <p:sldId id="306" r:id="rId14"/>
    <p:sldId id="298" r:id="rId15"/>
    <p:sldId id="308" r:id="rId16"/>
    <p:sldId id="307" r:id="rId17"/>
    <p:sldId id="300" r:id="rId18"/>
    <p:sldId id="269" r:id="rId19"/>
    <p:sldId id="309" r:id="rId20"/>
    <p:sldId id="310" r:id="rId21"/>
    <p:sldId id="302" r:id="rId22"/>
    <p:sldId id="311" r:id="rId23"/>
    <p:sldId id="312" r:id="rId24"/>
    <p:sldId id="314" r:id="rId25"/>
    <p:sldId id="313" r:id="rId26"/>
    <p:sldId id="316" r:id="rId27"/>
    <p:sldId id="283" r:id="rId28"/>
    <p:sldId id="31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5BE107-EDBA-4665-A499-27499D64A097}">
          <p14:sldIdLst>
            <p14:sldId id="256"/>
          </p14:sldIdLst>
        </p14:section>
        <p14:section name="Базовые понятия" id="{E8933E83-40EF-4078-8E70-420BF30BBE1A}">
          <p14:sldIdLst>
            <p14:sldId id="277"/>
            <p14:sldId id="278"/>
            <p14:sldId id="280"/>
            <p14:sldId id="291"/>
            <p14:sldId id="292"/>
            <p14:sldId id="282"/>
            <p14:sldId id="303"/>
          </p14:sldIdLst>
        </p14:section>
        <p14:section name="API Управление файлами" id="{C7B2B216-09A0-4BA7-8D5C-ACC0BB230D30}">
          <p14:sldIdLst>
            <p14:sldId id="294"/>
            <p14:sldId id="295"/>
            <p14:sldId id="304"/>
            <p14:sldId id="305"/>
            <p14:sldId id="306"/>
            <p14:sldId id="298"/>
            <p14:sldId id="308"/>
            <p14:sldId id="307"/>
            <p14:sldId id="300"/>
            <p14:sldId id="269"/>
            <p14:sldId id="309"/>
            <p14:sldId id="310"/>
          </p14:sldIdLst>
        </p14:section>
        <p14:section name="Методы логической организации файлов" id="{D1A2AAE6-EAF1-4A6A-8133-7ED8C53FCDA6}">
          <p14:sldIdLst>
            <p14:sldId id="302"/>
            <p14:sldId id="311"/>
            <p14:sldId id="312"/>
            <p14:sldId id="314"/>
            <p14:sldId id="313"/>
            <p14:sldId id="316"/>
            <p14:sldId id="283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22" autoAdjust="0"/>
  </p:normalViewPr>
  <p:slideViewPr>
    <p:cSldViewPr snapToGrid="0">
      <p:cViewPr varScale="1">
        <p:scale>
          <a:sx n="57" d="100"/>
          <a:sy n="57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96CEBB-95D6-484B-894B-F7B4A7B869D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6B34D-72F2-47DE-A8FA-B4AC365CD5C6}">
      <dgm:prSet/>
      <dgm:spPr/>
      <dgm:t>
        <a:bodyPr/>
        <a:lstStyle/>
        <a:p>
          <a:r>
            <a:rPr lang="ru-RU"/>
            <a:t>Открыть файл</a:t>
          </a:r>
          <a:endParaRPr lang="en-US"/>
        </a:p>
      </dgm:t>
    </dgm:pt>
    <dgm:pt modelId="{1D2D85A4-8659-450D-895F-A5D0EC836253}" type="parTrans" cxnId="{8528FB81-8A6F-493F-A489-82EE5E7E1F46}">
      <dgm:prSet/>
      <dgm:spPr/>
      <dgm:t>
        <a:bodyPr/>
        <a:lstStyle/>
        <a:p>
          <a:endParaRPr lang="en-US"/>
        </a:p>
      </dgm:t>
    </dgm:pt>
    <dgm:pt modelId="{A9EDDA6E-9BE7-466B-9C1A-F823128C5BAA}" type="sibTrans" cxnId="{8528FB81-8A6F-493F-A489-82EE5E7E1F46}">
      <dgm:prSet/>
      <dgm:spPr/>
      <dgm:t>
        <a:bodyPr/>
        <a:lstStyle/>
        <a:p>
          <a:endParaRPr lang="en-US"/>
        </a:p>
      </dgm:t>
    </dgm:pt>
    <dgm:pt modelId="{04B16D5E-A669-4036-9DCE-6AD682D6B8A3}">
      <dgm:prSet/>
      <dgm:spPr/>
      <dgm:t>
        <a:bodyPr/>
        <a:lstStyle/>
        <a:p>
          <a:r>
            <a:rPr lang="ru-RU"/>
            <a:t>Получить </a:t>
          </a:r>
          <a:r>
            <a:rPr lang="en-US"/>
            <a:t>handle/descriptor</a:t>
          </a:r>
        </a:p>
      </dgm:t>
    </dgm:pt>
    <dgm:pt modelId="{4A4FBB8F-B93D-492F-853B-3D4A3F5D4E20}" type="parTrans" cxnId="{E6FDB8E3-E760-4BAA-8CC8-59CF2B74CB6B}">
      <dgm:prSet/>
      <dgm:spPr/>
      <dgm:t>
        <a:bodyPr/>
        <a:lstStyle/>
        <a:p>
          <a:endParaRPr lang="en-US"/>
        </a:p>
      </dgm:t>
    </dgm:pt>
    <dgm:pt modelId="{A82AEAAA-9EBF-4FD9-8480-91DC709AF8D8}" type="sibTrans" cxnId="{E6FDB8E3-E760-4BAA-8CC8-59CF2B74CB6B}">
      <dgm:prSet/>
      <dgm:spPr/>
      <dgm:t>
        <a:bodyPr/>
        <a:lstStyle/>
        <a:p>
          <a:endParaRPr lang="en-US"/>
        </a:p>
      </dgm:t>
    </dgm:pt>
    <dgm:pt modelId="{377C290B-B4F1-4724-837F-C74A47C241F8}">
      <dgm:prSet/>
      <dgm:spPr/>
      <dgm:t>
        <a:bodyPr/>
        <a:lstStyle/>
        <a:p>
          <a:r>
            <a:rPr lang="ru-RU"/>
            <a:t>Операции</a:t>
          </a:r>
          <a:endParaRPr lang="en-US"/>
        </a:p>
      </dgm:t>
    </dgm:pt>
    <dgm:pt modelId="{FF53BF40-DF4F-4DBB-9220-87B47CC36623}" type="parTrans" cxnId="{523C569E-37B3-4991-A6B4-77A6AFA7CB52}">
      <dgm:prSet/>
      <dgm:spPr/>
      <dgm:t>
        <a:bodyPr/>
        <a:lstStyle/>
        <a:p>
          <a:endParaRPr lang="en-US"/>
        </a:p>
      </dgm:t>
    </dgm:pt>
    <dgm:pt modelId="{BE4A4C63-F244-494C-A324-63A0A1C5148E}" type="sibTrans" cxnId="{523C569E-37B3-4991-A6B4-77A6AFA7CB52}">
      <dgm:prSet/>
      <dgm:spPr/>
      <dgm:t>
        <a:bodyPr/>
        <a:lstStyle/>
        <a:p>
          <a:endParaRPr lang="en-US"/>
        </a:p>
      </dgm:t>
    </dgm:pt>
    <dgm:pt modelId="{FF78105B-7DAE-49D0-A9D9-8F6238A9DD94}">
      <dgm:prSet/>
      <dgm:spPr/>
      <dgm:t>
        <a:bodyPr/>
        <a:lstStyle/>
        <a:p>
          <a:r>
            <a:rPr lang="en-US"/>
            <a:t>Read/Write/…</a:t>
          </a:r>
        </a:p>
      </dgm:t>
    </dgm:pt>
    <dgm:pt modelId="{D3A689E1-B5E6-4CCD-9FBE-63084C667AF8}" type="parTrans" cxnId="{97DDF222-EAB9-432F-89D9-DB4AA8AB7F45}">
      <dgm:prSet/>
      <dgm:spPr/>
      <dgm:t>
        <a:bodyPr/>
        <a:lstStyle/>
        <a:p>
          <a:endParaRPr lang="en-US"/>
        </a:p>
      </dgm:t>
    </dgm:pt>
    <dgm:pt modelId="{31C9C185-6B15-4612-B5FF-E9EBBDE0CFEC}" type="sibTrans" cxnId="{97DDF222-EAB9-432F-89D9-DB4AA8AB7F45}">
      <dgm:prSet/>
      <dgm:spPr/>
      <dgm:t>
        <a:bodyPr/>
        <a:lstStyle/>
        <a:p>
          <a:endParaRPr lang="en-US"/>
        </a:p>
      </dgm:t>
    </dgm:pt>
    <dgm:pt modelId="{51FF40B8-D5FB-42F9-8562-2D878CC83A87}">
      <dgm:prSet/>
      <dgm:spPr/>
      <dgm:t>
        <a:bodyPr/>
        <a:lstStyle/>
        <a:p>
          <a:r>
            <a:rPr lang="ru-RU" dirty="0"/>
            <a:t>Закрыть файл</a:t>
          </a:r>
          <a:endParaRPr lang="en-US" dirty="0"/>
        </a:p>
      </dgm:t>
    </dgm:pt>
    <dgm:pt modelId="{7EB84385-D2B8-4265-93ED-36BB955F85F8}" type="parTrans" cxnId="{E2F12D67-40DA-457B-A528-0610826D0EC8}">
      <dgm:prSet/>
      <dgm:spPr/>
      <dgm:t>
        <a:bodyPr/>
        <a:lstStyle/>
        <a:p>
          <a:endParaRPr lang="en-US"/>
        </a:p>
      </dgm:t>
    </dgm:pt>
    <dgm:pt modelId="{0BAA8F84-9033-48CA-8AC3-9EF364F063F6}" type="sibTrans" cxnId="{E2F12D67-40DA-457B-A528-0610826D0EC8}">
      <dgm:prSet/>
      <dgm:spPr/>
      <dgm:t>
        <a:bodyPr/>
        <a:lstStyle/>
        <a:p>
          <a:endParaRPr lang="en-US"/>
        </a:p>
      </dgm:t>
    </dgm:pt>
    <dgm:pt modelId="{8F721AC8-9880-40C3-BA93-275A6BC20F02}" type="pres">
      <dgm:prSet presAssocID="{6496CEBB-95D6-484B-894B-F7B4A7B869DA}" presName="CompostProcess" presStyleCnt="0">
        <dgm:presLayoutVars>
          <dgm:dir/>
          <dgm:resizeHandles val="exact"/>
        </dgm:presLayoutVars>
      </dgm:prSet>
      <dgm:spPr/>
    </dgm:pt>
    <dgm:pt modelId="{C6344DC2-00CD-4CA9-8A94-34143BE00938}" type="pres">
      <dgm:prSet presAssocID="{6496CEBB-95D6-484B-894B-F7B4A7B869DA}" presName="arrow" presStyleLbl="bgShp" presStyleIdx="0" presStyleCnt="1"/>
      <dgm:spPr/>
    </dgm:pt>
    <dgm:pt modelId="{EF18ECB4-401A-4B1F-A3C4-2277AC589D65}" type="pres">
      <dgm:prSet presAssocID="{6496CEBB-95D6-484B-894B-F7B4A7B869DA}" presName="linearProcess" presStyleCnt="0"/>
      <dgm:spPr/>
    </dgm:pt>
    <dgm:pt modelId="{DB5A4947-F71C-4995-858D-8CF14974D320}" type="pres">
      <dgm:prSet presAssocID="{2186B34D-72F2-47DE-A8FA-B4AC365CD5C6}" presName="textNode" presStyleLbl="node1" presStyleIdx="0" presStyleCnt="3">
        <dgm:presLayoutVars>
          <dgm:bulletEnabled val="1"/>
        </dgm:presLayoutVars>
      </dgm:prSet>
      <dgm:spPr/>
    </dgm:pt>
    <dgm:pt modelId="{7E137A97-ACC6-442C-8DEF-D54ED35EADD8}" type="pres">
      <dgm:prSet presAssocID="{A9EDDA6E-9BE7-466B-9C1A-F823128C5BAA}" presName="sibTrans" presStyleCnt="0"/>
      <dgm:spPr/>
    </dgm:pt>
    <dgm:pt modelId="{CCF56522-BB61-428E-B074-8F39D5C65605}" type="pres">
      <dgm:prSet presAssocID="{377C290B-B4F1-4724-837F-C74A47C241F8}" presName="textNode" presStyleLbl="node1" presStyleIdx="1" presStyleCnt="3">
        <dgm:presLayoutVars>
          <dgm:bulletEnabled val="1"/>
        </dgm:presLayoutVars>
      </dgm:prSet>
      <dgm:spPr/>
    </dgm:pt>
    <dgm:pt modelId="{4C5BEF4D-F6D5-407F-862C-D4F352EBB6C2}" type="pres">
      <dgm:prSet presAssocID="{BE4A4C63-F244-494C-A324-63A0A1C5148E}" presName="sibTrans" presStyleCnt="0"/>
      <dgm:spPr/>
    </dgm:pt>
    <dgm:pt modelId="{408530A1-5FC7-41F1-A746-7C4FAC66139E}" type="pres">
      <dgm:prSet presAssocID="{51FF40B8-D5FB-42F9-8562-2D878CC83A8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97DDF222-EAB9-432F-89D9-DB4AA8AB7F45}" srcId="{377C290B-B4F1-4724-837F-C74A47C241F8}" destId="{FF78105B-7DAE-49D0-A9D9-8F6238A9DD94}" srcOrd="0" destOrd="0" parTransId="{D3A689E1-B5E6-4CCD-9FBE-63084C667AF8}" sibTransId="{31C9C185-6B15-4612-B5FF-E9EBBDE0CFEC}"/>
    <dgm:cxn modelId="{E2F12D67-40DA-457B-A528-0610826D0EC8}" srcId="{6496CEBB-95D6-484B-894B-F7B4A7B869DA}" destId="{51FF40B8-D5FB-42F9-8562-2D878CC83A87}" srcOrd="2" destOrd="0" parTransId="{7EB84385-D2B8-4265-93ED-36BB955F85F8}" sibTransId="{0BAA8F84-9033-48CA-8AC3-9EF364F063F6}"/>
    <dgm:cxn modelId="{F774694B-EF32-450A-90F0-C3031EFDB143}" type="presOf" srcId="{2186B34D-72F2-47DE-A8FA-B4AC365CD5C6}" destId="{DB5A4947-F71C-4995-858D-8CF14974D320}" srcOrd="0" destOrd="0" presId="urn:microsoft.com/office/officeart/2005/8/layout/hProcess9"/>
    <dgm:cxn modelId="{8528FB81-8A6F-493F-A489-82EE5E7E1F46}" srcId="{6496CEBB-95D6-484B-894B-F7B4A7B869DA}" destId="{2186B34D-72F2-47DE-A8FA-B4AC365CD5C6}" srcOrd="0" destOrd="0" parTransId="{1D2D85A4-8659-450D-895F-A5D0EC836253}" sibTransId="{A9EDDA6E-9BE7-466B-9C1A-F823128C5BAA}"/>
    <dgm:cxn modelId="{523C569E-37B3-4991-A6B4-77A6AFA7CB52}" srcId="{6496CEBB-95D6-484B-894B-F7B4A7B869DA}" destId="{377C290B-B4F1-4724-837F-C74A47C241F8}" srcOrd="1" destOrd="0" parTransId="{FF53BF40-DF4F-4DBB-9220-87B47CC36623}" sibTransId="{BE4A4C63-F244-494C-A324-63A0A1C5148E}"/>
    <dgm:cxn modelId="{2F2C7EB6-5ABC-43F2-A73B-B4E9570E461F}" type="presOf" srcId="{377C290B-B4F1-4724-837F-C74A47C241F8}" destId="{CCF56522-BB61-428E-B074-8F39D5C65605}" srcOrd="0" destOrd="0" presId="urn:microsoft.com/office/officeart/2005/8/layout/hProcess9"/>
    <dgm:cxn modelId="{2F5461C7-E701-4615-8C5B-E54083309A15}" type="presOf" srcId="{FF78105B-7DAE-49D0-A9D9-8F6238A9DD94}" destId="{CCF56522-BB61-428E-B074-8F39D5C65605}" srcOrd="0" destOrd="1" presId="urn:microsoft.com/office/officeart/2005/8/layout/hProcess9"/>
    <dgm:cxn modelId="{FA9431CB-ED20-4D3E-BF1E-0F14D96892EC}" type="presOf" srcId="{51FF40B8-D5FB-42F9-8562-2D878CC83A87}" destId="{408530A1-5FC7-41F1-A746-7C4FAC66139E}" srcOrd="0" destOrd="0" presId="urn:microsoft.com/office/officeart/2005/8/layout/hProcess9"/>
    <dgm:cxn modelId="{E6FDB8E3-E760-4BAA-8CC8-59CF2B74CB6B}" srcId="{2186B34D-72F2-47DE-A8FA-B4AC365CD5C6}" destId="{04B16D5E-A669-4036-9DCE-6AD682D6B8A3}" srcOrd="0" destOrd="0" parTransId="{4A4FBB8F-B93D-492F-853B-3D4A3F5D4E20}" sibTransId="{A82AEAAA-9EBF-4FD9-8480-91DC709AF8D8}"/>
    <dgm:cxn modelId="{849272FC-F22C-4ECD-9E6D-51C26C417234}" type="presOf" srcId="{04B16D5E-A669-4036-9DCE-6AD682D6B8A3}" destId="{DB5A4947-F71C-4995-858D-8CF14974D320}" srcOrd="0" destOrd="1" presId="urn:microsoft.com/office/officeart/2005/8/layout/hProcess9"/>
    <dgm:cxn modelId="{52818FFE-F22A-4810-A49D-8BCE92AA49E4}" type="presOf" srcId="{6496CEBB-95D6-484B-894B-F7B4A7B869DA}" destId="{8F721AC8-9880-40C3-BA93-275A6BC20F02}" srcOrd="0" destOrd="0" presId="urn:microsoft.com/office/officeart/2005/8/layout/hProcess9"/>
    <dgm:cxn modelId="{FF6EA74D-9E9E-4D87-855E-FF6327B73E36}" type="presParOf" srcId="{8F721AC8-9880-40C3-BA93-275A6BC20F02}" destId="{C6344DC2-00CD-4CA9-8A94-34143BE00938}" srcOrd="0" destOrd="0" presId="urn:microsoft.com/office/officeart/2005/8/layout/hProcess9"/>
    <dgm:cxn modelId="{C361427D-571F-453A-A2BB-E8E541A6E3FA}" type="presParOf" srcId="{8F721AC8-9880-40C3-BA93-275A6BC20F02}" destId="{EF18ECB4-401A-4B1F-A3C4-2277AC589D65}" srcOrd="1" destOrd="0" presId="urn:microsoft.com/office/officeart/2005/8/layout/hProcess9"/>
    <dgm:cxn modelId="{5FE4775D-01A5-4B53-A40E-BE5CEA5CC415}" type="presParOf" srcId="{EF18ECB4-401A-4B1F-A3C4-2277AC589D65}" destId="{DB5A4947-F71C-4995-858D-8CF14974D320}" srcOrd="0" destOrd="0" presId="urn:microsoft.com/office/officeart/2005/8/layout/hProcess9"/>
    <dgm:cxn modelId="{68932A18-9801-40CC-9CF1-B2ECB7D441A4}" type="presParOf" srcId="{EF18ECB4-401A-4B1F-A3C4-2277AC589D65}" destId="{7E137A97-ACC6-442C-8DEF-D54ED35EADD8}" srcOrd="1" destOrd="0" presId="urn:microsoft.com/office/officeart/2005/8/layout/hProcess9"/>
    <dgm:cxn modelId="{41D7E04B-BAB2-42BC-A04F-B1552A5E1DFC}" type="presParOf" srcId="{EF18ECB4-401A-4B1F-A3C4-2277AC589D65}" destId="{CCF56522-BB61-428E-B074-8F39D5C65605}" srcOrd="2" destOrd="0" presId="urn:microsoft.com/office/officeart/2005/8/layout/hProcess9"/>
    <dgm:cxn modelId="{6DCC0C88-A503-4502-AE70-4E22007D8866}" type="presParOf" srcId="{EF18ECB4-401A-4B1F-A3C4-2277AC589D65}" destId="{4C5BEF4D-F6D5-407F-862C-D4F352EBB6C2}" srcOrd="3" destOrd="0" presId="urn:microsoft.com/office/officeart/2005/8/layout/hProcess9"/>
    <dgm:cxn modelId="{CF8E880D-CB20-46AE-B5AF-94533343BBD1}" type="presParOf" srcId="{EF18ECB4-401A-4B1F-A3C4-2277AC589D65}" destId="{408530A1-5FC7-41F1-A746-7C4FAC66139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344DC2-00CD-4CA9-8A94-34143BE00938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A4947-F71C-4995-858D-8CF14974D320}">
      <dsp:nvSpPr>
        <dsp:cNvPr id="0" name=""/>
        <dsp:cNvSpPr/>
      </dsp:nvSpPr>
      <dsp:spPr>
        <a:xfrm>
          <a:off x="316289" y="1305401"/>
          <a:ext cx="315468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Открыть файл</a:t>
          </a:r>
          <a:endParaRPr lang="en-US" sz="32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500" kern="1200"/>
            <a:t>Получить </a:t>
          </a:r>
          <a:r>
            <a:rPr lang="en-US" sz="2500" kern="1200"/>
            <a:t>handle/descriptor</a:t>
          </a:r>
        </a:p>
      </dsp:txBody>
      <dsp:txXfrm>
        <a:off x="401255" y="1390367"/>
        <a:ext cx="2984748" cy="1570603"/>
      </dsp:txXfrm>
    </dsp:sp>
    <dsp:sp modelId="{CCF56522-BB61-428E-B074-8F39D5C65605}">
      <dsp:nvSpPr>
        <dsp:cNvPr id="0" name=""/>
        <dsp:cNvSpPr/>
      </dsp:nvSpPr>
      <dsp:spPr>
        <a:xfrm>
          <a:off x="3680460" y="1305401"/>
          <a:ext cx="315468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Операции</a:t>
          </a:r>
          <a:endParaRPr lang="en-US" sz="32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Read/Write/…</a:t>
          </a:r>
        </a:p>
      </dsp:txBody>
      <dsp:txXfrm>
        <a:off x="3765426" y="1390367"/>
        <a:ext cx="2984748" cy="1570603"/>
      </dsp:txXfrm>
    </dsp:sp>
    <dsp:sp modelId="{408530A1-5FC7-41F1-A746-7C4FAC66139E}">
      <dsp:nvSpPr>
        <dsp:cNvPr id="0" name=""/>
        <dsp:cNvSpPr/>
      </dsp:nvSpPr>
      <dsp:spPr>
        <a:xfrm>
          <a:off x="7044630" y="1305401"/>
          <a:ext cx="315468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Закрыть файл</a:t>
          </a:r>
          <a:endParaRPr lang="en-US" sz="3200" kern="1200" dirty="0"/>
        </a:p>
      </dsp:txBody>
      <dsp:txXfrm>
        <a:off x="7129596" y="1390367"/>
        <a:ext cx="2984748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38050-88E0-4B1C-BD54-41DD3AC95A20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A061F-A7A3-4CF6-962F-53110C5FC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82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Против непрерывного хранения (лента)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94A40-C2A2-4F0A-A151-0EB093CECE02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0642-4BE3-42E5-9EEF-9A952FA82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54D9F-28E8-4030-A562-94EBD434F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430C1-D203-4174-B020-AD4AFA192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BDC7-6C1E-4109-A311-F709B8A73C9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91228-260C-403B-928F-B57E6911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4DD25-02E3-4BAA-8991-9D57F68D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EB7F-184C-4704-AE6B-DDCBC2D5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1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AB36-111E-4FC8-B8F4-902ABDF95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9E88A-C4FA-4DA0-86A4-CA3F08EFD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BE135-D627-4236-BB55-6414C1F9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BDC7-6C1E-4109-A311-F709B8A73C9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6455B-A83F-43D2-A86D-DC8691A6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538C2-EA6E-4A67-BC94-F7D6D5B8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EB7F-184C-4704-AE6B-DDCBC2D5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2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D1379-36C5-4D96-BBF4-9FBFFA041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1ACAC-B6B9-4512-97E1-E056627CB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39CDD-67B8-40BA-B46C-F1DE787E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BDC7-6C1E-4109-A311-F709B8A73C9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E5FB9-BA97-4781-A1C1-BEDE8E1A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247C4-658D-4A36-81EE-C2A70C34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EB7F-184C-4704-AE6B-DDCBC2D5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8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2BB3-71EB-4395-B7C1-63A40CCB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CAFFE-412A-4998-A459-BAD5CAB3C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825FD-7DA1-4C69-A3AF-F702FD05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BDC7-6C1E-4109-A311-F709B8A73C9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F5C01-A823-41B3-91BC-8BE977BA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64382-AAAB-4801-B49D-CBDA8014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EB7F-184C-4704-AE6B-DDCBC2D5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1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8D65-9F00-4827-8801-44684FE4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61D3B-8127-4B7B-9B1B-312C2679C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29DAD-37F2-4381-9369-BCEB4FD2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BDC7-6C1E-4109-A311-F709B8A73C9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685ED-CA15-459F-83D1-1C36C197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D99C6-B440-46F7-AC67-C2B30729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EB7F-184C-4704-AE6B-DDCBC2D5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0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BD83-B1DA-4581-B804-D75C40D7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6F311-EBF2-485D-8DBB-7A4EBD8E8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6786F-2B73-4C78-B561-75D0AF913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0DF6E-8B65-4F18-B39D-789D463D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BDC7-6C1E-4109-A311-F709B8A73C9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2E647-F7BD-466F-84BE-C1400095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4B122-0051-4EA5-95D9-DD9B3D2C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EB7F-184C-4704-AE6B-DDCBC2D5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8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ABCC-2CC9-40E6-B6EB-F49B57D2A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E2277-2DEB-4BAF-B0AF-0310A0169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4CF58-AA79-4331-910C-D1CFBEFED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EC7E18-443A-4ADB-82A5-2AE487E74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312FDB-F376-4DB1-84EA-1D08492F8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33B94E-91BF-4DD2-9795-4D514F02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BDC7-6C1E-4109-A311-F709B8A73C9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A5002-45BE-4658-B795-64F502EE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71B4A-5112-4E19-96DC-B7EB3675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EB7F-184C-4704-AE6B-DDCBC2D5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7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1733-E07D-4049-BDC3-C0B72D27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541A1-0C09-42E0-A25C-5F89F5D3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BDC7-6C1E-4109-A311-F709B8A73C9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52A80-5AE7-4CC4-A61B-182662E8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5B167-65DE-452A-8DAF-13D588FA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EB7F-184C-4704-AE6B-DDCBC2D5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9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C9AA0-4123-4355-8216-A58EC7D4D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BDC7-6C1E-4109-A311-F709B8A73C9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27911-2966-47DA-BF76-16EEE2B9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24D60-C811-43C5-8E68-EE7C1A63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EB7F-184C-4704-AE6B-DDCBC2D5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4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56B98-6348-4B15-A407-3B680D020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289BD-4494-4B30-A9CA-4401D715D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1F52F-B5CD-4F13-8704-BE006ECCB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FDE30-7D6B-4BEF-8CB8-5A9670F1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BDC7-6C1E-4109-A311-F709B8A73C9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B1EC2-EF39-49F5-A866-F7F9FA42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8F5C9-374C-4256-88A6-AF4D43A5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EB7F-184C-4704-AE6B-DDCBC2D5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8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C489-3541-49A1-B94D-A95EBDBA7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80C528-3944-4BC8-81A2-5CA1CA8FB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22910-4C8E-4893-A960-F0E53D998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1A5A0-B830-4DC9-829E-52C6133B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BDC7-6C1E-4109-A311-F709B8A73C9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87DB6-B254-4971-9E5A-05E6848E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5EF3A-3C0D-438A-A192-7042B836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EB7F-184C-4704-AE6B-DDCBC2D5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99430-F855-4863-A401-8CAA95850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3A3E8-523E-4BC8-94C5-A491BC069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FCD1C-49A4-424D-8C15-DD8103BD0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7BDC7-6C1E-4109-A311-F709B8A73C9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66C17-AB98-4C84-8C16-CCA3817FB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7C28B-521F-4C7F-ACBD-BBD75DB2C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8EB7F-184C-4704-AE6B-DDCBC2D5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3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E095-754F-48ED-B411-F7E6B0C6E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Работа с файлами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E58741F-7B28-43FD-B55E-5BB346811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04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операции</a:t>
            </a:r>
            <a:r>
              <a:rPr lang="en-US" dirty="0"/>
              <a:t> </a:t>
            </a:r>
            <a:r>
              <a:rPr lang="ru-RU" dirty="0"/>
              <a:t>с файлами и каталогами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378403"/>
              </p:ext>
            </p:extLst>
          </p:nvPr>
        </p:nvGraphicFramePr>
        <p:xfrm>
          <a:off x="426029" y="1825625"/>
          <a:ext cx="11242962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0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2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6742">
                <a:tc>
                  <a:txBody>
                    <a:bodyPr/>
                    <a:lstStyle/>
                    <a:p>
                      <a:r>
                        <a:rPr lang="en-US" sz="1600" dirty="0"/>
                        <a:t>Unix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Win</a:t>
                      </a:r>
                      <a:r>
                        <a:rPr lang="en-US" sz="1600" baseline="0" dirty="0"/>
                        <a:t> 32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Standard 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925">
                <a:tc>
                  <a:txBody>
                    <a:bodyPr/>
                    <a:lstStyle/>
                    <a:p>
                      <a:r>
                        <a:rPr lang="en-US" sz="1600" dirty="0"/>
                        <a:t>open()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CreateFile</a:t>
                      </a:r>
                      <a:r>
                        <a:rPr lang="en-US" sz="1600" dirty="0"/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fopen</a:t>
                      </a:r>
                      <a:r>
                        <a:rPr lang="en-US" sz="1600" dirty="0"/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Создать</a:t>
                      </a:r>
                      <a:r>
                        <a:rPr lang="ru-RU" sz="1600" baseline="0" dirty="0"/>
                        <a:t> или открыть файл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925">
                <a:tc>
                  <a:txBody>
                    <a:bodyPr/>
                    <a:lstStyle/>
                    <a:p>
                      <a:r>
                        <a:rPr lang="en-US" sz="1600" dirty="0"/>
                        <a:t>close()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CloseHandle</a:t>
                      </a:r>
                      <a:r>
                        <a:rPr lang="en-US" sz="1600" dirty="0"/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fclose</a:t>
                      </a:r>
                      <a:r>
                        <a:rPr lang="en-US" sz="1600" dirty="0"/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Закрыть файл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925">
                <a:tc>
                  <a:txBody>
                    <a:bodyPr/>
                    <a:lstStyle/>
                    <a:p>
                      <a:r>
                        <a:rPr lang="en-US" sz="1600" dirty="0"/>
                        <a:t>read()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ReadFile</a:t>
                      </a:r>
                      <a:r>
                        <a:rPr lang="en-US" sz="1600" dirty="0"/>
                        <a:t>()/</a:t>
                      </a:r>
                      <a:r>
                        <a:rPr lang="en-US" sz="1600" dirty="0" err="1"/>
                        <a:t>ReadFileEx</a:t>
                      </a:r>
                      <a:r>
                        <a:rPr lang="en-US" sz="1600" dirty="0"/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getc</a:t>
                      </a:r>
                      <a:r>
                        <a:rPr lang="en-US" sz="1600" dirty="0"/>
                        <a:t>()/</a:t>
                      </a:r>
                      <a:r>
                        <a:rPr lang="en-US" sz="1600" dirty="0" err="1"/>
                        <a:t>fgets</a:t>
                      </a:r>
                      <a:r>
                        <a:rPr lang="en-US" sz="1600" dirty="0"/>
                        <a:t>()/</a:t>
                      </a:r>
                      <a:r>
                        <a:rPr lang="en-US" sz="1600" dirty="0" err="1"/>
                        <a:t>fread</a:t>
                      </a:r>
                      <a:r>
                        <a:rPr lang="en-US" sz="1600" dirty="0"/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Читать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25">
                <a:tc>
                  <a:txBody>
                    <a:bodyPr/>
                    <a:lstStyle/>
                    <a:p>
                      <a:r>
                        <a:rPr lang="en-US" sz="1600" dirty="0"/>
                        <a:t>write()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WriteFile</a:t>
                      </a:r>
                      <a:r>
                        <a:rPr lang="en-US" sz="1600" dirty="0"/>
                        <a:t>()/</a:t>
                      </a:r>
                      <a:r>
                        <a:rPr lang="en-US" sz="1600" dirty="0" err="1"/>
                        <a:t>WriteFileEx</a:t>
                      </a:r>
                      <a:r>
                        <a:rPr lang="en-US" sz="1600" dirty="0"/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putc</a:t>
                      </a:r>
                      <a:r>
                        <a:rPr lang="en-US" sz="1600" dirty="0"/>
                        <a:t>()/</a:t>
                      </a:r>
                      <a:r>
                        <a:rPr lang="en-US" sz="1600" dirty="0" err="1"/>
                        <a:t>fputs</a:t>
                      </a:r>
                      <a:r>
                        <a:rPr lang="en-US" sz="1600" dirty="0"/>
                        <a:t>()/</a:t>
                      </a:r>
                      <a:r>
                        <a:rPr lang="en-US" sz="1600" dirty="0" err="1"/>
                        <a:t>fwrite</a:t>
                      </a:r>
                      <a:r>
                        <a:rPr lang="en-US" sz="1600" dirty="0"/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Записывать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925">
                <a:tc>
                  <a:txBody>
                    <a:bodyPr/>
                    <a:lstStyle/>
                    <a:p>
                      <a:r>
                        <a:rPr lang="en-US" sz="1600" dirty="0" err="1"/>
                        <a:t>lseek</a:t>
                      </a:r>
                      <a:r>
                        <a:rPr lang="en-US" sz="1600" dirty="0"/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SetFilePointer</a:t>
                      </a:r>
                      <a:r>
                        <a:rPr lang="en-US" sz="1600" dirty="0"/>
                        <a:t>()/</a:t>
                      </a:r>
                      <a:r>
                        <a:rPr lang="en-US" sz="1600" dirty="0" err="1"/>
                        <a:t>SetFilePointerEx</a:t>
                      </a:r>
                      <a:r>
                        <a:rPr lang="en-US" sz="1600" dirty="0"/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fseek</a:t>
                      </a:r>
                      <a:r>
                        <a:rPr lang="en-US" sz="1600" dirty="0"/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Установить указатель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9925">
                <a:tc>
                  <a:txBody>
                    <a:bodyPr/>
                    <a:lstStyle/>
                    <a:p>
                      <a:r>
                        <a:rPr lang="en-US" sz="1600" dirty="0"/>
                        <a:t>stat()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GetFileAttributesEx</a:t>
                      </a:r>
                      <a:r>
                        <a:rPr lang="en-US" sz="1600" dirty="0"/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fstat</a:t>
                      </a:r>
                      <a:r>
                        <a:rPr lang="en-US" sz="1600" dirty="0"/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Читать атрибуты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742">
                <a:tc>
                  <a:txBody>
                    <a:bodyPr/>
                    <a:lstStyle/>
                    <a:p>
                      <a:r>
                        <a:rPr lang="en-US" sz="1600" dirty="0" err="1"/>
                        <a:t>mkdir</a:t>
                      </a:r>
                      <a:r>
                        <a:rPr lang="en-US" sz="1600" dirty="0"/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CreateDirectory</a:t>
                      </a:r>
                      <a:r>
                        <a:rPr lang="en-US" sz="1600" dirty="0"/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Создать каталог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742">
                <a:tc>
                  <a:txBody>
                    <a:bodyPr/>
                    <a:lstStyle/>
                    <a:p>
                      <a:r>
                        <a:rPr lang="en-US" sz="1600" dirty="0" err="1"/>
                        <a:t>rmdir</a:t>
                      </a:r>
                      <a:r>
                        <a:rPr lang="en-US" sz="1600" dirty="0"/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RemoveDirectory</a:t>
                      </a:r>
                      <a:r>
                        <a:rPr lang="en-US" sz="1600" dirty="0"/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Удалить каталог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742">
                <a:tc>
                  <a:txBody>
                    <a:bodyPr/>
                    <a:lstStyle/>
                    <a:p>
                      <a:r>
                        <a:rPr lang="en-US" sz="1600" dirty="0"/>
                        <a:t>link()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CreateHardLink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 err="1"/>
                        <a:t>CreateSymbolicLink</a:t>
                      </a:r>
                      <a:r>
                        <a:rPr lang="en-US" sz="1600" dirty="0"/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Создать связь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6742">
                <a:tc>
                  <a:txBody>
                    <a:bodyPr/>
                    <a:lstStyle/>
                    <a:p>
                      <a:r>
                        <a:rPr lang="en-US" sz="1600" dirty="0"/>
                        <a:t>unlink()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DeleteFile</a:t>
                      </a:r>
                      <a:r>
                        <a:rPr lang="en-US" sz="1600" dirty="0"/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Удалить связь</a:t>
                      </a:r>
                      <a:r>
                        <a:rPr lang="en-US" sz="1600" baseline="0" dirty="0"/>
                        <a:t>/</a:t>
                      </a:r>
                      <a:r>
                        <a:rPr lang="ru-RU" sz="1600" baseline="0" dirty="0"/>
                        <a:t>файл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873">
                <a:tc>
                  <a:txBody>
                    <a:bodyPr/>
                    <a:lstStyle/>
                    <a:p>
                      <a:r>
                        <a:rPr lang="en-US" sz="1600" dirty="0" err="1"/>
                        <a:t>chdir</a:t>
                      </a:r>
                      <a:r>
                        <a:rPr lang="en-US" sz="1600" dirty="0"/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SetCurrentDirectory</a:t>
                      </a:r>
                      <a:r>
                        <a:rPr lang="en-US" sz="1600" dirty="0"/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Установить текущую директорию процесса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6742">
                <a:tc>
                  <a:txBody>
                    <a:bodyPr/>
                    <a:lstStyle/>
                    <a:p>
                      <a:r>
                        <a:rPr lang="en-US" sz="1600" dirty="0" err="1"/>
                        <a:t>readdir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 err="1"/>
                        <a:t>scandir</a:t>
                      </a:r>
                      <a:r>
                        <a:rPr lang="en-US" sz="1600" dirty="0"/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FindFirstFile</a:t>
                      </a:r>
                      <a:r>
                        <a:rPr lang="ru-RU" sz="1600" dirty="0"/>
                        <a:t>()</a:t>
                      </a:r>
                      <a:r>
                        <a:rPr lang="en-US" sz="1600" dirty="0"/>
                        <a:t>/</a:t>
                      </a:r>
                      <a:r>
                        <a:rPr lang="en-US" sz="1600" dirty="0" err="1"/>
                        <a:t>FindNextFile</a:t>
                      </a:r>
                      <a:r>
                        <a:rPr lang="ru-RU" sz="16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Поиск</a:t>
                      </a:r>
                      <a:r>
                        <a:rPr lang="en-US" sz="1600" dirty="0"/>
                        <a:t> </a:t>
                      </a:r>
                      <a:r>
                        <a:rPr lang="ru-RU" sz="1600" dirty="0"/>
                        <a:t>и</a:t>
                      </a:r>
                      <a:r>
                        <a:rPr lang="ru-RU" sz="1600" baseline="0" dirty="0"/>
                        <a:t> навигация</a:t>
                      </a:r>
                      <a:r>
                        <a:rPr lang="en-US" sz="1600" baseline="0" dirty="0"/>
                        <a:t> </a:t>
                      </a:r>
                      <a:r>
                        <a:rPr lang="ru-RU" sz="1600" baseline="0" dirty="0"/>
                        <a:t>в каталогах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CB451-A234-4E74-A647-D733DFBA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файлами (общий алгоритм)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A86CD6-FA29-433A-9945-173882F479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7546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3674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2BA4-39B0-40F4-8002-340006A2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</a:t>
            </a:r>
            <a:r>
              <a:rPr lang="en-US" dirty="0"/>
              <a:t> / </a:t>
            </a:r>
            <a:r>
              <a:rPr lang="ru-RU" dirty="0"/>
              <a:t>открытие файла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47DBFBF-2C58-4AB0-8251-F7E77CF96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9955" y="1825625"/>
            <a:ext cx="4644736" cy="4351338"/>
          </a:xfrm>
        </p:spPr>
        <p:txBody>
          <a:bodyPr>
            <a:normAutofit/>
          </a:bodyPr>
          <a:lstStyle/>
          <a:p>
            <a:r>
              <a:rPr lang="ru-RU" dirty="0"/>
              <a:t>Параметры</a:t>
            </a:r>
          </a:p>
          <a:p>
            <a:pPr lvl="1"/>
            <a:r>
              <a:rPr lang="ru-RU" dirty="0"/>
              <a:t>имя файла</a:t>
            </a:r>
          </a:p>
          <a:p>
            <a:pPr lvl="1"/>
            <a:r>
              <a:rPr lang="ru-RU" dirty="0"/>
              <a:t>режим открытия</a:t>
            </a:r>
          </a:p>
          <a:p>
            <a:pPr lvl="2"/>
            <a:r>
              <a:rPr lang="ru-RU" dirty="0"/>
              <a:t>запрошенные права (доступные операции)</a:t>
            </a:r>
          </a:p>
          <a:p>
            <a:pPr lvl="2"/>
            <a:r>
              <a:rPr lang="ru-RU" dirty="0"/>
              <a:t>режим разделения (</a:t>
            </a:r>
            <a:r>
              <a:rPr lang="en-US" dirty="0"/>
              <a:t>shared)</a:t>
            </a:r>
          </a:p>
          <a:p>
            <a:pPr lvl="2"/>
            <a:r>
              <a:rPr lang="ru-RU" dirty="0"/>
              <a:t>оптимизация (буферизация)</a:t>
            </a:r>
          </a:p>
          <a:p>
            <a:pPr lvl="2"/>
            <a:endParaRPr lang="ru-RU" dirty="0"/>
          </a:p>
          <a:p>
            <a:r>
              <a:rPr lang="ru-RU" dirty="0"/>
              <a:t>Результат</a:t>
            </a:r>
          </a:p>
          <a:p>
            <a:pPr lvl="1"/>
            <a:r>
              <a:rPr lang="en-US" dirty="0"/>
              <a:t>handle / descriptor</a:t>
            </a:r>
          </a:p>
          <a:p>
            <a:pPr lvl="1"/>
            <a:r>
              <a:rPr lang="ru-RU" dirty="0"/>
              <a:t>ошибка</a:t>
            </a:r>
          </a:p>
          <a:p>
            <a:pPr lvl="2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3DD3A9-1751-41C6-BEC7-9746E6D408FD}"/>
              </a:ext>
            </a:extLst>
          </p:cNvPr>
          <p:cNvSpPr/>
          <p:nvPr/>
        </p:nvSpPr>
        <p:spPr>
          <a:xfrm>
            <a:off x="1274619" y="1924688"/>
            <a:ext cx="28969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int open(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const char *path,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int </a:t>
            </a:r>
            <a:r>
              <a:rPr lang="en-US" sz="1400" dirty="0" err="1">
                <a:latin typeface="Consolas" panose="020B0609020204030204" pitchFamily="49" charset="0"/>
              </a:rPr>
              <a:t>oflag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B1D501-B300-4943-AFF0-509CA4582F5F}"/>
              </a:ext>
            </a:extLst>
          </p:cNvPr>
          <p:cNvSpPr/>
          <p:nvPr/>
        </p:nvSpPr>
        <p:spPr>
          <a:xfrm>
            <a:off x="1274619" y="3142658"/>
            <a:ext cx="37026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</a:rPr>
              <a:t>FILE *fopen(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 err="1">
                <a:latin typeface="Consolas" panose="020B0609020204030204" pitchFamily="49" charset="0"/>
              </a:rPr>
              <a:t>const</a:t>
            </a:r>
            <a:r>
              <a:rPr lang="fr-FR" sz="1400" dirty="0">
                <a:latin typeface="Consolas" panose="020B0609020204030204" pitchFamily="49" charset="0"/>
              </a:rPr>
              <a:t> char *</a:t>
            </a:r>
            <a:r>
              <a:rPr lang="fr-FR" sz="1400" dirty="0" err="1">
                <a:latin typeface="Consolas" panose="020B0609020204030204" pitchFamily="49" charset="0"/>
              </a:rPr>
              <a:t>filename</a:t>
            </a:r>
            <a:r>
              <a:rPr lang="fr-FR" sz="1400" dirty="0">
                <a:latin typeface="Consolas" panose="020B0609020204030204" pitchFamily="49" charset="0"/>
              </a:rPr>
              <a:t>, 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 err="1">
                <a:latin typeface="Consolas" panose="020B0609020204030204" pitchFamily="49" charset="0"/>
              </a:rPr>
              <a:t>const</a:t>
            </a:r>
            <a:r>
              <a:rPr lang="fr-FR" sz="1400" dirty="0">
                <a:latin typeface="Consolas" panose="020B0609020204030204" pitchFamily="49" charset="0"/>
              </a:rPr>
              <a:t> char *mode);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31ADB-122A-44D4-8A56-5CBB0C0BB597}"/>
              </a:ext>
            </a:extLst>
          </p:cNvPr>
          <p:cNvSpPr txBox="1"/>
          <p:nvPr/>
        </p:nvSpPr>
        <p:spPr>
          <a:xfrm>
            <a:off x="1274619" y="4360628"/>
            <a:ext cx="54656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HANDLE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CreateFile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	LPCTSTR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lpName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	DWORD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dwAccess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,</a:t>
            </a:r>
            <a:r>
              <a:rPr lang="ru-RU" sz="14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endParaRPr lang="en-US" sz="14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	DWORD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dwShareMode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	LPSECURITY_ATTRIBUTES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lpSecurityAttributes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	DWORD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dwCreate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	DWORD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dwAttrsAndFlags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	HANDLE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hTemplateFile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19E707-91DC-404B-BEB1-45AE1414C212}"/>
              </a:ext>
            </a:extLst>
          </p:cNvPr>
          <p:cNvSpPr txBox="1"/>
          <p:nvPr/>
        </p:nvSpPr>
        <p:spPr>
          <a:xfrm>
            <a:off x="457200" y="1561009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Unix/Linux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27996-232A-4D16-BC37-26167AD1B902}"/>
              </a:ext>
            </a:extLst>
          </p:cNvPr>
          <p:cNvSpPr txBox="1"/>
          <p:nvPr/>
        </p:nvSpPr>
        <p:spPr>
          <a:xfrm>
            <a:off x="457200" y="2731969"/>
            <a:ext cx="122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 Standard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D76D4-DE02-441B-8DCC-F15313CB264C}"/>
              </a:ext>
            </a:extLst>
          </p:cNvPr>
          <p:cNvSpPr txBox="1"/>
          <p:nvPr/>
        </p:nvSpPr>
        <p:spPr>
          <a:xfrm>
            <a:off x="457200" y="3991296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Win32</a:t>
            </a:r>
          </a:p>
        </p:txBody>
      </p:sp>
    </p:spTree>
    <p:extLst>
      <p:ext uri="{BB962C8B-B14F-4D97-AF65-F5344CB8AC3E}">
        <p14:creationId xmlns:p14="http://schemas.microsoft.com/office/powerpoint/2010/main" val="3895960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E33B-2C76-4B73-ACB9-B84E5893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файлов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6BD00E-38C8-4343-A590-B427FCFB17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81828"/>
              </p:ext>
            </p:extLst>
          </p:nvPr>
        </p:nvGraphicFramePr>
        <p:xfrm>
          <a:off x="561109" y="1825625"/>
          <a:ext cx="11232573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828">
                  <a:extLst>
                    <a:ext uri="{9D8B030D-6E8A-4147-A177-3AD203B41FA5}">
                      <a16:colId xmlns:a16="http://schemas.microsoft.com/office/drawing/2014/main" val="3331617939"/>
                    </a:ext>
                  </a:extLst>
                </a:gridCol>
                <a:gridCol w="4260272">
                  <a:extLst>
                    <a:ext uri="{9D8B030D-6E8A-4147-A177-3AD203B41FA5}">
                      <a16:colId xmlns:a16="http://schemas.microsoft.com/office/drawing/2014/main" val="3421776761"/>
                    </a:ext>
                  </a:extLst>
                </a:gridCol>
                <a:gridCol w="4717473">
                  <a:extLst>
                    <a:ext uri="{9D8B030D-6E8A-4147-A177-3AD203B41FA5}">
                      <a16:colId xmlns:a16="http://schemas.microsoft.com/office/drawing/2014/main" val="4206932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Unix / Linux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66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Относительный путь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Folder\</a:t>
                      </a:r>
                      <a:r>
                        <a:rPr lang="en-US" dirty="0" err="1"/>
                        <a:t>SubFolder</a:t>
                      </a:r>
                      <a:r>
                        <a:rPr lang="en-US" dirty="0"/>
                        <a:t>\File.txt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./bobapples</a:t>
                      </a:r>
                    </a:p>
                    <a:p>
                      <a:r>
                        <a:rPr lang="en-US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bobapples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492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Абсолютный путь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MS-DOS</a:t>
                      </a:r>
                      <a:r>
                        <a:rPr lang="ru-RU" b="1" dirty="0"/>
                        <a:t>: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C:\Program Files\7-Zip\7z.exe</a:t>
                      </a:r>
                    </a:p>
                    <a:p>
                      <a:r>
                        <a:rPr lang="en-US" b="1" dirty="0"/>
                        <a:t>UNC</a:t>
                      </a:r>
                      <a:r>
                        <a:rPr lang="ru-RU" b="1" dirty="0"/>
                        <a:t>: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\\?\C:\Program Files\7-Zip\7z.exe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/users/mark/bobapples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02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Разделитель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/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или </a:t>
                      </a:r>
                      <a:r>
                        <a:rPr lang="en-US" b="1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/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17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Регистр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Регистронезависимый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Регистрозависимый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448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Спец. элементы пути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. – ссылка на текущую директорию: </a:t>
                      </a:r>
                      <a:r>
                        <a:rPr lang="en-US" dirty="0"/>
                        <a:t>./</a:t>
                      </a:r>
                      <a:r>
                        <a:rPr lang="en-US" dirty="0" err="1"/>
                        <a:t>bobapples</a:t>
                      </a:r>
                      <a:endParaRPr lang="en-US" dirty="0"/>
                    </a:p>
                    <a:p>
                      <a:r>
                        <a:rPr lang="ru-RU" dirty="0"/>
                        <a:t>.. – ссылка на 1 уровень выше: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../../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greatgrandparent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27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Reserved characters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&lt;, &gt;, :, “, |, ?, *, \,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/, 0x0 (null)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962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Reserved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DOS devices:</a:t>
                      </a:r>
                      <a:r>
                        <a:rPr lang="en-US" dirty="0"/>
                        <a:t> CON, PRN, COM1, COM2, …</a:t>
                      </a:r>
                    </a:p>
                    <a:p>
                      <a:r>
                        <a:rPr lang="en-US" b="1" dirty="0"/>
                        <a:t>NTFS:</a:t>
                      </a:r>
                      <a:r>
                        <a:rPr lang="en-US" dirty="0"/>
                        <a:t>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Mft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$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MftMirr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$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LogFile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435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Длина файла и пути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255 </a:t>
                      </a:r>
                      <a:r>
                        <a:rPr lang="en-US" dirty="0"/>
                        <a:t>/ 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 / Not defined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452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81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handle/descriptor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5863936" cy="4351338"/>
          </a:xfrm>
        </p:spPr>
        <p:txBody>
          <a:bodyPr>
            <a:normAutofit/>
          </a:bodyPr>
          <a:lstStyle/>
          <a:p>
            <a:r>
              <a:rPr lang="en-US" dirty="0"/>
              <a:t>Handle/descriptor – </a:t>
            </a:r>
            <a:r>
              <a:rPr lang="ru-RU" dirty="0"/>
              <a:t>«указатель» (идентификатор) на внутренние структуры ОС</a:t>
            </a:r>
          </a:p>
          <a:p>
            <a:pPr lvl="1"/>
            <a:endParaRPr lang="ru-RU" dirty="0"/>
          </a:p>
          <a:p>
            <a:r>
              <a:rPr lang="ru-RU" dirty="0"/>
              <a:t>Безопасное обращение к ресурсам - пользовательская программа:</a:t>
            </a:r>
          </a:p>
          <a:p>
            <a:pPr lvl="1"/>
            <a:r>
              <a:rPr lang="ru-RU" dirty="0"/>
              <a:t>обращается за управлением ресурсом к ОС</a:t>
            </a:r>
          </a:p>
          <a:p>
            <a:pPr lvl="1"/>
            <a:r>
              <a:rPr lang="ru-RU" dirty="0"/>
              <a:t>не имеет прямого доступа к внутренним </a:t>
            </a:r>
            <a:r>
              <a:rPr lang="ru-RU" dirty="0" err="1"/>
              <a:t>струкутурам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E22ABE-BB59-45D0-BD89-80B147043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887" y="2281237"/>
            <a:ext cx="4667250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E59D-4957-46F3-A12A-9D10E7FE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 открытия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76A71D8-6962-4B57-88D1-5357FD930B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720859"/>
              </p:ext>
            </p:extLst>
          </p:nvPr>
        </p:nvGraphicFramePr>
        <p:xfrm>
          <a:off x="838198" y="1825625"/>
          <a:ext cx="10093037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169">
                  <a:extLst>
                    <a:ext uri="{9D8B030D-6E8A-4147-A177-3AD203B41FA5}">
                      <a16:colId xmlns:a16="http://schemas.microsoft.com/office/drawing/2014/main" val="3217688178"/>
                    </a:ext>
                  </a:extLst>
                </a:gridCol>
                <a:gridCol w="2460991">
                  <a:extLst>
                    <a:ext uri="{9D8B030D-6E8A-4147-A177-3AD203B41FA5}">
                      <a16:colId xmlns:a16="http://schemas.microsoft.com/office/drawing/2014/main" val="776967522"/>
                    </a:ext>
                  </a:extLst>
                </a:gridCol>
                <a:gridCol w="2770559">
                  <a:extLst>
                    <a:ext uri="{9D8B030D-6E8A-4147-A177-3AD203B41FA5}">
                      <a16:colId xmlns:a16="http://schemas.microsoft.com/office/drawing/2014/main" val="2469421626"/>
                    </a:ext>
                  </a:extLst>
                </a:gridCol>
                <a:gridCol w="2944318">
                  <a:extLst>
                    <a:ext uri="{9D8B030D-6E8A-4147-A177-3AD203B41FA5}">
                      <a16:colId xmlns:a16="http://schemas.microsoft.com/office/drawing/2014/main" val="1380931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97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  <a:r>
                        <a:rPr lang="ru-RU" dirty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O_RDONLY</a:t>
                      </a:r>
                      <a:r>
                        <a:rPr lang="ru-RU" dirty="0"/>
                        <a:t> </a:t>
                      </a:r>
                    </a:p>
                    <a:p>
                      <a:r>
                        <a:rPr lang="en-US" dirty="0"/>
                        <a:t>O_WRONLY</a:t>
                      </a:r>
                      <a:r>
                        <a:rPr lang="ru-RU" dirty="0"/>
                        <a:t> </a:t>
                      </a:r>
                    </a:p>
                    <a:p>
                      <a:r>
                        <a:rPr lang="en-US" dirty="0"/>
                        <a:t>O_RDWR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O_EXCL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O_APPEND </a:t>
                      </a:r>
                    </a:p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O_CREAT</a:t>
                      </a:r>
                    </a:p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O_TRUNC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60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fopen</a:t>
                      </a:r>
                      <a:r>
                        <a:rPr lang="ru-RU" dirty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“r”, “w”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87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CreateFile</a:t>
                      </a:r>
                      <a:r>
                        <a:rPr lang="ru-RU" dirty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GENERIC_READ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GENERIC_WRITE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FILE_SHARE_READ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FILE_SHARE_WRITE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CREATE_NEW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CREATE_ALWAYS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OPEN_ALWAYS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OPEN_EXISTING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TRUNCATE_EXISTING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98086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5E585C6-FA56-485C-BA24-338C5860651B}"/>
              </a:ext>
            </a:extLst>
          </p:cNvPr>
          <p:cNvSpPr/>
          <p:nvPr/>
        </p:nvSpPr>
        <p:spPr>
          <a:xfrm>
            <a:off x="838198" y="5367796"/>
            <a:ext cx="588815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open(“</a:t>
            </a:r>
            <a:r>
              <a:rPr lang="en-US" dirty="0" err="1">
                <a:latin typeface="Consolas" panose="020B0609020204030204" pitchFamily="49" charset="0"/>
              </a:rPr>
              <a:t>file_name</a:t>
            </a:r>
            <a:r>
              <a:rPr lang="en-US" dirty="0">
                <a:latin typeface="Consolas" panose="020B0609020204030204" pitchFamily="49" charset="0"/>
              </a:rPr>
              <a:t>”, O_RDONLY | </a:t>
            </a:r>
            <a:r>
              <a:rPr lang="en-US" dirty="0">
                <a:solidFill>
                  <a:schemeClr val="dk1"/>
                </a:solidFill>
              </a:rPr>
              <a:t>O_EXCL | O_TRUNC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453610-2017-4BFA-9EA5-8045DE81F74F}"/>
              </a:ext>
            </a:extLst>
          </p:cNvPr>
          <p:cNvSpPr/>
          <p:nvPr/>
        </p:nvSpPr>
        <p:spPr>
          <a:xfrm>
            <a:off x="838198" y="6001521"/>
            <a:ext cx="322395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fopen</a:t>
            </a:r>
            <a:r>
              <a:rPr lang="en-US" dirty="0">
                <a:latin typeface="Consolas" panose="020B0609020204030204" pitchFamily="49" charset="0"/>
              </a:rPr>
              <a:t>(“</a:t>
            </a:r>
            <a:r>
              <a:rPr lang="en-US" dirty="0" err="1">
                <a:latin typeface="Consolas" panose="020B0609020204030204" pitchFamily="49" charset="0"/>
              </a:rPr>
              <a:t>file_name</a:t>
            </a:r>
            <a:r>
              <a:rPr lang="en-US" dirty="0">
                <a:latin typeface="Consolas" panose="020B0609020204030204" pitchFamily="49" charset="0"/>
              </a:rPr>
              <a:t>”, “</a:t>
            </a:r>
            <a:r>
              <a:rPr lang="en-US" dirty="0" err="1">
                <a:latin typeface="Consolas" panose="020B0609020204030204" pitchFamily="49" charset="0"/>
              </a:rPr>
              <a:t>rw</a:t>
            </a:r>
            <a:r>
              <a:rPr lang="en-US" dirty="0">
                <a:latin typeface="Consolas" panose="020B0609020204030204" pitchFamily="49" charset="0"/>
              </a:rPr>
              <a:t>”)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2DD75D-0284-424F-A953-1B6E21030AA1}"/>
              </a:ext>
            </a:extLst>
          </p:cNvPr>
          <p:cNvSpPr/>
          <p:nvPr/>
        </p:nvSpPr>
        <p:spPr>
          <a:xfrm>
            <a:off x="7340418" y="5401357"/>
            <a:ext cx="4380527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 err="1">
                <a:latin typeface="Consolas" panose="020B0609020204030204" pitchFamily="49" charset="0"/>
              </a:rPr>
              <a:t>CreateFile</a:t>
            </a:r>
            <a:r>
              <a:rPr lang="en-US" dirty="0">
                <a:latin typeface="Consolas" panose="020B0609020204030204" pitchFamily="49" charset="0"/>
              </a:rPr>
              <a:t>(“</a:t>
            </a:r>
            <a:r>
              <a:rPr lang="en-US" dirty="0" err="1">
                <a:latin typeface="Consolas" panose="020B0609020204030204" pitchFamily="49" charset="0"/>
              </a:rPr>
              <a:t>file_name</a:t>
            </a:r>
            <a:r>
              <a:rPr lang="en-US" dirty="0">
                <a:latin typeface="Consolas" panose="020B0609020204030204" pitchFamily="49" charset="0"/>
              </a:rPr>
              <a:t>”, 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</a:rPr>
              <a:t>GENERIC_READ | GENERIC_WRITE,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0, NULL, </a:t>
            </a:r>
            <a:r>
              <a:rPr lang="en-US" dirty="0"/>
              <a:t>TRUNCATE_EXISTING</a:t>
            </a:r>
            <a:r>
              <a:rPr lang="en-US" dirty="0">
                <a:latin typeface="Consolas" panose="020B0609020204030204" pitchFamily="49" charset="0"/>
              </a:rPr>
              <a:t>, 0, NULL);</a:t>
            </a:r>
          </a:p>
        </p:txBody>
      </p:sp>
    </p:spTree>
    <p:extLst>
      <p:ext uri="{BB962C8B-B14F-4D97-AF65-F5344CB8AC3E}">
        <p14:creationId xmlns:p14="http://schemas.microsoft.com/office/powerpoint/2010/main" val="1246884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A246-C7E7-4189-A636-0CDC9EC7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</a:t>
            </a:r>
            <a:r>
              <a:rPr lang="en-US" dirty="0"/>
              <a:t>/</a:t>
            </a:r>
            <a:r>
              <a:rPr lang="ru-RU" dirty="0"/>
              <a:t>запись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846F9-24EA-4A99-89BB-D218F550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6623" y="1720604"/>
            <a:ext cx="4225635" cy="4351338"/>
          </a:xfrm>
        </p:spPr>
        <p:txBody>
          <a:bodyPr>
            <a:normAutofit/>
          </a:bodyPr>
          <a:lstStyle/>
          <a:p>
            <a:r>
              <a:rPr lang="ru-RU" dirty="0"/>
              <a:t>Параметры</a:t>
            </a:r>
          </a:p>
          <a:p>
            <a:pPr lvl="1"/>
            <a:r>
              <a:rPr lang="en-US" dirty="0"/>
              <a:t>handle</a:t>
            </a:r>
            <a:endParaRPr lang="ru-RU" dirty="0"/>
          </a:p>
          <a:p>
            <a:pPr lvl="1"/>
            <a:r>
              <a:rPr lang="ru-RU" dirty="0"/>
              <a:t>буфер</a:t>
            </a:r>
          </a:p>
          <a:p>
            <a:pPr lvl="1"/>
            <a:r>
              <a:rPr lang="ru-RU" dirty="0"/>
              <a:t>размер буфера (байт для чтения)</a:t>
            </a:r>
          </a:p>
          <a:p>
            <a:pPr lvl="2"/>
            <a:endParaRPr lang="ru-RU" dirty="0"/>
          </a:p>
          <a:p>
            <a:r>
              <a:rPr lang="ru-RU" dirty="0"/>
              <a:t>Результат</a:t>
            </a:r>
          </a:p>
          <a:p>
            <a:pPr lvl="1"/>
            <a:r>
              <a:rPr lang="ru-RU" dirty="0"/>
              <a:t>реально прочитано байт</a:t>
            </a:r>
            <a:endParaRPr lang="en-US" dirty="0"/>
          </a:p>
          <a:p>
            <a:pPr lvl="1"/>
            <a:r>
              <a:rPr lang="ru-RU" dirty="0"/>
              <a:t>ошибка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64A46-F864-46FA-8E2D-A1021ACECEE5}"/>
              </a:ext>
            </a:extLst>
          </p:cNvPr>
          <p:cNvSpPr txBox="1"/>
          <p:nvPr/>
        </p:nvSpPr>
        <p:spPr>
          <a:xfrm>
            <a:off x="568224" y="5167791"/>
            <a:ext cx="39935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BOOL </a:t>
            </a:r>
          </a:p>
          <a:p>
            <a:pPr>
              <a:buNone/>
            </a:pP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ReadFile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(HANDLE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hFile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 LPVOID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lpBuffer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 DWORD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NumberOfBytesToRead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endParaRPr lang="ru-RU" sz="14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 LPDWORD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lpNumberOfBytesRead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,</a:t>
            </a:r>
            <a:endParaRPr lang="ru-RU" sz="14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 LPOVERLAPPED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lpOverlapped</a:t>
            </a:r>
            <a:r>
              <a:rPr lang="ru-RU" sz="1400" dirty="0">
                <a:latin typeface="Consolas" panose="020B0609020204030204" pitchFamily="49" charset="0"/>
                <a:cs typeface="Courier New" pitchFamily="49" charset="0"/>
              </a:rPr>
              <a:t>)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FD1501-8E94-4E77-93C2-81F27225437C}"/>
              </a:ext>
            </a:extLst>
          </p:cNvPr>
          <p:cNvSpPr txBox="1"/>
          <p:nvPr/>
        </p:nvSpPr>
        <p:spPr>
          <a:xfrm>
            <a:off x="3743049" y="5085444"/>
            <a:ext cx="45720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BOOL </a:t>
            </a:r>
          </a:p>
          <a:p>
            <a:pPr>
              <a:buNone/>
            </a:pP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WriteFile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endParaRPr lang="ru-RU" sz="14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 HANDLE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hFile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endParaRPr lang="ru-RU" sz="14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 LPCVOID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lpBuffer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endParaRPr lang="ru-RU" sz="14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 DWORD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nNumberOfBytesToWrite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endParaRPr lang="ru-RU" sz="14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 LPDWORD lpNumberOfBytesWritten, </a:t>
            </a:r>
            <a:endParaRPr lang="ru-RU" sz="14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 LPOVERLAPPED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lpOverlapped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)</a:t>
            </a:r>
            <a:endParaRPr lang="ru-RU" sz="1400" dirty="0"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F983D2-D907-4CB9-955D-73717366637B}"/>
              </a:ext>
            </a:extLst>
          </p:cNvPr>
          <p:cNvGrpSpPr/>
          <p:nvPr/>
        </p:nvGrpSpPr>
        <p:grpSpPr>
          <a:xfrm>
            <a:off x="967289" y="1879651"/>
            <a:ext cx="5551520" cy="663355"/>
            <a:chOff x="2350273" y="3776659"/>
            <a:chExt cx="5551520" cy="66335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84AEE6-0A19-4375-8F12-AA092061B172}"/>
                </a:ext>
              </a:extLst>
            </p:cNvPr>
            <p:cNvSpPr/>
            <p:nvPr/>
          </p:nvSpPr>
          <p:spPr>
            <a:xfrm>
              <a:off x="2350273" y="3776659"/>
              <a:ext cx="47564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ssize_t</a:t>
              </a:r>
              <a:r>
                <a:rPr lang="en-US" sz="1400" dirty="0">
                  <a:latin typeface="Consolas" panose="020B0609020204030204" pitchFamily="49" charset="0"/>
                </a:rPr>
                <a:t> read(int </a:t>
              </a:r>
              <a:r>
                <a:rPr lang="en-US" sz="1400" dirty="0" err="1">
                  <a:latin typeface="Consolas" panose="020B0609020204030204" pitchFamily="49" charset="0"/>
                </a:rPr>
                <a:t>fd</a:t>
              </a:r>
              <a:r>
                <a:rPr lang="en-US" sz="1400" dirty="0">
                  <a:latin typeface="Consolas" panose="020B0609020204030204" pitchFamily="49" charset="0"/>
                </a:rPr>
                <a:t>, void *</a:t>
              </a:r>
              <a:r>
                <a:rPr lang="en-US" sz="1400" dirty="0" err="1">
                  <a:latin typeface="Consolas" panose="020B0609020204030204" pitchFamily="49" charset="0"/>
                </a:rPr>
                <a:t>buf</a:t>
              </a:r>
              <a:r>
                <a:rPr lang="en-US" sz="1400" dirty="0">
                  <a:latin typeface="Consolas" panose="020B0609020204030204" pitchFamily="49" charset="0"/>
                </a:rPr>
                <a:t>, </a:t>
              </a:r>
              <a:r>
                <a:rPr lang="en-US" sz="1400" dirty="0" err="1">
                  <a:latin typeface="Consolas" panose="020B0609020204030204" pitchFamily="49" charset="0"/>
                </a:rPr>
                <a:t>size_t</a:t>
              </a:r>
              <a:r>
                <a:rPr lang="en-US" sz="1400" dirty="0">
                  <a:latin typeface="Consolas" panose="020B0609020204030204" pitchFamily="49" charset="0"/>
                </a:rPr>
                <a:t> count);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3902F1-69FF-4873-9980-CC60FE94B49B}"/>
                </a:ext>
              </a:extLst>
            </p:cNvPr>
            <p:cNvSpPr/>
            <p:nvPr/>
          </p:nvSpPr>
          <p:spPr>
            <a:xfrm>
              <a:off x="2350273" y="4132237"/>
              <a:ext cx="55515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ssize_t</a:t>
              </a:r>
              <a:r>
                <a:rPr lang="en-US" sz="1400" dirty="0">
                  <a:latin typeface="Consolas" panose="020B0609020204030204" pitchFamily="49" charset="0"/>
                </a:rPr>
                <a:t> write(int </a:t>
              </a:r>
              <a:r>
                <a:rPr lang="en-US" sz="1400" dirty="0" err="1">
                  <a:latin typeface="Consolas" panose="020B0609020204030204" pitchFamily="49" charset="0"/>
                </a:rPr>
                <a:t>fd</a:t>
              </a:r>
              <a:r>
                <a:rPr lang="en-US" sz="1400" dirty="0">
                  <a:latin typeface="Consolas" panose="020B0609020204030204" pitchFamily="49" charset="0"/>
                </a:rPr>
                <a:t>, const void *</a:t>
              </a:r>
              <a:r>
                <a:rPr lang="en-US" sz="1400" dirty="0" err="1">
                  <a:latin typeface="Consolas" panose="020B0609020204030204" pitchFamily="49" charset="0"/>
                </a:rPr>
                <a:t>buf</a:t>
              </a:r>
              <a:r>
                <a:rPr lang="en-US" sz="1400" dirty="0">
                  <a:latin typeface="Consolas" panose="020B0609020204030204" pitchFamily="49" charset="0"/>
                </a:rPr>
                <a:t>, </a:t>
              </a:r>
              <a:r>
                <a:rPr lang="en-US" sz="1400" dirty="0" err="1">
                  <a:latin typeface="Consolas" panose="020B0609020204030204" pitchFamily="49" charset="0"/>
                </a:rPr>
                <a:t>size_t</a:t>
              </a:r>
              <a:r>
                <a:rPr lang="en-US" sz="1400" dirty="0">
                  <a:latin typeface="Consolas" panose="020B0609020204030204" pitchFamily="49" charset="0"/>
                </a:rPr>
                <a:t> count);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348690-498D-4340-B24B-1CC71D6CD96B}"/>
              </a:ext>
            </a:extLst>
          </p:cNvPr>
          <p:cNvGrpSpPr/>
          <p:nvPr/>
        </p:nvGrpSpPr>
        <p:grpSpPr>
          <a:xfrm>
            <a:off x="953225" y="3184762"/>
            <a:ext cx="5387889" cy="1199195"/>
            <a:chOff x="514147" y="5232822"/>
            <a:chExt cx="5387889" cy="119919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4DD285D-AE35-4312-B79F-B384BF50955A}"/>
                </a:ext>
              </a:extLst>
            </p:cNvPr>
            <p:cNvSpPr/>
            <p:nvPr/>
          </p:nvSpPr>
          <p:spPr>
            <a:xfrm>
              <a:off x="548613" y="5232822"/>
              <a:ext cx="53534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size_t</a:t>
              </a:r>
              <a:r>
                <a:rPr lang="en-US" sz="1400" dirty="0"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latin typeface="Consolas" panose="020B0609020204030204" pitchFamily="49" charset="0"/>
                </a:rPr>
                <a:t>fred</a:t>
              </a:r>
              <a:r>
                <a:rPr lang="en-US" sz="1400" dirty="0">
                  <a:latin typeface="Consolas" panose="020B0609020204030204" pitchFamily="49" charset="0"/>
                </a:rPr>
                <a:t>(void *</a:t>
              </a:r>
              <a:r>
                <a:rPr lang="en-US" sz="1400" dirty="0" err="1">
                  <a:latin typeface="Consolas" panose="020B0609020204030204" pitchFamily="49" charset="0"/>
                </a:rPr>
                <a:t>ptr</a:t>
              </a:r>
              <a:r>
                <a:rPr lang="en-US" sz="1400" dirty="0">
                  <a:latin typeface="Consolas" panose="020B0609020204030204" pitchFamily="49" charset="0"/>
                </a:rPr>
                <a:t>, 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	</a:t>
              </a:r>
              <a:r>
                <a:rPr lang="en-US" sz="1400" dirty="0" err="1">
                  <a:latin typeface="Consolas" panose="020B0609020204030204" pitchFamily="49" charset="0"/>
                </a:rPr>
                <a:t>size_t</a:t>
              </a:r>
              <a:r>
                <a:rPr lang="en-US" sz="1400" dirty="0">
                  <a:latin typeface="Consolas" panose="020B0609020204030204" pitchFamily="49" charset="0"/>
                </a:rPr>
                <a:t> size, </a:t>
              </a:r>
              <a:r>
                <a:rPr lang="en-US" sz="1400" dirty="0" err="1">
                  <a:latin typeface="Consolas" panose="020B0609020204030204" pitchFamily="49" charset="0"/>
                </a:rPr>
                <a:t>size_t</a:t>
              </a:r>
              <a:r>
                <a:rPr lang="en-US" sz="1400" dirty="0"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latin typeface="Consolas" panose="020B0609020204030204" pitchFamily="49" charset="0"/>
                </a:rPr>
                <a:t>nmemb</a:t>
              </a:r>
              <a:r>
                <a:rPr lang="en-US" sz="1400" dirty="0">
                  <a:latin typeface="Consolas" panose="020B0609020204030204" pitchFamily="49" charset="0"/>
                </a:rPr>
                <a:t>,</a:t>
              </a:r>
              <a:r>
                <a:rPr lang="ru-RU" sz="1400" dirty="0"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latin typeface="Consolas" panose="020B0609020204030204" pitchFamily="49" charset="0"/>
                </a:rPr>
                <a:t>FILE *stream);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9512D2-650C-4198-823B-DF15D8E3CC7F}"/>
                </a:ext>
              </a:extLst>
            </p:cNvPr>
            <p:cNvSpPr/>
            <p:nvPr/>
          </p:nvSpPr>
          <p:spPr>
            <a:xfrm>
              <a:off x="514147" y="5908797"/>
              <a:ext cx="519023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size_t</a:t>
              </a:r>
              <a:r>
                <a:rPr lang="en-US" sz="1400" dirty="0"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latin typeface="Consolas" panose="020B0609020204030204" pitchFamily="49" charset="0"/>
                </a:rPr>
                <a:t>fwrite</a:t>
              </a:r>
              <a:r>
                <a:rPr lang="en-US" sz="1400" dirty="0">
                  <a:latin typeface="Consolas" panose="020B0609020204030204" pitchFamily="49" charset="0"/>
                </a:rPr>
                <a:t>(const void *</a:t>
              </a:r>
              <a:r>
                <a:rPr lang="en-US" sz="1400" dirty="0" err="1">
                  <a:latin typeface="Consolas" panose="020B0609020204030204" pitchFamily="49" charset="0"/>
                </a:rPr>
                <a:t>ptr</a:t>
              </a:r>
              <a:r>
                <a:rPr lang="en-US" sz="1400" dirty="0">
                  <a:latin typeface="Consolas" panose="020B0609020204030204" pitchFamily="49" charset="0"/>
                </a:rPr>
                <a:t>, 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	</a:t>
              </a:r>
              <a:r>
                <a:rPr lang="en-US" sz="1400" dirty="0" err="1">
                  <a:latin typeface="Consolas" panose="020B0609020204030204" pitchFamily="49" charset="0"/>
                </a:rPr>
                <a:t>size_t</a:t>
              </a:r>
              <a:r>
                <a:rPr lang="en-US" sz="1400" dirty="0">
                  <a:latin typeface="Consolas" panose="020B0609020204030204" pitchFamily="49" charset="0"/>
                </a:rPr>
                <a:t> size, </a:t>
              </a:r>
              <a:r>
                <a:rPr lang="en-US" sz="1400" dirty="0" err="1">
                  <a:latin typeface="Consolas" panose="020B0609020204030204" pitchFamily="49" charset="0"/>
                </a:rPr>
                <a:t>size_t</a:t>
              </a:r>
              <a:r>
                <a:rPr lang="en-US" sz="1400" dirty="0"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latin typeface="Consolas" panose="020B0609020204030204" pitchFamily="49" charset="0"/>
                </a:rPr>
                <a:t>nmemb</a:t>
              </a:r>
              <a:r>
                <a:rPr lang="en-US" sz="1400" dirty="0">
                  <a:latin typeface="Consolas" panose="020B0609020204030204" pitchFamily="49" charset="0"/>
                </a:rPr>
                <a:t>,</a:t>
              </a:r>
              <a:r>
                <a:rPr lang="ru-RU" sz="1400" dirty="0"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latin typeface="Consolas" panose="020B0609020204030204" pitchFamily="49" charset="0"/>
                </a:rPr>
                <a:t>FILE *stream);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1488142-098B-487C-A0D1-4F451663A5DB}"/>
              </a:ext>
            </a:extLst>
          </p:cNvPr>
          <p:cNvSpPr txBox="1"/>
          <p:nvPr/>
        </p:nvSpPr>
        <p:spPr>
          <a:xfrm>
            <a:off x="457200" y="1561009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Unix/Linux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4AC09E-641D-4E43-893E-AF6AB6A51F62}"/>
              </a:ext>
            </a:extLst>
          </p:cNvPr>
          <p:cNvSpPr txBox="1"/>
          <p:nvPr/>
        </p:nvSpPr>
        <p:spPr>
          <a:xfrm>
            <a:off x="457200" y="2731969"/>
            <a:ext cx="122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 Standard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3A155C-86FB-4626-984B-DE17DF28B068}"/>
              </a:ext>
            </a:extLst>
          </p:cNvPr>
          <p:cNvSpPr txBox="1"/>
          <p:nvPr/>
        </p:nvSpPr>
        <p:spPr>
          <a:xfrm>
            <a:off x="405554" y="4571608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Win32</a:t>
            </a:r>
          </a:p>
        </p:txBody>
      </p:sp>
    </p:spTree>
    <p:extLst>
      <p:ext uri="{BB962C8B-B14F-4D97-AF65-F5344CB8AC3E}">
        <p14:creationId xmlns:p14="http://schemas.microsoft.com/office/powerpoint/2010/main" val="453454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Доступ к файлам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Режимы доступа</a:t>
            </a:r>
          </a:p>
          <a:p>
            <a:pPr lvl="1"/>
            <a:r>
              <a:rPr lang="ru-RU" dirty="0"/>
              <a:t>Последовательный (</a:t>
            </a:r>
            <a:r>
              <a:rPr lang="en-US" dirty="0"/>
              <a:t>sequential access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как правило, предпочтителен</a:t>
            </a:r>
          </a:p>
          <a:p>
            <a:pPr lvl="1"/>
            <a:r>
              <a:rPr lang="ru-RU" dirty="0"/>
              <a:t>Произвольный (</a:t>
            </a:r>
            <a:r>
              <a:rPr lang="en-US" dirty="0"/>
              <a:t>random access</a:t>
            </a:r>
            <a:r>
              <a:rPr lang="ru-RU" dirty="0"/>
              <a:t>)</a:t>
            </a:r>
          </a:p>
          <a:p>
            <a:r>
              <a:rPr lang="ru-RU" dirty="0"/>
              <a:t>Указатель файла (позиция файла)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Установка указателя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660573" y="1825625"/>
            <a:ext cx="4693227" cy="4351338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Параметры</a:t>
            </a:r>
          </a:p>
          <a:p>
            <a:pPr lvl="1"/>
            <a:r>
              <a:rPr lang="en-US" dirty="0"/>
              <a:t>handle</a:t>
            </a:r>
            <a:endParaRPr lang="ru-RU" dirty="0"/>
          </a:p>
          <a:p>
            <a:pPr lvl="1"/>
            <a:r>
              <a:rPr lang="ru-RU" dirty="0"/>
              <a:t>смещение</a:t>
            </a:r>
            <a:r>
              <a:rPr lang="en-US" dirty="0"/>
              <a:t> </a:t>
            </a:r>
            <a:endParaRPr lang="ru-RU" dirty="0"/>
          </a:p>
          <a:p>
            <a:pPr lvl="2"/>
            <a:r>
              <a:rPr lang="ru-RU" dirty="0"/>
              <a:t>может быть отрицательным</a:t>
            </a:r>
          </a:p>
          <a:p>
            <a:pPr lvl="1"/>
            <a:r>
              <a:rPr lang="ru-RU" dirty="0"/>
              <a:t>база для смещения (начало</a:t>
            </a:r>
            <a:r>
              <a:rPr lang="en-US" dirty="0"/>
              <a:t>/</a:t>
            </a:r>
            <a:r>
              <a:rPr lang="ru-RU" dirty="0"/>
              <a:t>конец файла или текущая позиция)</a:t>
            </a:r>
          </a:p>
          <a:p>
            <a:pPr lvl="2"/>
            <a:r>
              <a:rPr lang="en-US" dirty="0" err="1"/>
              <a:t>SetFilePointer</a:t>
            </a:r>
            <a:r>
              <a:rPr lang="en-US" dirty="0"/>
              <a:t> </a:t>
            </a:r>
          </a:p>
          <a:p>
            <a:pPr lvl="3"/>
            <a:r>
              <a:rPr lang="en-US" dirty="0"/>
              <a:t>FILE_BEGIN</a:t>
            </a:r>
            <a:r>
              <a:rPr lang="ru-RU" dirty="0"/>
              <a:t>, </a:t>
            </a:r>
            <a:r>
              <a:rPr lang="en-US" dirty="0"/>
              <a:t>FILE_CURRENT</a:t>
            </a:r>
            <a:r>
              <a:rPr lang="ru-RU" dirty="0"/>
              <a:t>, </a:t>
            </a:r>
            <a:r>
              <a:rPr lang="en-US" dirty="0"/>
              <a:t>FILE_END</a:t>
            </a:r>
          </a:p>
          <a:p>
            <a:pPr lvl="2"/>
            <a:r>
              <a:rPr lang="en-US" dirty="0" err="1"/>
              <a:t>fseek</a:t>
            </a:r>
            <a:r>
              <a:rPr lang="en-US" dirty="0"/>
              <a:t>/</a:t>
            </a:r>
            <a:r>
              <a:rPr lang="en-US" dirty="0" err="1"/>
              <a:t>lseek</a:t>
            </a:r>
            <a:r>
              <a:rPr lang="en-US" b="1" dirty="0"/>
              <a:t> </a:t>
            </a:r>
          </a:p>
          <a:p>
            <a:pPr lvl="3"/>
            <a:r>
              <a:rPr lang="en-US" dirty="0"/>
              <a:t>SEEK_SET, SEEK_CUR, SEEK_END</a:t>
            </a:r>
            <a:endParaRPr lang="ru-RU" dirty="0"/>
          </a:p>
          <a:p>
            <a:pPr lvl="2"/>
            <a:endParaRPr lang="ru-RU" dirty="0"/>
          </a:p>
          <a:p>
            <a:r>
              <a:rPr lang="ru-RU" dirty="0"/>
              <a:t>Результат</a:t>
            </a:r>
          </a:p>
          <a:p>
            <a:pPr lvl="1"/>
            <a:r>
              <a:rPr lang="ru-RU" dirty="0"/>
              <a:t>реальное смещение</a:t>
            </a:r>
            <a:endParaRPr lang="en-US" dirty="0"/>
          </a:p>
          <a:p>
            <a:pPr lvl="1"/>
            <a:r>
              <a:rPr lang="ru-RU" dirty="0"/>
              <a:t>ошибка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399" y="4542996"/>
            <a:ext cx="4286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DWORD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SetFilePointer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( 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	HANDLE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hFile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	LONG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lDistanceToMove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	PLONG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lpDistanceToMoveHigh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, 	DWORD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dwMoveMethod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) 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931B32-0859-4E1D-BA11-D0FAD3D46EDA}"/>
              </a:ext>
            </a:extLst>
          </p:cNvPr>
          <p:cNvSpPr/>
          <p:nvPr/>
        </p:nvSpPr>
        <p:spPr>
          <a:xfrm>
            <a:off x="838200" y="2111128"/>
            <a:ext cx="54585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off_t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lseek</a:t>
            </a:r>
            <a:r>
              <a:rPr lang="en-US" sz="1600" dirty="0">
                <a:latin typeface="Consolas" panose="020B0609020204030204" pitchFamily="49" charset="0"/>
              </a:rPr>
              <a:t>(int </a:t>
            </a:r>
            <a:r>
              <a:rPr lang="en-US" sz="1600" dirty="0" err="1">
                <a:latin typeface="Consolas" panose="020B0609020204030204" pitchFamily="49" charset="0"/>
              </a:rPr>
              <a:t>fd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off_t</a:t>
            </a:r>
            <a:r>
              <a:rPr lang="en-US" sz="1600" dirty="0">
                <a:latin typeface="Consolas" panose="020B0609020204030204" pitchFamily="49" charset="0"/>
              </a:rPr>
              <a:t> offset, int whence);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4E93BC-21F3-49E5-9FF3-A815B62060C7}"/>
              </a:ext>
            </a:extLst>
          </p:cNvPr>
          <p:cNvSpPr/>
          <p:nvPr/>
        </p:nvSpPr>
        <p:spPr>
          <a:xfrm>
            <a:off x="692399" y="3281889"/>
            <a:ext cx="5795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int </a:t>
            </a:r>
            <a:r>
              <a:rPr lang="en-US" sz="1600" dirty="0" err="1">
                <a:latin typeface="Consolas" panose="020B0609020204030204" pitchFamily="49" charset="0"/>
              </a:rPr>
              <a:t>fseek</a:t>
            </a:r>
            <a:r>
              <a:rPr lang="en-US" sz="1600" dirty="0">
                <a:latin typeface="Consolas" panose="020B0609020204030204" pitchFamily="49" charset="0"/>
              </a:rPr>
              <a:t>(FILE *stream, long offset, int whence);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229941-09A8-4ABB-8DC0-C0FF18494292}"/>
              </a:ext>
            </a:extLst>
          </p:cNvPr>
          <p:cNvSpPr txBox="1"/>
          <p:nvPr/>
        </p:nvSpPr>
        <p:spPr>
          <a:xfrm>
            <a:off x="457200" y="1561009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Unix/Linux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D29E3-50FD-4D24-B80D-14DF3E3C15E7}"/>
              </a:ext>
            </a:extLst>
          </p:cNvPr>
          <p:cNvSpPr txBox="1"/>
          <p:nvPr/>
        </p:nvSpPr>
        <p:spPr>
          <a:xfrm>
            <a:off x="454944" y="2731969"/>
            <a:ext cx="122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 Standard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6C631F-F156-4CBE-B9A6-B9F871CBB177}"/>
              </a:ext>
            </a:extLst>
          </p:cNvPr>
          <p:cNvSpPr txBox="1"/>
          <p:nvPr/>
        </p:nvSpPr>
        <p:spPr>
          <a:xfrm>
            <a:off x="454944" y="3993076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Win32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C8C3-DBBC-42B5-8360-C18EE607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Закрытие</a:t>
            </a:r>
            <a:r>
              <a:rPr lang="en-US" dirty="0"/>
              <a:t> </a:t>
            </a:r>
            <a:r>
              <a:rPr lang="ru-RU" dirty="0"/>
              <a:t>файла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9D2F8CE-1257-4035-903C-7FDC993FA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0" y="1825625"/>
            <a:ext cx="3924299" cy="4351338"/>
          </a:xfrm>
        </p:spPr>
        <p:txBody>
          <a:bodyPr>
            <a:normAutofit/>
          </a:bodyPr>
          <a:lstStyle/>
          <a:p>
            <a:pPr lvl="0"/>
            <a:r>
              <a:rPr lang="ru-RU" sz="2400" dirty="0">
                <a:solidFill>
                  <a:prstClr val="black"/>
                </a:solidFill>
              </a:rPr>
              <a:t>Параметры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handle</a:t>
            </a:r>
            <a:endParaRPr lang="ru-RU" sz="2000" dirty="0">
              <a:solidFill>
                <a:prstClr val="black"/>
              </a:solidFill>
            </a:endParaRPr>
          </a:p>
          <a:p>
            <a:pPr lvl="2"/>
            <a:endParaRPr lang="ru-RU" sz="1700" dirty="0">
              <a:solidFill>
                <a:prstClr val="black"/>
              </a:solidFill>
            </a:endParaRPr>
          </a:p>
          <a:p>
            <a:pPr lvl="0"/>
            <a:r>
              <a:rPr lang="ru-RU" sz="2400" dirty="0">
                <a:solidFill>
                  <a:prstClr val="black"/>
                </a:solidFill>
              </a:rPr>
              <a:t>Результат</a:t>
            </a:r>
          </a:p>
          <a:p>
            <a:pPr lvl="1"/>
            <a:r>
              <a:rPr lang="ru-RU" sz="2000" dirty="0">
                <a:solidFill>
                  <a:prstClr val="black"/>
                </a:solidFill>
              </a:rPr>
              <a:t>успешно</a:t>
            </a:r>
            <a:r>
              <a:rPr lang="en-US" sz="2000" dirty="0">
                <a:solidFill>
                  <a:prstClr val="black"/>
                </a:solidFill>
              </a:rPr>
              <a:t>/</a:t>
            </a:r>
            <a:r>
              <a:rPr lang="ru-RU" sz="2000" dirty="0">
                <a:solidFill>
                  <a:prstClr val="black"/>
                </a:solidFill>
              </a:rPr>
              <a:t>ошибка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AE2B05-1AD8-48FA-B6CE-75557ABE8E23}"/>
              </a:ext>
            </a:extLst>
          </p:cNvPr>
          <p:cNvSpPr txBox="1"/>
          <p:nvPr/>
        </p:nvSpPr>
        <p:spPr>
          <a:xfrm>
            <a:off x="1218411" y="5029712"/>
            <a:ext cx="371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BOOL CloseHandle(HANDLE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hFile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)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5C584D-B8E7-4AC7-A029-F5C64378F7E9}"/>
              </a:ext>
            </a:extLst>
          </p:cNvPr>
          <p:cNvSpPr/>
          <p:nvPr/>
        </p:nvSpPr>
        <p:spPr>
          <a:xfrm>
            <a:off x="1218411" y="3858752"/>
            <a:ext cx="22044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int close(int </a:t>
            </a:r>
            <a:r>
              <a:rPr lang="en-US" sz="1600" dirty="0" err="1">
                <a:latin typeface="Consolas" panose="020B0609020204030204" pitchFamily="49" charset="0"/>
              </a:rPr>
              <a:t>fd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4FD36-11A7-422D-AB69-009A7421BBA8}"/>
              </a:ext>
            </a:extLst>
          </p:cNvPr>
          <p:cNvSpPr/>
          <p:nvPr/>
        </p:nvSpPr>
        <p:spPr>
          <a:xfrm>
            <a:off x="1218411" y="2501243"/>
            <a:ext cx="25410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int </a:t>
            </a:r>
            <a:r>
              <a:rPr lang="en-US" sz="1600" dirty="0" err="1">
                <a:latin typeface="Consolas" panose="020B0609020204030204" pitchFamily="49" charset="0"/>
              </a:rPr>
              <a:t>fclose</a:t>
            </a:r>
            <a:r>
              <a:rPr lang="en-US" sz="1600" dirty="0">
                <a:latin typeface="Consolas" panose="020B0609020204030204" pitchFamily="49" charset="0"/>
              </a:rPr>
              <a:t>(FILE *</a:t>
            </a:r>
            <a:r>
              <a:rPr lang="en-US" sz="1600" dirty="0" err="1">
                <a:latin typeface="Consolas" panose="020B0609020204030204" pitchFamily="49" charset="0"/>
              </a:rPr>
              <a:t>fp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230B81-07D5-4FDB-85B1-DAEB8ABECCD2}"/>
              </a:ext>
            </a:extLst>
          </p:cNvPr>
          <p:cNvSpPr txBox="1"/>
          <p:nvPr/>
        </p:nvSpPr>
        <p:spPr>
          <a:xfrm>
            <a:off x="457200" y="1924690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Unix/Linux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2953A6-D12C-480C-81AA-47D26B9366D8}"/>
              </a:ext>
            </a:extLst>
          </p:cNvPr>
          <p:cNvSpPr txBox="1"/>
          <p:nvPr/>
        </p:nvSpPr>
        <p:spPr>
          <a:xfrm>
            <a:off x="454944" y="3095650"/>
            <a:ext cx="122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 Standard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C25025-5B55-4222-99AE-5B8D73920AF6}"/>
              </a:ext>
            </a:extLst>
          </p:cNvPr>
          <p:cNvSpPr txBox="1"/>
          <p:nvPr/>
        </p:nvSpPr>
        <p:spPr>
          <a:xfrm>
            <a:off x="454944" y="4483937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Win32</a:t>
            </a:r>
          </a:p>
        </p:txBody>
      </p:sp>
    </p:spTree>
    <p:extLst>
      <p:ext uri="{BB962C8B-B14F-4D97-AF65-F5344CB8AC3E}">
        <p14:creationId xmlns:p14="http://schemas.microsoft.com/office/powerpoint/2010/main" val="351955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</a:t>
            </a:r>
            <a:r>
              <a:rPr lang="en-US" dirty="0"/>
              <a:t> </a:t>
            </a:r>
            <a:r>
              <a:rPr lang="ru-RU" dirty="0"/>
              <a:t>и каталоги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D2136-35C0-4E35-BC94-2EAB4962F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Базовые понятия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0A40-DAD0-43FE-A0E2-B6F82E0E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 и поиск в директориях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3A15C9-6D25-4B39-829D-1A963703FE7B}"/>
              </a:ext>
            </a:extLst>
          </p:cNvPr>
          <p:cNvSpPr/>
          <p:nvPr/>
        </p:nvSpPr>
        <p:spPr>
          <a:xfrm>
            <a:off x="1045184" y="4605293"/>
            <a:ext cx="54699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int </a:t>
            </a:r>
            <a:r>
              <a:rPr lang="en-US" sz="1600" dirty="0" err="1">
                <a:latin typeface="Consolas" panose="020B0609020204030204" pitchFamily="49" charset="0"/>
              </a:rPr>
              <a:t>scandir</a:t>
            </a:r>
            <a:r>
              <a:rPr lang="en-US" sz="1600" dirty="0">
                <a:latin typeface="Consolas" panose="020B0609020204030204" pitchFamily="49" charset="0"/>
              </a:rPr>
              <a:t>(const char *</a:t>
            </a:r>
            <a:r>
              <a:rPr lang="en-US" sz="1600" dirty="0" err="1">
                <a:latin typeface="Consolas" panose="020B0609020204030204" pitchFamily="49" charset="0"/>
              </a:rPr>
              <a:t>dirp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struct </a:t>
            </a:r>
            <a:r>
              <a:rPr lang="en-US" sz="1600" dirty="0" err="1">
                <a:latin typeface="Consolas" panose="020B0609020204030204" pitchFamily="49" charset="0"/>
              </a:rPr>
              <a:t>dirent</a:t>
            </a:r>
            <a:r>
              <a:rPr lang="en-US" sz="1600" dirty="0">
                <a:latin typeface="Consolas" panose="020B0609020204030204" pitchFamily="49" charset="0"/>
              </a:rPr>
              <a:t> ***</a:t>
            </a:r>
            <a:r>
              <a:rPr lang="en-US" sz="1600" dirty="0" err="1">
                <a:latin typeface="Consolas" panose="020B0609020204030204" pitchFamily="49" charset="0"/>
              </a:rPr>
              <a:t>namelist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int (*filter)(const struct </a:t>
            </a:r>
            <a:r>
              <a:rPr lang="en-US" sz="1600" dirty="0" err="1">
                <a:latin typeface="Consolas" panose="020B0609020204030204" pitchFamily="49" charset="0"/>
              </a:rPr>
              <a:t>dirent</a:t>
            </a:r>
            <a:r>
              <a:rPr lang="en-US" sz="1600" dirty="0">
                <a:latin typeface="Consolas" panose="020B0609020204030204" pitchFamily="49" charset="0"/>
              </a:rPr>
              <a:t> *),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int (*</a:t>
            </a:r>
            <a:r>
              <a:rPr lang="en-US" sz="1600" dirty="0" err="1">
                <a:latin typeface="Consolas" panose="020B0609020204030204" pitchFamily="49" charset="0"/>
              </a:rPr>
              <a:t>compar</a:t>
            </a:r>
            <a:r>
              <a:rPr lang="en-US" sz="1600" dirty="0">
                <a:latin typeface="Consolas" panose="020B0609020204030204" pitchFamily="49" charset="0"/>
              </a:rPr>
              <a:t>)(const struct </a:t>
            </a:r>
            <a:r>
              <a:rPr lang="en-US" sz="1600" dirty="0" err="1">
                <a:latin typeface="Consolas" panose="020B0609020204030204" pitchFamily="49" charset="0"/>
              </a:rPr>
              <a:t>dirent</a:t>
            </a:r>
            <a:r>
              <a:rPr lang="en-US" sz="1600" dirty="0">
                <a:latin typeface="Consolas" panose="020B0609020204030204" pitchFamily="49" charset="0"/>
              </a:rPr>
              <a:t> **,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const struct </a:t>
            </a:r>
            <a:r>
              <a:rPr lang="en-US" sz="1600" dirty="0" err="1">
                <a:latin typeface="Consolas" panose="020B0609020204030204" pitchFamily="49" charset="0"/>
              </a:rPr>
              <a:t>dirent</a:t>
            </a:r>
            <a:r>
              <a:rPr lang="en-US" sz="1600" dirty="0">
                <a:latin typeface="Consolas" panose="020B0609020204030204" pitchFamily="49" charset="0"/>
              </a:rPr>
              <a:t> **));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980DC4-9D7D-4B4A-BE1B-B017B4EF6E97}"/>
              </a:ext>
            </a:extLst>
          </p:cNvPr>
          <p:cNvSpPr/>
          <p:nvPr/>
        </p:nvSpPr>
        <p:spPr>
          <a:xfrm>
            <a:off x="1045184" y="2350717"/>
            <a:ext cx="36631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DIR *</a:t>
            </a:r>
            <a:r>
              <a:rPr lang="en-US" sz="1600" dirty="0" err="1">
                <a:latin typeface="Consolas" panose="020B0609020204030204" pitchFamily="49" charset="0"/>
              </a:rPr>
              <a:t>opendir</a:t>
            </a:r>
            <a:r>
              <a:rPr lang="en-US" sz="1600" dirty="0">
                <a:latin typeface="Consolas" panose="020B0609020204030204" pitchFamily="49" charset="0"/>
              </a:rPr>
              <a:t>(const char *name);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2D35AF-2115-4395-92B9-7F24BB1F73CB}"/>
              </a:ext>
            </a:extLst>
          </p:cNvPr>
          <p:cNvSpPr/>
          <p:nvPr/>
        </p:nvSpPr>
        <p:spPr>
          <a:xfrm>
            <a:off x="1045184" y="2746095"/>
            <a:ext cx="2877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int </a:t>
            </a:r>
            <a:r>
              <a:rPr lang="en-US" sz="1600" dirty="0" err="1">
                <a:latin typeface="Consolas" panose="020B0609020204030204" pitchFamily="49" charset="0"/>
              </a:rPr>
              <a:t>closedir</a:t>
            </a:r>
            <a:r>
              <a:rPr lang="en-US" sz="1600" dirty="0">
                <a:latin typeface="Consolas" panose="020B0609020204030204" pitchFamily="49" charset="0"/>
              </a:rPr>
              <a:t>(DIR *</a:t>
            </a:r>
            <a:r>
              <a:rPr lang="en-US" sz="1600" dirty="0" err="1">
                <a:latin typeface="Consolas" panose="020B0609020204030204" pitchFamily="49" charset="0"/>
              </a:rPr>
              <a:t>dirp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5C2E41-18CB-4008-9237-FE569FD52797}"/>
              </a:ext>
            </a:extLst>
          </p:cNvPr>
          <p:cNvSpPr/>
          <p:nvPr/>
        </p:nvSpPr>
        <p:spPr>
          <a:xfrm>
            <a:off x="1045184" y="3190285"/>
            <a:ext cx="43364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latin typeface="Consolas" panose="020B0609020204030204" pitchFamily="49" charset="0"/>
              </a:rPr>
              <a:t>seekdir</a:t>
            </a:r>
            <a:r>
              <a:rPr lang="en-US" sz="1600" dirty="0">
                <a:latin typeface="Consolas" panose="020B0609020204030204" pitchFamily="49" charset="0"/>
              </a:rPr>
              <a:t>(DIR *</a:t>
            </a:r>
            <a:r>
              <a:rPr lang="en-US" sz="1600" dirty="0" err="1">
                <a:latin typeface="Consolas" panose="020B0609020204030204" pitchFamily="49" charset="0"/>
              </a:rPr>
              <a:t>dirp</a:t>
            </a:r>
            <a:r>
              <a:rPr lang="en-US" sz="1600" dirty="0">
                <a:latin typeface="Consolas" panose="020B0609020204030204" pitchFamily="49" charset="0"/>
              </a:rPr>
              <a:t>, long offset);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F82A2-0338-4F35-A175-82478F895D5B}"/>
              </a:ext>
            </a:extLst>
          </p:cNvPr>
          <p:cNvSpPr/>
          <p:nvPr/>
        </p:nvSpPr>
        <p:spPr>
          <a:xfrm>
            <a:off x="1045184" y="3634475"/>
            <a:ext cx="39998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struct </a:t>
            </a:r>
            <a:r>
              <a:rPr lang="en-US" sz="1600" dirty="0" err="1">
                <a:latin typeface="Consolas" panose="020B0609020204030204" pitchFamily="49" charset="0"/>
              </a:rPr>
              <a:t>dirent</a:t>
            </a:r>
            <a:r>
              <a:rPr lang="en-US" sz="1600" dirty="0">
                <a:latin typeface="Consolas" panose="020B0609020204030204" pitchFamily="49" charset="0"/>
              </a:rPr>
              <a:t> *</a:t>
            </a:r>
            <a:r>
              <a:rPr lang="en-US" sz="1600" dirty="0" err="1">
                <a:latin typeface="Consolas" panose="020B0609020204030204" pitchFamily="49" charset="0"/>
              </a:rPr>
              <a:t>readdir</a:t>
            </a:r>
            <a:r>
              <a:rPr lang="en-US" sz="1600" dirty="0">
                <a:latin typeface="Consolas" panose="020B0609020204030204" pitchFamily="49" charset="0"/>
              </a:rPr>
              <a:t>(DIR *</a:t>
            </a:r>
            <a:r>
              <a:rPr lang="en-US" sz="1600" dirty="0" err="1">
                <a:latin typeface="Consolas" panose="020B0609020204030204" pitchFamily="49" charset="0"/>
              </a:rPr>
              <a:t>dirp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1EBD30-4284-443D-810D-531B00681CD4}"/>
              </a:ext>
            </a:extLst>
          </p:cNvPr>
          <p:cNvSpPr/>
          <p:nvPr/>
        </p:nvSpPr>
        <p:spPr>
          <a:xfrm>
            <a:off x="2481474" y="1667931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Unix/Linux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09B4C4-5219-4531-9ECA-D6C80A59A0E9}"/>
              </a:ext>
            </a:extLst>
          </p:cNvPr>
          <p:cNvSpPr txBox="1"/>
          <p:nvPr/>
        </p:nvSpPr>
        <p:spPr>
          <a:xfrm>
            <a:off x="7375886" y="2376763"/>
            <a:ext cx="4214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HANDLE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FindFirstFile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( </a:t>
            </a:r>
            <a:endParaRPr lang="ru-RU" sz="16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LPCTSTR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lpFileName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LPWIN32_FIND_DATA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lpffd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)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B8C814-C2E8-4F9A-83A5-322CE4CCB584}"/>
              </a:ext>
            </a:extLst>
          </p:cNvPr>
          <p:cNvSpPr txBox="1"/>
          <p:nvPr/>
        </p:nvSpPr>
        <p:spPr>
          <a:xfrm>
            <a:off x="7375886" y="4537003"/>
            <a:ext cx="4214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BOOL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FindClose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(HANDLE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hFindFile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)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55FFD0-D910-48FC-9E7D-C73B2F2884F8}"/>
              </a:ext>
            </a:extLst>
          </p:cNvPr>
          <p:cNvSpPr txBox="1"/>
          <p:nvPr/>
        </p:nvSpPr>
        <p:spPr>
          <a:xfrm>
            <a:off x="7375886" y="3456883"/>
            <a:ext cx="4214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BOOL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FindNextFile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( </a:t>
            </a:r>
            <a:endParaRPr lang="ru-RU" sz="16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HANDLE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hFindFile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endParaRPr lang="ru-RU" sz="16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LPWIN32_FIND_DATA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lpffd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)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97E752-94BF-40EA-B56F-B4A43C17364C}"/>
              </a:ext>
            </a:extLst>
          </p:cNvPr>
          <p:cNvSpPr/>
          <p:nvPr/>
        </p:nvSpPr>
        <p:spPr>
          <a:xfrm>
            <a:off x="8401280" y="1667931"/>
            <a:ext cx="1082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574145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B3C25B-7862-4BFB-B69F-63302586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данных в файлах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50CFF6-C4F7-4D0F-A29B-A1006D0CE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93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1E65DA-F020-4DE6-947B-AEAAAF83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VS Binary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FDB139-16AB-49B3-A6B7-FE4087864429}"/>
              </a:ext>
            </a:extLst>
          </p:cNvPr>
          <p:cNvSpPr/>
          <p:nvPr/>
        </p:nvSpPr>
        <p:spPr>
          <a:xfrm>
            <a:off x="6096000" y="1697067"/>
            <a:ext cx="5792548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data1 = 78;</a:t>
            </a:r>
          </a:p>
          <a:p>
            <a:r>
              <a:rPr lang="nn-NO" sz="1400" dirty="0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data2 =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dirty="0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(1999, 11, 11, 11, 11, 11);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data3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world!!!"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6D7810-818A-486D-9AB1-9CAF05E62D99}"/>
              </a:ext>
            </a:extLst>
          </p:cNvPr>
          <p:cNvSpPr/>
          <p:nvPr/>
        </p:nvSpPr>
        <p:spPr>
          <a:xfrm>
            <a:off x="478452" y="155389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N€ń5LúŔHello, world!!!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9897A-9CF5-48F9-9109-C7B59C533B51}"/>
              </a:ext>
            </a:extLst>
          </p:cNvPr>
          <p:cNvSpPr/>
          <p:nvPr/>
        </p:nvSpPr>
        <p:spPr>
          <a:xfrm>
            <a:off x="388696" y="4162320"/>
            <a:ext cx="68931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7811/11/1999 11:11:11 </a:t>
            </a:r>
            <a:r>
              <a:rPr lang="en-US" sz="2400" dirty="0" err="1">
                <a:latin typeface="Consolas" panose="020B0609020204030204" pitchFamily="49" charset="0"/>
              </a:rPr>
              <a:t>AMHello</a:t>
            </a:r>
            <a:r>
              <a:rPr lang="en-US" sz="2400" dirty="0">
                <a:latin typeface="Consolas" panose="020B0609020204030204" pitchFamily="49" charset="0"/>
              </a:rPr>
              <a:t>, world!!!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158CAB3-794A-4725-8A32-2FF018968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637976"/>
              </p:ext>
            </p:extLst>
          </p:nvPr>
        </p:nvGraphicFramePr>
        <p:xfrm>
          <a:off x="553914" y="3353755"/>
          <a:ext cx="6858000" cy="22288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8915207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38364946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90655475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65873732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70877672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35113657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37669285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51829517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71691457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41430660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133749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77364067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88157375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8119339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68453477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89191721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19865754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25558678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2870421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3105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41395168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96426369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25929180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17459447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2013472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</a:rPr>
                        <a:t>4E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Consolas" panose="020B0609020204030204" pitchFamily="49" charset="0"/>
                        </a:rPr>
                        <a:t>80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</a:rPr>
                        <a:t>C4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</a:rPr>
                        <a:t>3D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55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39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03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</a:rPr>
                        <a:t>C0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08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</a:rPr>
                        <a:t>0F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48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Consolas" panose="020B0609020204030204" pitchFamily="49" charset="0"/>
                        </a:rPr>
                        <a:t>65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</a:rPr>
                        <a:t>6C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</a:rPr>
                        <a:t>6C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</a:rPr>
                        <a:t>6F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</a:rPr>
                        <a:t>2C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77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</a:rPr>
                        <a:t>6F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72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</a:rPr>
                        <a:t>6C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64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21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21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Consolas" panose="020B0609020204030204" pitchFamily="49" charset="0"/>
                        </a:rPr>
                        <a:t>21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738071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6AD3963-68DC-4F2B-9F03-92096E850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772714"/>
              </p:ext>
            </p:extLst>
          </p:nvPr>
        </p:nvGraphicFramePr>
        <p:xfrm>
          <a:off x="529374" y="6141609"/>
          <a:ext cx="10698480" cy="22288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2900369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75906164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83395865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82476001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96165679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54702637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50868027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0443605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0932166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0588435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30260528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2845553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43470443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36809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79013935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4399285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35539528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6456377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70547033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4523656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93914001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05000677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41270853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26901719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368714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5856424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44953655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31822977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6978637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3449221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7533646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73566493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26319225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91939657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1465125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25734409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88202783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4027458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21525996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Consolas" panose="020B0609020204030204" pitchFamily="49" charset="0"/>
                        </a:rPr>
                        <a:t>37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Consolas" panose="020B0609020204030204" pitchFamily="49" charset="0"/>
                        </a:rPr>
                        <a:t>38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31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Consolas" panose="020B0609020204030204" pitchFamily="49" charset="0"/>
                        </a:rPr>
                        <a:t>31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</a:rPr>
                        <a:t>2F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Consolas" panose="020B0609020204030204" pitchFamily="49" charset="0"/>
                        </a:rPr>
                        <a:t>31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31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</a:rPr>
                        <a:t>2F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Consolas" panose="020B0609020204030204" pitchFamily="49" charset="0"/>
                        </a:rPr>
                        <a:t>31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39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39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39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31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31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</a:rPr>
                        <a:t>3A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31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31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</a:rPr>
                        <a:t>3A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31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31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41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</a:rPr>
                        <a:t>4D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48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65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</a:rPr>
                        <a:t>6C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</a:rPr>
                        <a:t>6C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</a:rPr>
                        <a:t>6F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</a:rPr>
                        <a:t>2C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77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</a:rPr>
                        <a:t>6F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72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</a:rPr>
                        <a:t>6C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64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21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21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Consolas" panose="020B0609020204030204" pitchFamily="49" charset="0"/>
                        </a:rPr>
                        <a:t>21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8153795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338320E-1C50-4A1F-BA65-4D4F29F9F67D}"/>
              </a:ext>
            </a:extLst>
          </p:cNvPr>
          <p:cNvGrpSpPr/>
          <p:nvPr/>
        </p:nvGrpSpPr>
        <p:grpSpPr>
          <a:xfrm>
            <a:off x="123520" y="2042966"/>
            <a:ext cx="1377300" cy="1257132"/>
            <a:chOff x="123520" y="1668893"/>
            <a:chExt cx="1377300" cy="1257132"/>
          </a:xfrm>
        </p:grpSpPr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1ED1CC88-0BF8-4EF5-A999-12B64CD23BA2}"/>
                </a:ext>
              </a:extLst>
            </p:cNvPr>
            <p:cNvSpPr/>
            <p:nvPr/>
          </p:nvSpPr>
          <p:spPr>
            <a:xfrm rot="16200000">
              <a:off x="602949" y="1614733"/>
              <a:ext cx="74560" cy="18288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83973FF4-1D3A-4B4B-98A7-5C2534E7DDC6}"/>
                </a:ext>
              </a:extLst>
            </p:cNvPr>
            <p:cNvSpPr/>
            <p:nvPr/>
          </p:nvSpPr>
          <p:spPr>
            <a:xfrm rot="5400000" flipV="1">
              <a:off x="627808" y="2755566"/>
              <a:ext cx="91440" cy="249478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DF2958-C9C4-48C5-8E41-6D2B74C36589}"/>
                </a:ext>
              </a:extLst>
            </p:cNvPr>
            <p:cNvSpPr/>
            <p:nvPr/>
          </p:nvSpPr>
          <p:spPr>
            <a:xfrm>
              <a:off x="123520" y="2188366"/>
              <a:ext cx="137730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data1 (byte)</a:t>
              </a:r>
              <a:endParaRPr lang="ru-RU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69314D-C2C8-4879-A938-00158FE2FF8F}"/>
                </a:ext>
              </a:extLst>
            </p:cNvPr>
            <p:cNvCxnSpPr>
              <a:stCxn id="13" idx="2"/>
              <a:endCxn id="12" idx="1"/>
            </p:cNvCxnSpPr>
            <p:nvPr/>
          </p:nvCxnSpPr>
          <p:spPr>
            <a:xfrm flipH="1">
              <a:off x="673528" y="2496143"/>
              <a:ext cx="138642" cy="3384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4106186-264A-4AC7-9A7D-91873E0516A3}"/>
                </a:ext>
              </a:extLst>
            </p:cNvPr>
            <p:cNvCxnSpPr>
              <a:stCxn id="13" idx="0"/>
              <a:endCxn id="11" idx="1"/>
            </p:cNvCxnSpPr>
            <p:nvPr/>
          </p:nvCxnSpPr>
          <p:spPr>
            <a:xfrm flipH="1" flipV="1">
              <a:off x="640229" y="1743453"/>
              <a:ext cx="171941" cy="4449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EF7AF3-9031-4460-B464-CC61FA1EC8CD}"/>
              </a:ext>
            </a:extLst>
          </p:cNvPr>
          <p:cNvGrpSpPr/>
          <p:nvPr/>
        </p:nvGrpSpPr>
        <p:grpSpPr>
          <a:xfrm>
            <a:off x="828306" y="2032718"/>
            <a:ext cx="2198781" cy="1261865"/>
            <a:chOff x="828306" y="1658645"/>
            <a:chExt cx="2198781" cy="1261865"/>
          </a:xfrm>
        </p:grpSpPr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DF5DDD2C-BB3A-4D33-9335-80787A12E35F}"/>
                </a:ext>
              </a:extLst>
            </p:cNvPr>
            <p:cNvSpPr/>
            <p:nvPr/>
          </p:nvSpPr>
          <p:spPr>
            <a:xfrm rot="16200000">
              <a:off x="1280029" y="1206922"/>
              <a:ext cx="102393" cy="100584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84A3BBD8-E638-436F-9943-CEBBCBE05D70}"/>
                </a:ext>
              </a:extLst>
            </p:cNvPr>
            <p:cNvSpPr/>
            <p:nvPr/>
          </p:nvSpPr>
          <p:spPr>
            <a:xfrm rot="5400000" flipV="1">
              <a:off x="1890272" y="1823230"/>
              <a:ext cx="91440" cy="210312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ACBDE97-C754-4A62-9C7B-19D551FB69F7}"/>
                </a:ext>
              </a:extLst>
            </p:cNvPr>
            <p:cNvSpPr/>
            <p:nvPr/>
          </p:nvSpPr>
          <p:spPr>
            <a:xfrm>
              <a:off x="1649787" y="2188366"/>
              <a:ext cx="137730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data2 (long)</a:t>
              </a:r>
              <a:endParaRPr lang="ru-RU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E58C1D3-D78B-4856-BED5-D220E87EA0C2}"/>
                </a:ext>
              </a:extLst>
            </p:cNvPr>
            <p:cNvCxnSpPr>
              <a:stCxn id="19" idx="2"/>
              <a:endCxn id="18" idx="1"/>
            </p:cNvCxnSpPr>
            <p:nvPr/>
          </p:nvCxnSpPr>
          <p:spPr>
            <a:xfrm flipH="1">
              <a:off x="1935992" y="2496143"/>
              <a:ext cx="402445" cy="3329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3F3AB87-0C7B-4F3B-8242-71A5BE098B9A}"/>
                </a:ext>
              </a:extLst>
            </p:cNvPr>
            <p:cNvCxnSpPr>
              <a:stCxn id="19" idx="0"/>
              <a:endCxn id="17" idx="1"/>
            </p:cNvCxnSpPr>
            <p:nvPr/>
          </p:nvCxnSpPr>
          <p:spPr>
            <a:xfrm flipH="1" flipV="1">
              <a:off x="1331226" y="1761039"/>
              <a:ext cx="1007211" cy="4273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CFFB15-79CD-450E-A462-4CECAED77D15}"/>
              </a:ext>
            </a:extLst>
          </p:cNvPr>
          <p:cNvGrpSpPr/>
          <p:nvPr/>
        </p:nvGrpSpPr>
        <p:grpSpPr>
          <a:xfrm>
            <a:off x="1926256" y="2032715"/>
            <a:ext cx="5450487" cy="1272600"/>
            <a:chOff x="1926256" y="1658642"/>
            <a:chExt cx="5450487" cy="1272600"/>
          </a:xfrm>
        </p:grpSpPr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D827CFE0-E445-49D2-8318-3EAEE6A04ACD}"/>
                </a:ext>
              </a:extLst>
            </p:cNvPr>
            <p:cNvSpPr/>
            <p:nvPr/>
          </p:nvSpPr>
          <p:spPr>
            <a:xfrm rot="16200000">
              <a:off x="3209730" y="375168"/>
              <a:ext cx="84811" cy="265176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847539E2-73F1-4F6C-B521-63045E41C548}"/>
                </a:ext>
              </a:extLst>
            </p:cNvPr>
            <p:cNvSpPr/>
            <p:nvPr/>
          </p:nvSpPr>
          <p:spPr>
            <a:xfrm rot="5400000" flipV="1">
              <a:off x="5182183" y="736682"/>
              <a:ext cx="91440" cy="429768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88F1C5-B564-4B5E-8CD9-A0A0FB96577F}"/>
                </a:ext>
              </a:extLst>
            </p:cNvPr>
            <p:cNvSpPr/>
            <p:nvPr/>
          </p:nvSpPr>
          <p:spPr>
            <a:xfrm>
              <a:off x="3587993" y="2160097"/>
              <a:ext cx="24705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data3 (string + length)</a:t>
              </a:r>
              <a:endParaRPr lang="ru-RU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443D899-796C-4911-9CE8-B68A70646FA2}"/>
                </a:ext>
              </a:extLst>
            </p:cNvPr>
            <p:cNvCxnSpPr>
              <a:stCxn id="25" idx="2"/>
              <a:endCxn id="24" idx="1"/>
            </p:cNvCxnSpPr>
            <p:nvPr/>
          </p:nvCxnSpPr>
          <p:spPr>
            <a:xfrm>
              <a:off x="4823267" y="2467874"/>
              <a:ext cx="404636" cy="3719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571D446-38F3-4391-A80B-3D4FEF11A75D}"/>
                </a:ext>
              </a:extLst>
            </p:cNvPr>
            <p:cNvCxnSpPr>
              <a:stCxn id="25" idx="0"/>
              <a:endCxn id="23" idx="1"/>
            </p:cNvCxnSpPr>
            <p:nvPr/>
          </p:nvCxnSpPr>
          <p:spPr>
            <a:xfrm flipH="1" flipV="1">
              <a:off x="3252136" y="1743454"/>
              <a:ext cx="1571131" cy="4166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DA0EEA-E41B-4B36-A0D9-3F16ACC7AAE1}"/>
              </a:ext>
            </a:extLst>
          </p:cNvPr>
          <p:cNvGrpSpPr/>
          <p:nvPr/>
        </p:nvGrpSpPr>
        <p:grpSpPr>
          <a:xfrm>
            <a:off x="230814" y="4634236"/>
            <a:ext cx="1675459" cy="1425455"/>
            <a:chOff x="230814" y="4260163"/>
            <a:chExt cx="1675459" cy="1425455"/>
          </a:xfrm>
        </p:grpSpPr>
        <p:sp>
          <p:nvSpPr>
            <p:cNvPr id="29" name="Left Brace 28">
              <a:extLst>
                <a:ext uri="{FF2B5EF4-FFF2-40B4-BE49-F238E27FC236}">
                  <a16:creationId xmlns:a16="http://schemas.microsoft.com/office/drawing/2014/main" id="{6FE0EF79-271F-43EF-8962-E85D40ECFA44}"/>
                </a:ext>
              </a:extLst>
            </p:cNvPr>
            <p:cNvSpPr/>
            <p:nvPr/>
          </p:nvSpPr>
          <p:spPr>
            <a:xfrm rot="16200000">
              <a:off x="625589" y="4160283"/>
              <a:ext cx="74560" cy="27432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A18B93BE-9512-4316-840F-BB20D846ADFB}"/>
                </a:ext>
              </a:extLst>
            </p:cNvPr>
            <p:cNvSpPr/>
            <p:nvPr/>
          </p:nvSpPr>
          <p:spPr>
            <a:xfrm rot="5400000" flipV="1">
              <a:off x="740165" y="5365578"/>
              <a:ext cx="91440" cy="54864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F459DFA-7923-4AA7-A396-166A940CEEEB}"/>
                </a:ext>
              </a:extLst>
            </p:cNvPr>
            <p:cNvSpPr/>
            <p:nvPr/>
          </p:nvSpPr>
          <p:spPr>
            <a:xfrm>
              <a:off x="230814" y="4890580"/>
              <a:ext cx="16754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data1 (2 chars)</a:t>
              </a:r>
              <a:endParaRPr lang="ru-RU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356990D-3936-4AF2-986F-47CF9F2F910D}"/>
                </a:ext>
              </a:extLst>
            </p:cNvPr>
            <p:cNvCxnSpPr>
              <a:stCxn id="31" idx="2"/>
              <a:endCxn id="30" idx="1"/>
            </p:cNvCxnSpPr>
            <p:nvPr/>
          </p:nvCxnSpPr>
          <p:spPr>
            <a:xfrm flipH="1">
              <a:off x="785885" y="5198357"/>
              <a:ext cx="282659" cy="3958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E8E9101-28EB-4DC2-B180-DC74A8894005}"/>
                </a:ext>
              </a:extLst>
            </p:cNvPr>
            <p:cNvCxnSpPr>
              <a:stCxn id="31" idx="0"/>
              <a:endCxn id="29" idx="1"/>
            </p:cNvCxnSpPr>
            <p:nvPr/>
          </p:nvCxnSpPr>
          <p:spPr>
            <a:xfrm flipH="1" flipV="1">
              <a:off x="662869" y="4334723"/>
              <a:ext cx="405675" cy="5558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1A08B92-3118-412B-9811-CF37F76ACD8B}"/>
              </a:ext>
            </a:extLst>
          </p:cNvPr>
          <p:cNvGrpSpPr/>
          <p:nvPr/>
        </p:nvGrpSpPr>
        <p:grpSpPr>
          <a:xfrm>
            <a:off x="875561" y="4623988"/>
            <a:ext cx="6198577" cy="1430188"/>
            <a:chOff x="875561" y="4249915"/>
            <a:chExt cx="6198577" cy="1430188"/>
          </a:xfrm>
        </p:grpSpPr>
        <p:sp>
          <p:nvSpPr>
            <p:cNvPr id="35" name="Left Brace 34">
              <a:extLst>
                <a:ext uri="{FF2B5EF4-FFF2-40B4-BE49-F238E27FC236}">
                  <a16:creationId xmlns:a16="http://schemas.microsoft.com/office/drawing/2014/main" id="{708375E8-82B0-4E53-9706-0AA662EE91A3}"/>
                </a:ext>
              </a:extLst>
            </p:cNvPr>
            <p:cNvSpPr/>
            <p:nvPr/>
          </p:nvSpPr>
          <p:spPr>
            <a:xfrm rot="16200000">
              <a:off x="2607444" y="2518032"/>
              <a:ext cx="102393" cy="356616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61268001-404E-43C4-80A5-4058AB4508BE}"/>
                </a:ext>
              </a:extLst>
            </p:cNvPr>
            <p:cNvSpPr/>
            <p:nvPr/>
          </p:nvSpPr>
          <p:spPr>
            <a:xfrm rot="5400000" flipV="1">
              <a:off x="4056618" y="2662583"/>
              <a:ext cx="91440" cy="594360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3113D22-1538-454D-8E94-50A1498B7AF6}"/>
                </a:ext>
              </a:extLst>
            </p:cNvPr>
            <p:cNvSpPr/>
            <p:nvPr/>
          </p:nvSpPr>
          <p:spPr>
            <a:xfrm>
              <a:off x="3029151" y="4890580"/>
              <a:ext cx="177484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data2 (22 chars)</a:t>
              </a:r>
              <a:endParaRPr lang="ru-RU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21F3543-F440-46E6-AEEC-DA719918861D}"/>
                </a:ext>
              </a:extLst>
            </p:cNvPr>
            <p:cNvCxnSpPr>
              <a:stCxn id="37" idx="2"/>
              <a:endCxn id="36" idx="1"/>
            </p:cNvCxnSpPr>
            <p:nvPr/>
          </p:nvCxnSpPr>
          <p:spPr>
            <a:xfrm>
              <a:off x="3916574" y="5198357"/>
              <a:ext cx="185764" cy="3903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56B81D1-3666-4EB3-B885-DE5B62AD7E8C}"/>
                </a:ext>
              </a:extLst>
            </p:cNvPr>
            <p:cNvCxnSpPr>
              <a:stCxn id="37" idx="0"/>
              <a:endCxn id="35" idx="1"/>
            </p:cNvCxnSpPr>
            <p:nvPr/>
          </p:nvCxnSpPr>
          <p:spPr>
            <a:xfrm flipH="1" flipV="1">
              <a:off x="2658641" y="4352309"/>
              <a:ext cx="1257933" cy="5382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E10C70-8736-4145-90FD-BA1ED062D75D}"/>
              </a:ext>
            </a:extLst>
          </p:cNvPr>
          <p:cNvGrpSpPr/>
          <p:nvPr/>
        </p:nvGrpSpPr>
        <p:grpSpPr>
          <a:xfrm>
            <a:off x="4567236" y="4623985"/>
            <a:ext cx="6605948" cy="1440923"/>
            <a:chOff x="4567236" y="4249912"/>
            <a:chExt cx="6605948" cy="1440923"/>
          </a:xfrm>
        </p:grpSpPr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E79B4D01-9BEB-4278-A719-22C42256166C}"/>
                </a:ext>
              </a:extLst>
            </p:cNvPr>
            <p:cNvSpPr/>
            <p:nvPr/>
          </p:nvSpPr>
          <p:spPr>
            <a:xfrm rot="16200000">
              <a:off x="5759270" y="3057878"/>
              <a:ext cx="84811" cy="246888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DB9CF412-1B44-4A04-A97F-DA0969809556}"/>
                </a:ext>
              </a:extLst>
            </p:cNvPr>
            <p:cNvSpPr/>
            <p:nvPr/>
          </p:nvSpPr>
          <p:spPr>
            <a:xfrm rot="5400000" flipV="1">
              <a:off x="9115784" y="3633435"/>
              <a:ext cx="91440" cy="402336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7C5588-3DBA-42A4-8503-C67605CE7F4C}"/>
                </a:ext>
              </a:extLst>
            </p:cNvPr>
            <p:cNvSpPr/>
            <p:nvPr/>
          </p:nvSpPr>
          <p:spPr>
            <a:xfrm>
              <a:off x="7734823" y="4862311"/>
              <a:ext cx="177484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data3 (15 chars)</a:t>
              </a:r>
              <a:endParaRPr lang="ru-RU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8FD700D-3EAA-47AA-83DB-B5538F512F9C}"/>
                </a:ext>
              </a:extLst>
            </p:cNvPr>
            <p:cNvCxnSpPr>
              <a:stCxn id="43" idx="2"/>
              <a:endCxn id="42" idx="1"/>
            </p:cNvCxnSpPr>
            <p:nvPr/>
          </p:nvCxnSpPr>
          <p:spPr>
            <a:xfrm>
              <a:off x="8622246" y="5170088"/>
              <a:ext cx="539258" cy="4293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9982CCC-B1A0-48E4-A9EB-10E6ABFD1056}"/>
                </a:ext>
              </a:extLst>
            </p:cNvPr>
            <p:cNvCxnSpPr>
              <a:stCxn id="43" idx="0"/>
              <a:endCxn id="41" idx="1"/>
            </p:cNvCxnSpPr>
            <p:nvPr/>
          </p:nvCxnSpPr>
          <p:spPr>
            <a:xfrm flipH="1" flipV="1">
              <a:off x="5801676" y="4334724"/>
              <a:ext cx="2820570" cy="5275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950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9454DE-642E-4A55-86DB-9B57715D3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VS Binary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9D57D-712F-4F17-BFBE-9335EB8EF0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33B1C-F96C-49FF-BFD1-827F2A2FEF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/>
              <a:t>Человекочитаемый</a:t>
            </a:r>
            <a:r>
              <a:rPr lang="ru-RU" dirty="0"/>
              <a:t> (</a:t>
            </a:r>
            <a:r>
              <a:rPr lang="en-US" dirty="0"/>
              <a:t>human readable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Может читаться и заполняться в обычном редакторе</a:t>
            </a:r>
          </a:p>
          <a:p>
            <a:pPr lvl="1"/>
            <a:r>
              <a:rPr lang="ru-RU" dirty="0"/>
              <a:t>Легко отлаживать</a:t>
            </a:r>
          </a:p>
          <a:p>
            <a:r>
              <a:rPr lang="ru-RU" dirty="0"/>
              <a:t>Менее компактный</a:t>
            </a:r>
          </a:p>
          <a:p>
            <a:r>
              <a:rPr lang="ru-RU" dirty="0"/>
              <a:t>Нужны специальные средства (разметка) для формирования структуры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570DC3-E540-4DD4-B193-73F0BE420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Binary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9CA5B4-61B6-4275-8A45-78DCCEEE15F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Машиночитаемый (</a:t>
            </a:r>
            <a:r>
              <a:rPr lang="en-US" dirty="0"/>
              <a:t>machine readable)</a:t>
            </a:r>
            <a:endParaRPr lang="ru-RU" dirty="0"/>
          </a:p>
          <a:p>
            <a:pPr lvl="1"/>
            <a:r>
              <a:rPr lang="ru-RU" dirty="0"/>
              <a:t>Требует специализированного ПО для чтения и заполнения</a:t>
            </a:r>
          </a:p>
          <a:p>
            <a:r>
              <a:rPr lang="ru-RU" dirty="0"/>
              <a:t>Более компактный</a:t>
            </a:r>
          </a:p>
          <a:p>
            <a:r>
              <a:rPr lang="ru-RU" dirty="0"/>
              <a:t>Поля определяются размерами данных, но нужна информация о структуре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74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0865192-9559-464C-BC92-7AC8E2EFA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17" y="2965482"/>
            <a:ext cx="1065008" cy="7297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0F913D-3AFC-4370-AA87-A254E4C3E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368" y="3044336"/>
            <a:ext cx="1071582" cy="29780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3D480C-32E7-4EB8-8948-A6644E627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134" y="3064085"/>
            <a:ext cx="1071582" cy="8546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7D5AE8-DECA-4B71-9E86-ED3F7F559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0005" y="3044336"/>
            <a:ext cx="3168726" cy="1906495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9BF62072-6C08-458B-BB73-E06663AB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bitmap image file (BMP)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27585F-2635-40D1-8DCF-26FA51E863CC}"/>
              </a:ext>
            </a:extLst>
          </p:cNvPr>
          <p:cNvSpPr/>
          <p:nvPr/>
        </p:nvSpPr>
        <p:spPr>
          <a:xfrm>
            <a:off x="1295400" y="1690688"/>
            <a:ext cx="7239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Bitmap file header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B90BEB-8B64-4F65-8C6F-F95C3ED1F732}"/>
              </a:ext>
            </a:extLst>
          </p:cNvPr>
          <p:cNvSpPr/>
          <p:nvPr/>
        </p:nvSpPr>
        <p:spPr>
          <a:xfrm>
            <a:off x="2019300" y="1690688"/>
            <a:ext cx="1065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DIB header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3C0464-A940-44C9-AA0D-F9D160E1E48C}"/>
              </a:ext>
            </a:extLst>
          </p:cNvPr>
          <p:cNvSpPr/>
          <p:nvPr/>
        </p:nvSpPr>
        <p:spPr>
          <a:xfrm>
            <a:off x="3084308" y="1690688"/>
            <a:ext cx="1477758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Color table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13543A-F9B9-4B23-8049-CECA97CEE33E}"/>
              </a:ext>
            </a:extLst>
          </p:cNvPr>
          <p:cNvSpPr/>
          <p:nvPr/>
        </p:nvSpPr>
        <p:spPr>
          <a:xfrm>
            <a:off x="4568832" y="1690688"/>
            <a:ext cx="5454234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Pixel array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C253E4-4345-4131-833E-66B34A9FD3B2}"/>
              </a:ext>
            </a:extLst>
          </p:cNvPr>
          <p:cNvSpPr/>
          <p:nvPr/>
        </p:nvSpPr>
        <p:spPr>
          <a:xfrm>
            <a:off x="361950" y="3930651"/>
            <a:ext cx="470535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typedef struct _</a:t>
            </a:r>
            <a:r>
              <a:rPr lang="en-US" sz="900" dirty="0" err="1">
                <a:latin typeface="Consolas" panose="020B0609020204030204" pitchFamily="49" charset="0"/>
              </a:rPr>
              <a:t>WinBMPFileHeader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{</a:t>
            </a:r>
          </a:p>
          <a:p>
            <a:r>
              <a:rPr lang="ru-RU" sz="900" dirty="0">
                <a:latin typeface="Consolas" panose="020B0609020204030204" pitchFamily="49" charset="0"/>
              </a:rPr>
              <a:t>   </a:t>
            </a:r>
            <a:r>
              <a:rPr lang="en-US" sz="900" dirty="0">
                <a:latin typeface="Consolas" panose="020B0609020204030204" pitchFamily="49" charset="0"/>
              </a:rPr>
              <a:t>WORD   </a:t>
            </a:r>
            <a:r>
              <a:rPr lang="en-US" sz="900" dirty="0" err="1">
                <a:latin typeface="Consolas" panose="020B0609020204030204" pitchFamily="49" charset="0"/>
              </a:rPr>
              <a:t>FileType</a:t>
            </a:r>
            <a:r>
              <a:rPr lang="en-US" sz="900" dirty="0">
                <a:latin typeface="Consolas" panose="020B0609020204030204" pitchFamily="49" charset="0"/>
              </a:rPr>
              <a:t>;     /* File type, always 4D42h ("BM") */</a:t>
            </a:r>
          </a:p>
          <a:p>
            <a:r>
              <a:rPr lang="ru-RU" sz="900" dirty="0">
                <a:latin typeface="Consolas" panose="020B0609020204030204" pitchFamily="49" charset="0"/>
              </a:rPr>
              <a:t>   </a:t>
            </a:r>
            <a:r>
              <a:rPr lang="en-US" sz="900" dirty="0">
                <a:latin typeface="Consolas" panose="020B0609020204030204" pitchFamily="49" charset="0"/>
              </a:rPr>
              <a:t>DWORD  </a:t>
            </a:r>
            <a:r>
              <a:rPr lang="en-US" sz="900" dirty="0" err="1">
                <a:latin typeface="Consolas" panose="020B0609020204030204" pitchFamily="49" charset="0"/>
              </a:rPr>
              <a:t>FileSize</a:t>
            </a:r>
            <a:r>
              <a:rPr lang="en-US" sz="900" dirty="0">
                <a:latin typeface="Consolas" panose="020B0609020204030204" pitchFamily="49" charset="0"/>
              </a:rPr>
              <a:t>;     /* Size of the file in bytes */</a:t>
            </a:r>
          </a:p>
          <a:p>
            <a:r>
              <a:rPr lang="ru-RU" sz="900" dirty="0">
                <a:latin typeface="Consolas" panose="020B0609020204030204" pitchFamily="49" charset="0"/>
              </a:rPr>
              <a:t>   </a:t>
            </a:r>
            <a:r>
              <a:rPr lang="en-US" sz="900" dirty="0">
                <a:latin typeface="Consolas" panose="020B0609020204030204" pitchFamily="49" charset="0"/>
              </a:rPr>
              <a:t>WORD   Reserved1;    /* Always 0 */</a:t>
            </a:r>
          </a:p>
          <a:p>
            <a:r>
              <a:rPr lang="ru-RU" sz="900" dirty="0">
                <a:latin typeface="Consolas" panose="020B0609020204030204" pitchFamily="49" charset="0"/>
              </a:rPr>
              <a:t>   </a:t>
            </a:r>
            <a:r>
              <a:rPr lang="en-US" sz="900" dirty="0">
                <a:latin typeface="Consolas" panose="020B0609020204030204" pitchFamily="49" charset="0"/>
              </a:rPr>
              <a:t>WORD   Reserved2;    /* Always 0 */</a:t>
            </a:r>
          </a:p>
          <a:p>
            <a:r>
              <a:rPr lang="ru-RU" sz="900" dirty="0">
                <a:latin typeface="Consolas" panose="020B0609020204030204" pitchFamily="49" charset="0"/>
              </a:rPr>
              <a:t>   </a:t>
            </a:r>
            <a:r>
              <a:rPr lang="en-US" sz="900" dirty="0">
                <a:latin typeface="Consolas" panose="020B0609020204030204" pitchFamily="49" charset="0"/>
              </a:rPr>
              <a:t>DWORD  </a:t>
            </a:r>
            <a:r>
              <a:rPr lang="en-US" sz="900" dirty="0" err="1">
                <a:latin typeface="Consolas" panose="020B0609020204030204" pitchFamily="49" charset="0"/>
              </a:rPr>
              <a:t>BitmapOffset</a:t>
            </a:r>
            <a:r>
              <a:rPr lang="en-US" sz="900" dirty="0">
                <a:latin typeface="Consolas" panose="020B0609020204030204" pitchFamily="49" charset="0"/>
              </a:rPr>
              <a:t>; /* Starting position of image data in bytes */</a:t>
            </a:r>
          </a:p>
          <a:p>
            <a:r>
              <a:rPr lang="en-US" sz="900" dirty="0">
                <a:latin typeface="Consolas" panose="020B0609020204030204" pitchFamily="49" charset="0"/>
              </a:rPr>
              <a:t>} WINBMPFILEHEADER;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13AABD-CF51-46E0-9B18-1EC2C19ECA87}"/>
              </a:ext>
            </a:extLst>
          </p:cNvPr>
          <p:cNvSpPr/>
          <p:nvPr/>
        </p:nvSpPr>
        <p:spPr>
          <a:xfrm>
            <a:off x="3779644" y="2989998"/>
            <a:ext cx="3427321" cy="36933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typedef struct BITMAPV5HEADER 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DWORD        bV5Size;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LONG         bV5Width;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LONG         bV5Height;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WORD         bV5Planes;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WORD         bV5BitCount;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DWORD        bV5Compression;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DWORD        bV5SizeImage;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LONG         bV5XPelsPerMeter;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LONG         bV5YPelsPerMeter;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DWORD        bV5ClrUsed;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DWORD        bV5ClrImportant;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DWORD        bV5RedMask;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DWORD        bV5GreenMask;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DWORD        bV5BlueMask;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DWORD        bV5AlphaMask;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DWORD        bV5CSType;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CIEXYZTRIPLE bV5Endpoints;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DWORD        bV5GammaRed;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DWORD        bV5GammaGreen;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DWORD        bV5GammaBlue;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DWORD        bV5Intent;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DWORD        bV5ProfileData;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DWORD        bV5ProfileSize;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DWORD        bV5Reserved;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}  *LPBITMAPV5HEADER, *PBITMAPV5HEADER;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2E3062-8ECC-49E6-A416-C0AA55D3AF0D}"/>
              </a:ext>
            </a:extLst>
          </p:cNvPr>
          <p:cNvSpPr/>
          <p:nvPr/>
        </p:nvSpPr>
        <p:spPr>
          <a:xfrm>
            <a:off x="6162474" y="3330346"/>
            <a:ext cx="1975187" cy="10618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typedef struct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tagRGBQUAD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BYTE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rgbBlue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BYTE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rgbGreen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BYTE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rgbRed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BYTE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rgbReserved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 RGBQUAD; </a:t>
            </a:r>
            <a:endParaRPr lang="en-US" sz="9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23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6" presetClass="emph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75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375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6" presetClass="emph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75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375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6" presetClass="emph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75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375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062C426-A0A8-4B81-85D0-42628E86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форматы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EA856-9680-461C-BC27-6BAAE7895192}"/>
              </a:ext>
            </a:extLst>
          </p:cNvPr>
          <p:cNvSpPr/>
          <p:nvPr/>
        </p:nvSpPr>
        <p:spPr>
          <a:xfrm>
            <a:off x="838200" y="1758434"/>
            <a:ext cx="3383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Delimiter-separated values</a:t>
            </a:r>
            <a:r>
              <a:rPr lang="en-US" dirty="0"/>
              <a:t> (</a:t>
            </a:r>
            <a:r>
              <a:rPr lang="en-US" b="1" dirty="0"/>
              <a:t>DSV</a:t>
            </a:r>
            <a:r>
              <a:rPr lang="en-US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F2C135-4B25-4BC8-95BF-5999BA8C5DA6}"/>
              </a:ext>
            </a:extLst>
          </p:cNvPr>
          <p:cNvSpPr/>
          <p:nvPr/>
        </p:nvSpPr>
        <p:spPr>
          <a:xfrm>
            <a:off x="838200" y="2919710"/>
            <a:ext cx="2314575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Year,Make,Model,Length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1997,Ford,E350,2.34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2000,Mercury,Cougar,2.38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FE7998-4388-43B5-B5C8-E9EE2EB77A12}"/>
              </a:ext>
            </a:extLst>
          </p:cNvPr>
          <p:cNvSpPr/>
          <p:nvPr/>
        </p:nvSpPr>
        <p:spPr>
          <a:xfrm>
            <a:off x="3724275" y="2923400"/>
            <a:ext cx="25908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Year;Make;Model;Length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1997;Ford;E350;2,34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2000;Mercury;Cougar;2,38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4C0BCC-F08B-4A11-9D70-71FCDB0CBD26}"/>
              </a:ext>
            </a:extLst>
          </p:cNvPr>
          <p:cNvSpPr/>
          <p:nvPr/>
        </p:nvSpPr>
        <p:spPr>
          <a:xfrm>
            <a:off x="765194" y="2352884"/>
            <a:ext cx="24610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Comma-separated values (CSV)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9637BF-C8D5-47D5-86D4-09BCD3B8EB55}"/>
              </a:ext>
            </a:extLst>
          </p:cNvPr>
          <p:cNvSpPr/>
          <p:nvPr/>
        </p:nvSpPr>
        <p:spPr>
          <a:xfrm>
            <a:off x="3724275" y="2352883"/>
            <a:ext cx="2653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Semicolon-separated values (SSV)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A70908-3E0C-4B33-87BA-8BD432D91BD1}"/>
              </a:ext>
            </a:extLst>
          </p:cNvPr>
          <p:cNvSpPr/>
          <p:nvPr/>
        </p:nvSpPr>
        <p:spPr>
          <a:xfrm>
            <a:off x="6886575" y="2898085"/>
            <a:ext cx="4781550" cy="10618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Sepal length	Sepal width	Petal length	Petal width	Species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5.1	3.5	1.4	0.2	I. </a:t>
            </a:r>
            <a:r>
              <a:rPr lang="en-US" sz="1050" dirty="0" err="1">
                <a:latin typeface="Consolas" panose="020B0609020204030204" pitchFamily="49" charset="0"/>
              </a:rPr>
              <a:t>setosa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4.9	3.0	1.4	0.2	I. </a:t>
            </a:r>
            <a:r>
              <a:rPr lang="en-US" sz="1050" dirty="0" err="1">
                <a:latin typeface="Consolas" panose="020B0609020204030204" pitchFamily="49" charset="0"/>
              </a:rPr>
              <a:t>setosa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4.7	3.2	1.3	0.2	I. </a:t>
            </a:r>
            <a:r>
              <a:rPr lang="en-US" sz="1050" dirty="0" err="1">
                <a:latin typeface="Consolas" panose="020B0609020204030204" pitchFamily="49" charset="0"/>
              </a:rPr>
              <a:t>setosa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4.6	3.1	1.5	0.2	I. </a:t>
            </a:r>
            <a:r>
              <a:rPr lang="en-US" sz="1050" dirty="0" err="1">
                <a:latin typeface="Consolas" panose="020B0609020204030204" pitchFamily="49" charset="0"/>
              </a:rPr>
              <a:t>setosa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5.0	3.6	1.4	0.2	I. </a:t>
            </a:r>
            <a:r>
              <a:rPr lang="en-US" sz="1050" dirty="0" err="1">
                <a:latin typeface="Consolas" panose="020B0609020204030204" pitchFamily="49" charset="0"/>
              </a:rPr>
              <a:t>setosa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BBF0E6-4E73-4705-8D8D-5B5AD7710A96}"/>
              </a:ext>
            </a:extLst>
          </p:cNvPr>
          <p:cNvSpPr/>
          <p:nvPr/>
        </p:nvSpPr>
        <p:spPr>
          <a:xfrm>
            <a:off x="8137457" y="2352882"/>
            <a:ext cx="2144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Tab-separated values (TSV)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9B9079-4D6B-434B-871A-2A0F9BDD03C8}"/>
              </a:ext>
            </a:extLst>
          </p:cNvPr>
          <p:cNvSpPr/>
          <p:nvPr/>
        </p:nvSpPr>
        <p:spPr>
          <a:xfrm>
            <a:off x="838200" y="4360903"/>
            <a:ext cx="3964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INI file format (section, property, value)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5C692E-AF2A-4AA1-8E28-2D4A410FD44F}"/>
              </a:ext>
            </a:extLst>
          </p:cNvPr>
          <p:cNvSpPr/>
          <p:nvPr/>
        </p:nvSpPr>
        <p:spPr>
          <a:xfrm>
            <a:off x="765194" y="4894948"/>
            <a:ext cx="6096000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i="1" dirty="0">
                <a:solidFill>
                  <a:srgbClr val="408080"/>
                </a:solidFill>
                <a:latin typeface="Consolas" panose="020B0609020204030204" pitchFamily="49" charset="0"/>
              </a:rPr>
              <a:t>; last modified 1 April 2001 by John Doe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[owner]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7D9029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BA2121"/>
                </a:solidFill>
                <a:latin typeface="Consolas" panose="020B0609020204030204" pitchFamily="49" charset="0"/>
              </a:rPr>
              <a:t>John Doe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7D9029"/>
                </a:solidFill>
                <a:latin typeface="Consolas" panose="020B0609020204030204" pitchFamily="49" charset="0"/>
              </a:rPr>
              <a:t>organization</a:t>
            </a:r>
            <a:r>
              <a:rPr lang="en-US" sz="12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BA2121"/>
                </a:solidFill>
                <a:latin typeface="Consolas" panose="020B0609020204030204" pitchFamily="49" charset="0"/>
              </a:rPr>
              <a:t>Acme Widgets Inc.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[database]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i="1" dirty="0">
                <a:solidFill>
                  <a:srgbClr val="408080"/>
                </a:solidFill>
                <a:latin typeface="Consolas" panose="020B0609020204030204" pitchFamily="49" charset="0"/>
              </a:rPr>
              <a:t>; use IP address in case network name resolution is not working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7D9029"/>
                </a:solidFill>
                <a:latin typeface="Consolas" panose="020B0609020204030204" pitchFamily="49" charset="0"/>
              </a:rPr>
              <a:t>server</a:t>
            </a:r>
            <a:r>
              <a:rPr lang="en-US" sz="12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BA2121"/>
                </a:solidFill>
                <a:latin typeface="Consolas" panose="020B0609020204030204" pitchFamily="49" charset="0"/>
              </a:rPr>
              <a:t>192.0.2.62 </a:t>
            </a:r>
          </a:p>
          <a:p>
            <a:r>
              <a:rPr lang="en-US" sz="1200" dirty="0">
                <a:solidFill>
                  <a:srgbClr val="7D9029"/>
                </a:solidFill>
                <a:latin typeface="Consolas" panose="020B0609020204030204" pitchFamily="49" charset="0"/>
              </a:rPr>
              <a:t>port</a:t>
            </a:r>
            <a:r>
              <a:rPr lang="en-US" sz="12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BA2121"/>
                </a:solidFill>
                <a:latin typeface="Consolas" panose="020B0609020204030204" pitchFamily="49" charset="0"/>
              </a:rPr>
              <a:t>143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7D9029"/>
                </a:solidFill>
                <a:latin typeface="Consolas" panose="020B0609020204030204" pitchFamily="49" charset="0"/>
              </a:rPr>
              <a:t>file</a:t>
            </a:r>
            <a:r>
              <a:rPr lang="en-US" sz="12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BA2121"/>
                </a:solidFill>
                <a:latin typeface="Consolas" panose="020B0609020204030204" pitchFamily="49" charset="0"/>
              </a:rPr>
              <a:t>"payroll.dat"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903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F0A8F2-254C-40E3-A4C5-23B76273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Специализированные форматы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D4E35-ABE5-46F7-80A2-0D66740DB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XML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YAML</a:t>
            </a:r>
          </a:p>
          <a:p>
            <a:endParaRPr lang="ru-RU" dirty="0"/>
          </a:p>
          <a:p>
            <a:r>
              <a:rPr lang="en-US" dirty="0"/>
              <a:t>Binary</a:t>
            </a:r>
          </a:p>
          <a:p>
            <a:pPr lvl="1"/>
            <a:r>
              <a:rPr lang="en-US" dirty="0" err="1"/>
              <a:t>ProtoBuf</a:t>
            </a:r>
            <a:endParaRPr lang="en-US" dirty="0"/>
          </a:p>
          <a:p>
            <a:pPr lvl="1"/>
            <a:r>
              <a:rPr lang="en-US" dirty="0" err="1"/>
              <a:t>MessagePack</a:t>
            </a:r>
            <a:endParaRPr lang="ru-RU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AE736EA-F0AC-4428-ABD5-21B24046E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8795" y="3858494"/>
            <a:ext cx="7141699" cy="181588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xmlns:xsi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http://www.w3.org/2001/XMLSchema-instance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xmlns:xsd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http://www.w3.org/2001/XMLSchema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2E45902-37DA-49D0-B36B-0DEBD7AB0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650" y="1686698"/>
            <a:ext cx="2092239" cy="132343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"Smit"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22,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0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091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Организация файлов</a:t>
            </a:r>
            <a:r>
              <a:rPr lang="en-US" dirty="0"/>
              <a:t> </a:t>
            </a:r>
            <a:r>
              <a:rPr lang="ru-RU" dirty="0"/>
              <a:t>с точки зрения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199" y="1825625"/>
            <a:ext cx="5728856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Плоский (</a:t>
            </a:r>
            <a:r>
              <a:rPr lang="en-US" dirty="0"/>
              <a:t>pile, flat</a:t>
            </a:r>
            <a:r>
              <a:rPr lang="ru-RU" dirty="0"/>
              <a:t>) файл</a:t>
            </a:r>
          </a:p>
          <a:p>
            <a:pPr lvl="1"/>
            <a:r>
              <a:rPr lang="ru-RU" dirty="0"/>
              <a:t>Данные сохраняются по мере их поступления</a:t>
            </a:r>
          </a:p>
          <a:p>
            <a:pPr lvl="1"/>
            <a:r>
              <a:rPr lang="ru-RU" dirty="0"/>
              <a:t>Записи имеют произвольный набор полей и размер</a:t>
            </a:r>
          </a:p>
          <a:p>
            <a:pPr lvl="1"/>
            <a:r>
              <a:rPr lang="ru-RU" dirty="0"/>
              <a:t>Структура отсутствует</a:t>
            </a:r>
          </a:p>
          <a:p>
            <a:pPr lvl="1"/>
            <a:r>
              <a:rPr lang="ru-RU" dirty="0"/>
              <a:t>Выборочный доступ осуществляется полным перебором</a:t>
            </a:r>
          </a:p>
          <a:p>
            <a:pPr lvl="1"/>
            <a:endParaRPr lang="ru-RU" dirty="0"/>
          </a:p>
          <a:p>
            <a:r>
              <a:rPr lang="ru-RU" dirty="0"/>
              <a:t>Последовательный файл</a:t>
            </a:r>
          </a:p>
          <a:p>
            <a:pPr lvl="1"/>
            <a:r>
              <a:rPr lang="ru-RU" dirty="0"/>
              <a:t>Состоит из записей фиксированной структуры и длины</a:t>
            </a:r>
          </a:p>
          <a:p>
            <a:pPr lvl="1"/>
            <a:r>
              <a:rPr lang="ru-RU" dirty="0"/>
              <a:t>Одно или более полей является ключевым</a:t>
            </a:r>
          </a:p>
          <a:p>
            <a:pPr lvl="2"/>
            <a:r>
              <a:rPr lang="ru-RU" dirty="0"/>
              <a:t>Уникально идентифицирует запись</a:t>
            </a:r>
          </a:p>
          <a:p>
            <a:pPr lvl="2"/>
            <a:r>
              <a:rPr lang="ru-RU" dirty="0"/>
              <a:t>Записи хранятся в порядке следования ключей</a:t>
            </a:r>
          </a:p>
          <a:p>
            <a:pPr lvl="1"/>
            <a:endParaRPr lang="ru-RU" dirty="0"/>
          </a:p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98C3F2-A54D-41FC-A7B8-93AD6703A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721" y="1825625"/>
            <a:ext cx="2058392" cy="17911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02ED26-681D-4688-91F0-2412E86F4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721" y="4001294"/>
            <a:ext cx="2613407" cy="238346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Организация файлов</a:t>
            </a:r>
            <a:r>
              <a:rPr lang="en-US" dirty="0"/>
              <a:t> </a:t>
            </a:r>
            <a:r>
              <a:rPr lang="ru-RU" dirty="0"/>
              <a:t>с точки зрения поиска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Индексно-последовательный файл</a:t>
            </a:r>
          </a:p>
          <a:p>
            <a:pPr lvl="1"/>
            <a:r>
              <a:rPr lang="ru-RU" dirty="0"/>
              <a:t>Содержит ключевое поле и указатель в главном файле </a:t>
            </a:r>
          </a:p>
          <a:p>
            <a:pPr lvl="1"/>
            <a:r>
              <a:rPr lang="ru-RU" dirty="0"/>
              <a:t>Ищется наибольший ключ, меньший или равный исходному</a:t>
            </a:r>
          </a:p>
          <a:p>
            <a:pPr lvl="1"/>
            <a:r>
              <a:rPr lang="ru-RU" dirty="0"/>
              <a:t>Поиск продолжается уже в главном файле</a:t>
            </a:r>
            <a:endParaRPr lang="en-US" dirty="0"/>
          </a:p>
          <a:p>
            <a:pPr lvl="1"/>
            <a:r>
              <a:rPr lang="ru-RU" dirty="0"/>
              <a:t>Добавление происходит в отдельную область переполнения</a:t>
            </a:r>
            <a:r>
              <a:rPr lang="en-US" dirty="0"/>
              <a:t> </a:t>
            </a:r>
            <a:r>
              <a:rPr lang="ru-RU" dirty="0"/>
              <a:t>(не обязательно)</a:t>
            </a:r>
          </a:p>
          <a:p>
            <a:pPr lvl="1"/>
            <a:endParaRPr lang="ru-RU" dirty="0"/>
          </a:p>
          <a:p>
            <a:r>
              <a:rPr lang="ru-RU" dirty="0"/>
              <a:t>Индексированный файл</a:t>
            </a:r>
          </a:p>
          <a:p>
            <a:pPr lvl="1"/>
            <a:r>
              <a:rPr lang="ru-RU" dirty="0"/>
              <a:t>Использует множество индексов по разным полям</a:t>
            </a:r>
          </a:p>
          <a:p>
            <a:pPr lvl="1"/>
            <a:r>
              <a:rPr lang="ru-RU" dirty="0"/>
              <a:t>Может содержать полный индекс</a:t>
            </a:r>
          </a:p>
          <a:p>
            <a:pPr lvl="2"/>
            <a:r>
              <a:rPr lang="ru-RU" dirty="0"/>
              <a:t>для каждой записи исходного файла</a:t>
            </a:r>
          </a:p>
          <a:p>
            <a:pPr lvl="1"/>
            <a:r>
              <a:rPr lang="ru-RU" dirty="0"/>
              <a:t>Может содержать частичный индекс</a:t>
            </a:r>
          </a:p>
          <a:p>
            <a:pPr lvl="1"/>
            <a:endParaRPr lang="ru-RU" dirty="0"/>
          </a:p>
          <a:p>
            <a:r>
              <a:rPr lang="ru-RU" dirty="0"/>
              <a:t>Файл прямого доступа или </a:t>
            </a:r>
            <a:r>
              <a:rPr lang="ru-RU" dirty="0" err="1"/>
              <a:t>хэшированный</a:t>
            </a:r>
            <a:r>
              <a:rPr lang="ru-RU" dirty="0"/>
              <a:t> файл</a:t>
            </a:r>
          </a:p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C337E7-03FB-4A29-ADAA-F77EEB60F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085" y="1690688"/>
            <a:ext cx="2768006" cy="30150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75CBF8-2EAE-477A-B59D-0FE91E132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5774" y="3356264"/>
            <a:ext cx="2481425" cy="326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9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5708073" cy="4351338"/>
          </a:xfrm>
        </p:spPr>
        <p:txBody>
          <a:bodyPr>
            <a:normAutofit/>
          </a:bodyPr>
          <a:lstStyle/>
          <a:p>
            <a:r>
              <a:rPr lang="ru-RU" dirty="0"/>
              <a:t>Файл – единица долговременного хранения данных.</a:t>
            </a:r>
          </a:p>
          <a:p>
            <a:pPr lvl="1"/>
            <a:r>
              <a:rPr lang="ru-RU" dirty="0"/>
              <a:t>Долговременное существование</a:t>
            </a:r>
          </a:p>
          <a:p>
            <a:pPr lvl="1"/>
            <a:r>
              <a:rPr lang="ru-RU" dirty="0"/>
              <a:t>Разделение между процессами</a:t>
            </a:r>
            <a:r>
              <a:rPr lang="en-US" dirty="0"/>
              <a:t>/</a:t>
            </a:r>
            <a:r>
              <a:rPr lang="ru-RU" dirty="0"/>
              <a:t>пользователями</a:t>
            </a:r>
          </a:p>
          <a:p>
            <a:pPr lvl="1"/>
            <a:endParaRPr lang="ru-RU" dirty="0"/>
          </a:p>
          <a:p>
            <a:r>
              <a:rPr lang="ru-RU" dirty="0"/>
              <a:t>Структура файлов (пример)</a:t>
            </a:r>
          </a:p>
          <a:p>
            <a:pPr lvl="1"/>
            <a:r>
              <a:rPr lang="ru-RU" dirty="0"/>
              <a:t>последовательность байтов</a:t>
            </a:r>
          </a:p>
          <a:p>
            <a:pPr lvl="1"/>
            <a:r>
              <a:rPr lang="ru-RU" dirty="0"/>
              <a:t>последовательность записей</a:t>
            </a:r>
          </a:p>
          <a:p>
            <a:pPr lvl="1"/>
            <a:r>
              <a:rPr lang="ru-RU" dirty="0"/>
              <a:t>дерево</a:t>
            </a:r>
          </a:p>
          <a:p>
            <a:pPr lvl="1"/>
            <a:endParaRPr lang="ru-RU" dirty="0"/>
          </a:p>
          <a:p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3112B-B45F-43EF-B10E-A8C85D1F6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992" y="2570710"/>
            <a:ext cx="5781041" cy="23857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Свойства файлов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Имя</a:t>
            </a:r>
          </a:p>
          <a:p>
            <a:r>
              <a:rPr lang="ru-RU"/>
              <a:t>Атрибуты</a:t>
            </a:r>
          </a:p>
          <a:p>
            <a:pPr lvl="1"/>
            <a:r>
              <a:rPr lang="en-US"/>
              <a:t>Creation time</a:t>
            </a:r>
          </a:p>
          <a:p>
            <a:pPr lvl="1"/>
            <a:r>
              <a:rPr lang="en-US"/>
              <a:t>Time of last access</a:t>
            </a:r>
          </a:p>
          <a:p>
            <a:pPr lvl="1"/>
            <a:r>
              <a:rPr lang="en-US"/>
              <a:t>Time of last change</a:t>
            </a:r>
            <a:endParaRPr lang="ru-RU"/>
          </a:p>
          <a:p>
            <a:pPr lvl="1"/>
            <a:r>
              <a:rPr lang="en-US"/>
              <a:t>Current size</a:t>
            </a:r>
          </a:p>
          <a:p>
            <a:pPr lvl="1"/>
            <a:r>
              <a:rPr lang="en-US"/>
              <a:t>Protection</a:t>
            </a:r>
          </a:p>
          <a:p>
            <a:pPr lvl="1"/>
            <a:r>
              <a:rPr lang="ru-RU"/>
              <a:t>…</a:t>
            </a:r>
            <a:endParaRPr lang="en-US"/>
          </a:p>
          <a:p>
            <a:pPr lvl="1"/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3DD13-D961-483C-A1D2-92C4AD06F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802" y="2012371"/>
            <a:ext cx="6641426" cy="3380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Директории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838200" y="1825625"/>
            <a:ext cx="4637809" cy="4351338"/>
          </a:xfrm>
        </p:spPr>
        <p:txBody>
          <a:bodyPr/>
          <a:lstStyle/>
          <a:p>
            <a:r>
              <a:rPr lang="ru-RU" dirty="0"/>
              <a:t>Содержат информацию о файлах</a:t>
            </a:r>
          </a:p>
          <a:p>
            <a:pPr lvl="1"/>
            <a:r>
              <a:rPr lang="ru-RU" dirty="0"/>
              <a:t>атрибутах, местоположении, владельце, …</a:t>
            </a:r>
          </a:p>
          <a:p>
            <a:r>
              <a:rPr lang="ru-RU" dirty="0"/>
              <a:t>Проводит соответствие между именем файла и его содержимым</a:t>
            </a:r>
          </a:p>
          <a:p>
            <a:endParaRPr lang="ru-RU" dirty="0"/>
          </a:p>
          <a:p>
            <a:r>
              <a:rPr lang="ru-RU" dirty="0"/>
              <a:t>Как правило – дерево</a:t>
            </a:r>
          </a:p>
          <a:p>
            <a:endParaRPr lang="ru-R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A18398-00BF-4979-A440-D112764D92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250"/>
          <a:stretch/>
        </p:blipFill>
        <p:spPr>
          <a:xfrm>
            <a:off x="6332096" y="1543050"/>
            <a:ext cx="5300733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Подходы к организации директорий (исторически)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3996581" cy="4351338"/>
          </a:xfrm>
        </p:spPr>
        <p:txBody>
          <a:bodyPr/>
          <a:lstStyle/>
          <a:p>
            <a:r>
              <a:rPr lang="ru-RU" dirty="0"/>
              <a:t>Одноуровневая</a:t>
            </a:r>
          </a:p>
          <a:p>
            <a:r>
              <a:rPr lang="ru-RU" dirty="0"/>
              <a:t>Двухуровневая (разделение между пользователями)</a:t>
            </a:r>
          </a:p>
          <a:p>
            <a:r>
              <a:rPr lang="ru-RU" dirty="0"/>
              <a:t>Произвольная иерархия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 b="9265"/>
          <a:stretch>
            <a:fillRect/>
          </a:stretch>
        </p:blipFill>
        <p:spPr bwMode="auto">
          <a:xfrm>
            <a:off x="4391547" y="2265219"/>
            <a:ext cx="7563894" cy="3068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файловые операции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4679373" cy="4351338"/>
          </a:xfrm>
        </p:spPr>
        <p:txBody>
          <a:bodyPr/>
          <a:lstStyle/>
          <a:p>
            <a:r>
              <a:rPr lang="en-US" dirty="0"/>
              <a:t>Create/Delete </a:t>
            </a:r>
            <a:endParaRPr lang="ru-RU" dirty="0"/>
          </a:p>
          <a:p>
            <a:r>
              <a:rPr lang="en-US" dirty="0"/>
              <a:t>Open/Close</a:t>
            </a:r>
          </a:p>
          <a:p>
            <a:r>
              <a:rPr lang="en-US" dirty="0"/>
              <a:t>Read/Write </a:t>
            </a:r>
            <a:endParaRPr lang="ru-RU" dirty="0"/>
          </a:p>
          <a:p>
            <a:r>
              <a:rPr lang="en-US" dirty="0"/>
              <a:t>Append/Seek </a:t>
            </a:r>
          </a:p>
          <a:p>
            <a:r>
              <a:rPr lang="en-US" dirty="0"/>
              <a:t>Get/Set attributes  </a:t>
            </a:r>
          </a:p>
          <a:p>
            <a:r>
              <a:rPr lang="en-US" dirty="0"/>
              <a:t>Rename</a:t>
            </a:r>
          </a:p>
          <a:p>
            <a:r>
              <a:rPr lang="en-US" dirty="0"/>
              <a:t>Lock</a:t>
            </a:r>
          </a:p>
          <a:p>
            <a:endParaRPr lang="ru-RU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AA92B96C-ADE6-4CF1-94B4-C6AC8491052F}"/>
              </a:ext>
            </a:extLst>
          </p:cNvPr>
          <p:cNvSpPr txBox="1">
            <a:spLocks/>
          </p:cNvSpPr>
          <p:nvPr/>
        </p:nvSpPr>
        <p:spPr>
          <a:xfrm>
            <a:off x="6314209" y="1825625"/>
            <a:ext cx="42013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Create/Delete</a:t>
            </a:r>
          </a:p>
          <a:p>
            <a:r>
              <a:rPr lang="en-US" dirty="0" err="1"/>
              <a:t>Opendir</a:t>
            </a:r>
            <a:r>
              <a:rPr lang="en-US" dirty="0"/>
              <a:t>/</a:t>
            </a:r>
            <a:r>
              <a:rPr lang="en-US" dirty="0" err="1"/>
              <a:t>Closedir</a:t>
            </a:r>
            <a:endParaRPr lang="en-US" dirty="0"/>
          </a:p>
          <a:p>
            <a:r>
              <a:rPr lang="en-US" dirty="0" err="1"/>
              <a:t>Readdir</a:t>
            </a:r>
            <a:endParaRPr lang="en-US" dirty="0"/>
          </a:p>
          <a:p>
            <a:r>
              <a:rPr lang="en-US" dirty="0"/>
              <a:t>Rename</a:t>
            </a:r>
          </a:p>
          <a:p>
            <a:r>
              <a:rPr lang="en-US" dirty="0"/>
              <a:t>Link/Unlink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A14D-19F3-4A97-89BB-DC2E85A9F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link and symbolic link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32B74A-CB31-4A53-96A1-917F5EE730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link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7A11D-B581-4F7B-9846-B63CA30163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allow same-filesystem linking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DFF1A3-CAAB-402C-A495-8EEB28F22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Soft link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A93A8B-135D-41E6-8C77-85B9E5983A9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point at any path</a:t>
            </a:r>
          </a:p>
          <a:p>
            <a:r>
              <a:rPr lang="en-US" dirty="0"/>
              <a:t>can point to directories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06EDB-41F5-4809-93DD-B79C364A8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575" y="3962399"/>
            <a:ext cx="4895850" cy="2428875"/>
          </a:xfrm>
          <a:prstGeom prst="rect">
            <a:avLst/>
          </a:prstGeom>
        </p:spPr>
      </p:pic>
      <p:pic>
        <p:nvPicPr>
          <p:cNvPr id="10" name="Picture 9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B06DFCE8-CA7F-49E0-8BA1-EFA9D4822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45" y="3428999"/>
            <a:ext cx="4571429" cy="3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1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ru-RU" dirty="0"/>
              <a:t>Управление файлами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AC424-691F-4717-AF49-15D7BE4FAE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1642</Words>
  <Application>Microsoft Office PowerPoint</Application>
  <PresentationFormat>Widescreen</PresentationFormat>
  <Paragraphs>498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Courier New</vt:lpstr>
      <vt:lpstr>Office Theme</vt:lpstr>
      <vt:lpstr>Работа с файлами</vt:lpstr>
      <vt:lpstr>Файлы и каталоги</vt:lpstr>
      <vt:lpstr>Файлы</vt:lpstr>
      <vt:lpstr>Свойства файлов</vt:lpstr>
      <vt:lpstr>Директории</vt:lpstr>
      <vt:lpstr>Подходы к организации директорий (исторически)</vt:lpstr>
      <vt:lpstr>Основные файловые операции</vt:lpstr>
      <vt:lpstr>Hard link and symbolic link</vt:lpstr>
      <vt:lpstr>API Управление файлами</vt:lpstr>
      <vt:lpstr>Основные операции с файлами и каталогами</vt:lpstr>
      <vt:lpstr>Работа с файлами (общий алгоритм)</vt:lpstr>
      <vt:lpstr>Создание / открытие файла</vt:lpstr>
      <vt:lpstr>Имена файлов</vt:lpstr>
      <vt:lpstr>File handle/descriptor</vt:lpstr>
      <vt:lpstr>Опции открытия</vt:lpstr>
      <vt:lpstr>Чтение/запись</vt:lpstr>
      <vt:lpstr>Доступ к файлам</vt:lpstr>
      <vt:lpstr>Установка указателя</vt:lpstr>
      <vt:lpstr>Закрытие файла</vt:lpstr>
      <vt:lpstr>Чтение и поиск в директориях</vt:lpstr>
      <vt:lpstr>Хранение данных в файлах</vt:lpstr>
      <vt:lpstr>Text VS Binary</vt:lpstr>
      <vt:lpstr>Text VS Binary</vt:lpstr>
      <vt:lpstr>Пример: bitmap image file (BMP)</vt:lpstr>
      <vt:lpstr>Простые форматы</vt:lpstr>
      <vt:lpstr>Специализированные форматы</vt:lpstr>
      <vt:lpstr>Организация файлов с точки зрения поиска</vt:lpstr>
      <vt:lpstr>Организация файлов с точки зрения поиска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файлами</dc:title>
  <dc:creator>Mihail Romanov</dc:creator>
  <cp:lastModifiedBy>Mihail Romanov</cp:lastModifiedBy>
  <cp:revision>40</cp:revision>
  <dcterms:created xsi:type="dcterms:W3CDTF">2018-09-27T13:42:51Z</dcterms:created>
  <dcterms:modified xsi:type="dcterms:W3CDTF">2018-10-02T00:38:33Z</dcterms:modified>
</cp:coreProperties>
</file>