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2" r:id="rId22"/>
    <p:sldId id="277" r:id="rId23"/>
    <p:sldId id="278" r:id="rId24"/>
    <p:sldId id="279" r:id="rId25"/>
    <p:sldId id="296" r:id="rId26"/>
    <p:sldId id="281" r:id="rId27"/>
    <p:sldId id="280" r:id="rId28"/>
    <p:sldId id="283" r:id="rId29"/>
    <p:sldId id="258" r:id="rId30"/>
    <p:sldId id="297" r:id="rId31"/>
    <p:sldId id="298" r:id="rId32"/>
    <p:sldId id="269" r:id="rId33"/>
    <p:sldId id="299" r:id="rId34"/>
    <p:sldId id="288" r:id="rId35"/>
    <p:sldId id="287" r:id="rId36"/>
    <p:sldId id="294" r:id="rId37"/>
    <p:sldId id="295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2721A-20BA-42B9-8742-6988BABF24F6}">
          <p14:sldIdLst>
            <p14:sldId id="256"/>
            <p14:sldId id="284"/>
          </p14:sldIdLst>
        </p14:section>
        <p14:section name="Понятие программы" id="{B7862696-B04A-4A37-A8E1-791E26B57810}">
          <p14:sldIdLst>
            <p14:sldId id="257"/>
            <p14:sldId id="259"/>
            <p14:sldId id="260"/>
            <p14:sldId id="261"/>
            <p14:sldId id="263"/>
            <p14:sldId id="264"/>
            <p14:sldId id="265"/>
          </p14:sldIdLst>
        </p14:section>
        <p14:section name="Наборы команд" id="{3EA80470-F450-4299-89B6-69D4CD4EFFFD}">
          <p14:sldIdLst>
            <p14:sldId id="266"/>
            <p14:sldId id="262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82"/>
          </p14:sldIdLst>
        </p14:section>
        <p14:section name="Команды управления исполнением" id="{ECA66483-9580-4F5F-AA17-E312ECDFF45E}">
          <p14:sldIdLst>
            <p14:sldId id="277"/>
            <p14:sldId id="278"/>
            <p14:sldId id="279"/>
            <p14:sldId id="296"/>
            <p14:sldId id="281"/>
            <p14:sldId id="280"/>
          </p14:sldIdLst>
        </p14:section>
        <p14:section name="Языки и компиляторы" id="{CB545D04-BC23-4182-8962-15C0A59E076D}">
          <p14:sldIdLst>
            <p14:sldId id="283"/>
            <p14:sldId id="258"/>
            <p14:sldId id="297"/>
            <p14:sldId id="298"/>
            <p14:sldId id="269"/>
            <p14:sldId id="299"/>
          </p14:sldIdLst>
        </p14:section>
        <p14:section name="Сборка программ" id="{B010D2DC-256C-4B5A-9FD6-0AEDBD286C4B}">
          <p14:sldIdLst>
            <p14:sldId id="288"/>
            <p14:sldId id="287"/>
            <p14:sldId id="294"/>
            <p14:sldId id="295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Вопросы" id="{89AF9B0D-2289-4E38-9AFC-B53DF4758A1B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EA4CF-FE8D-41C6-880D-1B50A71CD9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B64CDF-7346-4800-A10D-9F951A7EC18D}">
      <dgm:prSet/>
      <dgm:spPr/>
      <dgm:t>
        <a:bodyPr/>
        <a:lstStyle/>
        <a:p>
          <a:r>
            <a:rPr lang="en-US"/>
            <a:t>Procedure naming</a:t>
          </a:r>
        </a:p>
      </dgm:t>
    </dgm:pt>
    <dgm:pt modelId="{6A1D8AD9-77F9-470B-9662-FFE91BAB8C12}" type="parTrans" cxnId="{77DCF88D-95B8-458A-80D8-99DC5028DD69}">
      <dgm:prSet/>
      <dgm:spPr/>
      <dgm:t>
        <a:bodyPr/>
        <a:lstStyle/>
        <a:p>
          <a:endParaRPr lang="en-US"/>
        </a:p>
      </dgm:t>
    </dgm:pt>
    <dgm:pt modelId="{A0738649-CA58-4C76-AC55-A77B4A3B7427}" type="sibTrans" cxnId="{77DCF88D-95B8-458A-80D8-99DC5028DD69}">
      <dgm:prSet/>
      <dgm:spPr/>
      <dgm:t>
        <a:bodyPr/>
        <a:lstStyle/>
        <a:p>
          <a:endParaRPr lang="en-US"/>
        </a:p>
      </dgm:t>
    </dgm:pt>
    <dgm:pt modelId="{2114FC8E-08CB-4FB6-968E-D60A64465E5F}">
      <dgm:prSet/>
      <dgm:spPr/>
      <dgm:t>
        <a:bodyPr/>
        <a:lstStyle/>
        <a:p>
          <a:r>
            <a:rPr lang="en-US"/>
            <a:t>Calling convention</a:t>
          </a:r>
        </a:p>
      </dgm:t>
    </dgm:pt>
    <dgm:pt modelId="{7549D060-324E-4D8C-940B-A2218B37494D}" type="parTrans" cxnId="{7D853A78-A0C6-449B-9FA9-71DC9BDA842E}">
      <dgm:prSet/>
      <dgm:spPr/>
      <dgm:t>
        <a:bodyPr/>
        <a:lstStyle/>
        <a:p>
          <a:endParaRPr lang="en-US"/>
        </a:p>
      </dgm:t>
    </dgm:pt>
    <dgm:pt modelId="{2065EDFB-C050-4C21-8821-9696B09C8021}" type="sibTrans" cxnId="{7D853A78-A0C6-449B-9FA9-71DC9BDA842E}">
      <dgm:prSet/>
      <dgm:spPr/>
      <dgm:t>
        <a:bodyPr/>
        <a:lstStyle/>
        <a:p>
          <a:endParaRPr lang="en-US"/>
        </a:p>
      </dgm:t>
    </dgm:pt>
    <dgm:pt modelId="{CCF2D2E6-C39A-499E-B95C-483B9D143605}">
      <dgm:prSet/>
      <dgm:spPr/>
      <dgm:t>
        <a:bodyPr/>
        <a:lstStyle/>
        <a:p>
          <a:r>
            <a:rPr lang="en-US"/>
            <a:t>Types, order and structure of arguments</a:t>
          </a:r>
        </a:p>
      </dgm:t>
    </dgm:pt>
    <dgm:pt modelId="{5D17F8FA-204D-4577-9ADB-F630A166657C}" type="parTrans" cxnId="{16CD5B1E-68C6-4B56-93C1-E165048EB000}">
      <dgm:prSet/>
      <dgm:spPr/>
      <dgm:t>
        <a:bodyPr/>
        <a:lstStyle/>
        <a:p>
          <a:endParaRPr lang="en-US"/>
        </a:p>
      </dgm:t>
    </dgm:pt>
    <dgm:pt modelId="{D7DB2487-7E99-4ACB-8D3D-4A31A776101F}" type="sibTrans" cxnId="{16CD5B1E-68C6-4B56-93C1-E165048EB000}">
      <dgm:prSet/>
      <dgm:spPr/>
      <dgm:t>
        <a:bodyPr/>
        <a:lstStyle/>
        <a:p>
          <a:endParaRPr lang="en-US"/>
        </a:p>
      </dgm:t>
    </dgm:pt>
    <dgm:pt modelId="{BA46183A-E648-4859-9E7A-FA33869277DE}">
      <dgm:prSet/>
      <dgm:spPr/>
      <dgm:t>
        <a:bodyPr/>
        <a:lstStyle/>
        <a:p>
          <a:r>
            <a:rPr lang="en-US"/>
            <a:t>Memory management convention (</a:t>
          </a:r>
          <a:r>
            <a:rPr lang="ru-RU"/>
            <a:t>Кто очищает память</a:t>
          </a:r>
          <a:r>
            <a:rPr lang="en-US"/>
            <a:t>)</a:t>
          </a:r>
        </a:p>
      </dgm:t>
    </dgm:pt>
    <dgm:pt modelId="{1EDCDBF7-6F41-4899-B162-E8C2C9F5F47A}" type="parTrans" cxnId="{65411B8E-9C2F-42AE-A159-AF6FE9B7D8E3}">
      <dgm:prSet/>
      <dgm:spPr/>
      <dgm:t>
        <a:bodyPr/>
        <a:lstStyle/>
        <a:p>
          <a:endParaRPr lang="en-US"/>
        </a:p>
      </dgm:t>
    </dgm:pt>
    <dgm:pt modelId="{33E30AC6-D0D7-4509-AE60-36BC9251ECF0}" type="sibTrans" cxnId="{65411B8E-9C2F-42AE-A159-AF6FE9B7D8E3}">
      <dgm:prSet/>
      <dgm:spPr/>
      <dgm:t>
        <a:bodyPr/>
        <a:lstStyle/>
        <a:p>
          <a:endParaRPr lang="en-US"/>
        </a:p>
      </dgm:t>
    </dgm:pt>
    <dgm:pt modelId="{666D9483-3D4C-47B6-8FBE-B49302E8EF8D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624CFEBB-34E3-4034-9570-D24AA08C9AF9}" type="parTrans" cxnId="{3B555302-D9BA-41E3-B32C-48C26D9BE3B2}">
      <dgm:prSet/>
      <dgm:spPr/>
      <dgm:t>
        <a:bodyPr/>
        <a:lstStyle/>
        <a:p>
          <a:endParaRPr lang="en-US"/>
        </a:p>
      </dgm:t>
    </dgm:pt>
    <dgm:pt modelId="{BED1146E-A486-41E1-873E-C5B31943075E}" type="sibTrans" cxnId="{3B555302-D9BA-41E3-B32C-48C26D9BE3B2}">
      <dgm:prSet/>
      <dgm:spPr/>
      <dgm:t>
        <a:bodyPr/>
        <a:lstStyle/>
        <a:p>
          <a:endParaRPr lang="en-US"/>
        </a:p>
      </dgm:t>
    </dgm:pt>
    <dgm:pt modelId="{FC9080DF-4C3F-4BEE-9F78-08790D441935}" type="pres">
      <dgm:prSet presAssocID="{EA9EA4CF-FE8D-41C6-880D-1B50A71CD9FC}" presName="vert0" presStyleCnt="0">
        <dgm:presLayoutVars>
          <dgm:dir/>
          <dgm:animOne val="branch"/>
          <dgm:animLvl val="lvl"/>
        </dgm:presLayoutVars>
      </dgm:prSet>
      <dgm:spPr/>
    </dgm:pt>
    <dgm:pt modelId="{B7265612-6D02-4407-9E88-9EFBF172EE08}" type="pres">
      <dgm:prSet presAssocID="{81B64CDF-7346-4800-A10D-9F951A7EC18D}" presName="thickLine" presStyleLbl="alignNode1" presStyleIdx="0" presStyleCnt="5"/>
      <dgm:spPr/>
    </dgm:pt>
    <dgm:pt modelId="{7243716F-043A-4018-8100-414B5DA9B465}" type="pres">
      <dgm:prSet presAssocID="{81B64CDF-7346-4800-A10D-9F951A7EC18D}" presName="horz1" presStyleCnt="0"/>
      <dgm:spPr/>
    </dgm:pt>
    <dgm:pt modelId="{1B527AA3-EA18-478C-B487-0BCD353CACA3}" type="pres">
      <dgm:prSet presAssocID="{81B64CDF-7346-4800-A10D-9F951A7EC18D}" presName="tx1" presStyleLbl="revTx" presStyleIdx="0" presStyleCnt="5"/>
      <dgm:spPr/>
    </dgm:pt>
    <dgm:pt modelId="{6B332641-A2AB-4502-AC17-9C4A2F3E0ACF}" type="pres">
      <dgm:prSet presAssocID="{81B64CDF-7346-4800-A10D-9F951A7EC18D}" presName="vert1" presStyleCnt="0"/>
      <dgm:spPr/>
    </dgm:pt>
    <dgm:pt modelId="{62A0A092-8855-4329-8E0D-63ACFAD5DFAC}" type="pres">
      <dgm:prSet presAssocID="{2114FC8E-08CB-4FB6-968E-D60A64465E5F}" presName="thickLine" presStyleLbl="alignNode1" presStyleIdx="1" presStyleCnt="5"/>
      <dgm:spPr/>
    </dgm:pt>
    <dgm:pt modelId="{F09B3C60-92FD-43B9-B3AE-5B41BC618889}" type="pres">
      <dgm:prSet presAssocID="{2114FC8E-08CB-4FB6-968E-D60A64465E5F}" presName="horz1" presStyleCnt="0"/>
      <dgm:spPr/>
    </dgm:pt>
    <dgm:pt modelId="{9237BB73-56B5-44F3-B63A-BE89BB5E20FE}" type="pres">
      <dgm:prSet presAssocID="{2114FC8E-08CB-4FB6-968E-D60A64465E5F}" presName="tx1" presStyleLbl="revTx" presStyleIdx="1" presStyleCnt="5"/>
      <dgm:spPr/>
    </dgm:pt>
    <dgm:pt modelId="{14EF0412-0586-4E9E-B339-736DBFD7512A}" type="pres">
      <dgm:prSet presAssocID="{2114FC8E-08CB-4FB6-968E-D60A64465E5F}" presName="vert1" presStyleCnt="0"/>
      <dgm:spPr/>
    </dgm:pt>
    <dgm:pt modelId="{1AEEF9AC-46DE-42B3-AA02-5521FBE6278B}" type="pres">
      <dgm:prSet presAssocID="{CCF2D2E6-C39A-499E-B95C-483B9D143605}" presName="thickLine" presStyleLbl="alignNode1" presStyleIdx="2" presStyleCnt="5"/>
      <dgm:spPr/>
    </dgm:pt>
    <dgm:pt modelId="{8586EADB-4BB5-4FAD-ADDC-C1A2ED09946B}" type="pres">
      <dgm:prSet presAssocID="{CCF2D2E6-C39A-499E-B95C-483B9D143605}" presName="horz1" presStyleCnt="0"/>
      <dgm:spPr/>
    </dgm:pt>
    <dgm:pt modelId="{B94F0A35-2FED-420A-9BE4-764D5107CDB9}" type="pres">
      <dgm:prSet presAssocID="{CCF2D2E6-C39A-499E-B95C-483B9D143605}" presName="tx1" presStyleLbl="revTx" presStyleIdx="2" presStyleCnt="5"/>
      <dgm:spPr/>
    </dgm:pt>
    <dgm:pt modelId="{BBDCF27A-9EA9-4076-8BFF-8E9EA88B19B4}" type="pres">
      <dgm:prSet presAssocID="{CCF2D2E6-C39A-499E-B95C-483B9D143605}" presName="vert1" presStyleCnt="0"/>
      <dgm:spPr/>
    </dgm:pt>
    <dgm:pt modelId="{383AD2E4-A413-4919-AF48-AD497FAB7679}" type="pres">
      <dgm:prSet presAssocID="{BA46183A-E648-4859-9E7A-FA33869277DE}" presName="thickLine" presStyleLbl="alignNode1" presStyleIdx="3" presStyleCnt="5"/>
      <dgm:spPr/>
    </dgm:pt>
    <dgm:pt modelId="{4A5F6E48-C062-4FB4-99E7-E4E98D1B4C84}" type="pres">
      <dgm:prSet presAssocID="{BA46183A-E648-4859-9E7A-FA33869277DE}" presName="horz1" presStyleCnt="0"/>
      <dgm:spPr/>
    </dgm:pt>
    <dgm:pt modelId="{0D71E3E0-A172-445D-BDCA-471CB20C60A9}" type="pres">
      <dgm:prSet presAssocID="{BA46183A-E648-4859-9E7A-FA33869277DE}" presName="tx1" presStyleLbl="revTx" presStyleIdx="3" presStyleCnt="5"/>
      <dgm:spPr/>
    </dgm:pt>
    <dgm:pt modelId="{88D86DB6-6856-4FF0-A0D3-92C34A8F4A3E}" type="pres">
      <dgm:prSet presAssocID="{BA46183A-E648-4859-9E7A-FA33869277DE}" presName="vert1" presStyleCnt="0"/>
      <dgm:spPr/>
    </dgm:pt>
    <dgm:pt modelId="{E4B5D0A7-A57A-4BCB-AA4C-2A0E05052F09}" type="pres">
      <dgm:prSet presAssocID="{666D9483-3D4C-47B6-8FBE-B49302E8EF8D}" presName="thickLine" presStyleLbl="alignNode1" presStyleIdx="4" presStyleCnt="5"/>
      <dgm:spPr/>
    </dgm:pt>
    <dgm:pt modelId="{5512CA8C-D097-4D0E-8318-14B9BFA8DED6}" type="pres">
      <dgm:prSet presAssocID="{666D9483-3D4C-47B6-8FBE-B49302E8EF8D}" presName="horz1" presStyleCnt="0"/>
      <dgm:spPr/>
    </dgm:pt>
    <dgm:pt modelId="{0DFA843A-1F05-4F8D-92CC-9004BCB25860}" type="pres">
      <dgm:prSet presAssocID="{666D9483-3D4C-47B6-8FBE-B49302E8EF8D}" presName="tx1" presStyleLbl="revTx" presStyleIdx="4" presStyleCnt="5"/>
      <dgm:spPr/>
    </dgm:pt>
    <dgm:pt modelId="{F2902A0A-7460-43C5-A3D7-347AA5AD068C}" type="pres">
      <dgm:prSet presAssocID="{666D9483-3D4C-47B6-8FBE-B49302E8EF8D}" presName="vert1" presStyleCnt="0"/>
      <dgm:spPr/>
    </dgm:pt>
  </dgm:ptLst>
  <dgm:cxnLst>
    <dgm:cxn modelId="{3B555302-D9BA-41E3-B32C-48C26D9BE3B2}" srcId="{EA9EA4CF-FE8D-41C6-880D-1B50A71CD9FC}" destId="{666D9483-3D4C-47B6-8FBE-B49302E8EF8D}" srcOrd="4" destOrd="0" parTransId="{624CFEBB-34E3-4034-9570-D24AA08C9AF9}" sibTransId="{BED1146E-A486-41E1-873E-C5B31943075E}"/>
    <dgm:cxn modelId="{16CD5B1E-68C6-4B56-93C1-E165048EB000}" srcId="{EA9EA4CF-FE8D-41C6-880D-1B50A71CD9FC}" destId="{CCF2D2E6-C39A-499E-B95C-483B9D143605}" srcOrd="2" destOrd="0" parTransId="{5D17F8FA-204D-4577-9ADB-F630A166657C}" sibTransId="{D7DB2487-7E99-4ACB-8D3D-4A31A776101F}"/>
    <dgm:cxn modelId="{2CC4C267-6FD1-415D-A395-78C84A0569C2}" type="presOf" srcId="{CCF2D2E6-C39A-499E-B95C-483B9D143605}" destId="{B94F0A35-2FED-420A-9BE4-764D5107CDB9}" srcOrd="0" destOrd="0" presId="urn:microsoft.com/office/officeart/2008/layout/LinedList"/>
    <dgm:cxn modelId="{C230B156-EE18-412A-920A-DA92018245FE}" type="presOf" srcId="{BA46183A-E648-4859-9E7A-FA33869277DE}" destId="{0D71E3E0-A172-445D-BDCA-471CB20C60A9}" srcOrd="0" destOrd="0" presId="urn:microsoft.com/office/officeart/2008/layout/LinedList"/>
    <dgm:cxn modelId="{7D853A78-A0C6-449B-9FA9-71DC9BDA842E}" srcId="{EA9EA4CF-FE8D-41C6-880D-1B50A71CD9FC}" destId="{2114FC8E-08CB-4FB6-968E-D60A64465E5F}" srcOrd="1" destOrd="0" parTransId="{7549D060-324E-4D8C-940B-A2218B37494D}" sibTransId="{2065EDFB-C050-4C21-8821-9696B09C8021}"/>
    <dgm:cxn modelId="{77DCF88D-95B8-458A-80D8-99DC5028DD69}" srcId="{EA9EA4CF-FE8D-41C6-880D-1B50A71CD9FC}" destId="{81B64CDF-7346-4800-A10D-9F951A7EC18D}" srcOrd="0" destOrd="0" parTransId="{6A1D8AD9-77F9-470B-9662-FFE91BAB8C12}" sibTransId="{A0738649-CA58-4C76-AC55-A77B4A3B7427}"/>
    <dgm:cxn modelId="{65411B8E-9C2F-42AE-A159-AF6FE9B7D8E3}" srcId="{EA9EA4CF-FE8D-41C6-880D-1B50A71CD9FC}" destId="{BA46183A-E648-4859-9E7A-FA33869277DE}" srcOrd="3" destOrd="0" parTransId="{1EDCDBF7-6F41-4899-B162-E8C2C9F5F47A}" sibTransId="{33E30AC6-D0D7-4509-AE60-36BC9251ECF0}"/>
    <dgm:cxn modelId="{BC1311BD-3B96-429D-ACFC-BFEAE1D43AE3}" type="presOf" srcId="{EA9EA4CF-FE8D-41C6-880D-1B50A71CD9FC}" destId="{FC9080DF-4C3F-4BEE-9F78-08790D441935}" srcOrd="0" destOrd="0" presId="urn:microsoft.com/office/officeart/2008/layout/LinedList"/>
    <dgm:cxn modelId="{1C6788E2-21FC-4A9B-86CC-53D79A5208FC}" type="presOf" srcId="{2114FC8E-08CB-4FB6-968E-D60A64465E5F}" destId="{9237BB73-56B5-44F3-B63A-BE89BB5E20FE}" srcOrd="0" destOrd="0" presId="urn:microsoft.com/office/officeart/2008/layout/LinedList"/>
    <dgm:cxn modelId="{4610F4ED-F290-42E8-8EDC-B9C33249F372}" type="presOf" srcId="{81B64CDF-7346-4800-A10D-9F951A7EC18D}" destId="{1B527AA3-EA18-478C-B487-0BCD353CACA3}" srcOrd="0" destOrd="0" presId="urn:microsoft.com/office/officeart/2008/layout/LinedList"/>
    <dgm:cxn modelId="{332ACCF3-3D74-42E6-B6AF-38DE532FC3FB}" type="presOf" srcId="{666D9483-3D4C-47B6-8FBE-B49302E8EF8D}" destId="{0DFA843A-1F05-4F8D-92CC-9004BCB25860}" srcOrd="0" destOrd="0" presId="urn:microsoft.com/office/officeart/2008/layout/LinedList"/>
    <dgm:cxn modelId="{74C9E92C-1BE6-42CC-BB7A-83D3A9F97BCD}" type="presParOf" srcId="{FC9080DF-4C3F-4BEE-9F78-08790D441935}" destId="{B7265612-6D02-4407-9E88-9EFBF172EE08}" srcOrd="0" destOrd="0" presId="urn:microsoft.com/office/officeart/2008/layout/LinedList"/>
    <dgm:cxn modelId="{AD793179-CA4A-4A24-AA88-2845834AFD4E}" type="presParOf" srcId="{FC9080DF-4C3F-4BEE-9F78-08790D441935}" destId="{7243716F-043A-4018-8100-414B5DA9B465}" srcOrd="1" destOrd="0" presId="urn:microsoft.com/office/officeart/2008/layout/LinedList"/>
    <dgm:cxn modelId="{40EED0FB-3227-4F14-97A6-346DD4A0BCEE}" type="presParOf" srcId="{7243716F-043A-4018-8100-414B5DA9B465}" destId="{1B527AA3-EA18-478C-B487-0BCD353CACA3}" srcOrd="0" destOrd="0" presId="urn:microsoft.com/office/officeart/2008/layout/LinedList"/>
    <dgm:cxn modelId="{2B533A3A-50C2-40AF-BA2A-AA22B1E08ACA}" type="presParOf" srcId="{7243716F-043A-4018-8100-414B5DA9B465}" destId="{6B332641-A2AB-4502-AC17-9C4A2F3E0ACF}" srcOrd="1" destOrd="0" presId="urn:microsoft.com/office/officeart/2008/layout/LinedList"/>
    <dgm:cxn modelId="{34FA008C-34F4-432E-A9D9-416A69F53BE3}" type="presParOf" srcId="{FC9080DF-4C3F-4BEE-9F78-08790D441935}" destId="{62A0A092-8855-4329-8E0D-63ACFAD5DFAC}" srcOrd="2" destOrd="0" presId="urn:microsoft.com/office/officeart/2008/layout/LinedList"/>
    <dgm:cxn modelId="{867F58FB-70F1-4E17-BFE0-FF6DD858E0F3}" type="presParOf" srcId="{FC9080DF-4C3F-4BEE-9F78-08790D441935}" destId="{F09B3C60-92FD-43B9-B3AE-5B41BC618889}" srcOrd="3" destOrd="0" presId="urn:microsoft.com/office/officeart/2008/layout/LinedList"/>
    <dgm:cxn modelId="{BF2C6FD6-6B40-4E6E-9AA2-5B2720FE2BA6}" type="presParOf" srcId="{F09B3C60-92FD-43B9-B3AE-5B41BC618889}" destId="{9237BB73-56B5-44F3-B63A-BE89BB5E20FE}" srcOrd="0" destOrd="0" presId="urn:microsoft.com/office/officeart/2008/layout/LinedList"/>
    <dgm:cxn modelId="{F224CEF7-670E-48BE-970C-0BD223601E3A}" type="presParOf" srcId="{F09B3C60-92FD-43B9-B3AE-5B41BC618889}" destId="{14EF0412-0586-4E9E-B339-736DBFD7512A}" srcOrd="1" destOrd="0" presId="urn:microsoft.com/office/officeart/2008/layout/LinedList"/>
    <dgm:cxn modelId="{CA39DF1E-244F-4EF4-B11B-F11EAEF0708F}" type="presParOf" srcId="{FC9080DF-4C3F-4BEE-9F78-08790D441935}" destId="{1AEEF9AC-46DE-42B3-AA02-5521FBE6278B}" srcOrd="4" destOrd="0" presId="urn:microsoft.com/office/officeart/2008/layout/LinedList"/>
    <dgm:cxn modelId="{197B909F-7E85-4AEF-A996-2C03BA155C0E}" type="presParOf" srcId="{FC9080DF-4C3F-4BEE-9F78-08790D441935}" destId="{8586EADB-4BB5-4FAD-ADDC-C1A2ED09946B}" srcOrd="5" destOrd="0" presId="urn:microsoft.com/office/officeart/2008/layout/LinedList"/>
    <dgm:cxn modelId="{1DBC6B87-C641-4A7A-80A8-1A00066F3012}" type="presParOf" srcId="{8586EADB-4BB5-4FAD-ADDC-C1A2ED09946B}" destId="{B94F0A35-2FED-420A-9BE4-764D5107CDB9}" srcOrd="0" destOrd="0" presId="urn:microsoft.com/office/officeart/2008/layout/LinedList"/>
    <dgm:cxn modelId="{F127F561-9671-4D15-866F-54D9FBC63254}" type="presParOf" srcId="{8586EADB-4BB5-4FAD-ADDC-C1A2ED09946B}" destId="{BBDCF27A-9EA9-4076-8BFF-8E9EA88B19B4}" srcOrd="1" destOrd="0" presId="urn:microsoft.com/office/officeart/2008/layout/LinedList"/>
    <dgm:cxn modelId="{D5348908-8D0F-4AE7-9C32-AE99B3F4B9B9}" type="presParOf" srcId="{FC9080DF-4C3F-4BEE-9F78-08790D441935}" destId="{383AD2E4-A413-4919-AF48-AD497FAB7679}" srcOrd="6" destOrd="0" presId="urn:microsoft.com/office/officeart/2008/layout/LinedList"/>
    <dgm:cxn modelId="{37E31EE2-0BF3-4E60-BB04-776F93C4A363}" type="presParOf" srcId="{FC9080DF-4C3F-4BEE-9F78-08790D441935}" destId="{4A5F6E48-C062-4FB4-99E7-E4E98D1B4C84}" srcOrd="7" destOrd="0" presId="urn:microsoft.com/office/officeart/2008/layout/LinedList"/>
    <dgm:cxn modelId="{487DD89E-5489-4433-91F0-6C73CB00F7BD}" type="presParOf" srcId="{4A5F6E48-C062-4FB4-99E7-E4E98D1B4C84}" destId="{0D71E3E0-A172-445D-BDCA-471CB20C60A9}" srcOrd="0" destOrd="0" presId="urn:microsoft.com/office/officeart/2008/layout/LinedList"/>
    <dgm:cxn modelId="{22CD2B49-4021-482A-8902-3F70D7EAD72C}" type="presParOf" srcId="{4A5F6E48-C062-4FB4-99E7-E4E98D1B4C84}" destId="{88D86DB6-6856-4FF0-A0D3-92C34A8F4A3E}" srcOrd="1" destOrd="0" presId="urn:microsoft.com/office/officeart/2008/layout/LinedList"/>
    <dgm:cxn modelId="{273736A1-3141-423D-86B4-530E08F4EF4F}" type="presParOf" srcId="{FC9080DF-4C3F-4BEE-9F78-08790D441935}" destId="{E4B5D0A7-A57A-4BCB-AA4C-2A0E05052F09}" srcOrd="8" destOrd="0" presId="urn:microsoft.com/office/officeart/2008/layout/LinedList"/>
    <dgm:cxn modelId="{7DA9B503-3986-4B74-8119-AE5783B97297}" type="presParOf" srcId="{FC9080DF-4C3F-4BEE-9F78-08790D441935}" destId="{5512CA8C-D097-4D0E-8318-14B9BFA8DED6}" srcOrd="9" destOrd="0" presId="urn:microsoft.com/office/officeart/2008/layout/LinedList"/>
    <dgm:cxn modelId="{A5FF71C4-4239-41D3-9C18-98EBE23D22DA}" type="presParOf" srcId="{5512CA8C-D097-4D0E-8318-14B9BFA8DED6}" destId="{0DFA843A-1F05-4F8D-92CC-9004BCB25860}" srcOrd="0" destOrd="0" presId="urn:microsoft.com/office/officeart/2008/layout/LinedList"/>
    <dgm:cxn modelId="{DF635D1D-6F3D-4129-94BA-5F087D7B9F3B}" type="presParOf" srcId="{5512CA8C-D097-4D0E-8318-14B9BFA8DED6}" destId="{F2902A0A-7460-43C5-A3D7-347AA5AD06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65612-6D02-4407-9E88-9EFBF172EE0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27AA3-EA18-478C-B487-0BCD353CACA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Procedure naming</a:t>
          </a:r>
        </a:p>
      </dsp:txBody>
      <dsp:txXfrm>
        <a:off x="0" y="531"/>
        <a:ext cx="10515600" cy="870055"/>
      </dsp:txXfrm>
    </dsp:sp>
    <dsp:sp modelId="{62A0A092-8855-4329-8E0D-63ACFAD5DFAC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7BB73-56B5-44F3-B63A-BE89BB5E20FE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Calling convention</a:t>
          </a:r>
        </a:p>
      </dsp:txBody>
      <dsp:txXfrm>
        <a:off x="0" y="870586"/>
        <a:ext cx="10515600" cy="870055"/>
      </dsp:txXfrm>
    </dsp:sp>
    <dsp:sp modelId="{1AEEF9AC-46DE-42B3-AA02-5521FBE6278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0A35-2FED-420A-9BE4-764D5107CDB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Types, order and structure of arguments</a:t>
          </a:r>
        </a:p>
      </dsp:txBody>
      <dsp:txXfrm>
        <a:off x="0" y="1740641"/>
        <a:ext cx="10515600" cy="870055"/>
      </dsp:txXfrm>
    </dsp:sp>
    <dsp:sp modelId="{383AD2E4-A413-4919-AF48-AD497FAB767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1E3E0-A172-445D-BDCA-471CB20C60A9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Memory management convention (</a:t>
          </a:r>
          <a:r>
            <a:rPr lang="ru-RU" sz="3400" kern="1200"/>
            <a:t>Кто очищает память</a:t>
          </a:r>
          <a:r>
            <a:rPr lang="en-US" sz="3400" kern="1200"/>
            <a:t>)</a:t>
          </a:r>
        </a:p>
      </dsp:txBody>
      <dsp:txXfrm>
        <a:off x="0" y="2610696"/>
        <a:ext cx="10515600" cy="870055"/>
      </dsp:txXfrm>
    </dsp:sp>
    <dsp:sp modelId="{E4B5D0A7-A57A-4BCB-AA4C-2A0E05052F0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A843A-1F05-4F8D-92CC-9004BCB2586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Error handling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D3FF-8C15-4BE8-84E8-E24672EF2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2F164-E978-4255-837C-34AA64D2D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7D8D-4DD0-4181-81C2-71BC26AC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D7DC-E72F-4363-A35F-5090BFE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BD8D-A883-4714-B7CC-8822108A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7497-BC2A-4ABD-947E-7EC90360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9152F-0D4C-4EB3-BBA4-7C800F13D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6893-795A-4990-A4BC-35E56A7F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3968-8A13-4FC3-A321-0D785590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ABD7-296C-4A8D-AEE6-7B78FC16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6A8EB-7D8B-40BD-B092-6772C1B4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F7C0A-E07E-4B1F-B8AB-ABD795A6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BCBA-7A76-4E14-A335-1D52293D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46E3-E595-4C83-80B1-74C91752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5F22-A323-448F-8C7F-5DE4446E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03A6-802E-4C49-BFB0-42767E4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F30E-1214-4E07-B129-4B551B27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C20D-486B-46D2-858B-116D4EC1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BF83-0A80-4C62-8032-6E27B4F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C292-6546-4EE5-8061-7034CA89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6D2E-28CE-4716-9B37-89360203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9832-4A9C-4F78-B528-737E9918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5A95-2C3F-48E5-8BA4-743F7E68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BA13-4196-4E54-930F-03A1C3A0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8214-9EE4-4412-91E8-B784F54E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33F0-3EBA-4F50-9365-9523F857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0E48-4F62-46FB-8DC2-CEBE997E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D7CB-951C-4F08-BAEE-7B7F0AFA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7E770-DE8F-4F4F-AA3E-C21CFFB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E729-265C-4253-B988-EF1AE9B1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70330-7C7E-4CC9-814E-FCD9CBBD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C91E-6CB7-434F-8D2B-B5F20FF7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E61F-F2C4-4BAD-A7BC-95307A5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9DCF-80A8-47B0-81B2-7BDD40DB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C40D9-84E3-4BF0-9ADD-FEAAF5F4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50B7C-8866-4434-97D2-FEA1DFAF5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44339-C1B0-4F1C-9241-B98F83C2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3A2FC-CCB3-477D-831E-F61615A2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A6EC5-504C-4816-8C22-E498937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D1B9-600E-4028-8C0F-8B8C2336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63A68-0F9B-4419-ACBA-63D41A2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B9BC1-C2EA-4DC1-906E-CE77225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A93EB-F8B8-45B8-8AD7-5DB444B3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822A1-6135-4AB9-82F3-496983B2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E2D70-AA0F-4E4A-99D2-A7DC9A0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F1BE-AA01-4555-A2FC-6C57D7A6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2B35-E18C-41B7-AF81-1208760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A634-FE47-4FC7-8694-8143F2A6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4943A-EA0B-471D-A81F-F1D8F0BC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8F08-B4A2-4350-AE05-FE11345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777AF-85CE-4705-A268-C5C1AA4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E4AC-9FFF-41B6-8CD5-A34F2B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851-E999-4C60-8C53-55338277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FA9D8-3678-45E2-8072-ACCFF2045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E1151-C8F4-4525-9527-D80D955C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D450A-6CF8-4D51-932A-186CFEBD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C6BDD-E01A-4F21-B1B0-63A5C64B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4791-0DAB-46D5-8E48-8D3268CD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052E0-0D49-486F-B346-D988A3BB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752D2-38B0-4010-8395-E6BB64D5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5FEC-EEE9-473D-B722-30F8DE018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BB80-479D-41CA-9B37-1C118B724B62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51C6-117D-4CEF-80E9-886032BD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78BB-B192-4AAF-838F-2D461866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85E6-E0BD-4A9F-872E-52A08D00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6h2zst2.aspx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lling_convention" TargetMode="External"/><Relationship Id="rId2" Type="http://schemas.openxmlformats.org/officeDocument/2006/relationships/hyperlink" Target="https://msdn.microsoft.com/en-us/library/k2b2ssfy.aspx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7A3-AD0E-4A91-8591-9BC8BAA0F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DE7F-BB64-454B-AF3B-2CC90D311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C6188-A2CE-4537-815F-44E9E92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команд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A4C6A-918A-450E-95B2-EE2E0D18A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A1A0-DEE4-417E-8C1E-9C38C9B0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команд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F29A-8586-4E3F-9194-8F40CDB0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200" cy="4351338"/>
          </a:xfrm>
        </p:spPr>
        <p:txBody>
          <a:bodyPr/>
          <a:lstStyle/>
          <a:p>
            <a:r>
              <a:rPr lang="ru-RU" dirty="0"/>
              <a:t>Определяет</a:t>
            </a:r>
          </a:p>
          <a:p>
            <a:pPr lvl="1"/>
            <a:r>
              <a:rPr lang="ru-RU" dirty="0"/>
              <a:t>состав и расположение частей команды</a:t>
            </a:r>
          </a:p>
          <a:p>
            <a:pPr lvl="2"/>
            <a:r>
              <a:rPr lang="ru-RU" dirty="0"/>
              <a:t>код операции</a:t>
            </a:r>
          </a:p>
          <a:p>
            <a:pPr lvl="2"/>
            <a:r>
              <a:rPr lang="ru-RU" dirty="0"/>
              <a:t>операнды</a:t>
            </a:r>
          </a:p>
          <a:p>
            <a:pPr lvl="2"/>
            <a:r>
              <a:rPr lang="ru-RU" dirty="0"/>
              <a:t>доп. флаги</a:t>
            </a:r>
          </a:p>
          <a:p>
            <a:pPr lvl="1"/>
            <a:r>
              <a:rPr lang="ru-RU" dirty="0"/>
              <a:t>длину</a:t>
            </a:r>
          </a:p>
          <a:p>
            <a:pPr lvl="2"/>
            <a:r>
              <a:rPr lang="ru-RU" dirty="0"/>
              <a:t>фиксированная</a:t>
            </a:r>
            <a:r>
              <a:rPr lang="en-US" dirty="0"/>
              <a:t>/</a:t>
            </a:r>
            <a:r>
              <a:rPr lang="ru-RU" dirty="0"/>
              <a:t>переменная</a:t>
            </a:r>
          </a:p>
          <a:p>
            <a:pPr lvl="2"/>
            <a:r>
              <a:rPr lang="ru-RU" dirty="0"/>
              <a:t>обычно кратно машинному слову</a:t>
            </a:r>
          </a:p>
          <a:p>
            <a:pPr lvl="2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6200F1-E618-4063-A031-7A4392E03730}"/>
              </a:ext>
            </a:extLst>
          </p:cNvPr>
          <p:cNvGrpSpPr/>
          <p:nvPr/>
        </p:nvGrpSpPr>
        <p:grpSpPr>
          <a:xfrm>
            <a:off x="5804310" y="1151077"/>
            <a:ext cx="6355095" cy="1249501"/>
            <a:chOff x="5804310" y="1151077"/>
            <a:chExt cx="6355095" cy="1249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C3FD2C-7944-4A9D-B609-53009EB92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310" y="1525436"/>
              <a:ext cx="6355095" cy="87514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6187CA-9CE7-480D-9BA7-27F99138C6D2}"/>
                </a:ext>
              </a:extLst>
            </p:cNvPr>
            <p:cNvSpPr/>
            <p:nvPr/>
          </p:nvSpPr>
          <p:spPr>
            <a:xfrm>
              <a:off x="9110124" y="1151077"/>
              <a:ext cx="2675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PDP-10 36-bit fixed format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6A7CFE-AE94-4774-9AB4-9C60E7301972}"/>
              </a:ext>
            </a:extLst>
          </p:cNvPr>
          <p:cNvGrpSpPr/>
          <p:nvPr/>
        </p:nvGrpSpPr>
        <p:grpSpPr>
          <a:xfrm>
            <a:off x="5804310" y="2754856"/>
            <a:ext cx="6310739" cy="3945021"/>
            <a:chOff x="5804310" y="2754856"/>
            <a:chExt cx="6310739" cy="39450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20C08F-C1C8-4C5F-A86B-6CBA9CBE1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77"/>
            <a:stretch/>
          </p:blipFill>
          <p:spPr>
            <a:xfrm>
              <a:off x="5804310" y="3179081"/>
              <a:ext cx="6098561" cy="352079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C170C-F0E7-4D5F-816B-B7B7F5720FAA}"/>
                </a:ext>
              </a:extLst>
            </p:cNvPr>
            <p:cNvSpPr/>
            <p:nvPr/>
          </p:nvSpPr>
          <p:spPr>
            <a:xfrm>
              <a:off x="9110124" y="2754856"/>
              <a:ext cx="3004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PDP-11 variable length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3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7F5-1CA8-4EA9-814A-6C2479CA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инструкций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F4D3E-510D-4B4B-9AE3-918406410C55}"/>
              </a:ext>
            </a:extLst>
          </p:cNvPr>
          <p:cNvSpPr/>
          <p:nvPr/>
        </p:nvSpPr>
        <p:spPr>
          <a:xfrm>
            <a:off x="1283855" y="2613891"/>
            <a:ext cx="2235200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Код операции (КОП, </a:t>
            </a:r>
            <a:r>
              <a:rPr lang="en-US" dirty="0"/>
              <a:t>Opcode)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F13BE-C8A8-47A0-8894-B1D6EA8292AC}"/>
              </a:ext>
            </a:extLst>
          </p:cNvPr>
          <p:cNvSpPr/>
          <p:nvPr/>
        </p:nvSpPr>
        <p:spPr>
          <a:xfrm>
            <a:off x="3519055" y="2613891"/>
            <a:ext cx="2235200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C949C-32EA-4EEB-9BE7-F312A8B7CD01}"/>
              </a:ext>
            </a:extLst>
          </p:cNvPr>
          <p:cNvSpPr/>
          <p:nvPr/>
        </p:nvSpPr>
        <p:spPr>
          <a:xfrm>
            <a:off x="5754255" y="2613891"/>
            <a:ext cx="2235200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BA4B-ACF9-4518-8EB0-BC9D7F5E7049}"/>
              </a:ext>
            </a:extLst>
          </p:cNvPr>
          <p:cNvSpPr txBox="1"/>
          <p:nvPr/>
        </p:nvSpPr>
        <p:spPr>
          <a:xfrm>
            <a:off x="8602133" y="2421466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5BC9F29-D25D-4E98-A38C-86AF9B4B3DAB}"/>
              </a:ext>
            </a:extLst>
          </p:cNvPr>
          <p:cNvSpPr/>
          <p:nvPr/>
        </p:nvSpPr>
        <p:spPr>
          <a:xfrm rot="16200000">
            <a:off x="2312335" y="2702799"/>
            <a:ext cx="153925" cy="216207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D24F9B5-087A-40FD-B230-023FA55569AA}"/>
              </a:ext>
            </a:extLst>
          </p:cNvPr>
          <p:cNvSpPr/>
          <p:nvPr/>
        </p:nvSpPr>
        <p:spPr>
          <a:xfrm rot="16200000">
            <a:off x="6986826" y="318385"/>
            <a:ext cx="153925" cy="693090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1041F-11AF-465F-88F4-B09A3072C3DF}"/>
              </a:ext>
            </a:extLst>
          </p:cNvPr>
          <p:cNvSpPr txBox="1"/>
          <p:nvPr/>
        </p:nvSpPr>
        <p:spPr>
          <a:xfrm>
            <a:off x="1811866" y="4082162"/>
            <a:ext cx="105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656B9-5410-472B-849D-57E967673E3C}"/>
              </a:ext>
            </a:extLst>
          </p:cNvPr>
          <p:cNvSpPr txBox="1"/>
          <p:nvPr/>
        </p:nvSpPr>
        <p:spPr>
          <a:xfrm>
            <a:off x="6484776" y="408216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753DD-3043-4631-8BE5-08B83D799B8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32846580"/>
              </p:ext>
            </p:extLst>
          </p:nvPr>
        </p:nvGraphicFramePr>
        <p:xfrm>
          <a:off x="292099" y="182880"/>
          <a:ext cx="11607801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4">
                  <a:extLst>
                    <a:ext uri="{9D8B030D-6E8A-4147-A177-3AD203B41FA5}">
                      <a16:colId xmlns:a16="http://schemas.microsoft.com/office/drawing/2014/main" val="12202412"/>
                    </a:ext>
                  </a:extLst>
                </a:gridCol>
                <a:gridCol w="3862868">
                  <a:extLst>
                    <a:ext uri="{9D8B030D-6E8A-4147-A177-3AD203B41FA5}">
                      <a16:colId xmlns:a16="http://schemas.microsoft.com/office/drawing/2014/main" val="2675307303"/>
                    </a:ext>
                  </a:extLst>
                </a:gridCol>
                <a:gridCol w="6457999">
                  <a:extLst>
                    <a:ext uri="{9D8B030D-6E8A-4147-A177-3AD203B41FA5}">
                      <a16:colId xmlns:a16="http://schemas.microsoft.com/office/drawing/2014/main" val="571047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Число операндов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Пояснение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Примеры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Операнды не требуются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Все адреса/операнды заданы неявно (предопределены)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HALT</a:t>
                      </a:r>
                      <a:r>
                        <a:rPr lang="en-US" sz="1800" dirty="0"/>
                        <a:t> – </a:t>
                      </a:r>
                      <a:r>
                        <a:rPr lang="ru-RU" sz="1800" dirty="0"/>
                        <a:t>останов процессора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NOP – пустая операция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RETURN – вернуться из подпрограммы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PUSH / POP</a:t>
                      </a:r>
                      <a:r>
                        <a:rPr lang="ru-RU" sz="1800" dirty="0"/>
                        <a:t> – положить </a:t>
                      </a:r>
                      <a:r>
                        <a:rPr lang="en-US" sz="1800" dirty="0"/>
                        <a:t>/ </a:t>
                      </a:r>
                      <a:r>
                        <a:rPr lang="ru-RU" sz="1800" dirty="0"/>
                        <a:t>снять со стека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ADD – </a:t>
                      </a:r>
                      <a:r>
                        <a:rPr lang="ru-RU" sz="1800" dirty="0"/>
                        <a:t>сложить 2 верхних элемента на стеке и вернуть результат на стек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0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Унарная операция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Второй операнд задан неявно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(регистр, стек)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INC x</a:t>
                      </a:r>
                      <a:r>
                        <a:rPr lang="ru-RU" sz="1800" dirty="0"/>
                        <a:t> – увеличить на 1 (</a:t>
                      </a:r>
                      <a:r>
                        <a:rPr lang="en-US" sz="1800" dirty="0"/>
                        <a:t>x = x +1)</a:t>
                      </a:r>
                      <a:endParaRPr lang="ru-RU" sz="18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CALL proc – </a:t>
                      </a:r>
                      <a:r>
                        <a:rPr lang="ru-RU" sz="1800" dirty="0"/>
                        <a:t>вызвать процедуру по адресу </a:t>
                      </a:r>
                      <a:r>
                        <a:rPr lang="en-US" sz="1800" b="1" dirty="0"/>
                        <a:t>proc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JMP address</a:t>
                      </a:r>
                      <a:r>
                        <a:rPr lang="ru-RU" sz="1800" dirty="0"/>
                        <a:t> – перейти на адрес </a:t>
                      </a:r>
                      <a:r>
                        <a:rPr lang="en-US" sz="1800" b="1" dirty="0"/>
                        <a:t>address</a:t>
                      </a:r>
                      <a:endParaRPr lang="ru-RU" sz="1800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ADD x </a:t>
                      </a:r>
                      <a:r>
                        <a:rPr lang="ru-RU" sz="1800" dirty="0"/>
                        <a:t>– прибавить </a:t>
                      </a:r>
                      <a:r>
                        <a:rPr lang="en-US" sz="1800" dirty="0"/>
                        <a:t>x</a:t>
                      </a:r>
                      <a:r>
                        <a:rPr lang="ru-RU" sz="1800" dirty="0"/>
                        <a:t> к аккумулятору</a:t>
                      </a:r>
                      <a:r>
                        <a:rPr lang="en-US" sz="1800" dirty="0"/>
                        <a:t> (ACC = ACC + x)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5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Операнд 1, операнд 2, результат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 2-х адресных как правило результат задан неявно (например, один из исходных операндов)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/>
                        <a:t>ADD x, y, z – </a:t>
                      </a:r>
                      <a:r>
                        <a:rPr lang="ru-RU" sz="1800" dirty="0"/>
                        <a:t>сложить </a:t>
                      </a:r>
                      <a:r>
                        <a:rPr lang="en-US" sz="1800" dirty="0"/>
                        <a:t>x</a:t>
                      </a:r>
                      <a:r>
                        <a:rPr lang="ru-RU" sz="1800" dirty="0"/>
                        <a:t> и </a:t>
                      </a:r>
                      <a:r>
                        <a:rPr lang="en-US" sz="1800" dirty="0"/>
                        <a:t>y</a:t>
                      </a:r>
                      <a:r>
                        <a:rPr lang="ru-RU" sz="1800" dirty="0"/>
                        <a:t> </a:t>
                      </a:r>
                      <a:r>
                        <a:rPr lang="es-ES" sz="1800" dirty="0"/>
                        <a:t>(z = x + 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800" dirty="0"/>
                        <a:t>DIV x, y </a:t>
                      </a:r>
                      <a:r>
                        <a:rPr lang="ru-RU" sz="1800" dirty="0"/>
                        <a:t>– разделить </a:t>
                      </a:r>
                      <a:r>
                        <a:rPr lang="en-US" sz="1800" dirty="0"/>
                        <a:t>x </a:t>
                      </a:r>
                      <a:r>
                        <a:rPr lang="ru-RU" sz="1800" dirty="0"/>
                        <a:t>на </a:t>
                      </a:r>
                      <a:r>
                        <a:rPr lang="en-US" sz="1800" dirty="0"/>
                        <a:t>y </a:t>
                      </a:r>
                      <a:r>
                        <a:rPr lang="es-ES" sz="1800" dirty="0"/>
                        <a:t>(x = x / 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/>
                        <a:t>MOVE x, y – </a:t>
                      </a:r>
                      <a:r>
                        <a:rPr lang="ru-RU" sz="1800" dirty="0"/>
                        <a:t>переслать </a:t>
                      </a:r>
                      <a:r>
                        <a:rPr lang="en-US" sz="1800" dirty="0"/>
                        <a:t>x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y (y = x)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0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4, 5, 6,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Сложные режимы адресации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Сложные инструкции обернутые в одну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/>
                        <a:t>INDEX b, I, h, s, i, a</a:t>
                      </a:r>
                      <a:r>
                        <a:rPr lang="ru-RU" sz="1800" dirty="0"/>
                        <a:t>   - вычислить адрес элемента массива</a:t>
                      </a:r>
                      <a:endParaRPr lang="en-US" sz="18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 – </a:t>
                      </a:r>
                      <a:r>
                        <a:rPr lang="ru-RU" sz="1800" dirty="0"/>
                        <a:t>адрес,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dirty="0"/>
                        <a:t>I, h, s</a:t>
                      </a:r>
                      <a:r>
                        <a:rPr lang="ru-RU" sz="1800" dirty="0"/>
                        <a:t> – верхний и нижний индексы, размер элемента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i – индекс элемента,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а — место, куда следует поместить вычисленный адрес.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7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25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 (типы операндов)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Непосредственная (</a:t>
            </a:r>
            <a:r>
              <a:rPr lang="en-US" dirty="0"/>
              <a:t>Immediate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Прямая</a:t>
            </a:r>
            <a:r>
              <a:rPr lang="en-US" dirty="0"/>
              <a:t>/</a:t>
            </a:r>
            <a:r>
              <a:rPr lang="ru-RU" dirty="0"/>
              <a:t>Абсолютная (</a:t>
            </a:r>
            <a:r>
              <a:rPr lang="en-US" dirty="0"/>
              <a:t>Direct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Регистровая (</a:t>
            </a:r>
            <a:r>
              <a:rPr lang="en-US" dirty="0"/>
              <a:t>Register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Косвенная (</a:t>
            </a:r>
            <a:r>
              <a:rPr lang="en-US" dirty="0"/>
              <a:t>Indirect</a:t>
            </a:r>
            <a:r>
              <a:rPr lang="ru-RU" dirty="0"/>
              <a:t>) </a:t>
            </a:r>
            <a:endParaRPr lang="en-US" dirty="0"/>
          </a:p>
          <a:p>
            <a:pPr lvl="1"/>
            <a:r>
              <a:rPr lang="ru-RU" dirty="0"/>
              <a:t>Косвенная регистровая (</a:t>
            </a:r>
            <a:r>
              <a:rPr lang="en-US" dirty="0"/>
              <a:t>Register Indirect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Со смещением</a:t>
            </a:r>
            <a:r>
              <a:rPr lang="en-US" dirty="0"/>
              <a:t>/</a:t>
            </a:r>
            <a:r>
              <a:rPr lang="ru-RU" dirty="0"/>
              <a:t>индексная (</a:t>
            </a:r>
            <a:r>
              <a:rPr lang="en-US" dirty="0"/>
              <a:t>Displacement/Indexed) </a:t>
            </a:r>
          </a:p>
          <a:p>
            <a:r>
              <a:rPr lang="ru-RU" dirty="0"/>
              <a:t>Стековая (</a:t>
            </a:r>
            <a:r>
              <a:rPr lang="en-US" dirty="0"/>
              <a:t>Stack)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Непосредственная</a:t>
            </a:r>
            <a:r>
              <a:rPr lang="en-US" dirty="0"/>
              <a:t> (Immediate)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 содержатся в самой команде (константа, литера)</a:t>
            </a:r>
            <a:endParaRPr lang="en-US" dirty="0"/>
          </a:p>
          <a:p>
            <a:r>
              <a:rPr lang="en-US" dirty="0"/>
              <a:t>ADD 3</a:t>
            </a:r>
          </a:p>
          <a:p>
            <a:r>
              <a:rPr lang="en-US" dirty="0"/>
              <a:t>INT 3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952992" y="4143381"/>
            <a:ext cx="4799012" cy="1062037"/>
            <a:chOff x="1566842" y="3543304"/>
            <a:chExt cx="4799012" cy="106203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643042" y="4000504"/>
              <a:ext cx="4722812" cy="604837"/>
              <a:chOff x="1105" y="1441"/>
              <a:chExt cx="2975" cy="381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105" y="1441"/>
                <a:ext cx="2975" cy="3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1729" y="1446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776642" y="4076704"/>
              <a:ext cx="7621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/>
                <a:t>Literal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566842" y="4076704"/>
              <a:ext cx="91178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Opcode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14642" y="3543304"/>
              <a:ext cx="119968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/>
                <a:t>Instruction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Абсолютная и регистровая (</a:t>
            </a:r>
            <a:r>
              <a:rPr lang="en-US" dirty="0"/>
              <a:t>Direct/Register)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8733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Операнд содержит адрес памяти или номер (имени) регистра</a:t>
            </a:r>
          </a:p>
          <a:p>
            <a:r>
              <a:rPr lang="en-US" dirty="0"/>
              <a:t>ADD x, y</a:t>
            </a:r>
          </a:p>
          <a:p>
            <a:r>
              <a:rPr lang="en-US" dirty="0"/>
              <a:t>MUL reg1, reg2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7007147" y="1577611"/>
            <a:ext cx="4569366" cy="2478263"/>
            <a:chOff x="762000" y="1830388"/>
            <a:chExt cx="7616825" cy="479742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38200" y="2287588"/>
              <a:ext cx="4722813" cy="604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28800" y="2295525"/>
              <a:ext cx="0" cy="595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71800" y="2363789"/>
              <a:ext cx="898295" cy="4188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62000" y="2363789"/>
              <a:ext cx="880317" cy="4188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Opcode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14600" y="1830388"/>
              <a:ext cx="1130822" cy="4188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Instruction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791200" y="32019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791200" y="38877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791200" y="45735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91200" y="52593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791200" y="59451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324600" y="2668587"/>
              <a:ext cx="946320" cy="4188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Memory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7001" y="4725989"/>
              <a:ext cx="955941" cy="4188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Operand</a:t>
              </a: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200400" y="2894013"/>
              <a:ext cx="2590800" cy="2022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73"/>
                </a:cxn>
                <a:cxn ang="0">
                  <a:pos x="1631" y="1273"/>
                </a:cxn>
              </a:cxnLst>
              <a:rect l="0" t="0" r="r" b="b"/>
              <a:pathLst>
                <a:path w="1632" h="1274">
                  <a:moveTo>
                    <a:pt x="0" y="0"/>
                  </a:moveTo>
                  <a:lnTo>
                    <a:pt x="0" y="1273"/>
                  </a:lnTo>
                  <a:lnTo>
                    <a:pt x="1631" y="127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ru-R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C1D1A2-F36E-4F33-8AB8-36F4600C3DBA}"/>
              </a:ext>
            </a:extLst>
          </p:cNvPr>
          <p:cNvGrpSpPr/>
          <p:nvPr/>
        </p:nvGrpSpPr>
        <p:grpSpPr>
          <a:xfrm>
            <a:off x="7052860" y="4261176"/>
            <a:ext cx="4468922" cy="2231699"/>
            <a:chOff x="7067863" y="4266832"/>
            <a:chExt cx="4468922" cy="2231699"/>
          </a:xfrm>
        </p:grpSpPr>
        <p:grpSp>
          <p:nvGrpSpPr>
            <p:cNvPr id="22" name="Group 7">
              <a:extLst>
                <a:ext uri="{FF2B5EF4-FFF2-40B4-BE49-F238E27FC236}">
                  <a16:creationId xmlns:a16="http://schemas.microsoft.com/office/drawing/2014/main" id="{85E53830-24B4-4C30-9DF7-14394E35B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406" y="4494801"/>
              <a:ext cx="2760724" cy="301584"/>
              <a:chOff x="913" y="1441"/>
              <a:chExt cx="2975" cy="381"/>
            </a:xfrm>
          </p:grpSpPr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B251A06C-442B-4A06-9C2A-8F48A4FE8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1441"/>
                <a:ext cx="2975" cy="3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4" name="Line 6">
                <a:extLst>
                  <a:ext uri="{FF2B5EF4-FFF2-40B4-BE49-F238E27FC236}">
                    <a16:creationId xmlns:a16="http://schemas.microsoft.com/office/drawing/2014/main" id="{4556056D-F57F-4871-A887-01E0E27C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1446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43D624B9-2960-477E-B948-7FA10F12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146" y="4516006"/>
              <a:ext cx="686407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Register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E1620C7C-BBDE-4B2A-9666-ACE95CB6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7863" y="4532796"/>
              <a:ext cx="668774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Opcode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AE0A36DA-8033-4A01-8400-01BBAE2B2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347" y="4266832"/>
              <a:ext cx="85908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Instruction</a:t>
              </a:r>
            </a:p>
          </p:txBody>
        </p:sp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CD273BB4-7EF0-427E-BD30-87F69E0F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186" y="5132298"/>
              <a:ext cx="1512598" cy="340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24CB6D09-1897-4D97-8C0E-93BA968D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186" y="5474252"/>
              <a:ext cx="1512599" cy="340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6B9F520C-F11E-489E-B3AE-395048266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186" y="5816206"/>
              <a:ext cx="1512598" cy="340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2CC68DA6-B1B3-4CE6-B002-264E01797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186" y="6158160"/>
              <a:ext cx="1512598" cy="340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9E6A2907-DACF-44C7-9E1C-EF91A263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070" y="5493197"/>
              <a:ext cx="726225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Operand</a:t>
              </a: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DDD00F9E-B542-4EE4-B25C-0E3D0199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980" y="4886517"/>
              <a:ext cx="744692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Registers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5FA1F83A-F3F3-411C-B1A8-69E8AC1947C8}"/>
                </a:ext>
              </a:extLst>
            </p:cNvPr>
            <p:cNvCxnSpPr>
              <a:stCxn id="43" idx="2"/>
              <a:endCxn id="34" idx="1"/>
            </p:cNvCxnSpPr>
            <p:nvPr/>
          </p:nvCxnSpPr>
          <p:spPr>
            <a:xfrm rot="16200000" flipH="1">
              <a:off x="8834451" y="4454702"/>
              <a:ext cx="848053" cy="1531418"/>
            </a:xfrm>
            <a:prstGeom prst="bentConnector2">
              <a:avLst/>
            </a:pr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Косвенная (</a:t>
            </a:r>
            <a:r>
              <a:rPr lang="en-US" dirty="0"/>
              <a:t>Indirect</a:t>
            </a:r>
            <a:r>
              <a:rPr lang="ru-RU" dirty="0"/>
              <a:t> </a:t>
            </a:r>
            <a:r>
              <a:rPr lang="en-US" dirty="0"/>
              <a:t>/ Register Indirect)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09273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Операнд указывает на ячейку памяти (или регистр) которые содержат адрес переменной</a:t>
            </a:r>
          </a:p>
          <a:p>
            <a:r>
              <a:rPr lang="en-US" dirty="0"/>
              <a:t>ADD [a], x</a:t>
            </a:r>
          </a:p>
          <a:p>
            <a:r>
              <a:rPr lang="en-US" dirty="0"/>
              <a:t>MUL a, x, [reg1]</a:t>
            </a:r>
            <a:endParaRPr lang="ru-RU" dirty="0"/>
          </a:p>
          <a:p>
            <a:endParaRPr lang="ru-RU" dirty="0"/>
          </a:p>
        </p:txBody>
      </p:sp>
      <p:grpSp>
        <p:nvGrpSpPr>
          <p:cNvPr id="25" name="Группа 68">
            <a:extLst>
              <a:ext uri="{FF2B5EF4-FFF2-40B4-BE49-F238E27FC236}">
                <a16:creationId xmlns:a16="http://schemas.microsoft.com/office/drawing/2014/main" id="{6AA5984D-0FEB-43ED-BC24-4BC3D80B7F86}"/>
              </a:ext>
            </a:extLst>
          </p:cNvPr>
          <p:cNvGrpSpPr/>
          <p:nvPr/>
        </p:nvGrpSpPr>
        <p:grpSpPr>
          <a:xfrm>
            <a:off x="7061200" y="1588702"/>
            <a:ext cx="4334933" cy="2322951"/>
            <a:chOff x="457200" y="1371600"/>
            <a:chExt cx="7848600" cy="4797425"/>
          </a:xfrm>
        </p:grpSpPr>
        <p:grpSp>
          <p:nvGrpSpPr>
            <p:cNvPr id="26" name="Group 8">
              <a:extLst>
                <a:ext uri="{FF2B5EF4-FFF2-40B4-BE49-F238E27FC236}">
                  <a16:creationId xmlns:a16="http://schemas.microsoft.com/office/drawing/2014/main" id="{62977BB2-51C9-442D-8737-01A7DB9C6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828800"/>
              <a:ext cx="4722813" cy="604838"/>
              <a:chOff x="336" y="1490"/>
              <a:chExt cx="2975" cy="381"/>
            </a:xfrm>
          </p:grpSpPr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F96F55BA-39A7-4A91-8ECB-DC746A855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490"/>
                <a:ext cx="2975" cy="3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 sz="1200"/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7EB32391-0742-4AB7-BD92-C59404C2C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495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 sz="1200"/>
              </a:p>
            </p:txBody>
          </p:sp>
        </p:grp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D8C244B3-8586-4857-9F46-8540D564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905001"/>
              <a:ext cx="1235575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3018EB47-5762-4B39-8329-732B37E1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05001"/>
              <a:ext cx="1342452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1200" dirty="0" err="1"/>
                <a:t>Opcode</a:t>
              </a:r>
              <a:endParaRPr lang="en-US" sz="1200" dirty="0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63FEF7D8-BECD-4AF6-ABDF-87D73BE9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371600"/>
              <a:ext cx="1555408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Instruction</a:t>
              </a:r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DD199061-3722-4566-A7CD-73CECB6B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7432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FC7B7E91-A844-4A2B-8FE4-893ED6C9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4290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5967745F-EE5F-4AB6-84D7-7078AAC0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148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EC4300EA-7DD5-4CA9-AB1D-CFF77C92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8006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A101358D-C3E5-42F2-9C73-B7A67F013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4864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9CA8B1A9-F37D-4DE8-B11E-9C662443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09800"/>
              <a:ext cx="1301631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Memory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4838BA55-D536-4142-87B9-90C602BD5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1" y="4267197"/>
              <a:ext cx="1362457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1200" dirty="0"/>
                <a:t>Operand</a:t>
              </a: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B54BAE2B-4811-4481-BE3E-5356F0AAE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2435225"/>
              <a:ext cx="2590800" cy="650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9"/>
                </a:cxn>
                <a:cxn ang="0">
                  <a:pos x="1631" y="409"/>
                </a:cxn>
              </a:cxnLst>
              <a:rect l="0" t="0" r="r" b="b"/>
              <a:pathLst>
                <a:path w="1632" h="410">
                  <a:moveTo>
                    <a:pt x="0" y="0"/>
                  </a:moveTo>
                  <a:lnTo>
                    <a:pt x="0" y="409"/>
                  </a:lnTo>
                  <a:lnTo>
                    <a:pt x="1631" y="40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0CC1F960-435D-42B0-8144-A16C30E3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894012"/>
              <a:ext cx="2461976" cy="5667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Pointer to operand</a:t>
              </a: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DD2F7311-AEF9-465B-9230-996F83A59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3084513"/>
              <a:ext cx="230187" cy="137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864"/>
                </a:cxn>
                <a:cxn ang="0">
                  <a:pos x="1" y="864"/>
                </a:cxn>
              </a:cxnLst>
              <a:rect l="0" t="0" r="r" b="b"/>
              <a:pathLst>
                <a:path w="145" h="865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  <a:lnTo>
                    <a:pt x="1" y="86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ru-RU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94ED86-182B-43A4-A90C-D53DDCCE085F}"/>
              </a:ext>
            </a:extLst>
          </p:cNvPr>
          <p:cNvGrpSpPr/>
          <p:nvPr/>
        </p:nvGrpSpPr>
        <p:grpSpPr>
          <a:xfrm>
            <a:off x="6663267" y="4266832"/>
            <a:ext cx="4857017" cy="2354101"/>
            <a:chOff x="681038" y="1830388"/>
            <a:chExt cx="8308975" cy="4721225"/>
          </a:xfrm>
        </p:grpSpPr>
        <p:grpSp>
          <p:nvGrpSpPr>
            <p:cNvPr id="43" name="Group 7">
              <a:extLst>
                <a:ext uri="{FF2B5EF4-FFF2-40B4-BE49-F238E27FC236}">
                  <a16:creationId xmlns:a16="http://schemas.microsoft.com/office/drawing/2014/main" id="{2D938368-8301-446A-BE07-A4C37540F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9388" y="2287588"/>
              <a:ext cx="4722812" cy="604837"/>
              <a:chOff x="913" y="1441"/>
              <a:chExt cx="2975" cy="381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E4A2A7D2-EE08-483C-9E33-D38A5B663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1441"/>
                <a:ext cx="2975" cy="3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2" name="Line 6">
                <a:extLst>
                  <a:ext uri="{FF2B5EF4-FFF2-40B4-BE49-F238E27FC236}">
                    <a16:creationId xmlns:a16="http://schemas.microsoft.com/office/drawing/2014/main" id="{FB6DF1D3-D0EC-42FD-ACAD-0F5FFB5C0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1446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4090234D-A106-4F8F-9F79-D06138CB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472" y="2330114"/>
              <a:ext cx="1174247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Register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8439B4A5-8EDC-4A71-9255-3D7C0CD4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7" y="2363787"/>
              <a:ext cx="1144082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Opcode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86E1C526-44B3-4964-9107-7F466F6A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1830388"/>
              <a:ext cx="1469645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Instruction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5FBD01C8-4697-41F8-9832-2BB9A880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31242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82837B6B-F08C-4168-BC43-2684113E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38100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0BBFA110-7039-4725-86B0-CC55CBAC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44958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8A34E049-B1F1-4557-A5BC-69850C4C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51816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CD6E3BCB-8FBB-4728-8C5A-9FB43D79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5867400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B2D0D9BC-83E3-4DAF-A44F-F3FDE3F7E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7" y="2590802"/>
              <a:ext cx="1229861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Memory</a:t>
              </a: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DC9B6AE4-605C-403A-97A9-160AFDCA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8190" y="4648199"/>
              <a:ext cx="1242364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Operand</a:t>
              </a:r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82AB979E-E8C3-483C-BCC0-D1E760019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8115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D4738376-BD11-4147-9DDE-E02EB182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44973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3" name="Rectangle 20">
              <a:extLst>
                <a:ext uri="{FF2B5EF4-FFF2-40B4-BE49-F238E27FC236}">
                  <a16:creationId xmlns:a16="http://schemas.microsoft.com/office/drawing/2014/main" id="{FCEAF645-E43B-4098-8059-822E57A8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51831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1D7B954B-5A58-42C5-84F4-F476C9780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58689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5" name="Rectangle 22">
              <a:extLst>
                <a:ext uri="{FF2B5EF4-FFF2-40B4-BE49-F238E27FC236}">
                  <a16:creationId xmlns:a16="http://schemas.microsoft.com/office/drawing/2014/main" id="{690BDA98-1BC4-4A49-9993-A2C3373A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89" y="4649789"/>
              <a:ext cx="2361874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/>
                <a:t>Pointer to Operand</a:t>
              </a:r>
            </a:p>
          </p:txBody>
        </p:sp>
        <p:sp>
          <p:nvSpPr>
            <p:cNvPr id="76" name="Line 23">
              <a:extLst>
                <a:ext uri="{FF2B5EF4-FFF2-40B4-BE49-F238E27FC236}">
                  <a16:creationId xmlns:a16="http://schemas.microsoft.com/office/drawing/2014/main" id="{315514A4-A748-41A1-931E-307B6CB90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903538"/>
              <a:ext cx="0" cy="519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7" name="Line 24">
              <a:extLst>
                <a:ext uri="{FF2B5EF4-FFF2-40B4-BE49-F238E27FC236}">
                  <a16:creationId xmlns:a16="http://schemas.microsoft.com/office/drawing/2014/main" id="{01FEE906-E72F-4F57-B56D-076CBB116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038" y="3429000"/>
              <a:ext cx="2754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92FE7681-E068-4D02-8002-2900F761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008" y="3318667"/>
              <a:ext cx="1273956" cy="55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200" dirty="0"/>
                <a:t>Registers</a:t>
              </a: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A933595-DB9D-47AD-B261-9D663BF8E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3429000"/>
              <a:ext cx="763588" cy="1411288"/>
            </a:xfrm>
            <a:custGeom>
              <a:avLst/>
              <a:gdLst>
                <a:gd name="T0" fmla="*/ 0 w 481"/>
                <a:gd name="T1" fmla="*/ 0 h 889"/>
                <a:gd name="T2" fmla="*/ 0 w 481"/>
                <a:gd name="T3" fmla="*/ 888 h 889"/>
                <a:gd name="T4" fmla="*/ 480 w 481"/>
                <a:gd name="T5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1" h="889">
                  <a:moveTo>
                    <a:pt x="0" y="0"/>
                  </a:moveTo>
                  <a:lnTo>
                    <a:pt x="0" y="888"/>
                  </a:lnTo>
                  <a:lnTo>
                    <a:pt x="480" y="8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FE79A9E4-6AE8-430E-9625-1DB7D9512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8006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2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Косвенно-регистровый со смещением (</a:t>
            </a:r>
            <a:r>
              <a:rPr lang="en-US" dirty="0"/>
              <a:t>Displacement/Indexed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Конечный (эффективный) адрес вычисляется как сумма содержимого регистра и некоторого смещения</a:t>
            </a:r>
          </a:p>
          <a:p>
            <a:r>
              <a:rPr lang="en-US" dirty="0"/>
              <a:t>MUL [reg1</a:t>
            </a:r>
            <a:r>
              <a:rPr lang="ru-RU" dirty="0"/>
              <a:t> + </a:t>
            </a:r>
            <a:r>
              <a:rPr lang="en-US" dirty="0"/>
              <a:t>a], 3</a:t>
            </a:r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Разновидность:</a:t>
            </a:r>
          </a:p>
          <a:p>
            <a:r>
              <a:rPr lang="ru-RU" dirty="0"/>
              <a:t>Базово-индексный</a:t>
            </a:r>
          </a:p>
          <a:p>
            <a:pPr lvl="1"/>
            <a:r>
              <a:rPr lang="ru-RU" dirty="0"/>
              <a:t>Участвуют несколько регистров</a:t>
            </a:r>
          </a:p>
          <a:p>
            <a:pPr lvl="2"/>
            <a:r>
              <a:rPr lang="ru-RU" dirty="0"/>
              <a:t>База</a:t>
            </a:r>
          </a:p>
          <a:p>
            <a:pPr lvl="2"/>
            <a:r>
              <a:rPr lang="ru-RU" dirty="0"/>
              <a:t>Индекс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6457941" y="3146405"/>
            <a:ext cx="5353059" cy="2928958"/>
            <a:chOff x="401638" y="1830388"/>
            <a:chExt cx="8308975" cy="485616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844800" y="6229350"/>
              <a:ext cx="2895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69988" y="2287588"/>
              <a:ext cx="4722812" cy="604837"/>
              <a:chOff x="913" y="1441"/>
              <a:chExt cx="2975" cy="381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913" y="1441"/>
                <a:ext cx="2975" cy="3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 sz="1200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537" y="1446"/>
                <a:ext cx="0" cy="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 sz="1200"/>
              </a:p>
            </p:txBody>
          </p:sp>
        </p:grp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084388" y="2363788"/>
              <a:ext cx="1065435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dirty="0"/>
                <a:t>Register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093788" y="2363788"/>
              <a:ext cx="1038066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Opcode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46388" y="1830388"/>
              <a:ext cx="1333460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Instruction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122988" y="32019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122988" y="38877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122988" y="45735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122988" y="52593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122988" y="59451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656388" y="2668588"/>
              <a:ext cx="1115896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Memory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6808788" y="4725989"/>
              <a:ext cx="1127241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Operand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69988" y="38115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69988" y="44973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169988" y="51831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169988" y="5868988"/>
              <a:ext cx="2587625" cy="6826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246189" y="4649788"/>
              <a:ext cx="2143011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Pointer to Operand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149600" y="2903538"/>
              <a:ext cx="0" cy="519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01638" y="3429000"/>
              <a:ext cx="2754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855787" y="3430588"/>
              <a:ext cx="1155905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Registers</a:t>
              </a: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06400" y="3429000"/>
              <a:ext cx="763588" cy="141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8"/>
                </a:cxn>
                <a:cxn ang="0">
                  <a:pos x="480" y="888"/>
                </a:cxn>
              </a:cxnLst>
              <a:rect l="0" t="0" r="r" b="b"/>
              <a:pathLst>
                <a:path w="481" h="889">
                  <a:moveTo>
                    <a:pt x="0" y="0"/>
                  </a:moveTo>
                  <a:lnTo>
                    <a:pt x="0" y="888"/>
                  </a:lnTo>
                  <a:lnTo>
                    <a:pt x="480" y="8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ru-RU" sz="120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530600" y="2293938"/>
              <a:ext cx="0" cy="595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592513" y="2328862"/>
              <a:ext cx="1059265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522788" y="4727575"/>
              <a:ext cx="530225" cy="4540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24389" y="4727575"/>
              <a:ext cx="403084" cy="4550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749800" y="2903538"/>
              <a:ext cx="23741" cy="18259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ru-RU" sz="1200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5029200" y="4953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endParaRPr lang="ru-RU" sz="1200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757614" y="4953000"/>
              <a:ext cx="762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endParaRPr lang="ru-RU" sz="12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Courses\OS\Img\img1\7.gif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399211" y="3533776"/>
            <a:ext cx="4619625" cy="298132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операции выполняются относительно неявно заданной вершины стека</a:t>
            </a:r>
          </a:p>
          <a:p>
            <a:pPr lvl="1"/>
            <a:r>
              <a:rPr lang="en-US" dirty="0"/>
              <a:t>PUSH D</a:t>
            </a:r>
            <a:endParaRPr lang="ru-RU" dirty="0"/>
          </a:p>
          <a:p>
            <a:pPr lvl="1"/>
            <a:r>
              <a:rPr lang="en-US" dirty="0"/>
              <a:t>ADD – </a:t>
            </a:r>
            <a:r>
              <a:rPr lang="ru-RU" dirty="0"/>
              <a:t>сложить 2 операнда на вершине стека и вернуть результат на вершину</a:t>
            </a:r>
          </a:p>
        </p:txBody>
      </p:sp>
      <p:sp>
        <p:nvSpPr>
          <p:cNvPr id="1026" name="AutoShape 2" descr="mk:@MSITStore:C:\_Docs\Computer_Science\OS\_Theor\Teoria_OS.chm::/Glava%202/7.gif"/>
          <p:cNvSpPr>
            <a:spLocks noChangeAspect="1" noChangeArrowheads="1"/>
          </p:cNvSpPr>
          <p:nvPr/>
        </p:nvSpPr>
        <p:spPr bwMode="auto">
          <a:xfrm>
            <a:off x="1679575" y="-1477963"/>
            <a:ext cx="5238750" cy="308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37A-FDE7-4079-9E68-874A6D8C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0CF6-8375-49B4-B7B2-F344D5B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  <a:p>
            <a:r>
              <a:rPr lang="ru-RU" dirty="0"/>
              <a:t>Наборы команд</a:t>
            </a:r>
          </a:p>
          <a:p>
            <a:r>
              <a:rPr lang="ru-RU" dirty="0"/>
              <a:t>Языки и компиляторы</a:t>
            </a:r>
          </a:p>
          <a:p>
            <a:r>
              <a:rPr lang="ru-RU" dirty="0"/>
              <a:t>Сборка программ</a:t>
            </a:r>
          </a:p>
          <a:p>
            <a:r>
              <a:rPr lang="ru-RU" dirty="0"/>
              <a:t>Загрузка и исполнение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Прочие режимы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Адресация относительно счетчика команд</a:t>
            </a:r>
          </a:p>
          <a:p>
            <a:pPr lvl="1"/>
            <a:r>
              <a:rPr lang="ru-RU" dirty="0"/>
              <a:t>Смещение от текущей инструкции</a:t>
            </a:r>
          </a:p>
          <a:p>
            <a:pPr lvl="1"/>
            <a:r>
              <a:rPr lang="ru-RU" dirty="0"/>
              <a:t>Для команд перехода</a:t>
            </a:r>
          </a:p>
          <a:p>
            <a:r>
              <a:rPr lang="ru-RU" dirty="0"/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06D1-836E-45F3-8EB0-39F177B1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и порядок байтов в словах 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44B55C-FE84-4E4B-A7F1-B5881F060756}"/>
              </a:ext>
            </a:extLst>
          </p:cNvPr>
          <p:cNvGrpSpPr/>
          <p:nvPr/>
        </p:nvGrpSpPr>
        <p:grpSpPr>
          <a:xfrm>
            <a:off x="841034" y="3241178"/>
            <a:ext cx="4461436" cy="688948"/>
            <a:chOff x="1280024" y="1871134"/>
            <a:chExt cx="4461436" cy="688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DA10C1-D3A8-4DD3-8BBA-3CFE0D182E1F}"/>
                </a:ext>
              </a:extLst>
            </p:cNvPr>
            <p:cNvSpPr/>
            <p:nvPr/>
          </p:nvSpPr>
          <p:spPr>
            <a:xfrm>
              <a:off x="1430867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FBD4F0-C4B4-4C17-8EE6-599CBAEE4828}"/>
                </a:ext>
              </a:extLst>
            </p:cNvPr>
            <p:cNvSpPr/>
            <p:nvPr/>
          </p:nvSpPr>
          <p:spPr>
            <a:xfrm>
              <a:off x="1972734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220A7-7C41-4B47-B38F-B2843204111C}"/>
                </a:ext>
              </a:extLst>
            </p:cNvPr>
            <p:cNvSpPr/>
            <p:nvPr/>
          </p:nvSpPr>
          <p:spPr>
            <a:xfrm>
              <a:off x="2514601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F99623-C570-43CD-8D9C-35CB0D3EEEB2}"/>
                </a:ext>
              </a:extLst>
            </p:cNvPr>
            <p:cNvSpPr/>
            <p:nvPr/>
          </p:nvSpPr>
          <p:spPr>
            <a:xfrm>
              <a:off x="3056468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26DD2A-A5CD-4306-8D2D-714E5C8DB0EA}"/>
                </a:ext>
              </a:extLst>
            </p:cNvPr>
            <p:cNvSpPr/>
            <p:nvPr/>
          </p:nvSpPr>
          <p:spPr>
            <a:xfrm>
              <a:off x="3573992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099495-139C-44FA-8B27-7BC83D8E2BB7}"/>
                </a:ext>
              </a:extLst>
            </p:cNvPr>
            <p:cNvSpPr/>
            <p:nvPr/>
          </p:nvSpPr>
          <p:spPr>
            <a:xfrm>
              <a:off x="4115859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C98450-54E1-4543-9644-ABC3CEC81322}"/>
                </a:ext>
              </a:extLst>
            </p:cNvPr>
            <p:cNvSpPr/>
            <p:nvPr/>
          </p:nvSpPr>
          <p:spPr>
            <a:xfrm>
              <a:off x="4657726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E34B3E-00D9-4982-AC92-1E28E44147E5}"/>
                </a:ext>
              </a:extLst>
            </p:cNvPr>
            <p:cNvSpPr/>
            <p:nvPr/>
          </p:nvSpPr>
          <p:spPr>
            <a:xfrm>
              <a:off x="5199593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4C233E-0249-49E0-B789-6CB59FDC8147}"/>
                </a:ext>
              </a:extLst>
            </p:cNvPr>
            <p:cNvSpPr txBox="1"/>
            <p:nvPr/>
          </p:nvSpPr>
          <p:spPr>
            <a:xfrm>
              <a:off x="1280024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91AA17-A1D0-4308-BC35-1F2522AA9C5C}"/>
                </a:ext>
              </a:extLst>
            </p:cNvPr>
            <p:cNvSpPr txBox="1"/>
            <p:nvPr/>
          </p:nvSpPr>
          <p:spPr>
            <a:xfrm>
              <a:off x="1821891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5AEC82-8C44-4E6B-A617-A5D81CBF61D6}"/>
                </a:ext>
              </a:extLst>
            </p:cNvPr>
            <p:cNvSpPr txBox="1"/>
            <p:nvPr/>
          </p:nvSpPr>
          <p:spPr>
            <a:xfrm>
              <a:off x="236961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943049-4178-4E86-AF3C-1790AA65C188}"/>
                </a:ext>
              </a:extLst>
            </p:cNvPr>
            <p:cNvSpPr txBox="1"/>
            <p:nvPr/>
          </p:nvSpPr>
          <p:spPr>
            <a:xfrm>
              <a:off x="2905625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90169A-6C2F-4C6D-B7F2-D1DB9D04041E}"/>
                </a:ext>
              </a:extLst>
            </p:cNvPr>
            <p:cNvSpPr txBox="1"/>
            <p:nvPr/>
          </p:nvSpPr>
          <p:spPr>
            <a:xfrm>
              <a:off x="3423149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4F2B84-1D6B-4D40-B362-15864E22AED9}"/>
                </a:ext>
              </a:extLst>
            </p:cNvPr>
            <p:cNvSpPr txBox="1"/>
            <p:nvPr/>
          </p:nvSpPr>
          <p:spPr>
            <a:xfrm>
              <a:off x="3965016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DCD8C-1AA5-4931-AA53-2DD0F8A5C63C}"/>
                </a:ext>
              </a:extLst>
            </p:cNvPr>
            <p:cNvSpPr txBox="1"/>
            <p:nvPr/>
          </p:nvSpPr>
          <p:spPr>
            <a:xfrm>
              <a:off x="4506883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9165C6-971A-4241-815B-D59C5D7D6B8E}"/>
                </a:ext>
              </a:extLst>
            </p:cNvPr>
            <p:cNvSpPr txBox="1"/>
            <p:nvPr/>
          </p:nvSpPr>
          <p:spPr>
            <a:xfrm>
              <a:off x="504875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95525D8-0F41-4605-A71F-24FD2140D9D7}"/>
              </a:ext>
            </a:extLst>
          </p:cNvPr>
          <p:cNvSpPr txBox="1"/>
          <p:nvPr/>
        </p:nvSpPr>
        <p:spPr>
          <a:xfrm>
            <a:off x="1708199" y="1677696"/>
            <a:ext cx="277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‭3735928559‬ = 0xDEADBEEF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FAFD6C-AB5B-4205-BA8D-7E2D308A943B}"/>
              </a:ext>
            </a:extLst>
          </p:cNvPr>
          <p:cNvGrpSpPr/>
          <p:nvPr/>
        </p:nvGrpSpPr>
        <p:grpSpPr>
          <a:xfrm>
            <a:off x="841034" y="4729275"/>
            <a:ext cx="4461436" cy="688948"/>
            <a:chOff x="1280024" y="1871134"/>
            <a:chExt cx="4461436" cy="6889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64F214-0ED9-4735-B371-B2F01FFD6B4E}"/>
                </a:ext>
              </a:extLst>
            </p:cNvPr>
            <p:cNvSpPr/>
            <p:nvPr/>
          </p:nvSpPr>
          <p:spPr>
            <a:xfrm>
              <a:off x="1430867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E2FF40-DB82-4DDF-AFCB-814F0A6F7E7A}"/>
                </a:ext>
              </a:extLst>
            </p:cNvPr>
            <p:cNvSpPr/>
            <p:nvPr/>
          </p:nvSpPr>
          <p:spPr>
            <a:xfrm>
              <a:off x="1972734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6E71CF-F9FB-456D-8805-A208328688FE}"/>
                </a:ext>
              </a:extLst>
            </p:cNvPr>
            <p:cNvSpPr/>
            <p:nvPr/>
          </p:nvSpPr>
          <p:spPr>
            <a:xfrm>
              <a:off x="2514601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57C749-81FA-47A9-BF5D-895B525C7078}"/>
                </a:ext>
              </a:extLst>
            </p:cNvPr>
            <p:cNvSpPr/>
            <p:nvPr/>
          </p:nvSpPr>
          <p:spPr>
            <a:xfrm>
              <a:off x="3056468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84C5D8-8EED-41EB-8C22-3971B17B0150}"/>
                </a:ext>
              </a:extLst>
            </p:cNvPr>
            <p:cNvSpPr/>
            <p:nvPr/>
          </p:nvSpPr>
          <p:spPr>
            <a:xfrm>
              <a:off x="3573992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2F15DD-9287-43BD-9A8E-B2412D14EF62}"/>
                </a:ext>
              </a:extLst>
            </p:cNvPr>
            <p:cNvSpPr/>
            <p:nvPr/>
          </p:nvSpPr>
          <p:spPr>
            <a:xfrm>
              <a:off x="4115859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0B23E0-BF3B-477B-A533-D03608E76136}"/>
                </a:ext>
              </a:extLst>
            </p:cNvPr>
            <p:cNvSpPr/>
            <p:nvPr/>
          </p:nvSpPr>
          <p:spPr>
            <a:xfrm>
              <a:off x="4657726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9C97A0-F2C3-4278-B739-FDF089F67E08}"/>
                </a:ext>
              </a:extLst>
            </p:cNvPr>
            <p:cNvSpPr/>
            <p:nvPr/>
          </p:nvSpPr>
          <p:spPr>
            <a:xfrm>
              <a:off x="5199593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3C8ACC-710D-4A17-ACEC-B83F3A20B36A}"/>
                </a:ext>
              </a:extLst>
            </p:cNvPr>
            <p:cNvSpPr txBox="1"/>
            <p:nvPr/>
          </p:nvSpPr>
          <p:spPr>
            <a:xfrm>
              <a:off x="1280024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F353DA-6593-4665-A8D2-15BB8A41C6EC}"/>
                </a:ext>
              </a:extLst>
            </p:cNvPr>
            <p:cNvSpPr txBox="1"/>
            <p:nvPr/>
          </p:nvSpPr>
          <p:spPr>
            <a:xfrm>
              <a:off x="1821891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F49F4C-B493-497E-BB49-5323C1C5D12D}"/>
                </a:ext>
              </a:extLst>
            </p:cNvPr>
            <p:cNvSpPr txBox="1"/>
            <p:nvPr/>
          </p:nvSpPr>
          <p:spPr>
            <a:xfrm>
              <a:off x="236961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5DE731-A5EB-47F1-A482-EE44B6473128}"/>
                </a:ext>
              </a:extLst>
            </p:cNvPr>
            <p:cNvSpPr txBox="1"/>
            <p:nvPr/>
          </p:nvSpPr>
          <p:spPr>
            <a:xfrm>
              <a:off x="2905625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CDE997-EC24-489D-91F6-C60A11EAAFF8}"/>
                </a:ext>
              </a:extLst>
            </p:cNvPr>
            <p:cNvSpPr txBox="1"/>
            <p:nvPr/>
          </p:nvSpPr>
          <p:spPr>
            <a:xfrm>
              <a:off x="3423149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18E183-8ED4-4865-ADFD-DC556BDC8371}"/>
                </a:ext>
              </a:extLst>
            </p:cNvPr>
            <p:cNvSpPr txBox="1"/>
            <p:nvPr/>
          </p:nvSpPr>
          <p:spPr>
            <a:xfrm>
              <a:off x="3965016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D4034-E520-4897-90EA-9BC5333D53D3}"/>
                </a:ext>
              </a:extLst>
            </p:cNvPr>
            <p:cNvSpPr txBox="1"/>
            <p:nvPr/>
          </p:nvSpPr>
          <p:spPr>
            <a:xfrm>
              <a:off x="4506883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505DCF-8CB3-4748-B963-ADD9615EFC9A}"/>
                </a:ext>
              </a:extLst>
            </p:cNvPr>
            <p:cNvSpPr txBox="1"/>
            <p:nvPr/>
          </p:nvSpPr>
          <p:spPr>
            <a:xfrm>
              <a:off x="504875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493E12-E0D2-49BE-9BA9-45A1BF682993}"/>
              </a:ext>
            </a:extLst>
          </p:cNvPr>
          <p:cNvSpPr txBox="1"/>
          <p:nvPr/>
        </p:nvSpPr>
        <p:spPr>
          <a:xfrm>
            <a:off x="224107" y="2471679"/>
            <a:ext cx="5744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Выравненный по границе 32-разрядного слова (4 байта)</a:t>
            </a:r>
          </a:p>
          <a:p>
            <a:r>
              <a:rPr lang="ru-RU" dirty="0"/>
              <a:t>Считывается за одно обращение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0B6F3-7FA4-4E4C-93EE-B662645C4F59}"/>
              </a:ext>
            </a:extLst>
          </p:cNvPr>
          <p:cNvSpPr txBox="1"/>
          <p:nvPr/>
        </p:nvSpPr>
        <p:spPr>
          <a:xfrm>
            <a:off x="224106" y="4039562"/>
            <a:ext cx="228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выравненный</a:t>
            </a:r>
          </a:p>
          <a:p>
            <a:r>
              <a:rPr lang="ru-RU" dirty="0"/>
              <a:t>Требует 2 обращения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12CF6-AA97-4F0E-BC82-F85F8FD75D19}"/>
              </a:ext>
            </a:extLst>
          </p:cNvPr>
          <p:cNvGrpSpPr/>
          <p:nvPr/>
        </p:nvGrpSpPr>
        <p:grpSpPr>
          <a:xfrm>
            <a:off x="6977123" y="3118010"/>
            <a:ext cx="4461436" cy="688948"/>
            <a:chOff x="1280024" y="1871134"/>
            <a:chExt cx="4461436" cy="68894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501156-6FE2-4F5F-9FF4-D804B4DBE379}"/>
                </a:ext>
              </a:extLst>
            </p:cNvPr>
            <p:cNvSpPr/>
            <p:nvPr/>
          </p:nvSpPr>
          <p:spPr>
            <a:xfrm>
              <a:off x="1430867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CA710E-26DD-4518-955F-3A1A9B2A2747}"/>
                </a:ext>
              </a:extLst>
            </p:cNvPr>
            <p:cNvSpPr/>
            <p:nvPr/>
          </p:nvSpPr>
          <p:spPr>
            <a:xfrm>
              <a:off x="1972734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02EC4D-915C-4C3D-9A35-C12D2BD9BA09}"/>
                </a:ext>
              </a:extLst>
            </p:cNvPr>
            <p:cNvSpPr/>
            <p:nvPr/>
          </p:nvSpPr>
          <p:spPr>
            <a:xfrm>
              <a:off x="2514601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F94566-345F-4D17-9BC3-32D069143542}"/>
                </a:ext>
              </a:extLst>
            </p:cNvPr>
            <p:cNvSpPr/>
            <p:nvPr/>
          </p:nvSpPr>
          <p:spPr>
            <a:xfrm>
              <a:off x="3056468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606DE4-A1B2-4204-9AAD-3F26EF242B9E}"/>
                </a:ext>
              </a:extLst>
            </p:cNvPr>
            <p:cNvSpPr/>
            <p:nvPr/>
          </p:nvSpPr>
          <p:spPr>
            <a:xfrm>
              <a:off x="3573992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54F664-1112-4D47-8005-5921F0FF519A}"/>
                </a:ext>
              </a:extLst>
            </p:cNvPr>
            <p:cNvSpPr/>
            <p:nvPr/>
          </p:nvSpPr>
          <p:spPr>
            <a:xfrm>
              <a:off x="4115859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F7DF58-4B39-4489-A69B-2256E484E834}"/>
                </a:ext>
              </a:extLst>
            </p:cNvPr>
            <p:cNvSpPr/>
            <p:nvPr/>
          </p:nvSpPr>
          <p:spPr>
            <a:xfrm>
              <a:off x="4657726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E6C075-3EBC-435C-8E1A-5AECA435C497}"/>
                </a:ext>
              </a:extLst>
            </p:cNvPr>
            <p:cNvSpPr/>
            <p:nvPr/>
          </p:nvSpPr>
          <p:spPr>
            <a:xfrm>
              <a:off x="5199593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37C77E-6972-4DE8-9F97-0FA26C36FD7E}"/>
                </a:ext>
              </a:extLst>
            </p:cNvPr>
            <p:cNvSpPr txBox="1"/>
            <p:nvPr/>
          </p:nvSpPr>
          <p:spPr>
            <a:xfrm>
              <a:off x="1280024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9D0D76-CF81-4F68-9830-723FEAD7BD30}"/>
                </a:ext>
              </a:extLst>
            </p:cNvPr>
            <p:cNvSpPr txBox="1"/>
            <p:nvPr/>
          </p:nvSpPr>
          <p:spPr>
            <a:xfrm>
              <a:off x="1821891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352DA-F110-4C06-8E37-165FB1D7BCD1}"/>
                </a:ext>
              </a:extLst>
            </p:cNvPr>
            <p:cNvSpPr txBox="1"/>
            <p:nvPr/>
          </p:nvSpPr>
          <p:spPr>
            <a:xfrm>
              <a:off x="236961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B4842C-F364-4DC5-BFD2-8DC23C43DC08}"/>
                </a:ext>
              </a:extLst>
            </p:cNvPr>
            <p:cNvSpPr txBox="1"/>
            <p:nvPr/>
          </p:nvSpPr>
          <p:spPr>
            <a:xfrm>
              <a:off x="2905625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A2E21E-4FEF-4A2D-8DAF-1EBB6FBFF1EC}"/>
                </a:ext>
              </a:extLst>
            </p:cNvPr>
            <p:cNvSpPr txBox="1"/>
            <p:nvPr/>
          </p:nvSpPr>
          <p:spPr>
            <a:xfrm>
              <a:off x="3423149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1CC3E9-F44D-465C-83D9-80BAD9B665A7}"/>
                </a:ext>
              </a:extLst>
            </p:cNvPr>
            <p:cNvSpPr txBox="1"/>
            <p:nvPr/>
          </p:nvSpPr>
          <p:spPr>
            <a:xfrm>
              <a:off x="3965016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62B13B-75D9-44C2-997E-47DB4BC7D73A}"/>
                </a:ext>
              </a:extLst>
            </p:cNvPr>
            <p:cNvSpPr txBox="1"/>
            <p:nvPr/>
          </p:nvSpPr>
          <p:spPr>
            <a:xfrm>
              <a:off x="4506883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56409D-DD81-43F2-A57A-DF69A2BD2C69}"/>
                </a:ext>
              </a:extLst>
            </p:cNvPr>
            <p:cNvSpPr txBox="1"/>
            <p:nvPr/>
          </p:nvSpPr>
          <p:spPr>
            <a:xfrm>
              <a:off x="504875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63DCA48-E2D8-41C8-8266-57FEC5587D52}"/>
              </a:ext>
            </a:extLst>
          </p:cNvPr>
          <p:cNvSpPr/>
          <p:nvPr/>
        </p:nvSpPr>
        <p:spPr>
          <a:xfrm>
            <a:off x="6963499" y="2328291"/>
            <a:ext cx="4461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Байты располагаются начиная со старшего</a:t>
            </a:r>
          </a:p>
          <a:p>
            <a:r>
              <a:rPr lang="ru-RU" dirty="0"/>
              <a:t>(</a:t>
            </a:r>
            <a:r>
              <a:rPr lang="en-US" dirty="0"/>
              <a:t>big endian</a:t>
            </a:r>
            <a:r>
              <a:rPr lang="ru-RU" dirty="0"/>
              <a:t>)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15C0BA-64EC-4AED-96D8-F670EE1D46C8}"/>
              </a:ext>
            </a:extLst>
          </p:cNvPr>
          <p:cNvGrpSpPr/>
          <p:nvPr/>
        </p:nvGrpSpPr>
        <p:grpSpPr>
          <a:xfrm>
            <a:off x="6963498" y="5084875"/>
            <a:ext cx="4461436" cy="688948"/>
            <a:chOff x="1280024" y="1871134"/>
            <a:chExt cx="4461436" cy="6889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00B04C-BC15-4899-AEB6-B8FA7669FF65}"/>
                </a:ext>
              </a:extLst>
            </p:cNvPr>
            <p:cNvSpPr/>
            <p:nvPr/>
          </p:nvSpPr>
          <p:spPr>
            <a:xfrm>
              <a:off x="1430867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FD2DFD-CCB8-45E0-AB88-E36472C473AC}"/>
                </a:ext>
              </a:extLst>
            </p:cNvPr>
            <p:cNvSpPr/>
            <p:nvPr/>
          </p:nvSpPr>
          <p:spPr>
            <a:xfrm>
              <a:off x="1972734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6780312-3233-42AD-AC1F-8233A83D2FF1}"/>
                </a:ext>
              </a:extLst>
            </p:cNvPr>
            <p:cNvSpPr/>
            <p:nvPr/>
          </p:nvSpPr>
          <p:spPr>
            <a:xfrm>
              <a:off x="2514601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E9F7B0-A8AF-4BBB-AD45-D940F3FB44BB}"/>
                </a:ext>
              </a:extLst>
            </p:cNvPr>
            <p:cNvSpPr/>
            <p:nvPr/>
          </p:nvSpPr>
          <p:spPr>
            <a:xfrm>
              <a:off x="3056468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160B97-0020-489A-8625-F0B7C60E8340}"/>
                </a:ext>
              </a:extLst>
            </p:cNvPr>
            <p:cNvSpPr/>
            <p:nvPr/>
          </p:nvSpPr>
          <p:spPr>
            <a:xfrm>
              <a:off x="3573992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FEB2B90-C106-409A-A937-168BAEB63B73}"/>
                </a:ext>
              </a:extLst>
            </p:cNvPr>
            <p:cNvSpPr/>
            <p:nvPr/>
          </p:nvSpPr>
          <p:spPr>
            <a:xfrm>
              <a:off x="4115859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233D94-6014-4554-BF43-9C530906FCAD}"/>
                </a:ext>
              </a:extLst>
            </p:cNvPr>
            <p:cNvSpPr/>
            <p:nvPr/>
          </p:nvSpPr>
          <p:spPr>
            <a:xfrm>
              <a:off x="4657726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7F7BD0-9FB3-4F92-AAD9-038515B4521B}"/>
                </a:ext>
              </a:extLst>
            </p:cNvPr>
            <p:cNvSpPr/>
            <p:nvPr/>
          </p:nvSpPr>
          <p:spPr>
            <a:xfrm>
              <a:off x="5199593" y="1871134"/>
              <a:ext cx="541867" cy="35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00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321290-A12F-4A62-8B16-A6B6751F3ADC}"/>
                </a:ext>
              </a:extLst>
            </p:cNvPr>
            <p:cNvSpPr txBox="1"/>
            <p:nvPr/>
          </p:nvSpPr>
          <p:spPr>
            <a:xfrm>
              <a:off x="1280024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9C12D9-1582-42F7-8501-32B334043293}"/>
                </a:ext>
              </a:extLst>
            </p:cNvPr>
            <p:cNvSpPr txBox="1"/>
            <p:nvPr/>
          </p:nvSpPr>
          <p:spPr>
            <a:xfrm>
              <a:off x="1821891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8FCCE9-C8EB-44EF-A657-1092E87E56F4}"/>
                </a:ext>
              </a:extLst>
            </p:cNvPr>
            <p:cNvSpPr txBox="1"/>
            <p:nvPr/>
          </p:nvSpPr>
          <p:spPr>
            <a:xfrm>
              <a:off x="236961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F5C117-4939-4C9E-B7A8-59D3870CAD6E}"/>
                </a:ext>
              </a:extLst>
            </p:cNvPr>
            <p:cNvSpPr txBox="1"/>
            <p:nvPr/>
          </p:nvSpPr>
          <p:spPr>
            <a:xfrm>
              <a:off x="2905625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92B834-3C55-48CE-97DB-A568E5244EC5}"/>
                </a:ext>
              </a:extLst>
            </p:cNvPr>
            <p:cNvSpPr txBox="1"/>
            <p:nvPr/>
          </p:nvSpPr>
          <p:spPr>
            <a:xfrm>
              <a:off x="3423149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60634A8-B6B9-483D-A5EA-EBED046C4808}"/>
                </a:ext>
              </a:extLst>
            </p:cNvPr>
            <p:cNvSpPr txBox="1"/>
            <p:nvPr/>
          </p:nvSpPr>
          <p:spPr>
            <a:xfrm>
              <a:off x="3965016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F766A9-DFC4-4B70-BF73-5C66999B6B45}"/>
                </a:ext>
              </a:extLst>
            </p:cNvPr>
            <p:cNvSpPr txBox="1"/>
            <p:nvPr/>
          </p:nvSpPr>
          <p:spPr>
            <a:xfrm>
              <a:off x="4506883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A6382D-A5AA-4FB8-A967-5DBAAF1A1308}"/>
                </a:ext>
              </a:extLst>
            </p:cNvPr>
            <p:cNvSpPr txBox="1"/>
            <p:nvPr/>
          </p:nvSpPr>
          <p:spPr>
            <a:xfrm>
              <a:off x="5048750" y="2190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0C2C596-761A-43D1-92B5-1BCC6DDED463}"/>
              </a:ext>
            </a:extLst>
          </p:cNvPr>
          <p:cNvSpPr/>
          <p:nvPr/>
        </p:nvSpPr>
        <p:spPr>
          <a:xfrm>
            <a:off x="6949873" y="4295156"/>
            <a:ext cx="5077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Байты располагаются, начиная с младшего</a:t>
            </a:r>
          </a:p>
          <a:p>
            <a:r>
              <a:rPr lang="ru-RU" dirty="0"/>
              <a:t>(</a:t>
            </a:r>
            <a:r>
              <a:rPr lang="en-US" dirty="0"/>
              <a:t>little</a:t>
            </a:r>
            <a:r>
              <a:rPr lang="ru-RU" dirty="0"/>
              <a:t> </a:t>
            </a:r>
            <a:r>
              <a:rPr lang="en-US" dirty="0"/>
              <a:t>endian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порядком исполнения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передачи управления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 (</a:t>
            </a:r>
            <a:r>
              <a:rPr lang="en-US" dirty="0"/>
              <a:t>branch, </a:t>
            </a:r>
            <a:r>
              <a:rPr lang="en-US" dirty="0" err="1"/>
              <a:t>jamp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Прямой</a:t>
            </a:r>
          </a:p>
          <a:p>
            <a:pPr lvl="1"/>
            <a:r>
              <a:rPr lang="ru-RU" dirty="0"/>
              <a:t>По условию</a:t>
            </a:r>
          </a:p>
          <a:p>
            <a:r>
              <a:rPr lang="ru-RU" dirty="0"/>
              <a:t>Вызов</a:t>
            </a:r>
            <a:r>
              <a:rPr lang="en-US" dirty="0"/>
              <a:t>/</a:t>
            </a:r>
            <a:r>
              <a:rPr lang="ru-RU" dirty="0"/>
              <a:t>возврат из процедуры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1951" t="20692" r="9842" b="36974"/>
          <a:stretch>
            <a:fillRect/>
          </a:stretch>
        </p:blipFill>
        <p:spPr bwMode="auto">
          <a:xfrm>
            <a:off x="5595935" y="2071678"/>
            <a:ext cx="482767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Переходы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4757735" cy="4351338"/>
          </a:xfrm>
        </p:spPr>
        <p:txBody>
          <a:bodyPr/>
          <a:lstStyle/>
          <a:p>
            <a:r>
              <a:rPr lang="ru-RU" dirty="0"/>
              <a:t>Безусловный – всегда переходить по указанному адресу</a:t>
            </a:r>
          </a:p>
          <a:p>
            <a:r>
              <a:rPr lang="ru-RU" dirty="0"/>
              <a:t>Условный – только если выполняется некоторое условие (состояние процессора)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5EFD-1150-4295-ADD7-6454D474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31A2-F2DA-46D0-930D-754076E1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7050" cy="2155825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Процессор включает специальный регистр (</a:t>
            </a:r>
            <a:r>
              <a:rPr lang="en-US" dirty="0"/>
              <a:t>status register, flag register, condition code register</a:t>
            </a:r>
            <a:r>
              <a:rPr lang="ru-RU" dirty="0"/>
              <a:t>), который хранит текущий статус </a:t>
            </a:r>
          </a:p>
          <a:p>
            <a:pPr lvl="1"/>
            <a:r>
              <a:rPr lang="ru-RU" dirty="0"/>
              <a:t>Статус = набор бит-флагов</a:t>
            </a:r>
          </a:p>
          <a:p>
            <a:pPr lvl="1"/>
            <a:r>
              <a:rPr lang="ru-RU" dirty="0"/>
              <a:t>Наиболее частые флаги: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FB9EFD-C89F-4AA2-BF09-48D51509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72358"/>
              </p:ext>
            </p:extLst>
          </p:nvPr>
        </p:nvGraphicFramePr>
        <p:xfrm>
          <a:off x="838200" y="4275697"/>
          <a:ext cx="10561092" cy="2202610"/>
        </p:xfrm>
        <a:graphic>
          <a:graphicData uri="http://schemas.openxmlformats.org/drawingml/2006/table">
            <a:tbl>
              <a:tblPr/>
              <a:tblGrid>
                <a:gridCol w="1047673">
                  <a:extLst>
                    <a:ext uri="{9D8B030D-6E8A-4147-A177-3AD203B41FA5}">
                      <a16:colId xmlns:a16="http://schemas.microsoft.com/office/drawing/2014/main" val="3734612111"/>
                    </a:ext>
                  </a:extLst>
                </a:gridCol>
                <a:gridCol w="2024460">
                  <a:extLst>
                    <a:ext uri="{9D8B030D-6E8A-4147-A177-3AD203B41FA5}">
                      <a16:colId xmlns:a16="http://schemas.microsoft.com/office/drawing/2014/main" val="630598450"/>
                    </a:ext>
                  </a:extLst>
                </a:gridCol>
                <a:gridCol w="7488959">
                  <a:extLst>
                    <a:ext uri="{9D8B030D-6E8A-4147-A177-3AD203B41FA5}">
                      <a16:colId xmlns:a16="http://schemas.microsoft.com/office/drawing/2014/main" val="724187071"/>
                    </a:ext>
                  </a:extLst>
                </a:gridCol>
              </a:tblGrid>
              <a:tr h="220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 </a:t>
                      </a:r>
                    </a:p>
                  </a:txBody>
                  <a:tcPr marL="35680" marR="35680" marT="17808" marB="178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 </a:t>
                      </a:r>
                    </a:p>
                  </a:txBody>
                  <a:tcPr marL="35680" marR="35680" marT="17808" marB="178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 </a:t>
                      </a:r>
                    </a:p>
                  </a:txBody>
                  <a:tcPr marL="35680" marR="35680" marT="17808" marB="178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029373"/>
                  </a:ext>
                </a:extLst>
              </a:tr>
              <a:tr h="2201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flag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 последний операции – 0.</a:t>
                      </a:r>
                      <a:endParaRPr lang="en-US" dirty="0"/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41396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flag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результате последней операции произошел вынос бита за пределы разрядной сетки (беззнаковое переполнение)</a:t>
                      </a:r>
                      <a:endParaRPr lang="en-US" dirty="0"/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24319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 / N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flag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/ </a:t>
                      </a:r>
                      <a:br>
                        <a:rPr lang="en-US" dirty="0"/>
                      </a:br>
                      <a:r>
                        <a:rPr lang="en-US" dirty="0"/>
                        <a:t>Negative flag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 последней операции – отрицательный</a:t>
                      </a:r>
                      <a:endParaRPr lang="en-US" dirty="0"/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21819"/>
                  </a:ext>
                </a:extLst>
              </a:tr>
              <a:tr h="4045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 / O / W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flag </a:t>
                      </a:r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 не вмещается в сетку знакового числа</a:t>
                      </a:r>
                      <a:endParaRPr lang="en-US" dirty="0"/>
                    </a:p>
                  </a:txBody>
                  <a:tcPr marL="35680" marR="35680" marT="17808" marB="178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32928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B5CC46-3FAF-43C3-9D32-0B8BAB01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1143000"/>
            <a:ext cx="4381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команд условного перехода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2A33BC-E58A-453B-AE64-DC11F48E5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74383"/>
              </p:ext>
            </p:extLst>
          </p:nvPr>
        </p:nvGraphicFramePr>
        <p:xfrm>
          <a:off x="95288" y="1425576"/>
          <a:ext cx="12001424" cy="4899520"/>
        </p:xfrm>
        <a:graphic>
          <a:graphicData uri="http://schemas.openxmlformats.org/drawingml/2006/table">
            <a:tbl>
              <a:tblPr/>
              <a:tblGrid>
                <a:gridCol w="4726286">
                  <a:extLst>
                    <a:ext uri="{9D8B030D-6E8A-4147-A177-3AD203B41FA5}">
                      <a16:colId xmlns:a16="http://schemas.microsoft.com/office/drawing/2014/main" val="2153274543"/>
                    </a:ext>
                  </a:extLst>
                </a:gridCol>
                <a:gridCol w="944861">
                  <a:extLst>
                    <a:ext uri="{9D8B030D-6E8A-4147-A177-3AD203B41FA5}">
                      <a16:colId xmlns:a16="http://schemas.microsoft.com/office/drawing/2014/main" val="2361628839"/>
                    </a:ext>
                  </a:extLst>
                </a:gridCol>
                <a:gridCol w="1338561">
                  <a:extLst>
                    <a:ext uri="{9D8B030D-6E8A-4147-A177-3AD203B41FA5}">
                      <a16:colId xmlns:a16="http://schemas.microsoft.com/office/drawing/2014/main" val="489758212"/>
                    </a:ext>
                  </a:extLst>
                </a:gridCol>
                <a:gridCol w="2713336">
                  <a:extLst>
                    <a:ext uri="{9D8B030D-6E8A-4147-A177-3AD203B41FA5}">
                      <a16:colId xmlns:a16="http://schemas.microsoft.com/office/drawing/2014/main" val="747914055"/>
                    </a:ext>
                  </a:extLst>
                </a:gridCol>
                <a:gridCol w="2278380">
                  <a:extLst>
                    <a:ext uri="{9D8B030D-6E8A-4147-A177-3AD203B41FA5}">
                      <a16:colId xmlns:a16="http://schemas.microsoft.com/office/drawing/2014/main" val="2421025721"/>
                    </a:ext>
                  </a:extLst>
                </a:gridCol>
              </a:tblGrid>
              <a:tr h="1820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panose="020B0609020204030204" pitchFamily="49" charset="0"/>
                        </a:rPr>
                        <a:t>condition or result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panose="020B0609020204030204" pitchFamily="49" charset="0"/>
                        </a:rPr>
                        <a:t>x86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onsolas" panose="020B0609020204030204" pitchFamily="49" charset="0"/>
                        </a:rPr>
                        <a:t>PDP-11, VAX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panose="020B0609020204030204" pitchFamily="49" charset="0"/>
                        </a:rPr>
                        <a:t>ARM (partly 6502)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nsolas" panose="020B0609020204030204" pitchFamily="49" charset="0"/>
                        </a:rPr>
                        <a:t>equation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0620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zero (implies equal for sub/cmp)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JZ; JNZ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BEQ; BNE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BEQ; BNE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Z = 1; Z = 0 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207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negative (N), sign (S), or minus (M)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JS; JNS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BMI; BPL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BMI; BPL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S = 1; S = 0 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2707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arithmetic overflow (flag called O or V)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JO; JNO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BVS; BVC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BVS; BVC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O = 1; O = 0  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9960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carry (from add,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, shift, etc.)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JC; JNC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BCS; BCC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BCS; BCC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 = 1; C = 0 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361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unsigned below (lower)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JB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BLO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BLO *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 = 1 (* C = 0)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92241"/>
                  </a:ext>
                </a:extLst>
              </a:tr>
              <a:tr h="487345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unsigned below or equal (lower or same)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JBE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BLOS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BLS *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 = 1 || Z = 1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61768"/>
                  </a:ext>
                </a:extLst>
              </a:tr>
              <a:tr h="487345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unsigned above or equal (higher or same)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JAE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BHIS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BHS *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 = 0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1387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unsigned above (higher)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JA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BHI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BHI *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C = 0 &amp;&amp; Z = 0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8739"/>
                  </a:ext>
                </a:extLst>
              </a:tr>
              <a:tr h="182092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signed less than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JL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BLT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BLT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 ≠ O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5238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signed less or equal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JLE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BLE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(S ≠ O) || Z = 1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7207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signed greater or equal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JGE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BGE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BGE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S = O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189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signed greater than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JG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BGT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BGT 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(S = O) &amp;&amp; Z = 0</a:t>
                      </a:r>
                    </a:p>
                  </a:txBody>
                  <a:tcPr marL="29518" marR="29518" marT="14732" marB="147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816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Вызовы процедур</a:t>
            </a:r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>
          <a:xfrm>
            <a:off x="838200" y="1825625"/>
            <a:ext cx="4199467" cy="4351338"/>
          </a:xfrm>
        </p:spPr>
        <p:txBody>
          <a:bodyPr/>
          <a:lstStyle/>
          <a:p>
            <a:r>
              <a:rPr lang="ru-RU" dirty="0"/>
              <a:t>Частный случай перехода</a:t>
            </a:r>
          </a:p>
          <a:p>
            <a:pPr lvl="1"/>
            <a:r>
              <a:rPr lang="ru-RU" dirty="0"/>
              <a:t>Сохраняет адрес для возврата в стеке</a:t>
            </a:r>
          </a:p>
          <a:p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009" t="14178" r="9227" b="25034"/>
          <a:stretch>
            <a:fillRect/>
          </a:stretch>
        </p:blipFill>
        <p:spPr bwMode="auto">
          <a:xfrm>
            <a:off x="6034611" y="74061"/>
            <a:ext cx="48251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l="5428" t="13152" r="7735" b="57820"/>
          <a:stretch>
            <a:fillRect/>
          </a:stretch>
        </p:blipFill>
        <p:spPr bwMode="auto">
          <a:xfrm>
            <a:off x="3431616" y="4711180"/>
            <a:ext cx="7715304" cy="199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315E0-5B52-4C34-9569-93B5F157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и компиляторы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ED1A2-63B8-436E-B171-DA289B27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DC82-C86B-4D67-BFA8-16370557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Машинные языки</a:t>
            </a:r>
            <a:r>
              <a:rPr lang="en-US" dirty="0"/>
              <a:t> (</a:t>
            </a:r>
            <a:r>
              <a:rPr lang="ru-RU" dirty="0"/>
              <a:t>машинные коды)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16AF-72FE-46F2-9665-EBC0796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351338"/>
          </a:xfrm>
        </p:spPr>
        <p:txBody>
          <a:bodyPr/>
          <a:lstStyle/>
          <a:p>
            <a:r>
              <a:rPr lang="ru-RU" dirty="0"/>
              <a:t>Сложно программировать</a:t>
            </a:r>
          </a:p>
          <a:p>
            <a:pPr lvl="1"/>
            <a:r>
              <a:rPr lang="ru-RU" dirty="0"/>
              <a:t>Значения КОП</a:t>
            </a:r>
          </a:p>
          <a:p>
            <a:pPr lvl="1"/>
            <a:r>
              <a:rPr lang="ru-RU" dirty="0"/>
              <a:t>Режимы команд (адресация)</a:t>
            </a:r>
          </a:p>
          <a:p>
            <a:pPr lvl="1"/>
            <a:r>
              <a:rPr lang="ru-RU" dirty="0"/>
              <a:t>Вычисление адреса</a:t>
            </a:r>
          </a:p>
          <a:p>
            <a:pPr lvl="1"/>
            <a:endParaRPr lang="ru-RU" dirty="0"/>
          </a:p>
          <a:p>
            <a:r>
              <a:rPr lang="ru-RU" dirty="0"/>
              <a:t>Сложно поддерживать (читать)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C6948-C4D5-47A8-BDA0-850D8560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390650"/>
            <a:ext cx="4991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5987-BE80-4754-81F6-46540C44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C301D-31BB-4947-ACCB-B5D9D2B5E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4047-21C9-4090-A9C3-E929CD6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2FCD-5FCF-4F4A-B31C-89FAC1F8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1079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Машинные команды</a:t>
            </a:r>
          </a:p>
          <a:p>
            <a:pPr lvl="1"/>
            <a:r>
              <a:rPr lang="ru-RU" dirty="0"/>
              <a:t>Мнемоники для КОП</a:t>
            </a:r>
          </a:p>
          <a:p>
            <a:pPr lvl="1"/>
            <a:r>
              <a:rPr lang="ru-RU" dirty="0"/>
              <a:t>Методы адресации</a:t>
            </a:r>
          </a:p>
          <a:p>
            <a:pPr lvl="1"/>
            <a:r>
              <a:rPr lang="ru-RU" dirty="0"/>
              <a:t>Вычисление адресов</a:t>
            </a:r>
            <a:r>
              <a:rPr lang="en-US" dirty="0"/>
              <a:t> / </a:t>
            </a:r>
            <a:r>
              <a:rPr lang="ru-RU" dirty="0"/>
              <a:t>смещений</a:t>
            </a:r>
          </a:p>
          <a:p>
            <a:endParaRPr lang="ru-RU" dirty="0"/>
          </a:p>
          <a:p>
            <a:r>
              <a:rPr lang="ru-RU" dirty="0"/>
              <a:t>Директивы</a:t>
            </a:r>
          </a:p>
          <a:p>
            <a:pPr lvl="1"/>
            <a:r>
              <a:rPr lang="ru-RU" dirty="0"/>
              <a:t>Определения данных</a:t>
            </a:r>
          </a:p>
          <a:p>
            <a:pPr lvl="1"/>
            <a:r>
              <a:rPr lang="ru-RU" dirty="0"/>
              <a:t>Псевдо-команды</a:t>
            </a:r>
          </a:p>
          <a:p>
            <a:pPr lvl="1"/>
            <a:endParaRPr lang="ru-RU" dirty="0"/>
          </a:p>
          <a:p>
            <a:r>
              <a:rPr lang="ru-RU" dirty="0"/>
              <a:t>Макросы</a:t>
            </a:r>
          </a:p>
          <a:p>
            <a:r>
              <a:rPr lang="ru-RU" dirty="0"/>
              <a:t>Элементы структурных языков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7A19F-FCF0-4F65-93BA-0BF5145F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11" y="1799656"/>
            <a:ext cx="5651482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1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246C-0CCC-4358-922B-9DC0FC30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5048-C6AA-4EC2-A73C-CD409912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/>
          <a:lstStyle/>
          <a:p>
            <a:r>
              <a:rPr lang="en-US" dirty="0"/>
              <a:t>High level instruction</a:t>
            </a:r>
          </a:p>
          <a:p>
            <a:pPr lvl="1"/>
            <a:r>
              <a:rPr lang="en-US" dirty="0"/>
              <a:t>Expression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  <a:p>
            <a:r>
              <a:rPr lang="en-US" dirty="0"/>
              <a:t>Abstractions </a:t>
            </a:r>
          </a:p>
          <a:p>
            <a:pPr lvl="1"/>
            <a:r>
              <a:rPr lang="en-US" dirty="0"/>
              <a:t>OOP</a:t>
            </a:r>
          </a:p>
          <a:p>
            <a:pPr lvl="1"/>
            <a:endParaRPr lang="en-US" dirty="0"/>
          </a:p>
          <a:p>
            <a:r>
              <a:rPr lang="en-US" dirty="0"/>
              <a:t>Optimizations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03449-7F70-4A92-8028-3FE2931A23E9}"/>
              </a:ext>
            </a:extLst>
          </p:cNvPr>
          <p:cNvSpPr/>
          <p:nvPr/>
        </p:nvSpPr>
        <p:spPr>
          <a:xfrm>
            <a:off x="6256892" y="2329011"/>
            <a:ext cx="358303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!=0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E9D79-11F3-4001-9776-073B6D548CDE}"/>
              </a:ext>
            </a:extLst>
          </p:cNvPr>
          <p:cNvSpPr/>
          <p:nvPr/>
        </p:nvSpPr>
        <p:spPr>
          <a:xfrm>
            <a:off x="7418715" y="3429000"/>
            <a:ext cx="3129082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mov </a:t>
            </a:r>
            <a:r>
              <a:rPr lang="en-US" dirty="0" err="1">
                <a:latin typeface="Consolas" panose="020B0609020204030204" pitchFamily="49" charset="0"/>
              </a:rPr>
              <a:t>edx</a:t>
            </a:r>
            <a:r>
              <a:rPr lang="en-US" dirty="0">
                <a:latin typeface="Consolas" panose="020B0609020204030204" pitchFamily="49" charset="0"/>
              </a:rPr>
              <a:t>, [esp+8]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edx</a:t>
            </a:r>
            <a:r>
              <a:rPr lang="en-US" dirty="0">
                <a:latin typeface="Consolas" panose="020B0609020204030204" pitchFamily="49" charset="0"/>
              </a:rPr>
              <a:t>, 0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jnz</a:t>
            </a:r>
            <a:r>
              <a:rPr lang="en-US" dirty="0">
                <a:latin typeface="Consolas" panose="020B0609020204030204" pitchFamily="49" charset="0"/>
              </a:rPr>
              <a:t> @next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mov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,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r>
              <a:rPr lang="en-US" dirty="0">
                <a:latin typeface="Consolas" panose="020B0609020204030204" pitchFamily="49" charset="0"/>
              </a:rPr>
              <a:t>@next: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; some other code</a:t>
            </a:r>
          </a:p>
        </p:txBody>
      </p:sp>
    </p:spTree>
    <p:extLst>
      <p:ext uri="{BB962C8B-B14F-4D97-AF65-F5344CB8AC3E}">
        <p14:creationId xmlns:p14="http://schemas.microsoft.com/office/powerpoint/2010/main" val="1489963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CE25-3600-4CED-91EE-5FA6EF6E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1DF7-4814-43A3-9030-0AD2CC5D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3056" cy="4351338"/>
          </a:xfrm>
        </p:spPr>
        <p:txBody>
          <a:bodyPr/>
          <a:lstStyle/>
          <a:p>
            <a:r>
              <a:rPr lang="ru-RU" dirty="0"/>
              <a:t>Регистры</a:t>
            </a:r>
          </a:p>
          <a:p>
            <a:r>
              <a:rPr lang="ru-RU" dirty="0"/>
              <a:t>Стек</a:t>
            </a:r>
          </a:p>
          <a:p>
            <a:pPr lvl="1"/>
            <a:r>
              <a:rPr lang="ru-RU" dirty="0"/>
              <a:t>Стековый фрейм (зависит от машины):</a:t>
            </a:r>
          </a:p>
          <a:p>
            <a:pPr lvl="2"/>
            <a:r>
              <a:rPr lang="ru-RU" dirty="0"/>
              <a:t>Адрес возврата</a:t>
            </a:r>
          </a:p>
          <a:p>
            <a:pPr lvl="2"/>
            <a:r>
              <a:rPr lang="ru-RU" dirty="0"/>
              <a:t>Переданные параметры</a:t>
            </a:r>
          </a:p>
          <a:p>
            <a:pPr lvl="2"/>
            <a:r>
              <a:rPr lang="ru-RU" dirty="0"/>
              <a:t>Локальные переменные</a:t>
            </a:r>
          </a:p>
          <a:p>
            <a:pPr lvl="2"/>
            <a:r>
              <a:rPr lang="ru-RU" dirty="0"/>
              <a:t>Регистры процессора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D3D26-D1C2-4C35-A7DC-4965E2B6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02" y="1690688"/>
            <a:ext cx="4841198" cy="39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8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B42F-577D-469F-9845-6120CD49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6AE8-36AA-4B6E-8A99-614A080E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13349" cy="4351338"/>
          </a:xfrm>
        </p:spPr>
        <p:txBody>
          <a:bodyPr/>
          <a:lstStyle/>
          <a:p>
            <a:r>
              <a:rPr lang="en-US" dirty="0"/>
              <a:t>Bar() </a:t>
            </a:r>
            <a:r>
              <a:rPr lang="ru-RU" dirty="0"/>
              <a:t>вызывает </a:t>
            </a:r>
            <a:r>
              <a:rPr lang="en-US" dirty="0"/>
              <a:t>Foo()</a:t>
            </a:r>
            <a:endParaRPr lang="ru-RU" dirty="0"/>
          </a:p>
          <a:p>
            <a:r>
              <a:rPr lang="ru-RU" dirty="0"/>
              <a:t>Регистры</a:t>
            </a:r>
          </a:p>
          <a:p>
            <a:pPr lvl="1"/>
            <a:r>
              <a:rPr lang="en-US" dirty="0"/>
              <a:t>SP – Stack Pointer</a:t>
            </a:r>
          </a:p>
          <a:p>
            <a:pPr lvl="1"/>
            <a:r>
              <a:rPr lang="en-US" dirty="0"/>
              <a:t>BP – Base Pointer (</a:t>
            </a:r>
            <a:r>
              <a:rPr lang="ru-RU" dirty="0"/>
              <a:t>указатель на текущий </a:t>
            </a:r>
            <a:r>
              <a:rPr lang="en-US" dirty="0"/>
              <a:t>Stack Frame)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356C2-BE45-421D-AF88-F4913731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E3E7"/>
              </a:clrFrom>
              <a:clrTo>
                <a:srgbClr val="E7E3E7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731100" y="69672"/>
            <a:ext cx="5714596" cy="67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1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4CA78-33CE-440C-8FB6-C5F402A9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программ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DAE4F-05E3-4612-B160-9126C18B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93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6674E92-AAB5-456B-A0AF-77E20477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Компиляция, компоновка, загрузка</a:t>
            </a:r>
            <a:endParaRPr lang="en-US" dirty="0"/>
          </a:p>
        </p:txBody>
      </p:sp>
      <p:sp>
        <p:nvSpPr>
          <p:cNvPr id="4" name="Прямоугольник 39">
            <a:extLst>
              <a:ext uri="{FF2B5EF4-FFF2-40B4-BE49-F238E27FC236}">
                <a16:creationId xmlns:a16="http://schemas.microsoft.com/office/drawing/2014/main" id="{0AA772C4-6C03-4EAD-BCAE-8F2BC4B7DBF0}"/>
              </a:ext>
            </a:extLst>
          </p:cNvPr>
          <p:cNvSpPr/>
          <p:nvPr/>
        </p:nvSpPr>
        <p:spPr>
          <a:xfrm>
            <a:off x="333958" y="2842450"/>
            <a:ext cx="985352" cy="5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5" name="Овал 41">
            <a:extLst>
              <a:ext uri="{FF2B5EF4-FFF2-40B4-BE49-F238E27FC236}">
                <a16:creationId xmlns:a16="http://schemas.microsoft.com/office/drawing/2014/main" id="{3501EFDD-092C-481A-9933-187B810777E0}"/>
              </a:ext>
            </a:extLst>
          </p:cNvPr>
          <p:cNvSpPr/>
          <p:nvPr/>
        </p:nvSpPr>
        <p:spPr>
          <a:xfrm>
            <a:off x="1646145" y="2817721"/>
            <a:ext cx="123169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ru-RU" sz="1200" dirty="0"/>
              <a:t>Компилятор</a:t>
            </a:r>
          </a:p>
        </p:txBody>
      </p:sp>
      <p:cxnSp>
        <p:nvCxnSpPr>
          <p:cNvPr id="6" name="Прямая со стрелкой 43">
            <a:extLst>
              <a:ext uri="{FF2B5EF4-FFF2-40B4-BE49-F238E27FC236}">
                <a16:creationId xmlns:a16="http://schemas.microsoft.com/office/drawing/2014/main" id="{9932F285-F2A8-47A5-BB87-F4BD8CC57895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319310" y="3139192"/>
            <a:ext cx="326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Прямоугольник 47">
            <a:extLst>
              <a:ext uri="{FF2B5EF4-FFF2-40B4-BE49-F238E27FC236}">
                <a16:creationId xmlns:a16="http://schemas.microsoft.com/office/drawing/2014/main" id="{79F0EE7E-2038-4A43-B318-2FB33924BE7B}"/>
              </a:ext>
            </a:extLst>
          </p:cNvPr>
          <p:cNvSpPr/>
          <p:nvPr/>
        </p:nvSpPr>
        <p:spPr>
          <a:xfrm>
            <a:off x="3257034" y="2338768"/>
            <a:ext cx="985352" cy="5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Объектный модуль 1</a:t>
            </a:r>
          </a:p>
        </p:txBody>
      </p:sp>
      <p:sp>
        <p:nvSpPr>
          <p:cNvPr id="8" name="Прямоугольник 48">
            <a:extLst>
              <a:ext uri="{FF2B5EF4-FFF2-40B4-BE49-F238E27FC236}">
                <a16:creationId xmlns:a16="http://schemas.microsoft.com/office/drawing/2014/main" id="{31957063-C793-44D7-BEA5-2F7C7A763993}"/>
              </a:ext>
            </a:extLst>
          </p:cNvPr>
          <p:cNvSpPr/>
          <p:nvPr/>
        </p:nvSpPr>
        <p:spPr>
          <a:xfrm>
            <a:off x="3265242" y="3317522"/>
            <a:ext cx="985352" cy="5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Объектный модуль 2</a:t>
            </a:r>
          </a:p>
        </p:txBody>
      </p:sp>
      <p:sp>
        <p:nvSpPr>
          <p:cNvPr id="9" name="Овал 50">
            <a:extLst>
              <a:ext uri="{FF2B5EF4-FFF2-40B4-BE49-F238E27FC236}">
                <a16:creationId xmlns:a16="http://schemas.microsoft.com/office/drawing/2014/main" id="{AE2BA1A8-2D1B-4C1B-B798-D019299B3084}"/>
              </a:ext>
            </a:extLst>
          </p:cNvPr>
          <p:cNvSpPr/>
          <p:nvPr/>
        </p:nvSpPr>
        <p:spPr>
          <a:xfrm>
            <a:off x="4667240" y="2842450"/>
            <a:ext cx="142876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ru-RU" sz="1200" dirty="0"/>
              <a:t>Компоновщик</a:t>
            </a:r>
          </a:p>
        </p:txBody>
      </p:sp>
      <p:sp>
        <p:nvSpPr>
          <p:cNvPr id="10" name="Блок-схема: магнитный диск 51">
            <a:extLst>
              <a:ext uri="{FF2B5EF4-FFF2-40B4-BE49-F238E27FC236}">
                <a16:creationId xmlns:a16="http://schemas.microsoft.com/office/drawing/2014/main" id="{945E9049-6D42-4A1F-B084-B8E6C62B3021}"/>
              </a:ext>
            </a:extLst>
          </p:cNvPr>
          <p:cNvSpPr/>
          <p:nvPr/>
        </p:nvSpPr>
        <p:spPr>
          <a:xfrm>
            <a:off x="4864310" y="3960596"/>
            <a:ext cx="1034619" cy="6924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Статическая библиотека</a:t>
            </a:r>
          </a:p>
        </p:txBody>
      </p:sp>
      <p:cxnSp>
        <p:nvCxnSpPr>
          <p:cNvPr id="11" name="Прямая со стрелкой 53">
            <a:extLst>
              <a:ext uri="{FF2B5EF4-FFF2-40B4-BE49-F238E27FC236}">
                <a16:creationId xmlns:a16="http://schemas.microsoft.com/office/drawing/2014/main" id="{4B9B8509-6469-4C5E-9E6D-1F67A562ED5A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flipV="1">
            <a:off x="2697458" y="2635510"/>
            <a:ext cx="559576" cy="27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Прямая со стрелкой 56">
            <a:extLst>
              <a:ext uri="{FF2B5EF4-FFF2-40B4-BE49-F238E27FC236}">
                <a16:creationId xmlns:a16="http://schemas.microsoft.com/office/drawing/2014/main" id="{E444EAF3-3178-48A8-904F-2173AEA6AEA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697458" y="3366506"/>
            <a:ext cx="567784" cy="247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Прямая со стрелкой 58">
            <a:extLst>
              <a:ext uri="{FF2B5EF4-FFF2-40B4-BE49-F238E27FC236}">
                <a16:creationId xmlns:a16="http://schemas.microsoft.com/office/drawing/2014/main" id="{4FC0C66B-5161-424A-A482-C7C6594132B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242386" y="2635510"/>
            <a:ext cx="634091" cy="3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60">
            <a:extLst>
              <a:ext uri="{FF2B5EF4-FFF2-40B4-BE49-F238E27FC236}">
                <a16:creationId xmlns:a16="http://schemas.microsoft.com/office/drawing/2014/main" id="{3D788696-65F2-41F0-BB30-24DE9FFD19B9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4250594" y="3391235"/>
            <a:ext cx="625883" cy="223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Прямая со стрелкой 62">
            <a:extLst>
              <a:ext uri="{FF2B5EF4-FFF2-40B4-BE49-F238E27FC236}">
                <a16:creationId xmlns:a16="http://schemas.microsoft.com/office/drawing/2014/main" id="{11A41AC2-F12D-4774-BEF6-FE465DC5DE1D}"/>
              </a:ext>
            </a:extLst>
          </p:cNvPr>
          <p:cNvCxnSpPr>
            <a:cxnSpLocks/>
            <a:stCxn id="10" idx="1"/>
            <a:endCxn id="9" idx="4"/>
          </p:cNvCxnSpPr>
          <p:nvPr/>
        </p:nvCxnSpPr>
        <p:spPr>
          <a:xfrm flipV="1">
            <a:off x="5381620" y="3485392"/>
            <a:ext cx="0" cy="475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Прямоугольник 82">
            <a:extLst>
              <a:ext uri="{FF2B5EF4-FFF2-40B4-BE49-F238E27FC236}">
                <a16:creationId xmlns:a16="http://schemas.microsoft.com/office/drawing/2014/main" id="{E0D41E99-1C3A-4BC3-B0A2-8225018DCFC3}"/>
              </a:ext>
            </a:extLst>
          </p:cNvPr>
          <p:cNvSpPr/>
          <p:nvPr/>
        </p:nvSpPr>
        <p:spPr>
          <a:xfrm>
            <a:off x="6796579" y="2867179"/>
            <a:ext cx="1071570" cy="5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Исполнимый модуль</a:t>
            </a:r>
          </a:p>
        </p:txBody>
      </p:sp>
      <p:sp>
        <p:nvSpPr>
          <p:cNvPr id="17" name="Овал 86">
            <a:extLst>
              <a:ext uri="{FF2B5EF4-FFF2-40B4-BE49-F238E27FC236}">
                <a16:creationId xmlns:a16="http://schemas.microsoft.com/office/drawing/2014/main" id="{2FE8D71B-DFB6-4C1F-9647-F60F6CF5E5FF}"/>
              </a:ext>
            </a:extLst>
          </p:cNvPr>
          <p:cNvSpPr/>
          <p:nvPr/>
        </p:nvSpPr>
        <p:spPr>
          <a:xfrm>
            <a:off x="8780204" y="2842450"/>
            <a:ext cx="1428760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ru-RU" sz="1200" dirty="0"/>
              <a:t>Загрузчик</a:t>
            </a:r>
          </a:p>
        </p:txBody>
      </p:sp>
      <p:sp>
        <p:nvSpPr>
          <p:cNvPr id="18" name="Блок-схема: перфолента 87">
            <a:extLst>
              <a:ext uri="{FF2B5EF4-FFF2-40B4-BE49-F238E27FC236}">
                <a16:creationId xmlns:a16="http://schemas.microsoft.com/office/drawing/2014/main" id="{9C6D8650-5FEF-4D11-805A-892333ACA826}"/>
              </a:ext>
            </a:extLst>
          </p:cNvPr>
          <p:cNvSpPr/>
          <p:nvPr/>
        </p:nvSpPr>
        <p:spPr>
          <a:xfrm>
            <a:off x="10959062" y="2020913"/>
            <a:ext cx="981775" cy="2286016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Процесс в памяти</a:t>
            </a:r>
          </a:p>
        </p:txBody>
      </p:sp>
      <p:cxnSp>
        <p:nvCxnSpPr>
          <p:cNvPr id="19" name="Прямая со стрелкой 89">
            <a:extLst>
              <a:ext uri="{FF2B5EF4-FFF2-40B4-BE49-F238E27FC236}">
                <a16:creationId xmlns:a16="http://schemas.microsoft.com/office/drawing/2014/main" id="{682356F9-570A-4450-B441-5044C689948A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>
            <a:off x="6096000" y="3163921"/>
            <a:ext cx="700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Прямая со стрелкой 91">
            <a:extLst>
              <a:ext uri="{FF2B5EF4-FFF2-40B4-BE49-F238E27FC236}">
                <a16:creationId xmlns:a16="http://schemas.microsoft.com/office/drawing/2014/main" id="{1E987298-2137-4CA0-8581-E853895F449D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7868149" y="3163921"/>
            <a:ext cx="9120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Прямая со стрелкой 97">
            <a:extLst>
              <a:ext uri="{FF2B5EF4-FFF2-40B4-BE49-F238E27FC236}">
                <a16:creationId xmlns:a16="http://schemas.microsoft.com/office/drawing/2014/main" id="{05EDF223-DC38-4836-9366-B4FAE0F76F43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10208964" y="3163921"/>
            <a:ext cx="750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Прямая со стрелкой 62">
            <a:extLst>
              <a:ext uri="{FF2B5EF4-FFF2-40B4-BE49-F238E27FC236}">
                <a16:creationId xmlns:a16="http://schemas.microsoft.com/office/drawing/2014/main" id="{C9CA128C-5C08-4804-9D99-E63C955C39D5}"/>
              </a:ext>
            </a:extLst>
          </p:cNvPr>
          <p:cNvCxnSpPr>
            <a:cxnSpLocks/>
            <a:stCxn id="70" idx="1"/>
            <a:endCxn id="17" idx="4"/>
          </p:cNvCxnSpPr>
          <p:nvPr/>
        </p:nvCxnSpPr>
        <p:spPr>
          <a:xfrm flipV="1">
            <a:off x="9494584" y="3485392"/>
            <a:ext cx="0" cy="475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Блок-схема: магнитный диск 51">
            <a:extLst>
              <a:ext uri="{FF2B5EF4-FFF2-40B4-BE49-F238E27FC236}">
                <a16:creationId xmlns:a16="http://schemas.microsoft.com/office/drawing/2014/main" id="{E71444D6-5391-444C-AA2B-121F235C048E}"/>
              </a:ext>
            </a:extLst>
          </p:cNvPr>
          <p:cNvSpPr/>
          <p:nvPr/>
        </p:nvSpPr>
        <p:spPr>
          <a:xfrm>
            <a:off x="8879334" y="3960596"/>
            <a:ext cx="1230499" cy="6924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Динамическая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2551777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0D8A-147D-40FD-AD5E-02679F3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и внешние зависимости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31EAC-48EE-4596-A3A1-336FFFEE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99" y="1903820"/>
            <a:ext cx="3676006" cy="21698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math.h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sqrt(4);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 %e"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9CD4D-E790-436E-B0C4-96F608B98033}"/>
              </a:ext>
            </a:extLst>
          </p:cNvPr>
          <p:cNvSpPr/>
          <p:nvPr/>
        </p:nvSpPr>
        <p:spPr>
          <a:xfrm>
            <a:off x="6578599" y="2336800"/>
            <a:ext cx="285326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math.lib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4F697-2923-4BB5-BC78-563A653D8C0D}"/>
              </a:ext>
            </a:extLst>
          </p:cNvPr>
          <p:cNvSpPr/>
          <p:nvPr/>
        </p:nvSpPr>
        <p:spPr>
          <a:xfrm>
            <a:off x="5604933" y="4605866"/>
            <a:ext cx="29548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stdio.lib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A9987-16F3-4147-B05B-5EE6AF299C7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79800" y="2794000"/>
            <a:ext cx="3098799" cy="39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D00DF9-2999-4C6C-B040-F77C2BD87DE1}"/>
              </a:ext>
            </a:extLst>
          </p:cNvPr>
          <p:cNvCxnSpPr>
            <a:endCxn id="6" idx="1"/>
          </p:cNvCxnSpPr>
          <p:nvPr/>
        </p:nvCxnSpPr>
        <p:spPr>
          <a:xfrm>
            <a:off x="1930400" y="3793067"/>
            <a:ext cx="3674533" cy="126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8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3406-E1B4-4229-9902-1C3660BE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linking</a:t>
            </a:r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511C67CB-78E4-4B0E-95EC-2C93464123F0}"/>
              </a:ext>
            </a:extLst>
          </p:cNvPr>
          <p:cNvSpPr/>
          <p:nvPr/>
        </p:nvSpPr>
        <p:spPr>
          <a:xfrm>
            <a:off x="1940698" y="2750510"/>
            <a:ext cx="1089735" cy="55200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91460-8569-4066-AE5B-B49FEFBB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48" y="5380525"/>
            <a:ext cx="885825" cy="704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B2C598-0F71-48B6-95ED-CEEFA8F6B5AD}"/>
              </a:ext>
            </a:extLst>
          </p:cNvPr>
          <p:cNvSpPr/>
          <p:nvPr/>
        </p:nvSpPr>
        <p:spPr>
          <a:xfrm>
            <a:off x="3432443" y="1787594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C3697-B4A6-4F53-85A4-DDD77A62030E}"/>
              </a:ext>
            </a:extLst>
          </p:cNvPr>
          <p:cNvSpPr/>
          <p:nvPr/>
        </p:nvSpPr>
        <p:spPr>
          <a:xfrm>
            <a:off x="2012127" y="1790851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Main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program</a:t>
            </a:r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7CFD359-0E9F-49AA-86A3-B431CC22C5D4}"/>
              </a:ext>
            </a:extLst>
          </p:cNvPr>
          <p:cNvSpPr/>
          <p:nvPr/>
        </p:nvSpPr>
        <p:spPr>
          <a:xfrm>
            <a:off x="3361014" y="2750510"/>
            <a:ext cx="1089735" cy="55200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71E733-0AED-4BA1-A5EE-378BD70D98A0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2485566" y="2399103"/>
            <a:ext cx="0" cy="35140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47A69-C45A-4A98-A96C-1BFBCBB676C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905882" y="2395846"/>
            <a:ext cx="0" cy="354664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A6272D-C5D7-4137-A318-A3673EE802AA}"/>
              </a:ext>
            </a:extLst>
          </p:cNvPr>
          <p:cNvSpPr/>
          <p:nvPr/>
        </p:nvSpPr>
        <p:spPr>
          <a:xfrm>
            <a:off x="2012127" y="3656845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*.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obj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D752E-077D-41A0-9EF2-B53CA317234C}"/>
              </a:ext>
            </a:extLst>
          </p:cNvPr>
          <p:cNvSpPr/>
          <p:nvPr/>
        </p:nvSpPr>
        <p:spPr>
          <a:xfrm>
            <a:off x="3432442" y="3656845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*.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obj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/ *.lib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A41F9-7894-4411-BB0A-26EEC092DEF0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2485566" y="3302515"/>
            <a:ext cx="0" cy="35433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E69A82-EF1F-49E6-98D3-F22E1BEF061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905881" y="3302515"/>
            <a:ext cx="1" cy="35433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ounded Rectangle 41">
            <a:extLst>
              <a:ext uri="{FF2B5EF4-FFF2-40B4-BE49-F238E27FC236}">
                <a16:creationId xmlns:a16="http://schemas.microsoft.com/office/drawing/2014/main" id="{0109466F-0B48-4D81-BBB8-133CFC82E3E2}"/>
              </a:ext>
            </a:extLst>
          </p:cNvPr>
          <p:cNvSpPr/>
          <p:nvPr/>
        </p:nvSpPr>
        <p:spPr>
          <a:xfrm>
            <a:off x="2621542" y="4546808"/>
            <a:ext cx="1089735" cy="55200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Linker</a:t>
            </a:r>
          </a:p>
        </p:txBody>
      </p:sp>
      <p:cxnSp>
        <p:nvCxnSpPr>
          <p:cNvPr id="15" name="Straight Arrow Connector 43">
            <a:extLst>
              <a:ext uri="{FF2B5EF4-FFF2-40B4-BE49-F238E27FC236}">
                <a16:creationId xmlns:a16="http://schemas.microsoft.com/office/drawing/2014/main" id="{38145670-93C5-486D-AA9C-564940C9C55A}"/>
              </a:ext>
            </a:extLst>
          </p:cNvPr>
          <p:cNvCxnSpPr>
            <a:stCxn id="10" idx="2"/>
            <a:endCxn id="14" idx="1"/>
          </p:cNvCxnSpPr>
          <p:nvPr/>
        </p:nvCxnSpPr>
        <p:spPr>
          <a:xfrm rot="16200000" flipH="1">
            <a:off x="2274697" y="4475966"/>
            <a:ext cx="557714" cy="135976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45">
            <a:extLst>
              <a:ext uri="{FF2B5EF4-FFF2-40B4-BE49-F238E27FC236}">
                <a16:creationId xmlns:a16="http://schemas.microsoft.com/office/drawing/2014/main" id="{AFF32F18-6BD2-45BC-9DEF-85FF19201846}"/>
              </a:ext>
            </a:extLst>
          </p:cNvPr>
          <p:cNvCxnSpPr>
            <a:stCxn id="11" idx="2"/>
            <a:endCxn id="14" idx="3"/>
          </p:cNvCxnSpPr>
          <p:nvPr/>
        </p:nvCxnSpPr>
        <p:spPr>
          <a:xfrm rot="5400000">
            <a:off x="3529722" y="4446652"/>
            <a:ext cx="557714" cy="194604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484C7C-EAEA-4971-80C9-847AC933FEBF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3166410" y="5098813"/>
            <a:ext cx="7951" cy="28171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Rounded Rectangle 54">
            <a:extLst>
              <a:ext uri="{FF2B5EF4-FFF2-40B4-BE49-F238E27FC236}">
                <a16:creationId xmlns:a16="http://schemas.microsoft.com/office/drawing/2014/main" id="{C2D66512-9748-42BE-92BD-ABCA329F67EA}"/>
              </a:ext>
            </a:extLst>
          </p:cNvPr>
          <p:cNvSpPr/>
          <p:nvPr/>
        </p:nvSpPr>
        <p:spPr>
          <a:xfrm>
            <a:off x="7103515" y="2750510"/>
            <a:ext cx="1089735" cy="55200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 + Linker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BF1A8-1193-436A-ACC5-FED53FE36892}"/>
              </a:ext>
            </a:extLst>
          </p:cNvPr>
          <p:cNvSpPr/>
          <p:nvPr/>
        </p:nvSpPr>
        <p:spPr>
          <a:xfrm>
            <a:off x="8595260" y="1787594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8DEC56-42CA-4A05-AAAA-52D06F586E9B}"/>
              </a:ext>
            </a:extLst>
          </p:cNvPr>
          <p:cNvSpPr/>
          <p:nvPr/>
        </p:nvSpPr>
        <p:spPr>
          <a:xfrm>
            <a:off x="7174944" y="1790851"/>
            <a:ext cx="946878" cy="60825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Main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program</a:t>
            </a:r>
          </a:p>
        </p:txBody>
      </p:sp>
      <p:sp>
        <p:nvSpPr>
          <p:cNvPr id="21" name="Rounded Rectangle 57">
            <a:extLst>
              <a:ext uri="{FF2B5EF4-FFF2-40B4-BE49-F238E27FC236}">
                <a16:creationId xmlns:a16="http://schemas.microsoft.com/office/drawing/2014/main" id="{4A5E193B-E1AA-4428-8D10-14A2283838A5}"/>
              </a:ext>
            </a:extLst>
          </p:cNvPr>
          <p:cNvSpPr/>
          <p:nvPr/>
        </p:nvSpPr>
        <p:spPr>
          <a:xfrm>
            <a:off x="8523831" y="2750510"/>
            <a:ext cx="1089735" cy="552005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 + Linker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2DAC4C-1122-4633-9DB8-B6B83C3BD977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7648383" y="2399103"/>
            <a:ext cx="0" cy="35140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1A7EF9-AE9A-4327-A39B-494EAF36429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9068699" y="2395846"/>
            <a:ext cx="0" cy="354664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D8FDDEB-C9E5-4F4A-9DD9-20BAC534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69" y="3653922"/>
            <a:ext cx="885825" cy="7048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5BE813-4ADE-408A-ADCC-110C752F1B4D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7648382" y="3302515"/>
            <a:ext cx="1" cy="35140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EAEBAC-0883-422A-A086-55B42D05A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06" y="3635155"/>
            <a:ext cx="742384" cy="74238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843B1-CB3F-4EBC-AFD6-AED9305E14FC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flipH="1">
            <a:off x="9068698" y="3302515"/>
            <a:ext cx="1" cy="33264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DF344-CEFF-4403-A1CE-B3ABF041A091}"/>
              </a:ext>
            </a:extLst>
          </p:cNvPr>
          <p:cNvSpPr/>
          <p:nvPr/>
        </p:nvSpPr>
        <p:spPr>
          <a:xfrm>
            <a:off x="7299870" y="4772607"/>
            <a:ext cx="2242268" cy="1544056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Process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A7EC65-7B3A-438E-9131-4F11D09E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75" y="4887244"/>
            <a:ext cx="470520" cy="3743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906A4F-C0A4-43FC-8CFB-00D53346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12" y="4990566"/>
            <a:ext cx="565268" cy="5652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F13F3CC-C878-45D1-9839-9B2CA47C9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45" y="4990566"/>
            <a:ext cx="565268" cy="5652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205416-DD46-4752-BF59-9293F3CB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71" y="5675471"/>
            <a:ext cx="565268" cy="5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10A1-B84B-4766-8FD7-EA2C2953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  <a:r>
              <a:rPr lang="ru-RU" dirty="0"/>
              <a:t>:</a:t>
            </a:r>
            <a:r>
              <a:rPr lang="en-US" dirty="0"/>
              <a:t> Explicit and Implicit variants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C2B9C-F8A2-492E-B4D7-055424813324}"/>
              </a:ext>
            </a:extLst>
          </p:cNvPr>
          <p:cNvSpPr/>
          <p:nvPr/>
        </p:nvSpPr>
        <p:spPr>
          <a:xfrm>
            <a:off x="713467" y="1690688"/>
            <a:ext cx="3697356" cy="3196424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SomeDLL.dll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52D64-9597-4379-AC81-91D509CB0FCA}"/>
              </a:ext>
            </a:extLst>
          </p:cNvPr>
          <p:cNvSpPr/>
          <p:nvPr/>
        </p:nvSpPr>
        <p:spPr>
          <a:xfrm>
            <a:off x="832736" y="2811822"/>
            <a:ext cx="1637107" cy="1956020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00910-49C0-4923-96FE-CDDD0CC4BB8C}"/>
              </a:ext>
            </a:extLst>
          </p:cNvPr>
          <p:cNvSpPr txBox="1"/>
          <p:nvPr/>
        </p:nvSpPr>
        <p:spPr>
          <a:xfrm>
            <a:off x="785445" y="2655298"/>
            <a:ext cx="1067921" cy="276999"/>
          </a:xfrm>
          <a:prstGeom prst="rect">
            <a:avLst/>
          </a:prstGeom>
          <a:gradFill rotWithShape="1">
            <a:gsLst>
              <a:gs pos="0">
                <a:srgbClr val="A3C644">
                  <a:tint val="50000"/>
                  <a:satMod val="300000"/>
                </a:srgbClr>
              </a:gs>
              <a:gs pos="35000">
                <a:srgbClr val="A3C644">
                  <a:tint val="37000"/>
                  <a:satMod val="300000"/>
                </a:srgbClr>
              </a:gs>
              <a:gs pos="100000">
                <a:srgbClr val="A3C64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Code section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F76D3E-6AC9-4F1B-9073-CF532F6DA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53156"/>
              </p:ext>
            </p:extLst>
          </p:nvPr>
        </p:nvGraphicFramePr>
        <p:xfrm>
          <a:off x="2594576" y="1944481"/>
          <a:ext cx="1660571" cy="1005840"/>
        </p:xfrm>
        <a:graphic>
          <a:graphicData uri="http://schemas.openxmlformats.org/drawingml/2006/table">
            <a:tbl>
              <a:tblPr/>
              <a:tblGrid>
                <a:gridCol w="875644">
                  <a:extLst>
                    <a:ext uri="{9D8B030D-6E8A-4147-A177-3AD203B41FA5}">
                      <a16:colId xmlns:a16="http://schemas.microsoft.com/office/drawing/2014/main" val="4174409717"/>
                    </a:ext>
                  </a:extLst>
                </a:gridCol>
                <a:gridCol w="784927">
                  <a:extLst>
                    <a:ext uri="{9D8B030D-6E8A-4147-A177-3AD203B41FA5}">
                      <a16:colId xmlns:a16="http://schemas.microsoft.com/office/drawing/2014/main" val="18129214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 err="1"/>
                        <a:t>GetGlobal</a:t>
                      </a:r>
                      <a:endParaRPr lang="en-US" sz="105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0x6F751A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418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 err="1"/>
                        <a:t>GetCheck</a:t>
                      </a:r>
                      <a:endParaRPr lang="en-US" sz="105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0x93476F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513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Clear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0x15FAB5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102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5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885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A9FF9E-9CFC-4947-A30A-B407F822B80F}"/>
              </a:ext>
            </a:extLst>
          </p:cNvPr>
          <p:cNvSpPr txBox="1"/>
          <p:nvPr/>
        </p:nvSpPr>
        <p:spPr>
          <a:xfrm>
            <a:off x="3378167" y="1690688"/>
            <a:ext cx="1032655" cy="276999"/>
          </a:xfrm>
          <a:prstGeom prst="rect">
            <a:avLst/>
          </a:prstGeom>
          <a:gradFill rotWithShape="1">
            <a:gsLst>
              <a:gs pos="0">
                <a:srgbClr val="A3C644">
                  <a:tint val="50000"/>
                  <a:satMod val="300000"/>
                </a:srgbClr>
              </a:gs>
              <a:gs pos="35000">
                <a:srgbClr val="A3C644">
                  <a:tint val="37000"/>
                  <a:satMod val="300000"/>
                </a:srgbClr>
              </a:gs>
              <a:gs pos="100000">
                <a:srgbClr val="A3C64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Export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A602D-4822-4E23-9274-7D886D308428}"/>
              </a:ext>
            </a:extLst>
          </p:cNvPr>
          <p:cNvSpPr/>
          <p:nvPr/>
        </p:nvSpPr>
        <p:spPr>
          <a:xfrm>
            <a:off x="1037782" y="3288900"/>
            <a:ext cx="728283" cy="329522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A5104-DC50-4F19-B760-864E329D99C4}"/>
              </a:ext>
            </a:extLst>
          </p:cNvPr>
          <p:cNvGrpSpPr/>
          <p:nvPr/>
        </p:nvGrpSpPr>
        <p:grpSpPr>
          <a:xfrm>
            <a:off x="1757973" y="2099722"/>
            <a:ext cx="836603" cy="1327677"/>
            <a:chOff x="6651653" y="2532224"/>
            <a:chExt cx="836603" cy="132767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4FA9B5-C9A7-4B06-8CDE-C0122C432B25}"/>
                </a:ext>
              </a:extLst>
            </p:cNvPr>
            <p:cNvCxnSpPr/>
            <p:nvPr/>
          </p:nvCxnSpPr>
          <p:spPr>
            <a:xfrm flipH="1" flipV="1">
              <a:off x="7026657" y="2532224"/>
              <a:ext cx="461599" cy="0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432728-F857-490A-9AD4-4BFFFA230CC9}"/>
                </a:ext>
              </a:extLst>
            </p:cNvPr>
            <p:cNvCxnSpPr/>
            <p:nvPr/>
          </p:nvCxnSpPr>
          <p:spPr>
            <a:xfrm>
              <a:off x="7026657" y="2532225"/>
              <a:ext cx="0" cy="1327676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51A768-6C52-4B4F-BE62-2F860616F433}"/>
                </a:ext>
              </a:extLst>
            </p:cNvPr>
            <p:cNvCxnSpPr/>
            <p:nvPr/>
          </p:nvCxnSpPr>
          <p:spPr>
            <a:xfrm flipH="1">
              <a:off x="6651653" y="3859901"/>
              <a:ext cx="37283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289EA38-5225-4D37-80B4-34245760D6A6}"/>
              </a:ext>
            </a:extLst>
          </p:cNvPr>
          <p:cNvSpPr/>
          <p:nvPr/>
        </p:nvSpPr>
        <p:spPr>
          <a:xfrm>
            <a:off x="1516549" y="3997611"/>
            <a:ext cx="554619" cy="275129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070208-F1BA-4A40-908E-CC07C0E04875}"/>
              </a:ext>
            </a:extLst>
          </p:cNvPr>
          <p:cNvGrpSpPr/>
          <p:nvPr/>
        </p:nvGrpSpPr>
        <p:grpSpPr>
          <a:xfrm>
            <a:off x="2071168" y="2290746"/>
            <a:ext cx="521233" cy="1826754"/>
            <a:chOff x="6651653" y="2532224"/>
            <a:chExt cx="836603" cy="13276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BAA93D-1660-4674-AEAD-5A92E423739D}"/>
                </a:ext>
              </a:extLst>
            </p:cNvPr>
            <p:cNvCxnSpPr/>
            <p:nvPr/>
          </p:nvCxnSpPr>
          <p:spPr>
            <a:xfrm flipH="1" flipV="1">
              <a:off x="7026657" y="2532224"/>
              <a:ext cx="461599" cy="0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1B1296-7612-4CE1-962A-881E95162D10}"/>
                </a:ext>
              </a:extLst>
            </p:cNvPr>
            <p:cNvCxnSpPr/>
            <p:nvPr/>
          </p:nvCxnSpPr>
          <p:spPr>
            <a:xfrm>
              <a:off x="7026657" y="2532225"/>
              <a:ext cx="0" cy="1327676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E474AD-EC62-4997-80D7-536A7F90D11E}"/>
                </a:ext>
              </a:extLst>
            </p:cNvPr>
            <p:cNvCxnSpPr/>
            <p:nvPr/>
          </p:nvCxnSpPr>
          <p:spPr>
            <a:xfrm flipH="1">
              <a:off x="6651653" y="3859901"/>
              <a:ext cx="37283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7A64686-C5E7-4587-AD1B-6526B122C4EF}"/>
              </a:ext>
            </a:extLst>
          </p:cNvPr>
          <p:cNvSpPr/>
          <p:nvPr/>
        </p:nvSpPr>
        <p:spPr>
          <a:xfrm>
            <a:off x="6684477" y="1690688"/>
            <a:ext cx="4794056" cy="1653379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C870606-02D3-4419-8004-CA183B28E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94607"/>
              </p:ext>
            </p:extLst>
          </p:nvPr>
        </p:nvGraphicFramePr>
        <p:xfrm>
          <a:off x="6841349" y="1802701"/>
          <a:ext cx="1660571" cy="1143000"/>
        </p:xfrm>
        <a:graphic>
          <a:graphicData uri="http://schemas.openxmlformats.org/drawingml/2006/table">
            <a:tbl>
              <a:tblPr/>
              <a:tblGrid>
                <a:gridCol w="875644">
                  <a:extLst>
                    <a:ext uri="{9D8B030D-6E8A-4147-A177-3AD203B41FA5}">
                      <a16:colId xmlns:a16="http://schemas.microsoft.com/office/drawing/2014/main" val="4174409717"/>
                    </a:ext>
                  </a:extLst>
                </a:gridCol>
                <a:gridCol w="784927">
                  <a:extLst>
                    <a:ext uri="{9D8B030D-6E8A-4147-A177-3AD203B41FA5}">
                      <a16:colId xmlns:a16="http://schemas.microsoft.com/office/drawing/2014/main" val="1812921462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SomeDLL.dll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1735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900" dirty="0"/>
                        <a:t>?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GetGlobal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418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900" dirty="0"/>
                        <a:t>?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Clear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51346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900" dirty="0"/>
                        <a:t>Kernel32.dll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102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9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88559"/>
                  </a:ext>
                </a:extLst>
              </a:tr>
            </a:tbl>
          </a:graphicData>
        </a:graphic>
      </p:graphicFrame>
      <p:sp>
        <p:nvSpPr>
          <p:cNvPr id="20" name="Rectangle 2">
            <a:extLst>
              <a:ext uri="{FF2B5EF4-FFF2-40B4-BE49-F238E27FC236}">
                <a16:creationId xmlns:a16="http://schemas.microsoft.com/office/drawing/2014/main" id="{EF445A9E-B0FC-4AD6-8929-0CB2C355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16" y="2077969"/>
            <a:ext cx="203132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FCB4BF3-A85B-479C-9E51-29A9AEFA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351" y="4172862"/>
            <a:ext cx="5961888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GetGlobalProc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)();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GetGlobalProc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pGetGlobal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HMODULE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en-US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LoadLibrary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L"SomeDLL.dll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pGetGlobal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GetGlobalProc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GetProcAddress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myDll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GetGlobal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pGetGlobal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9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2E912-CBCC-4C78-9935-2AE0DB8F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вопросы линковки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A5E418-715F-437F-955D-F3B9982E3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17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2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E337-74A9-48CB-BDB7-1FC8198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Первые «программы»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EB3AE2-F298-44C6-8780-C38F6DFE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7133" cy="4351338"/>
          </a:xfrm>
        </p:spPr>
        <p:txBody>
          <a:bodyPr/>
          <a:lstStyle/>
          <a:p>
            <a:r>
              <a:rPr lang="ru-RU" dirty="0"/>
              <a:t>Жаккардовый ткацкий станок</a:t>
            </a:r>
          </a:p>
          <a:p>
            <a:pPr lvl="1"/>
            <a:r>
              <a:rPr lang="ru-RU" dirty="0"/>
              <a:t>Отверстия на перфокарте задавали узор </a:t>
            </a:r>
          </a:p>
          <a:p>
            <a:pPr lvl="2"/>
            <a:r>
              <a:rPr lang="ru-RU" dirty="0"/>
              <a:t>Нить поднята </a:t>
            </a:r>
            <a:r>
              <a:rPr lang="en-US" dirty="0"/>
              <a:t>/ </a:t>
            </a:r>
            <a:r>
              <a:rPr lang="ru-RU" dirty="0"/>
              <a:t>не поднята</a:t>
            </a:r>
          </a:p>
          <a:p>
            <a:endParaRPr lang="ru-RU" dirty="0"/>
          </a:p>
          <a:p>
            <a:r>
              <a:rPr lang="en-US" dirty="0"/>
              <a:t>ENIAC</a:t>
            </a:r>
          </a:p>
          <a:p>
            <a:pPr lvl="1"/>
            <a:r>
              <a:rPr lang="ru-RU" dirty="0"/>
              <a:t>Коммутационная панель</a:t>
            </a:r>
          </a:p>
          <a:p>
            <a:pPr lvl="2"/>
            <a:r>
              <a:rPr lang="ru-RU" dirty="0"/>
              <a:t>Каждая </a:t>
            </a:r>
            <a:r>
              <a:rPr lang="ru-RU" dirty="0" err="1"/>
              <a:t>перекоммутация</a:t>
            </a:r>
            <a:r>
              <a:rPr lang="ru-RU" dirty="0"/>
              <a:t> == новый компьютер с «вшитой» программой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84C13-3E90-4549-A37B-CC3B3B11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22" y="970561"/>
            <a:ext cx="3008211" cy="4012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BC31E-D207-414B-9EB5-75958378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21" y="3429000"/>
            <a:ext cx="4065029" cy="31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2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8D6F-339D-4F45-A41E-D7159A1C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naming: Decorated Names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DB10D-B862-4362-A671-4152EB7F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3" y="1939189"/>
            <a:ext cx="5907386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declspec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dllexport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GetGlobal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dllexport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step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0EDF6-72A7-46A7-AA6C-0A9545DFEBDF}"/>
              </a:ext>
            </a:extLst>
          </p:cNvPr>
          <p:cNvSpPr/>
          <p:nvPr/>
        </p:nvSpPr>
        <p:spPr>
          <a:xfrm>
            <a:off x="1297609" y="6113219"/>
            <a:ext cx="205857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Decorated Names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57021-1292-4EDB-827F-0B135E7906C2}"/>
              </a:ext>
            </a:extLst>
          </p:cNvPr>
          <p:cNvSpPr/>
          <p:nvPr/>
        </p:nvSpPr>
        <p:spPr>
          <a:xfrm>
            <a:off x="6986649" y="2362662"/>
            <a:ext cx="4233808" cy="9541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ordinal hint RVA      	name</a:t>
            </a:r>
          </a:p>
          <a:p>
            <a:endParaRPr lang="en-US" sz="1400" dirty="0"/>
          </a:p>
          <a:p>
            <a:r>
              <a:rPr lang="en-US" sz="1400" dirty="0"/>
              <a:t>       1    0 00001010 	</a:t>
            </a:r>
            <a:r>
              <a:rPr lang="en-US" sz="1400" b="1" dirty="0"/>
              <a:t>?</a:t>
            </a:r>
            <a:r>
              <a:rPr lang="en-US" sz="1400" b="1" dirty="0" err="1"/>
              <a:t>GetGlobal</a:t>
            </a:r>
            <a:r>
              <a:rPr lang="en-US" sz="1400" b="1" dirty="0"/>
              <a:t>@@YAHH@Z</a:t>
            </a:r>
          </a:p>
          <a:p>
            <a:r>
              <a:rPr lang="en-US" sz="1400" dirty="0"/>
              <a:t>       2    1 00001010 	</a:t>
            </a:r>
            <a:r>
              <a:rPr lang="en-US" sz="1400" b="1" dirty="0"/>
              <a:t>?</a:t>
            </a:r>
            <a:r>
              <a:rPr lang="en-US" sz="1400" b="1" dirty="0" err="1"/>
              <a:t>GetGlobal</a:t>
            </a:r>
            <a:r>
              <a:rPr lang="en-US" sz="1400" b="1" dirty="0"/>
              <a:t>@@YAHXZ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506803-FCC5-4B6A-8685-2A7FFB05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3" y="4036241"/>
            <a:ext cx="5907386" cy="83099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declspec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dllexport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GetGlobal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dllexport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GetGlobal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step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3A864-EEFB-4181-90E1-42CACFDE5BED}"/>
              </a:ext>
            </a:extLst>
          </p:cNvPr>
          <p:cNvSpPr/>
          <p:nvPr/>
        </p:nvSpPr>
        <p:spPr>
          <a:xfrm>
            <a:off x="6986649" y="4615595"/>
            <a:ext cx="4233808" cy="9541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ordinal hint RVA      	name</a:t>
            </a:r>
          </a:p>
          <a:p>
            <a:endParaRPr lang="en-US" sz="1400" dirty="0"/>
          </a:p>
          <a:p>
            <a:r>
              <a:rPr lang="en-US" sz="1400" dirty="0"/>
              <a:t>       1    0 00001010 	</a:t>
            </a:r>
            <a:r>
              <a:rPr lang="en-US" sz="1400" b="1" dirty="0"/>
              <a:t>?</a:t>
            </a:r>
            <a:r>
              <a:rPr lang="en-US" sz="1400" b="1" dirty="0" err="1"/>
              <a:t>GetGlobal</a:t>
            </a:r>
            <a:r>
              <a:rPr lang="en-US" sz="1400" b="1" dirty="0"/>
              <a:t>@@YAHH@Z</a:t>
            </a:r>
          </a:p>
          <a:p>
            <a:r>
              <a:rPr lang="en-US" sz="1400" dirty="0"/>
              <a:t>       2    1 00001010 	</a:t>
            </a:r>
            <a:r>
              <a:rPr lang="en-US" sz="1400" b="1" dirty="0" err="1"/>
              <a:t>GetGlobal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8311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DDC8-4BE1-4D3E-AF77-8017DAF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naming: ANSI and Unicode (in win32)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D7693-57F8-46C6-B61D-1376F318591A}"/>
              </a:ext>
            </a:extLst>
          </p:cNvPr>
          <p:cNvSpPr/>
          <p:nvPr/>
        </p:nvSpPr>
        <p:spPr>
          <a:xfrm>
            <a:off x="3089168" y="3123817"/>
            <a:ext cx="2223686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MessageBox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C8B9-17D2-4E37-A7AC-0E6E6D0802F9}"/>
              </a:ext>
            </a:extLst>
          </p:cNvPr>
          <p:cNvSpPr txBox="1"/>
          <p:nvPr/>
        </p:nvSpPr>
        <p:spPr>
          <a:xfrm>
            <a:off x="1460800" y="2248871"/>
            <a:ext cx="896546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Any Win32 API functions, which have string arguments, presented in two variants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C7AF0-C791-4DED-88E4-BED34A7EC4CC}"/>
              </a:ext>
            </a:extLst>
          </p:cNvPr>
          <p:cNvSpPr/>
          <p:nvPr/>
        </p:nvSpPr>
        <p:spPr>
          <a:xfrm>
            <a:off x="7087673" y="3736048"/>
            <a:ext cx="239360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MessageBoxA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3276C-9A93-4DBE-9D8D-5F30DA228363}"/>
              </a:ext>
            </a:extLst>
          </p:cNvPr>
          <p:cNvSpPr/>
          <p:nvPr/>
        </p:nvSpPr>
        <p:spPr>
          <a:xfrm>
            <a:off x="1807407" y="5523843"/>
            <a:ext cx="2393604" cy="4616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MessageBoxW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A0889-D14C-4402-9E8F-4D3E3A6443F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312854" y="3354650"/>
            <a:ext cx="1774819" cy="61223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C6F1D-7745-4EE8-B20B-16D6157185E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004209" y="3585482"/>
            <a:ext cx="1196802" cy="193836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D5D35D-6374-4075-AB61-CD96D86B6422}"/>
              </a:ext>
            </a:extLst>
          </p:cNvPr>
          <p:cNvSpPr txBox="1"/>
          <p:nvPr/>
        </p:nvSpPr>
        <p:spPr>
          <a:xfrm>
            <a:off x="9687129" y="350347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dirty="0">
                <a:solidFill>
                  <a:srgbClr val="464547"/>
                </a:solidFill>
                <a:latin typeface="Trebuchet MS"/>
              </a:rPr>
              <a:t>ANSI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3A16C-A3EC-42FC-B861-3C502014CC48}"/>
              </a:ext>
            </a:extLst>
          </p:cNvPr>
          <p:cNvSpPr txBox="1"/>
          <p:nvPr/>
        </p:nvSpPr>
        <p:spPr>
          <a:xfrm>
            <a:off x="4099060" y="509962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dirty="0">
                <a:solidFill>
                  <a:srgbClr val="464547"/>
                </a:solidFill>
                <a:latin typeface="Trebuchet MS"/>
              </a:rPr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338725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286-D3E0-47BF-8595-344C5350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AE638B-4181-4417-8DE2-7080EDE08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00421"/>
              </p:ext>
            </p:extLst>
          </p:nvPr>
        </p:nvGraphicFramePr>
        <p:xfrm>
          <a:off x="4863034" y="3480608"/>
          <a:ext cx="693900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033">
                  <a:extLst>
                    <a:ext uri="{9D8B030D-6E8A-4147-A177-3AD203B41FA5}">
                      <a16:colId xmlns:a16="http://schemas.microsoft.com/office/drawing/2014/main" val="2580066864"/>
                    </a:ext>
                  </a:extLst>
                </a:gridCol>
                <a:gridCol w="2607276">
                  <a:extLst>
                    <a:ext uri="{9D8B030D-6E8A-4147-A177-3AD203B41FA5}">
                      <a16:colId xmlns:a16="http://schemas.microsoft.com/office/drawing/2014/main" val="2831516366"/>
                    </a:ext>
                  </a:extLst>
                </a:gridCol>
                <a:gridCol w="2829698">
                  <a:extLst>
                    <a:ext uri="{9D8B030D-6E8A-4147-A177-3AD203B41FA5}">
                      <a16:colId xmlns:a16="http://schemas.microsoft.com/office/drawing/2014/main" val="336274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cdecl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stdcall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9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Callee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 passing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 reverse order (right to 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 reverse order (right to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4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for C/C++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variable  number of arguments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Win32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MessageBox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9605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39AA1F7-41D7-467E-B9EA-0BA7A82EA539}"/>
              </a:ext>
            </a:extLst>
          </p:cNvPr>
          <p:cNvSpPr/>
          <p:nvPr/>
        </p:nvSpPr>
        <p:spPr>
          <a:xfrm>
            <a:off x="732630" y="4964913"/>
            <a:ext cx="281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Calling Conventions</a:t>
            </a:r>
            <a:r>
              <a:rPr lang="ru-RU" dirty="0"/>
              <a:t> </a:t>
            </a:r>
            <a:r>
              <a:rPr lang="en-US" dirty="0"/>
              <a:t>(MSDN)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DA0CFA-46CB-44EB-96A3-17AA464C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90" y="1986013"/>
            <a:ext cx="475643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E7C35-D75E-4384-BBA1-455061530B03}"/>
              </a:ext>
            </a:extLst>
          </p:cNvPr>
          <p:cNvCxnSpPr/>
          <p:nvPr/>
        </p:nvCxnSpPr>
        <p:spPr>
          <a:xfrm flipV="1">
            <a:off x="1875732" y="1703259"/>
            <a:ext cx="305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10C710-7C88-4CDD-A400-0B3A5839FA3F}"/>
              </a:ext>
            </a:extLst>
          </p:cNvPr>
          <p:cNvSpPr txBox="1"/>
          <p:nvPr/>
        </p:nvSpPr>
        <p:spPr>
          <a:xfrm>
            <a:off x="4928353" y="1564759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 order (left to right)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346C7-B71E-4D0E-BCA6-CD0A0E40A756}"/>
              </a:ext>
            </a:extLst>
          </p:cNvPr>
          <p:cNvCxnSpPr/>
          <p:nvPr/>
        </p:nvCxnSpPr>
        <p:spPr>
          <a:xfrm flipH="1" flipV="1">
            <a:off x="1875732" y="2560642"/>
            <a:ext cx="305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942CD9-F3EE-483E-B672-23E09F4DFD8E}"/>
              </a:ext>
            </a:extLst>
          </p:cNvPr>
          <p:cNvSpPr txBox="1"/>
          <p:nvPr/>
        </p:nvSpPr>
        <p:spPr>
          <a:xfrm>
            <a:off x="5010432" y="2438043"/>
            <a:ext cx="2097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Reverse order (right to left)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445B1-2D37-4F4D-B9E6-7A3948E3FF80}"/>
              </a:ext>
            </a:extLst>
          </p:cNvPr>
          <p:cNvSpPr/>
          <p:nvPr/>
        </p:nvSpPr>
        <p:spPr>
          <a:xfrm>
            <a:off x="732629" y="5621736"/>
            <a:ext cx="315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Calling Conventions</a:t>
            </a:r>
            <a:r>
              <a:rPr lang="en-US" dirty="0"/>
              <a:t> (Wikipedia)</a:t>
            </a:r>
          </a:p>
        </p:txBody>
      </p:sp>
    </p:spTree>
    <p:extLst>
      <p:ext uri="{BB962C8B-B14F-4D97-AF65-F5344CB8AC3E}">
        <p14:creationId xmlns:p14="http://schemas.microsoft.com/office/powerpoint/2010/main" val="347119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1E6D-C8A1-4A8C-B297-266702DE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order and structure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142C-D04F-4C31-9A97-65BE3345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types (long, byte, …)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Structures / Unions</a:t>
            </a:r>
          </a:p>
          <a:p>
            <a:r>
              <a:rPr lang="en-US" dirty="0"/>
              <a:t>Callback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73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5B40-F0C6-4E9A-A775-808495AB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0E9B51-5CF7-4171-A916-BF1DEE32E0E7}"/>
              </a:ext>
            </a:extLst>
          </p:cNvPr>
          <p:cNvSpPr txBox="1">
            <a:spLocks/>
          </p:cNvSpPr>
          <p:nvPr/>
        </p:nvSpPr>
        <p:spPr>
          <a:xfrm>
            <a:off x="480484" y="1690688"/>
            <a:ext cx="6764378" cy="13225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C-style arrays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COM-style (SAFEARRAY)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8CC5-738D-40B5-997D-1C969917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2" y="2159064"/>
            <a:ext cx="4198950" cy="255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62FCF9-26C0-4F56-9FAC-D8393C445A2C}"/>
              </a:ext>
            </a:extLst>
          </p:cNvPr>
          <p:cNvSpPr/>
          <p:nvPr/>
        </p:nvSpPr>
        <p:spPr>
          <a:xfrm>
            <a:off x="7385615" y="5274999"/>
            <a:ext cx="427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HRESULT New1(SAFEARRAY( 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int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 ) 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ar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);</a:t>
            </a:r>
          </a:p>
          <a:p>
            <a:pPr defTabSz="457189"/>
            <a:r>
              <a:rPr lang="en-US" sz="1600" dirty="0">
                <a:solidFill>
                  <a:srgbClr val="464547"/>
                </a:solidFill>
                <a:latin typeface="Trebuchet MS"/>
              </a:rPr>
              <a:t>HRESULT New2(SAFEARRAY( DATE ) </a:t>
            </a:r>
            <a:r>
              <a:rPr lang="en-US" sz="1600" dirty="0" err="1">
                <a:solidFill>
                  <a:srgbClr val="464547"/>
                </a:solidFill>
                <a:latin typeface="Trebuchet MS"/>
              </a:rPr>
              <a:t>ar</a:t>
            </a:r>
            <a:r>
              <a:rPr lang="en-US" sz="1600" dirty="0">
                <a:solidFill>
                  <a:srgbClr val="464547"/>
                </a:solidFill>
                <a:latin typeface="Trebuchet MS"/>
              </a:rPr>
              <a:t>);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BFF8FBC-2820-4009-B3AC-31744C5F0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2" y="3266806"/>
            <a:ext cx="498095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6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7EC6-1A88-4075-AC19-F06FFA05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4908A29-7B8D-4728-9B5D-E5CAD1D83F9F}"/>
              </a:ext>
            </a:extLst>
          </p:cNvPr>
          <p:cNvSpPr txBox="1">
            <a:spLocks/>
          </p:cNvSpPr>
          <p:nvPr/>
        </p:nvSpPr>
        <p:spPr>
          <a:xfrm>
            <a:off x="725183" y="1967897"/>
            <a:ext cx="11119104" cy="17247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C-style strings 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Null-terminated array of characters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 COM-style BSTR 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with a prefixed length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8AA8B-733A-4502-872D-87D1F83E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8" y="3942500"/>
            <a:ext cx="6206266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5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6EF8-90A2-4163-ABFB-E59FACC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/ Unions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F109DE8-9A8D-43B9-96F2-B1FB56BAC5EC}"/>
              </a:ext>
            </a:extLst>
          </p:cNvPr>
          <p:cNvSpPr txBox="1">
            <a:spLocks/>
          </p:cNvSpPr>
          <p:nvPr/>
        </p:nvSpPr>
        <p:spPr>
          <a:xfrm>
            <a:off x="9145916" y="1655607"/>
            <a:ext cx="2040079" cy="1194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Field order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Alignment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BC4F5-D410-4F0E-9534-F9DB9B0C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37" y="1918933"/>
            <a:ext cx="4185761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Total size = 2 bytes, alignment = 2 bytes (word)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align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(2)) 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a;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+0; size = 2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16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DEED52-250A-4AA2-930E-83C8C323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37" y="3260543"/>
            <a:ext cx="4493538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Total size = 24 bytes, alignment = 8 bytes 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quadword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align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(8)) 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a;	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+0; size = 4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b;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+8; size = 8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c;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+16; size = 2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16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59A0BA-693A-4910-BD49-FF031CE0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37" y="4968595"/>
            <a:ext cx="4416594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Total size = 8 bytes, alignment = 8 bytes (</a:t>
            </a:r>
            <a:r>
              <a:rPr lang="en-US" alt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quadword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align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(2))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*p;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+0; size = 4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s;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+0; size = 2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l;	</a:t>
            </a:r>
            <a:r>
              <a:rPr lang="en-US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 +0; size = 4 bytes</a:t>
            </a:r>
            <a:b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16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91621-0AB7-4747-A981-F68AF5378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2359"/>
              </p:ext>
            </p:extLst>
          </p:nvPr>
        </p:nvGraphicFramePr>
        <p:xfrm>
          <a:off x="5425275" y="3824289"/>
          <a:ext cx="5760720" cy="518160"/>
        </p:xfrm>
        <a:graphic>
          <a:graphicData uri="http://schemas.openxmlformats.org/drawingml/2006/table">
            <a:tbl>
              <a:tblPr/>
              <a:tblGrid>
                <a:gridCol w="240030">
                  <a:extLst>
                    <a:ext uri="{9D8B030D-6E8A-4147-A177-3AD203B41FA5}">
                      <a16:colId xmlns:a16="http://schemas.microsoft.com/office/drawing/2014/main" val="153731032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40068996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74402400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26222863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75174686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543421378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26086987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436125729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41564049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79065201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54784612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71572456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415266722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623159434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148051274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79554347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46356666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468073266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3222703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742416707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959116256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31672954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87083668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6913287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29169"/>
                  </a:ext>
                </a:extLst>
              </a:tr>
              <a:tr h="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a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b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c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286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455E9-EA4B-439C-BE96-08A989F1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77887"/>
              </p:ext>
            </p:extLst>
          </p:nvPr>
        </p:nvGraphicFramePr>
        <p:xfrm>
          <a:off x="5425275" y="2221307"/>
          <a:ext cx="480060" cy="518160"/>
        </p:xfrm>
        <a:graphic>
          <a:graphicData uri="http://schemas.openxmlformats.org/drawingml/2006/table">
            <a:tbl>
              <a:tblPr/>
              <a:tblGrid>
                <a:gridCol w="240030">
                  <a:extLst>
                    <a:ext uri="{9D8B030D-6E8A-4147-A177-3AD203B41FA5}">
                      <a16:colId xmlns:a16="http://schemas.microsoft.com/office/drawing/2014/main" val="153731032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40068996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29169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a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314286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D11DE4-77AF-4C9C-B190-FF77A654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63361"/>
              </p:ext>
            </p:extLst>
          </p:nvPr>
        </p:nvGraphicFramePr>
        <p:xfrm>
          <a:off x="5425275" y="5304497"/>
          <a:ext cx="1920240" cy="1036320"/>
        </p:xfrm>
        <a:graphic>
          <a:graphicData uri="http://schemas.openxmlformats.org/drawingml/2006/table">
            <a:tbl>
              <a:tblPr/>
              <a:tblGrid>
                <a:gridCol w="240030">
                  <a:extLst>
                    <a:ext uri="{9D8B030D-6E8A-4147-A177-3AD203B41FA5}">
                      <a16:colId xmlns:a16="http://schemas.microsoft.com/office/drawing/2014/main" val="153731032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340068996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744024003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26222863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75174686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543421378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1260869875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43612572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29169"/>
                  </a:ext>
                </a:extLst>
              </a:tr>
              <a:tr h="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p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28638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s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010622"/>
                  </a:ext>
                </a:extLst>
              </a:tr>
              <a:tr h="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US" sz="1100" dirty="0"/>
                        <a:t>l</a:t>
                      </a:r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45720" marR="4572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US" sz="1100" dirty="0"/>
                    </a:p>
                  </a:txBody>
                  <a:tcPr marL="45720" marR="45720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802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65E8-10ED-4700-A71F-43F3C67F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BB2F-6B90-4F41-A15E-5C0C46DE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5175" cy="4351338"/>
          </a:xfrm>
        </p:spPr>
        <p:txBody>
          <a:bodyPr/>
          <a:lstStyle/>
          <a:p>
            <a:r>
              <a:rPr lang="en-US" dirty="0"/>
              <a:t>Caller allocate and free memory</a:t>
            </a:r>
          </a:p>
          <a:p>
            <a:r>
              <a:rPr lang="en-US" dirty="0" err="1"/>
              <a:t>Callee</a:t>
            </a:r>
            <a:r>
              <a:rPr lang="en-US" dirty="0"/>
              <a:t> allocate – caller free</a:t>
            </a:r>
          </a:p>
          <a:p>
            <a:r>
              <a:rPr lang="en-US" dirty="0"/>
              <a:t>Two-step: </a:t>
            </a:r>
            <a:r>
              <a:rPr lang="en-US" dirty="0" err="1"/>
              <a:t>callee</a:t>
            </a:r>
            <a:r>
              <a:rPr lang="en-US" dirty="0"/>
              <a:t> calculate, caller allocate and free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E6D60-7521-465C-9F06-3AED46574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82" y="2644867"/>
            <a:ext cx="5153975" cy="375487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GetComputerName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LocalAlloc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LPTR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GetComputerName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(res)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L"%s"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LocalFree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2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410-DADD-4477-8E01-DEAFC87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8B4-6F9E-4046-8B1E-7DAEF6EB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4262" cy="4351338"/>
          </a:xfrm>
        </p:spPr>
        <p:txBody>
          <a:bodyPr/>
          <a:lstStyle/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Error code / Result Code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Handle (unknown handle)</a:t>
            </a:r>
          </a:p>
          <a:p>
            <a:r>
              <a:rPr lang="en-US" dirty="0"/>
              <a:t>Global Error state</a:t>
            </a:r>
          </a:p>
          <a:p>
            <a:pPr lvl="1"/>
            <a:r>
              <a:rPr lang="en-US" dirty="0" err="1"/>
              <a:t>GetLastError</a:t>
            </a:r>
            <a:r>
              <a:rPr lang="en-US" dirty="0"/>
              <a:t>()</a:t>
            </a:r>
          </a:p>
          <a:p>
            <a:r>
              <a:rPr lang="en-US" dirty="0"/>
              <a:t>Exception mechanism</a:t>
            </a:r>
          </a:p>
          <a:p>
            <a:pPr lvl="1"/>
            <a:r>
              <a:rPr lang="en-US" dirty="0"/>
              <a:t>Own</a:t>
            </a:r>
          </a:p>
          <a:p>
            <a:pPr lvl="1"/>
            <a:r>
              <a:rPr lang="en-US" dirty="0"/>
              <a:t>Structured Exception Handling (SEH)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CD321-1D56-4636-95F4-A0365555F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08" y="3348000"/>
            <a:ext cx="3102131" cy="3385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DWORD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GetLastError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035A46-146C-47AD-86F9-5DDB1BFFE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08" y="601893"/>
            <a:ext cx="4897495" cy="23083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HANDLE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hFile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CreateFile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"one.txt"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GENERIC_READ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0,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OPEN_EXISTING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FILE_ATTRIBUTE_NORMAL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hFile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INVALID_HANDLE_VALUE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"Could not open One.txt."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9F01B8-982C-4A50-B89A-B3197342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08" y="4194004"/>
            <a:ext cx="5458546" cy="20621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__try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SomeFunction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__except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EXCEPTION_EXECUTE_HANDLER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"Executing SEH __except block\r\n"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71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26404-4A08-4E01-87BD-DC6E234F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ACE40-A09D-487A-B177-9C291585D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F659-A18F-45EC-9BEB-8C63D3FD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на базе архитектуры </a:t>
            </a:r>
            <a:r>
              <a:rPr lang="en-US" dirty="0"/>
              <a:t>“</a:t>
            </a:r>
            <a:r>
              <a:rPr lang="ru-RU" dirty="0"/>
              <a:t>фон Неймана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939D-93CF-4B41-9456-1A67BC0A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133" cy="4351338"/>
          </a:xfrm>
        </p:spPr>
        <p:txBody>
          <a:bodyPr/>
          <a:lstStyle/>
          <a:p>
            <a:r>
              <a:rPr lang="ru-RU" dirty="0"/>
              <a:t>Команды и данные располагаются в основной памяти</a:t>
            </a:r>
          </a:p>
          <a:p>
            <a:endParaRPr lang="ru-RU" dirty="0"/>
          </a:p>
          <a:p>
            <a:r>
              <a:rPr lang="en-US" dirty="0"/>
              <a:t>CPU </a:t>
            </a:r>
            <a:r>
              <a:rPr lang="ru-RU" dirty="0"/>
              <a:t>последовательно выбирает и исполняет команды</a:t>
            </a:r>
          </a:p>
          <a:p>
            <a:pPr lvl="1"/>
            <a:r>
              <a:rPr lang="ru-RU" dirty="0"/>
              <a:t>Исключение – команды перехода</a:t>
            </a:r>
          </a:p>
          <a:p>
            <a:pPr lvl="1"/>
            <a:endParaRPr lang="ru-RU" dirty="0"/>
          </a:p>
          <a:p>
            <a:r>
              <a:rPr lang="ru-RU" dirty="0"/>
              <a:t>Для общения с «внешним миром» - </a:t>
            </a:r>
            <a:r>
              <a:rPr lang="en-US" dirty="0"/>
              <a:t>I/O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39E3E-4014-412A-8074-2BB60C4F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79" y="1388533"/>
            <a:ext cx="4962183" cy="47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5E5C-EB34-4F8A-ABD5-2BE85CF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 исполнение инструкций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91E67A-3538-4EF1-A20C-26C25CEF5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0727"/>
          <a:stretch>
            <a:fillRect/>
          </a:stretch>
        </p:blipFill>
        <p:spPr bwMode="auto">
          <a:xfrm>
            <a:off x="621043" y="2547348"/>
            <a:ext cx="10588354" cy="26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82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BC44-0DC4-477A-926C-D3AF2846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Fetch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8EAE-7FB8-4828-A46A-BB92377B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333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dirty="0"/>
              <a:t>Счетчик команд (</a:t>
            </a:r>
            <a:r>
              <a:rPr lang="en-US" altLang="en-US" dirty="0"/>
              <a:t>Program Counter</a:t>
            </a:r>
            <a:r>
              <a:rPr lang="ru-RU" altLang="en-US" dirty="0"/>
              <a:t>,</a:t>
            </a:r>
            <a:r>
              <a:rPr lang="en-US" altLang="en-US" dirty="0"/>
              <a:t> </a:t>
            </a:r>
            <a:r>
              <a:rPr lang="en-US" dirty="0"/>
              <a:t>PC</a:t>
            </a:r>
            <a:r>
              <a:rPr lang="ru-RU" dirty="0"/>
              <a:t>) </a:t>
            </a:r>
          </a:p>
          <a:p>
            <a:pPr lvl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dirty="0"/>
              <a:t>хранит адрес следующей инструкции для извлечения</a:t>
            </a:r>
          </a:p>
          <a:p>
            <a:pPr lvl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dirty="0"/>
              <a:t>Процессор извлекает инструкцию по адресу в </a:t>
            </a:r>
            <a:r>
              <a:rPr lang="en-US" dirty="0"/>
              <a:t>PC</a:t>
            </a:r>
          </a:p>
          <a:p>
            <a:pPr lvl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PC - </a:t>
            </a:r>
            <a:r>
              <a:rPr lang="ru-RU" dirty="0"/>
              <a:t>увеличивается</a:t>
            </a:r>
          </a:p>
          <a:p>
            <a:endParaRPr lang="ru-RU" dirty="0"/>
          </a:p>
          <a:p>
            <a:r>
              <a:rPr lang="ru-RU" dirty="0"/>
              <a:t>Инструкция загружается в регистр инструкций (</a:t>
            </a:r>
            <a:r>
              <a:rPr lang="en-US" altLang="en-US" dirty="0"/>
              <a:t>Instruction Register</a:t>
            </a:r>
            <a:r>
              <a:rPr lang="ru-RU" altLang="en-US" dirty="0"/>
              <a:t>,</a:t>
            </a:r>
            <a:r>
              <a:rPr lang="en-US" altLang="en-US" dirty="0"/>
              <a:t> IR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Процессор интерпретирует команду и исполняет её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5639D-CCD9-4792-A63C-94AD58BC1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02" y="897468"/>
            <a:ext cx="5375602" cy="51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CE13-92D0-4F2D-8F90-7D9B5AB3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7BD6-9521-4F40-B4CC-AE6929CD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Процессор – память </a:t>
            </a:r>
          </a:p>
          <a:p>
            <a:pPr lvl="1"/>
            <a:r>
              <a:rPr lang="ru-RU" dirty="0"/>
              <a:t>данные передаются между памятью и процессором</a:t>
            </a:r>
          </a:p>
          <a:p>
            <a:pPr lvl="1"/>
            <a:endParaRPr lang="ru-RU" dirty="0"/>
          </a:p>
          <a:p>
            <a:r>
              <a:rPr lang="ru-RU" dirty="0"/>
              <a:t>Процессор – </a:t>
            </a:r>
            <a:r>
              <a:rPr lang="en-US" dirty="0"/>
              <a:t>I/O</a:t>
            </a:r>
            <a:endParaRPr lang="ru-RU" dirty="0"/>
          </a:p>
          <a:p>
            <a:pPr lvl="1"/>
            <a:r>
              <a:rPr lang="ru-RU" dirty="0"/>
              <a:t>Данные передаются между процессором и модулем </a:t>
            </a:r>
            <a:r>
              <a:rPr lang="en-US" dirty="0"/>
              <a:t>I/O</a:t>
            </a:r>
            <a:endParaRPr lang="ru-RU" dirty="0"/>
          </a:p>
          <a:p>
            <a:pPr lvl="1"/>
            <a:endParaRPr lang="en-US" dirty="0"/>
          </a:p>
          <a:p>
            <a:r>
              <a:rPr lang="ru-RU" dirty="0"/>
              <a:t>Обработка данных</a:t>
            </a:r>
            <a:endParaRPr lang="en-US" dirty="0"/>
          </a:p>
          <a:p>
            <a:pPr lvl="1"/>
            <a:r>
              <a:rPr lang="ru-RU" dirty="0"/>
              <a:t>Арифметические и логические операции</a:t>
            </a:r>
          </a:p>
          <a:p>
            <a:pPr lvl="1"/>
            <a:endParaRPr lang="ru-RU" dirty="0"/>
          </a:p>
          <a:p>
            <a:r>
              <a:rPr lang="ru-RU" dirty="0"/>
              <a:t>Контроль выполнения</a:t>
            </a:r>
          </a:p>
          <a:p>
            <a:pPr lvl="1"/>
            <a:r>
              <a:rPr lang="ru-RU" dirty="0"/>
              <a:t>Переходы (альтернативные последовательности исполнения)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BB98A-84E8-4071-9199-81088408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0479" y="1388533"/>
            <a:ext cx="4962183" cy="478843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8C4976-C675-42DD-99CA-B3367C341EF1}"/>
              </a:ext>
            </a:extLst>
          </p:cNvPr>
          <p:cNvCxnSpPr>
            <a:cxnSpLocks/>
          </p:cNvCxnSpPr>
          <p:nvPr/>
        </p:nvCxnSpPr>
        <p:spPr>
          <a:xfrm>
            <a:off x="8839200" y="1825625"/>
            <a:ext cx="1794933" cy="20637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834C9E-9FBC-4B34-B20F-9E23C5413A3E}"/>
              </a:ext>
            </a:extLst>
          </p:cNvPr>
          <p:cNvSpPr/>
          <p:nvPr/>
        </p:nvSpPr>
        <p:spPr>
          <a:xfrm>
            <a:off x="8839200" y="2768600"/>
            <a:ext cx="753533" cy="2125133"/>
          </a:xfrm>
          <a:custGeom>
            <a:avLst/>
            <a:gdLst>
              <a:gd name="connsiteX0" fmla="*/ 135467 w 685800"/>
              <a:gd name="connsiteY0" fmla="*/ 0 h 2125133"/>
              <a:gd name="connsiteX1" fmla="*/ 668867 w 685800"/>
              <a:gd name="connsiteY1" fmla="*/ 0 h 2125133"/>
              <a:gd name="connsiteX2" fmla="*/ 685800 w 685800"/>
              <a:gd name="connsiteY2" fmla="*/ 2125133 h 2125133"/>
              <a:gd name="connsiteX3" fmla="*/ 0 w 685800"/>
              <a:gd name="connsiteY3" fmla="*/ 2116667 h 212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125133">
                <a:moveTo>
                  <a:pt x="135467" y="0"/>
                </a:moveTo>
                <a:lnTo>
                  <a:pt x="668867" y="0"/>
                </a:lnTo>
                <a:lnTo>
                  <a:pt x="685800" y="2125133"/>
                </a:lnTo>
                <a:lnTo>
                  <a:pt x="0" y="2116667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CB5C37E-5C81-4243-90F2-0280B12FCC89}"/>
              </a:ext>
            </a:extLst>
          </p:cNvPr>
          <p:cNvSpPr/>
          <p:nvPr/>
        </p:nvSpPr>
        <p:spPr>
          <a:xfrm>
            <a:off x="7737721" y="2311400"/>
            <a:ext cx="914400" cy="914400"/>
          </a:xfrm>
          <a:prstGeom prst="arc">
            <a:avLst>
              <a:gd name="adj1" fmla="val 16200000"/>
              <a:gd name="adj2" fmla="val 12460606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BF07-CEEA-4FE4-B96E-EEB12865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исполнения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2E20-3EE7-4149-9013-E7CB55A9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66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Реализация сложения</a:t>
            </a:r>
          </a:p>
          <a:p>
            <a:pPr>
              <a:buNone/>
            </a:pPr>
            <a:r>
              <a:rPr lang="ru-RU" dirty="0"/>
              <a:t>	3 + 2 = 5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Инструкции</a:t>
            </a:r>
          </a:p>
          <a:p>
            <a:pPr lvl="1"/>
            <a:r>
              <a:rPr lang="ru-RU" dirty="0"/>
              <a:t>Формат </a:t>
            </a:r>
          </a:p>
          <a:p>
            <a:pPr lvl="1"/>
            <a:r>
              <a:rPr lang="ru-RU" dirty="0"/>
              <a:t>КОП</a:t>
            </a:r>
          </a:p>
          <a:p>
            <a:pPr lvl="2"/>
            <a:r>
              <a:rPr lang="ru-RU" dirty="0"/>
              <a:t>1:</a:t>
            </a:r>
            <a:r>
              <a:rPr lang="en-US" dirty="0"/>
              <a:t> Memory</a:t>
            </a:r>
            <a:r>
              <a:rPr lang="ru-RU" dirty="0"/>
              <a:t> →</a:t>
            </a:r>
            <a:r>
              <a:rPr lang="en-US" dirty="0"/>
              <a:t> AC</a:t>
            </a:r>
            <a:endParaRPr lang="ru-RU" dirty="0"/>
          </a:p>
          <a:p>
            <a:pPr lvl="2"/>
            <a:r>
              <a:rPr lang="ru-RU" dirty="0"/>
              <a:t>2: </a:t>
            </a:r>
            <a:r>
              <a:rPr lang="en-US" dirty="0"/>
              <a:t>AC </a:t>
            </a:r>
            <a:r>
              <a:rPr lang="ru-RU" dirty="0"/>
              <a:t>→ </a:t>
            </a:r>
            <a:r>
              <a:rPr lang="en-US" dirty="0"/>
              <a:t>Memory</a:t>
            </a:r>
          </a:p>
          <a:p>
            <a:pPr lvl="2"/>
            <a:r>
              <a:rPr lang="en-US" dirty="0"/>
              <a:t>5</a:t>
            </a:r>
            <a:r>
              <a:rPr lang="ru-RU" dirty="0"/>
              <a:t>:</a:t>
            </a:r>
            <a:r>
              <a:rPr lang="en-US" dirty="0"/>
              <a:t> AC</a:t>
            </a:r>
            <a:r>
              <a:rPr lang="ru-RU" dirty="0"/>
              <a:t> + </a:t>
            </a:r>
            <a:r>
              <a:rPr lang="en-US" dirty="0"/>
              <a:t>Memory </a:t>
            </a:r>
            <a:r>
              <a:rPr lang="ru-RU" dirty="0"/>
              <a:t>→</a:t>
            </a:r>
            <a:r>
              <a:rPr lang="en-US" dirty="0"/>
              <a:t> AC</a:t>
            </a:r>
            <a:endParaRPr lang="ru-RU" dirty="0"/>
          </a:p>
          <a:p>
            <a:pPr lvl="2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94D15-2463-496E-AA9E-F4FBB6F4E5A7}"/>
              </a:ext>
            </a:extLst>
          </p:cNvPr>
          <p:cNvGrpSpPr/>
          <p:nvPr/>
        </p:nvGrpSpPr>
        <p:grpSpPr>
          <a:xfrm>
            <a:off x="2807584" y="3861594"/>
            <a:ext cx="1869267" cy="279400"/>
            <a:chOff x="436918" y="4580466"/>
            <a:chExt cx="1869267" cy="279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A9897A-308D-4BB1-85F1-2652A95F704A}"/>
                </a:ext>
              </a:extLst>
            </p:cNvPr>
            <p:cNvSpPr/>
            <p:nvPr/>
          </p:nvSpPr>
          <p:spPr>
            <a:xfrm>
              <a:off x="436918" y="4580466"/>
              <a:ext cx="469015" cy="2794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000" dirty="0"/>
                <a:t>КОП</a:t>
              </a:r>
              <a:endParaRPr lang="en-US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B9A47D-1664-4A2F-9ACB-78A1291E1F31}"/>
                </a:ext>
              </a:extLst>
            </p:cNvPr>
            <p:cNvSpPr/>
            <p:nvPr/>
          </p:nvSpPr>
          <p:spPr>
            <a:xfrm>
              <a:off x="905933" y="4580466"/>
              <a:ext cx="1400252" cy="2794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000" dirty="0"/>
                <a:t>Адрес</a:t>
              </a:r>
              <a:endParaRPr lang="en-US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492C1E-BA09-4001-A65F-9A30AD038041}"/>
              </a:ext>
            </a:extLst>
          </p:cNvPr>
          <p:cNvGrpSpPr/>
          <p:nvPr/>
        </p:nvGrpSpPr>
        <p:grpSpPr>
          <a:xfrm>
            <a:off x="6189132" y="1321356"/>
            <a:ext cx="5269615" cy="5476625"/>
            <a:chOff x="6189132" y="1321356"/>
            <a:chExt cx="5269615" cy="54766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00AD2B-56BE-46C6-88F0-320A6A63F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9132" y="1762571"/>
              <a:ext cx="5269615" cy="50354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9FD1BD-803D-461C-8D2A-8830699B3AAB}"/>
                </a:ext>
              </a:extLst>
            </p:cNvPr>
            <p:cNvSpPr txBox="1"/>
            <p:nvPr/>
          </p:nvSpPr>
          <p:spPr>
            <a:xfrm>
              <a:off x="7467600" y="1322387"/>
              <a:ext cx="694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Fetch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A99F1F-0429-489A-AE95-4BBCDF3AF263}"/>
                </a:ext>
              </a:extLst>
            </p:cNvPr>
            <p:cNvSpPr txBox="1"/>
            <p:nvPr/>
          </p:nvSpPr>
          <p:spPr>
            <a:xfrm>
              <a:off x="9770534" y="1321356"/>
              <a:ext cx="915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75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1741</Words>
  <Application>Microsoft Office PowerPoint</Application>
  <PresentationFormat>Widescreen</PresentationFormat>
  <Paragraphs>592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Lucida Grande</vt:lpstr>
      <vt:lpstr>Trebuchet MS</vt:lpstr>
      <vt:lpstr>Office Theme</vt:lpstr>
      <vt:lpstr>Программы</vt:lpstr>
      <vt:lpstr>Содержание</vt:lpstr>
      <vt:lpstr>Понятие программы</vt:lpstr>
      <vt:lpstr>Первые «программы»</vt:lpstr>
      <vt:lpstr>Системы на базе архитектуры “фон Неймана”</vt:lpstr>
      <vt:lpstr>Выборка и исполнение инструкций</vt:lpstr>
      <vt:lpstr>Fetch Cycle</vt:lpstr>
      <vt:lpstr>Execute Cycle</vt:lpstr>
      <vt:lpstr>Пример исполнения программы</vt:lpstr>
      <vt:lpstr>Наборы команд</vt:lpstr>
      <vt:lpstr>Форматы команд</vt:lpstr>
      <vt:lpstr>Части инструкций</vt:lpstr>
      <vt:lpstr>PowerPoint Presentation</vt:lpstr>
      <vt:lpstr>Адресация (типы операндов)</vt:lpstr>
      <vt:lpstr>Непосредственная (Immediate)</vt:lpstr>
      <vt:lpstr>Абсолютная и регистровая (Direct/Register)</vt:lpstr>
      <vt:lpstr>Косвенная (Indirect / Register Indirect) </vt:lpstr>
      <vt:lpstr>Косвенно-регистровый со смещением (Displacement/Indexed)</vt:lpstr>
      <vt:lpstr>Стек</vt:lpstr>
      <vt:lpstr>Прочие режимы</vt:lpstr>
      <vt:lpstr>Выравнивание и порядок байтов в словах </vt:lpstr>
      <vt:lpstr>Управление порядком исполнения</vt:lpstr>
      <vt:lpstr>Команды передачи управления</vt:lpstr>
      <vt:lpstr>Переходы</vt:lpstr>
      <vt:lpstr>Условное выполнение</vt:lpstr>
      <vt:lpstr>Примеры команд условного перехода</vt:lpstr>
      <vt:lpstr>Вызовы процедур</vt:lpstr>
      <vt:lpstr>Языки и компиляторы</vt:lpstr>
      <vt:lpstr>Машинные языки (машинные коды)</vt:lpstr>
      <vt:lpstr>Язык ассемблера</vt:lpstr>
      <vt:lpstr>ЯВУ</vt:lpstr>
      <vt:lpstr>Передача параметров</vt:lpstr>
      <vt:lpstr>Пример</vt:lpstr>
      <vt:lpstr>Сборка программ</vt:lpstr>
      <vt:lpstr>Компиляция, компоновка, загрузка</vt:lpstr>
      <vt:lpstr>Программа и внешние зависимости</vt:lpstr>
      <vt:lpstr>Static and Dynamic linking</vt:lpstr>
      <vt:lpstr>Dynamic linking: Explicit and Implicit variants</vt:lpstr>
      <vt:lpstr>Основные вопросы линковки</vt:lpstr>
      <vt:lpstr>Procedure naming: Decorated Names</vt:lpstr>
      <vt:lpstr>Procedure naming: ANSI and Unicode (in win32)</vt:lpstr>
      <vt:lpstr>Calling conventions</vt:lpstr>
      <vt:lpstr>Types, order and structure of arguments</vt:lpstr>
      <vt:lpstr>Arrays</vt:lpstr>
      <vt:lpstr>Strings</vt:lpstr>
      <vt:lpstr>Structures / Unions</vt:lpstr>
      <vt:lpstr>Memory management conventions</vt:lpstr>
      <vt:lpstr>Error handling</vt:lpstr>
      <vt:lpstr>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Mihail Romanov</dc:creator>
  <cp:lastModifiedBy>Mihail Romanov</cp:lastModifiedBy>
  <cp:revision>56</cp:revision>
  <dcterms:created xsi:type="dcterms:W3CDTF">2018-09-16T10:01:32Z</dcterms:created>
  <dcterms:modified xsi:type="dcterms:W3CDTF">2018-09-19T09:32:35Z</dcterms:modified>
</cp:coreProperties>
</file>