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8" r:id="rId6"/>
    <p:sldId id="264" r:id="rId7"/>
    <p:sldId id="269" r:id="rId8"/>
    <p:sldId id="260" r:id="rId9"/>
    <p:sldId id="265" r:id="rId10"/>
    <p:sldId id="273" r:id="rId11"/>
    <p:sldId id="270" r:id="rId12"/>
    <p:sldId id="262" r:id="rId13"/>
    <p:sldId id="266" r:id="rId14"/>
    <p:sldId id="271" r:id="rId15"/>
    <p:sldId id="259" r:id="rId16"/>
    <p:sldId id="26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75D1-D49A-4FE5-B0B6-9373399E7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83213-8FF5-493B-9FFA-08AC31B2C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37C05-31BA-4642-A689-DA75A9CA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D9EB-8B41-4AA0-B754-A17EFBF1617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C8DEF-0BA1-4FB6-A034-39C2DDE4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D8817-4793-47FD-934A-5237E686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723E-6F33-4B6C-B215-DCD45B9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7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930F-C53B-4B9E-A393-1923224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941C2-F398-40BC-AB00-A951F1E51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6525B-7006-45CB-B119-8EA62C2D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D9EB-8B41-4AA0-B754-A17EFBF1617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AC021-CD97-4843-B7DC-47A1B583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CD0DA-3EA0-4191-B9A5-15FFB5A6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723E-6F33-4B6C-B215-DCD45B9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2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C6D87-58E1-4330-B1AC-C01157334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0236E-BA3B-41A4-93C2-34F6E06FA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540B8-80F0-496D-878E-D5920554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D9EB-8B41-4AA0-B754-A17EFBF1617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67986-44AA-410A-A411-F788B0E4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32CD3-23EF-46E3-B7C9-CB4ECEC5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723E-6F33-4B6C-B215-DCD45B9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2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4627-0B9B-4C20-B63E-A361A315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54F2-ED5A-407C-9D3A-7F8BA1261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F7F00-6337-458F-998D-D3AE90B4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D9EB-8B41-4AA0-B754-A17EFBF1617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CC32D-748A-4C8A-B0F3-86EA1016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62709-2AC5-450E-AE4A-C3B92D8B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723E-6F33-4B6C-B215-DCD45B9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2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3C0C-8A45-4658-B873-CCAC7844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978B-4EDA-48D3-9606-A682FD09F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17257-30D5-46F3-9082-E24C784B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D9EB-8B41-4AA0-B754-A17EFBF1617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EDDD0-BCAD-4AE2-BFCF-1FF854DD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5E19-C170-411E-B40D-5B4025A1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723E-6F33-4B6C-B215-DCD45B9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E71C-F451-40AA-A225-15B9AB5B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97FE9-F459-403D-BCE4-EC1A25678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A8744-40DC-4B2B-BD95-D86534874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C3E89-2EBD-4C46-ACB5-538BD91F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D9EB-8B41-4AA0-B754-A17EFBF1617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B2082-6C7A-445E-9E83-B73DC9A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192D5-C071-4F77-866D-5B8AD254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723E-6F33-4B6C-B215-DCD45B9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5974-4A88-49C0-AA8C-36C95BEB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16237-723F-49B3-B895-C1011B93E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7E1D7-29A6-4A47-924B-B2101D73F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7159C-A31A-4BE0-A1A5-CE06EC8E7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DE66B-1545-459C-8DC1-9FF3EE3FB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42A6D-518F-4040-8109-39564F97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D9EB-8B41-4AA0-B754-A17EFBF1617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0DD51-AD70-4002-8B17-6FA7B77B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AF0FD-7327-4E17-8A61-8D7EBF28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723E-6F33-4B6C-B215-DCD45B9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8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52E9-B991-4846-82B5-36EFE677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005D4-E2DE-4460-907E-262FEDA5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D9EB-8B41-4AA0-B754-A17EFBF1617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2CB5D-F3A4-487D-BBB2-1A827218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9AB45-B336-4DBF-B344-F4C67E3D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723E-6F33-4B6C-B215-DCD45B9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E54-2CB3-405C-BCB4-CB087062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D9EB-8B41-4AA0-B754-A17EFBF1617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6C00F-3D19-4688-8513-1B4FC503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4473D-FDF4-47C2-A031-4F3EA88E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723E-6F33-4B6C-B215-DCD45B9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4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5383-010A-4136-A170-2C49B113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0AE5-2B3C-4EA9-8902-58F77DAA2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A015D-3127-4E21-BE3D-049317B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BF5C-C21A-4929-8A50-5B6A685A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D9EB-8B41-4AA0-B754-A17EFBF1617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A9901-EAD3-4C74-BF02-A45F3F52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CC1CA-175C-46A0-90F9-4FAAFB6B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723E-6F33-4B6C-B215-DCD45B9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8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E311-F0EF-4B3B-947E-74D885BC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D34CA-32BD-4025-A6FA-F565A229A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C282D-9A13-4F72-86F9-05A1EFDCB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5D103-6A17-4F22-9964-373F0849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D9EB-8B41-4AA0-B754-A17EFBF1617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BCCE4-870D-412A-B7A0-A91E01C5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E449B-A97D-4E96-BBBC-35A68475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723E-6F33-4B6C-B215-DCD45B9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8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E3BDD-01D7-492C-9336-47D0B88D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6A181-794F-4C5A-BB36-D0F1DB149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3211A-04B2-4865-B5A6-45F75922A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AD9EB-8B41-4AA0-B754-A17EFBF1617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7691-EDF8-4A40-92B8-1A5FA6B05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307D1-7A90-4ABD-BB0F-D6508877C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B723E-6F33-4B6C-B215-DCD45B9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1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_standard_libra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6756-AA00-44ED-B078-74140C56D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Base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CDC4D-93D3-400F-823F-CB554DEBB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7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C4C3-B19D-46C3-AB71-C0BB4548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7812C6-80A1-427A-B5FA-8B8E278B0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967781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336">
                  <a:extLst>
                    <a:ext uri="{9D8B030D-6E8A-4147-A177-3AD203B41FA5}">
                      <a16:colId xmlns:a16="http://schemas.microsoft.com/office/drawing/2014/main" val="3692757356"/>
                    </a:ext>
                  </a:extLst>
                </a:gridCol>
                <a:gridCol w="7909264">
                  <a:extLst>
                    <a:ext uri="{9D8B030D-6E8A-4147-A177-3AD203B41FA5}">
                      <a16:colId xmlns:a16="http://schemas.microsoft.com/office/drawing/2014/main" val="528027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1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</a:t>
                      </a:r>
                      <a:r>
                        <a:rPr lang="en-US" b="1" dirty="0" err="1"/>
                        <a:t>time_t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59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localtime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to </a:t>
                      </a:r>
                      <a:r>
                        <a:rPr lang="en-US" b="1" dirty="0"/>
                        <a:t>tm</a:t>
                      </a:r>
                      <a:r>
                        <a:rPr lang="en-US" dirty="0"/>
                        <a:t> in local time 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20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gmtime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to </a:t>
                      </a:r>
                      <a:r>
                        <a:rPr lang="en-US" b="1" dirty="0"/>
                        <a:t>tm</a:t>
                      </a:r>
                      <a:r>
                        <a:rPr lang="en-US" dirty="0"/>
                        <a:t> in UTC time 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87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strftime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</a:t>
                      </a:r>
                      <a:r>
                        <a:rPr lang="en-US" b="1" dirty="0"/>
                        <a:t>tm</a:t>
                      </a:r>
                      <a:r>
                        <a:rPr lang="en-US" dirty="0"/>
                        <a:t> to formatted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4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79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EDF0B-CFF8-460C-BFF7-028A1CB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AA83E-0A0A-49D3-8178-07891CC9E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27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B9AB-52D2-41DC-8C8E-3A0C8F6E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2F25D-B64A-4E15-96B1-648F6406B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27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4E3C-E8A9-431A-836E-EDCF5D7E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74467B-C487-4E7E-95B5-4D9673459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084203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94">
                  <a:extLst>
                    <a:ext uri="{9D8B030D-6E8A-4147-A177-3AD203B41FA5}">
                      <a16:colId xmlns:a16="http://schemas.microsoft.com/office/drawing/2014/main" val="3181510442"/>
                    </a:ext>
                  </a:extLst>
                </a:gridCol>
                <a:gridCol w="8131206">
                  <a:extLst>
                    <a:ext uri="{9D8B030D-6E8A-4147-A177-3AD203B41FA5}">
                      <a16:colId xmlns:a16="http://schemas.microsoft.com/office/drawing/2014/main" val="1871041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83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setlocale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locale for current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1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localeconv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locale options (currency, delimiter,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0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347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EDF0B-CFF8-460C-BFF7-028A1CB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AA83E-0A0A-49D3-8178-07891CC9E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4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A32B-D242-4F8B-AC9A-D1C51936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output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10E59-0D2B-4470-A26E-1D281BAB1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51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0EAEAC-08BB-4C03-A282-11F206E9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02059D5-3D17-4221-A396-D1D1BF576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801601"/>
              </p:ext>
            </p:extLst>
          </p:nvPr>
        </p:nvGraphicFramePr>
        <p:xfrm>
          <a:off x="838200" y="1852258"/>
          <a:ext cx="105156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581">
                  <a:extLst>
                    <a:ext uri="{9D8B030D-6E8A-4147-A177-3AD203B41FA5}">
                      <a16:colId xmlns:a16="http://schemas.microsoft.com/office/drawing/2014/main" val="3485625389"/>
                    </a:ext>
                  </a:extLst>
                </a:gridCol>
                <a:gridCol w="7927019">
                  <a:extLst>
                    <a:ext uri="{9D8B030D-6E8A-4147-A177-3AD203B41FA5}">
                      <a16:colId xmlns:a16="http://schemas.microsoft.com/office/drawing/2014/main" val="1964131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98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printf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Formatting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87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wprintf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Formatting output for wide 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strftime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 datetime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483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sprintf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swprintf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 into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81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setlocale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current locale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4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wcrtomb()</a:t>
                      </a:r>
                    </a:p>
                    <a:p>
                      <a:r>
                        <a:rPr lang="en-US" dirty="0"/>
                        <a:t>c16rtomb()  </a:t>
                      </a:r>
                    </a:p>
                    <a:p>
                      <a:r>
                        <a:rPr lang="en-US" dirty="0"/>
                        <a:t>c32rtomb()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to multibyte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9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032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A39823-0A50-4804-9325-82CEA9A2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9221F-8FDD-4265-B916-5F46F45CD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4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1457-7269-4CE0-844B-CA254022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Standard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D62CC-6F11-47BA-B008-86EFC05BE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466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Very important</a:t>
            </a:r>
          </a:p>
          <a:p>
            <a:r>
              <a:rPr lang="en-US" dirty="0"/>
              <a:t>Characters / Strings</a:t>
            </a:r>
          </a:p>
          <a:p>
            <a:r>
              <a:rPr lang="en-US" dirty="0"/>
              <a:t>File input/output</a:t>
            </a:r>
          </a:p>
          <a:p>
            <a:r>
              <a:rPr lang="en-US" dirty="0"/>
              <a:t>Formatted input/output</a:t>
            </a:r>
          </a:p>
          <a:p>
            <a:r>
              <a:rPr lang="en-US" dirty="0"/>
              <a:t>Date/time</a:t>
            </a:r>
          </a:p>
          <a:p>
            <a:r>
              <a:rPr lang="en-US" dirty="0"/>
              <a:t>Localization</a:t>
            </a:r>
          </a:p>
          <a:p>
            <a:r>
              <a:rPr lang="en-US" dirty="0"/>
              <a:t>Memory allocation</a:t>
            </a:r>
          </a:p>
          <a:p>
            <a:r>
              <a:rPr lang="en-US" dirty="0"/>
              <a:t>Process control </a:t>
            </a:r>
          </a:p>
          <a:p>
            <a:r>
              <a:rPr lang="en-US" dirty="0"/>
              <a:t>Error handling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68876C-C6C2-4103-A2AE-E60536B852BB}"/>
              </a:ext>
            </a:extLst>
          </p:cNvPr>
          <p:cNvSpPr/>
          <p:nvPr/>
        </p:nvSpPr>
        <p:spPr>
          <a:xfrm>
            <a:off x="6797252" y="3061771"/>
            <a:ext cx="4847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https://en.wikipedia.org/wiki/C_standard_library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8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1339-2997-401F-97EA-8FA23838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/ Strings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E036C-2AF8-427A-B9BF-F91F111AC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2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6B20-CC1D-46B4-9E4C-2F8B436F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vs Wide Char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5F89CE-8DE7-48CF-8DEF-F8B55FF1C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236438"/>
              </p:ext>
            </p:extLst>
          </p:nvPr>
        </p:nvGraphicFramePr>
        <p:xfrm>
          <a:off x="838200" y="1825625"/>
          <a:ext cx="11064637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556">
                  <a:extLst>
                    <a:ext uri="{9D8B030D-6E8A-4147-A177-3AD203B41FA5}">
                      <a16:colId xmlns:a16="http://schemas.microsoft.com/office/drawing/2014/main" val="1988031038"/>
                    </a:ext>
                  </a:extLst>
                </a:gridCol>
                <a:gridCol w="2571560">
                  <a:extLst>
                    <a:ext uri="{9D8B030D-6E8A-4147-A177-3AD203B41FA5}">
                      <a16:colId xmlns:a16="http://schemas.microsoft.com/office/drawing/2014/main" val="2361968754"/>
                    </a:ext>
                  </a:extLst>
                </a:gridCol>
                <a:gridCol w="2946527">
                  <a:extLst>
                    <a:ext uri="{9D8B030D-6E8A-4147-A177-3AD203B41FA5}">
                      <a16:colId xmlns:a16="http://schemas.microsoft.com/office/drawing/2014/main" val="3382157513"/>
                    </a:ext>
                  </a:extLst>
                </a:gridCol>
                <a:gridCol w="3224994">
                  <a:extLst>
                    <a:ext uri="{9D8B030D-6E8A-4147-A177-3AD203B41FA5}">
                      <a16:colId xmlns:a16="http://schemas.microsoft.com/office/drawing/2014/main" val="398393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Wide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Unicode 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wchar_t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char16_t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char32_t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55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string.h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wchar.h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uchar.h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52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Literals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'a’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L’a</a:t>
                      </a:r>
                      <a:r>
                        <a:rPr lang="en-US" dirty="0"/>
                        <a:t>’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L"abc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u’a</a:t>
                      </a:r>
                      <a:r>
                        <a:rPr lang="en-US" dirty="0"/>
                        <a:t>’ 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U’a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u"abc"  U"abc"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49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'\x31'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L'\u02A3'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u'\u02A3’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U'\U0001F600'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07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printf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printf("char: %c\n", ch);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printf("wchar: %lc\n", wch);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2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multibyte convert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wcrtomb()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c16rtomb()  c32rtomb()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0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 (in 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 – 2</a:t>
                      </a:r>
                    </a:p>
                    <a:p>
                      <a:r>
                        <a:rPr lang="en-US" dirty="0"/>
                        <a:t>Lin –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87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78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EDF0B-CFF8-460C-BFF7-028A1CB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AA83E-0A0A-49D3-8178-07891CC9E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7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2478-31A4-4ACB-B612-8671293C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string functions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B1FEF5-39BB-4A25-82F5-55466B83BF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967677"/>
              </p:ext>
            </p:extLst>
          </p:nvPr>
        </p:nvGraphicFramePr>
        <p:xfrm>
          <a:off x="838200" y="1825625"/>
          <a:ext cx="114382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255">
                  <a:extLst>
                    <a:ext uri="{9D8B030D-6E8A-4147-A177-3AD203B41FA5}">
                      <a16:colId xmlns:a16="http://schemas.microsoft.com/office/drawing/2014/main" val="2152005176"/>
                    </a:ext>
                  </a:extLst>
                </a:gridCol>
                <a:gridCol w="7747000">
                  <a:extLst>
                    <a:ext uri="{9D8B030D-6E8A-4147-A177-3AD203B41FA5}">
                      <a16:colId xmlns:a16="http://schemas.microsoft.com/office/drawing/2014/main" val="3890496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0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6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Concatenation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84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string to another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3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string (array) by one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6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strcmp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 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atoi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atol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 atoll(),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atof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one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17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strtol</a:t>
                      </a:r>
                      <a:r>
                        <a:rPr lang="en-US" dirty="0"/>
                        <a:t>(), </a:t>
                      </a:r>
                      <a:r>
                        <a:rPr lang="en-US" dirty="0" err="1"/>
                        <a:t>strtoll</a:t>
                      </a:r>
                      <a:r>
                        <a:rPr lang="en-US" dirty="0"/>
                        <a:t>(), </a:t>
                      </a:r>
                      <a:r>
                        <a:rPr lang="en-US" dirty="0" err="1"/>
                        <a:t>strtoul</a:t>
                      </a:r>
                      <a:r>
                        <a:rPr lang="en-US" dirty="0"/>
                        <a:t>(), </a:t>
                      </a:r>
                      <a:r>
                        <a:rPr lang="en-US" dirty="0" err="1"/>
                        <a:t>strtoull</a:t>
                      </a:r>
                      <a:r>
                        <a:rPr lang="en-US" dirty="0"/>
                        <a:t>(),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Conversion with continuation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378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0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EDF0B-CFF8-460C-BFF7-028A1CB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AA83E-0A0A-49D3-8178-07891CC9E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EA4F-7122-4FE2-AC46-DF03FFED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Date/time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20063-72E9-40AD-9D06-6962BA152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8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C4C3-B19D-46C3-AB71-C0BB4548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7812C6-80A1-427A-B5FA-8B8E278B0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810291"/>
              </p:ext>
            </p:extLst>
          </p:nvPr>
        </p:nvGraphicFramePr>
        <p:xfrm>
          <a:off x="838198" y="1825625"/>
          <a:ext cx="10792430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218">
                  <a:extLst>
                    <a:ext uri="{9D8B030D-6E8A-4147-A177-3AD203B41FA5}">
                      <a16:colId xmlns:a16="http://schemas.microsoft.com/office/drawing/2014/main" val="3692757356"/>
                    </a:ext>
                  </a:extLst>
                </a:gridCol>
                <a:gridCol w="9941212">
                  <a:extLst>
                    <a:ext uri="{9D8B030D-6E8A-4147-A177-3AD203B41FA5}">
                      <a16:colId xmlns:a16="http://schemas.microsoft.com/office/drawing/2014/main" val="528027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1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time_t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Seconds since 00:00 hours, Jan 1, 1970 UTC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59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struct tm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    int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tm_sec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;   // seconds after the minute - [0, 60] including leap second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    int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tm_min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;   // minutes after the hour - [0, 59]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    int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tm_hour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;  // hours since midnight - [0, 23]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    int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tm_mday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;  // day of the month - [1, 31]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    int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tm_mon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;   // months since January - [0, 11]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    int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tm_year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;  // years since 1900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    int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tm_wday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;  // days since Sunday - [0, 6]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    int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tm_yday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;  // days since January 1 - [0, 365]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    int 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tm_isdst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; // daylight savings time flag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202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68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478</Words>
  <Application>Microsoft Office PowerPoint</Application>
  <PresentationFormat>Widescreen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Base Libraries</vt:lpstr>
      <vt:lpstr>C Standard Library</vt:lpstr>
      <vt:lpstr>Characters / Strings</vt:lpstr>
      <vt:lpstr>Char vs Wide Char</vt:lpstr>
      <vt:lpstr>Demo</vt:lpstr>
      <vt:lpstr>Common string functions</vt:lpstr>
      <vt:lpstr>Demo</vt:lpstr>
      <vt:lpstr>Date/time</vt:lpstr>
      <vt:lpstr>Types</vt:lpstr>
      <vt:lpstr>Common operations</vt:lpstr>
      <vt:lpstr>Demo</vt:lpstr>
      <vt:lpstr>Localization</vt:lpstr>
      <vt:lpstr>Common operations</vt:lpstr>
      <vt:lpstr>Demo</vt:lpstr>
      <vt:lpstr>Formatted output</vt:lpstr>
      <vt:lpstr>Common operations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Standard Library</dc:title>
  <dc:creator>Mihail Romanov</dc:creator>
  <cp:lastModifiedBy>Mihail Romanov</cp:lastModifiedBy>
  <cp:revision>31</cp:revision>
  <dcterms:created xsi:type="dcterms:W3CDTF">2018-10-20T06:13:52Z</dcterms:created>
  <dcterms:modified xsi:type="dcterms:W3CDTF">2018-10-23T04:34:36Z</dcterms:modified>
</cp:coreProperties>
</file>