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9" r:id="rId10"/>
    <p:sldId id="270" r:id="rId11"/>
    <p:sldId id="268" r:id="rId12"/>
    <p:sldId id="259" r:id="rId13"/>
    <p:sldId id="267" r:id="rId14"/>
    <p:sldId id="272" r:id="rId15"/>
    <p:sldId id="271" r:id="rId16"/>
    <p:sldId id="27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96A63E-D9D4-4879-8446-734B1460D102}">
          <p14:sldIdLst>
            <p14:sldId id="256"/>
            <p14:sldId id="257"/>
            <p14:sldId id="258"/>
            <p14:sldId id="261"/>
            <p14:sldId id="262"/>
            <p14:sldId id="263"/>
            <p14:sldId id="265"/>
            <p14:sldId id="266"/>
            <p14:sldId id="269"/>
            <p14:sldId id="270"/>
            <p14:sldId id="268"/>
            <p14:sldId id="259"/>
            <p14:sldId id="267"/>
            <p14:sldId id="272"/>
            <p14:sldId id="271"/>
            <p14:sldId id="27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7E86-F9C9-4EA3-9A6B-D84B7900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DF8BF-04FA-4165-92CB-D4B3280A9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BB89-4B8C-4003-94F7-347B6B0D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F1C2-A994-469C-9D7E-708BFAFBAEB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F9D7-1919-4671-B7C1-B4FD46B7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E178D-5412-4FCF-86BF-65A01C53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D9C0-0BDD-4DB1-A440-4193031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6C71-CA17-469E-9913-2241D48F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FDA0C-B99E-47BA-AE08-C993EF4D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A200-B649-4633-B652-2FBFD388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F1C2-A994-469C-9D7E-708BFAFBAEB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B24E1-FB47-422B-A267-F3827BDB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736A-3640-4E69-A326-442BAF6B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D9C0-0BDD-4DB1-A440-4193031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B988E-4A63-46E4-87C7-5327BC35B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6BC95-D0EA-4CD2-8652-7140BD4D7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9102-FE03-4FD9-9EAD-B87D0512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F1C2-A994-469C-9D7E-708BFAFBAEB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6F374-549E-4AF6-B2F4-732F9D61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4BDEB-4A97-4F08-A710-69C7A290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D9C0-0BDD-4DB1-A440-4193031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4239-5E8F-4586-B8E2-8FBF203E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F63A-11E6-4CDD-8F2F-1C3FC1477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8EAA5-AA40-4FC2-974F-D345BD54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F1C2-A994-469C-9D7E-708BFAFBAEB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A509B-B2E0-4567-B94C-6684E176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3A81-88CB-4788-B4F9-4FBB8CBE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D9C0-0BDD-4DB1-A440-4193031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3D50-8B31-4E66-A01B-2EBF6E87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81C2-3962-46BE-9AB0-8A475873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EA47-CEFD-4FCC-A59A-F747CBE2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F1C2-A994-469C-9D7E-708BFAFBAEB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F085F-9CBE-4311-88D2-986B84C2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32766-C8CF-4E3B-8878-5EA8D4E6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D9C0-0BDD-4DB1-A440-4193031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449F-4CB6-40BF-A57C-9A3AA7CB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7188-C4D0-4B49-B906-78E48C461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BEA4E-1C6D-49DE-94BF-B9A161B00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63DAA-431F-41BC-9E64-592A473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F1C2-A994-469C-9D7E-708BFAFBAEB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8EDFE-28A3-4407-84A2-8283E2A8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D43A1-6734-4580-AA0E-C54A9B0B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D9C0-0BDD-4DB1-A440-4193031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6863-01F0-4A76-9339-BC1F4E12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DC781-1BA3-427C-B315-7BF19F50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66838-F490-4A8E-8B61-8D15518AC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832D9-16C9-40F3-88A4-54F6E1ED9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E9D82-1507-47D4-A421-59DCC562F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A6F98-9FE5-4CE0-A61B-5B0AB002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F1C2-A994-469C-9D7E-708BFAFBAEB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C07FF-77B8-4087-96A0-7B297937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314E9-D7A4-410C-B5FC-47794D3F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D9C0-0BDD-4DB1-A440-4193031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E49C-17FC-4BE8-89DD-A49E6DEE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21585-86D9-434F-AFD8-4EC7173E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F1C2-A994-469C-9D7E-708BFAFBAEB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F15BD-E5F0-4B9E-B110-C09D384F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662AF-3B58-4765-95C8-04B7DC52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D9C0-0BDD-4DB1-A440-4193031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2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0ECA5-22C0-4742-915F-B4F2BF14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F1C2-A994-469C-9D7E-708BFAFBAEB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7736D-FF69-4591-AA8C-D1E3A348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27387-EE69-4D05-9B8F-3421CD55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D9C0-0BDD-4DB1-A440-4193031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3800-AFDE-42BE-9BD4-0CA33C5A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5FAD-BA4B-4EBF-B043-4B97FA07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F39C7-61D1-4BD7-AA19-5E21128F5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A42D9-621B-4C2E-BE71-FA798133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F1C2-A994-469C-9D7E-708BFAFBAEB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CDEDD-AC0B-4C8B-A3FA-9DFD6785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2EA71-FF38-4734-97C1-FD575590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D9C0-0BDD-4DB1-A440-4193031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5997-C66D-4673-B064-E20C4FFE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705AD-C084-403B-8D7B-4CDFF894D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B2194-6C81-44AB-97DD-55C6901A7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4171D-95E3-49AA-ADCD-DADB33DB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F1C2-A994-469C-9D7E-708BFAFBAEB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F88BD-FDE0-4BF7-85F7-21A9BAA3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0A55C-C4E9-4A3E-A14B-801C0EEA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D9C0-0BDD-4DB1-A440-4193031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7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96ED7-59D4-4FDA-9A85-211DF614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2311-092B-4D09-B50D-4FC79753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268E2-8069-4578-B8A3-00D632EE0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F1C2-A994-469C-9D7E-708BFAFBAEB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AFB9-375D-4D31-9CB0-735FFB791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0898-345C-4D35-8A02-2439647E8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D9C0-0BDD-4DB1-A440-4193031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9C45-AC3D-48FF-8354-1C6BF3177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IPC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4D535-CF91-4D25-89DD-565E823F7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73215-CDA2-4874-BFE6-779CCFBD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каналы в </a:t>
            </a:r>
            <a:r>
              <a:rPr lang="en-US" dirty="0"/>
              <a:t>Windows</a:t>
            </a:r>
            <a:r>
              <a:rPr lang="ru-RU" dirty="0"/>
              <a:t>: дочерний процесс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938B1B-3DA5-4B2F-AD64-2412C666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0525" cy="4351338"/>
          </a:xfrm>
        </p:spPr>
        <p:txBody>
          <a:bodyPr/>
          <a:lstStyle/>
          <a:p>
            <a:r>
              <a:rPr lang="ru-RU" dirty="0"/>
              <a:t>Прочитать дескриптор из командной строки</a:t>
            </a:r>
          </a:p>
          <a:p>
            <a:pPr lvl="1"/>
            <a:r>
              <a:rPr lang="ru-RU" dirty="0"/>
              <a:t>Перевести в число</a:t>
            </a:r>
          </a:p>
          <a:p>
            <a:pPr lvl="1"/>
            <a:endParaRPr lang="ru-RU" dirty="0"/>
          </a:p>
          <a:p>
            <a:r>
              <a:rPr lang="ru-RU" dirty="0"/>
              <a:t>Использовать прочитанное значение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7C71CA-5CA8-4C19-9259-3C91A916D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83080"/>
            <a:ext cx="5650906" cy="267765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    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h = (</a:t>
            </a:r>
            <a:r>
              <a:rPr lang="en-US" alt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atoll(</a:t>
            </a:r>
            <a:r>
              <a:rPr lang="en-US" alt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(h, buffer, </a:t>
            </a:r>
            <a:r>
              <a:rPr lang="en-US" alt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(buffer), &amp;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CloseHandle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(h);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4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80637A-A4D1-4690-98B7-35045FD7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655E6-5EE6-4F26-9D31-076291190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Анонимные каналы в</a:t>
            </a:r>
            <a:r>
              <a:rPr lang="en-US" dirty="0"/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413759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B18C-0963-45AA-BE96-35DD241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Именованные каналы (</a:t>
            </a:r>
            <a:r>
              <a:rPr lang="en-US" dirty="0"/>
              <a:t>FIFO)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73736-8AC3-4EE5-9891-3EA49AF15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1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25D2-28EA-4261-BCA4-72422809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</a:t>
            </a:r>
            <a:r>
              <a:rPr lang="ru-RU" dirty="0"/>
              <a:t> </a:t>
            </a:r>
            <a:r>
              <a:rPr lang="en-US" dirty="0"/>
              <a:t>(Unix)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A047-1CA9-4B0A-8972-F72DD47B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77933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Существует как объект ФС:</a:t>
            </a:r>
          </a:p>
          <a:p>
            <a:pPr lvl="1"/>
            <a:r>
              <a:rPr lang="ru-RU" dirty="0"/>
              <a:t>должен быть создан (</a:t>
            </a:r>
            <a:r>
              <a:rPr lang="en-US" dirty="0" err="1"/>
              <a:t>mkfifo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может быть удален</a:t>
            </a:r>
          </a:p>
          <a:p>
            <a:endParaRPr lang="ru-RU" dirty="0"/>
          </a:p>
          <a:p>
            <a:r>
              <a:rPr lang="ru-RU" dirty="0"/>
              <a:t>Работа как с обычным файлом </a:t>
            </a:r>
          </a:p>
          <a:p>
            <a:pPr lvl="1"/>
            <a:r>
              <a:rPr lang="ru-RU" dirty="0"/>
              <a:t>открытие</a:t>
            </a:r>
            <a:r>
              <a:rPr lang="en-US" dirty="0"/>
              <a:t>/</a:t>
            </a:r>
            <a:r>
              <a:rPr lang="ru-RU" dirty="0"/>
              <a:t>чтение</a:t>
            </a:r>
            <a:r>
              <a:rPr lang="en-US" dirty="0"/>
              <a:t>/</a:t>
            </a:r>
            <a:r>
              <a:rPr lang="ru-RU" dirty="0"/>
              <a:t>запись</a:t>
            </a:r>
            <a:r>
              <a:rPr lang="en-US" dirty="0"/>
              <a:t>/</a:t>
            </a:r>
            <a:r>
              <a:rPr lang="ru-RU" dirty="0"/>
              <a:t>закрытие</a:t>
            </a:r>
          </a:p>
          <a:p>
            <a:endParaRPr lang="ru-RU" dirty="0"/>
          </a:p>
          <a:p>
            <a:r>
              <a:rPr lang="ru-RU" dirty="0"/>
              <a:t>При открытии блокирует пока не будет подключения с другой стороны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64EDA5-0787-46FA-9C14-5F2868662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333" y="2591137"/>
            <a:ext cx="4363695" cy="20313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mkfifo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fifoname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0666);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 = open(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fifoname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O_WRONLY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write(f, &amp;m,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close(f);</a:t>
            </a:r>
          </a:p>
        </p:txBody>
      </p:sp>
    </p:spTree>
    <p:extLst>
      <p:ext uri="{BB962C8B-B14F-4D97-AF65-F5344CB8AC3E}">
        <p14:creationId xmlns:p14="http://schemas.microsoft.com/office/powerpoint/2010/main" val="392823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5226-F26F-4560-A756-A910A8AF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E7339-78DF-4FDC-968B-7CFF0CFAC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FIFO</a:t>
            </a:r>
          </a:p>
        </p:txBody>
      </p:sp>
    </p:spTree>
    <p:extLst>
      <p:ext uri="{BB962C8B-B14F-4D97-AF65-F5344CB8AC3E}">
        <p14:creationId xmlns:p14="http://schemas.microsoft.com/office/powerpoint/2010/main" val="390315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7F885-E9E7-4534-804E-7C4CEE5E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Named Pipe (Windows)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6CB9AE-1390-45EF-89E9-6C28DBF238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CreateNamedPipe</a:t>
            </a:r>
            <a:r>
              <a:rPr lang="ru-RU" dirty="0"/>
              <a:t>()</a:t>
            </a:r>
          </a:p>
          <a:p>
            <a:pPr lvl="1"/>
            <a:r>
              <a:rPr lang="en-US" b="1" dirty="0" err="1"/>
              <a:t>lpName</a:t>
            </a:r>
            <a:r>
              <a:rPr lang="ru-RU" dirty="0"/>
              <a:t> – имя в формате </a:t>
            </a:r>
            <a:r>
              <a:rPr lang="en-US" b="1" i="1" dirty="0"/>
              <a:t>\\.\pipe\[path]pipename </a:t>
            </a:r>
            <a:r>
              <a:rPr lang="ru-RU" dirty="0"/>
              <a:t>или </a:t>
            </a:r>
            <a:r>
              <a:rPr lang="en-US" b="1" i="1" dirty="0"/>
              <a:t>\\servername\pipe\[path]pipename </a:t>
            </a:r>
          </a:p>
          <a:p>
            <a:pPr lvl="1"/>
            <a:r>
              <a:rPr lang="en-US" b="1" dirty="0" err="1"/>
              <a:t>dwOpenMode</a:t>
            </a:r>
            <a:r>
              <a:rPr lang="ru-RU" dirty="0"/>
              <a:t> – режим открытия </a:t>
            </a:r>
            <a:r>
              <a:rPr lang="en-US" dirty="0"/>
              <a:t>PIPE_ACCESS_DUPLEX</a:t>
            </a:r>
            <a:r>
              <a:rPr lang="ru-RU" dirty="0"/>
              <a:t>, </a:t>
            </a:r>
            <a:r>
              <a:rPr lang="en-US" dirty="0"/>
              <a:t>PIPE_ACCESS_INBOUND</a:t>
            </a:r>
            <a:r>
              <a:rPr lang="ru-RU" dirty="0"/>
              <a:t>, </a:t>
            </a:r>
            <a:r>
              <a:rPr lang="en-US" dirty="0"/>
              <a:t>PIPE_ACCESS_OUTBOUND </a:t>
            </a:r>
          </a:p>
          <a:p>
            <a:pPr lvl="1"/>
            <a:r>
              <a:rPr lang="en-US" b="1" dirty="0" err="1"/>
              <a:t>dwPipeMode</a:t>
            </a:r>
            <a:r>
              <a:rPr lang="ru-RU" dirty="0"/>
              <a:t> – режим работы </a:t>
            </a:r>
          </a:p>
          <a:p>
            <a:pPr lvl="2"/>
            <a:r>
              <a:rPr lang="en-US" dirty="0"/>
              <a:t>PIPE_TYPE_BYTE </a:t>
            </a:r>
            <a:r>
              <a:rPr lang="ru-RU" dirty="0"/>
              <a:t>или</a:t>
            </a:r>
            <a:r>
              <a:rPr lang="en-US" dirty="0"/>
              <a:t> PIPE_TYPE_MESSAGE </a:t>
            </a:r>
          </a:p>
          <a:p>
            <a:pPr lvl="2"/>
            <a:r>
              <a:rPr lang="en-US" dirty="0"/>
              <a:t>PIPE_WAIT </a:t>
            </a:r>
            <a:r>
              <a:rPr lang="ru-RU" dirty="0"/>
              <a:t>или </a:t>
            </a:r>
            <a:r>
              <a:rPr lang="en-US" dirty="0"/>
              <a:t>PIPE_NOWAIT </a:t>
            </a:r>
          </a:p>
          <a:p>
            <a:pPr lvl="1"/>
            <a:r>
              <a:rPr lang="en-US" b="1" dirty="0" err="1"/>
              <a:t>nMaxInstances</a:t>
            </a:r>
            <a:r>
              <a:rPr lang="en-US" dirty="0"/>
              <a:t> – </a:t>
            </a:r>
            <a:r>
              <a:rPr lang="ru-RU" dirty="0"/>
              <a:t>количество открытых экземпляров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92AA0-7D4F-437A-A946-D4327E8AB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Со стороны клиента</a:t>
            </a:r>
          </a:p>
          <a:p>
            <a:pPr lvl="1"/>
            <a:r>
              <a:rPr lang="en-US" dirty="0" err="1"/>
              <a:t>CreateFile</a:t>
            </a:r>
            <a:r>
              <a:rPr lang="en-US" dirty="0"/>
              <a:t>()</a:t>
            </a:r>
            <a:r>
              <a:rPr lang="ru-RU" dirty="0"/>
              <a:t> – подключение для поточной работы</a:t>
            </a:r>
          </a:p>
          <a:p>
            <a:pPr lvl="1"/>
            <a:r>
              <a:rPr lang="en-US" dirty="0" err="1"/>
              <a:t>CallNamedPipe</a:t>
            </a:r>
            <a:r>
              <a:rPr lang="ru-RU" dirty="0"/>
              <a:t>() – подключение для обмена сообщениями</a:t>
            </a:r>
          </a:p>
          <a:p>
            <a:pPr lvl="1"/>
            <a:r>
              <a:rPr lang="en-US" dirty="0" err="1"/>
              <a:t>WaitNamedPipe</a:t>
            </a:r>
            <a:r>
              <a:rPr lang="ru-RU" dirty="0"/>
              <a:t>() – ожидание готовности канала (по имени)</a:t>
            </a:r>
          </a:p>
          <a:p>
            <a:r>
              <a:rPr lang="ru-RU" dirty="0"/>
              <a:t>Со стороны сервера</a:t>
            </a:r>
          </a:p>
          <a:p>
            <a:pPr lvl="1"/>
            <a:r>
              <a:rPr lang="en-US" dirty="0" err="1"/>
              <a:t>ConnectNamedPipe</a:t>
            </a:r>
            <a:r>
              <a:rPr lang="ru-RU" dirty="0"/>
              <a:t>() – ожидание клиента</a:t>
            </a:r>
          </a:p>
          <a:p>
            <a:pPr lvl="1"/>
            <a:r>
              <a:rPr lang="en-US" dirty="0" err="1"/>
              <a:t>DisconnectNamedPipe</a:t>
            </a:r>
            <a:r>
              <a:rPr lang="ru-RU" dirty="0"/>
              <a:t>() – отключение клиента</a:t>
            </a:r>
          </a:p>
          <a:p>
            <a:r>
              <a:rPr lang="ru-RU" dirty="0"/>
              <a:t>Общее</a:t>
            </a:r>
          </a:p>
          <a:p>
            <a:pPr lvl="1"/>
            <a:r>
              <a:rPr lang="en-US" dirty="0" err="1"/>
              <a:t>ReadFile</a:t>
            </a:r>
            <a:r>
              <a:rPr lang="en-US" dirty="0"/>
              <a:t>()/</a:t>
            </a:r>
            <a:r>
              <a:rPr lang="en-US" dirty="0" err="1"/>
              <a:t>WriteFile</a:t>
            </a:r>
            <a:r>
              <a:rPr lang="en-US" dirty="0"/>
              <a:t>() – </a:t>
            </a:r>
            <a:r>
              <a:rPr lang="ru-RU" dirty="0"/>
              <a:t>чтение и запись файлов</a:t>
            </a:r>
          </a:p>
          <a:p>
            <a:pPr lvl="1"/>
            <a:r>
              <a:rPr lang="en-US" dirty="0" err="1"/>
              <a:t>CloseHandle</a:t>
            </a:r>
            <a:r>
              <a:rPr lang="en-US" dirty="0"/>
              <a:t>() - </a:t>
            </a:r>
            <a:r>
              <a:rPr lang="ru-RU" dirty="0"/>
              <a:t>отключение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4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C2AA32-4704-476C-BB96-0DFC336D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465355-C428-4C24-8604-E03C6C6A7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29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E262-7609-4709-8C55-2CE958BA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Очереди сообщений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EDD07-B807-4707-80BB-F7DBA3C9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5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2B65F-ABEA-4CCA-9840-C32F485B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механизмы </a:t>
            </a:r>
            <a:r>
              <a:rPr lang="en-US" dirty="0"/>
              <a:t>IPC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5E16A-CCD4-4791-8E06-5C857BAF8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3E40A-7D07-4C93-A75D-7B56ACB405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Оконные сообщения</a:t>
            </a:r>
            <a:endParaRPr lang="en-US" dirty="0"/>
          </a:p>
          <a:p>
            <a:r>
              <a:rPr lang="ru-RU" dirty="0"/>
              <a:t>Буфер обмена</a:t>
            </a:r>
          </a:p>
          <a:p>
            <a:r>
              <a:rPr lang="ru-RU" dirty="0"/>
              <a:t>Разделяемая память</a:t>
            </a:r>
          </a:p>
          <a:p>
            <a:r>
              <a:rPr lang="ru-RU" dirty="0"/>
              <a:t>Анонимные и именованные каналы</a:t>
            </a:r>
          </a:p>
          <a:p>
            <a:r>
              <a:rPr lang="en-US" dirty="0"/>
              <a:t>Mail-</a:t>
            </a:r>
            <a:r>
              <a:rPr lang="ru-RU" dirty="0"/>
              <a:t>слоты</a:t>
            </a:r>
          </a:p>
          <a:p>
            <a:r>
              <a:rPr lang="en-US" dirty="0"/>
              <a:t>Dynamic Data Exchange, DDE</a:t>
            </a:r>
          </a:p>
          <a:p>
            <a:r>
              <a:rPr lang="ru-RU" dirty="0"/>
              <a:t>Сокеты</a:t>
            </a:r>
          </a:p>
          <a:p>
            <a:r>
              <a:rPr lang="en-US" dirty="0"/>
              <a:t>Remote Procedure Call</a:t>
            </a:r>
            <a:r>
              <a:rPr lang="ru-RU" dirty="0"/>
              <a:t> (</a:t>
            </a:r>
            <a:r>
              <a:rPr lang="en-US" dirty="0"/>
              <a:t>RPC)</a:t>
            </a:r>
          </a:p>
          <a:p>
            <a:r>
              <a:rPr lang="en-US" dirty="0"/>
              <a:t>Microsoft Message Queue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5151EA-D05E-48AF-87CB-9C62C00D3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F50DE5-6BC8-47F3-821F-95B9065957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Сигналы</a:t>
            </a:r>
          </a:p>
          <a:p>
            <a:r>
              <a:rPr lang="ru-RU" dirty="0"/>
              <a:t>Каналы (анонимные)</a:t>
            </a:r>
          </a:p>
          <a:p>
            <a:r>
              <a:rPr lang="en-US" dirty="0"/>
              <a:t>FIFO </a:t>
            </a:r>
            <a:r>
              <a:rPr lang="ru-RU" dirty="0"/>
              <a:t>(именованные каналы)</a:t>
            </a:r>
          </a:p>
          <a:p>
            <a:r>
              <a:rPr lang="ru-RU" dirty="0"/>
              <a:t>Очереди сообщений</a:t>
            </a:r>
          </a:p>
          <a:p>
            <a:r>
              <a:rPr lang="ru-RU" dirty="0"/>
              <a:t>Разделяемая память</a:t>
            </a:r>
          </a:p>
          <a:p>
            <a:r>
              <a:rPr lang="ru-RU" dirty="0"/>
              <a:t>Сокеты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2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6545-89A0-4CE1-853A-BCFDC319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каналы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0262D-A64A-4956-BAF4-90F3441AE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68CA-F2C2-461D-B0ED-C00DA0D9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идея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772BA5-69FA-46F5-BCFB-13B5F9C0B977}"/>
              </a:ext>
            </a:extLst>
          </p:cNvPr>
          <p:cNvSpPr/>
          <p:nvPr/>
        </p:nvSpPr>
        <p:spPr>
          <a:xfrm>
            <a:off x="1134532" y="2370667"/>
            <a:ext cx="1557867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9E4EE3-1635-4CBC-8A6C-B5CF5DDB4327}"/>
              </a:ext>
            </a:extLst>
          </p:cNvPr>
          <p:cNvSpPr/>
          <p:nvPr/>
        </p:nvSpPr>
        <p:spPr>
          <a:xfrm>
            <a:off x="2692399" y="2855118"/>
            <a:ext cx="914400" cy="1545697"/>
          </a:xfrm>
          <a:custGeom>
            <a:avLst/>
            <a:gdLst>
              <a:gd name="connsiteX0" fmla="*/ 745066 w 914400"/>
              <a:gd name="connsiteY0" fmla="*/ 0 h 1325565"/>
              <a:gd name="connsiteX1" fmla="*/ 914400 w 914400"/>
              <a:gd name="connsiteY1" fmla="*/ 0 h 1325565"/>
              <a:gd name="connsiteX2" fmla="*/ 914400 w 914400"/>
              <a:gd name="connsiteY2" fmla="*/ 1 h 1325565"/>
              <a:gd name="connsiteX3" fmla="*/ 914400 w 914400"/>
              <a:gd name="connsiteY3" fmla="*/ 1 h 1325565"/>
              <a:gd name="connsiteX4" fmla="*/ 914400 w 914400"/>
              <a:gd name="connsiteY4" fmla="*/ 169335 h 1325565"/>
              <a:gd name="connsiteX5" fmla="*/ 914400 w 914400"/>
              <a:gd name="connsiteY5" fmla="*/ 169335 h 1325565"/>
              <a:gd name="connsiteX6" fmla="*/ 914400 w 914400"/>
              <a:gd name="connsiteY6" fmla="*/ 1156231 h 1325565"/>
              <a:gd name="connsiteX7" fmla="*/ 914400 w 914400"/>
              <a:gd name="connsiteY7" fmla="*/ 1156231 h 1325565"/>
              <a:gd name="connsiteX8" fmla="*/ 914400 w 914400"/>
              <a:gd name="connsiteY8" fmla="*/ 1325565 h 1325565"/>
              <a:gd name="connsiteX9" fmla="*/ 0 w 914400"/>
              <a:gd name="connsiteY9" fmla="*/ 1325565 h 1325565"/>
              <a:gd name="connsiteX10" fmla="*/ 0 w 914400"/>
              <a:gd name="connsiteY10" fmla="*/ 1156231 h 1325565"/>
              <a:gd name="connsiteX11" fmla="*/ 745066 w 914400"/>
              <a:gd name="connsiteY11" fmla="*/ 1156231 h 1325565"/>
              <a:gd name="connsiteX12" fmla="*/ 745066 w 914400"/>
              <a:gd name="connsiteY12" fmla="*/ 169335 h 1325565"/>
              <a:gd name="connsiteX13" fmla="*/ 0 w 914400"/>
              <a:gd name="connsiteY13" fmla="*/ 169335 h 1325565"/>
              <a:gd name="connsiteX14" fmla="*/ 0 w 914400"/>
              <a:gd name="connsiteY14" fmla="*/ 1 h 1325565"/>
              <a:gd name="connsiteX15" fmla="*/ 745066 w 914400"/>
              <a:gd name="connsiteY15" fmla="*/ 1 h 132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400" h="1325565">
                <a:moveTo>
                  <a:pt x="745066" y="0"/>
                </a:moveTo>
                <a:lnTo>
                  <a:pt x="914400" y="0"/>
                </a:lnTo>
                <a:lnTo>
                  <a:pt x="914400" y="1"/>
                </a:lnTo>
                <a:lnTo>
                  <a:pt x="914400" y="1"/>
                </a:lnTo>
                <a:lnTo>
                  <a:pt x="914400" y="169335"/>
                </a:lnTo>
                <a:lnTo>
                  <a:pt x="914400" y="169335"/>
                </a:lnTo>
                <a:lnTo>
                  <a:pt x="914400" y="1156231"/>
                </a:lnTo>
                <a:lnTo>
                  <a:pt x="914400" y="1156231"/>
                </a:lnTo>
                <a:lnTo>
                  <a:pt x="914400" y="1325565"/>
                </a:lnTo>
                <a:lnTo>
                  <a:pt x="0" y="1325565"/>
                </a:lnTo>
                <a:lnTo>
                  <a:pt x="0" y="1156231"/>
                </a:lnTo>
                <a:lnTo>
                  <a:pt x="745066" y="1156231"/>
                </a:lnTo>
                <a:lnTo>
                  <a:pt x="745066" y="169335"/>
                </a:lnTo>
                <a:lnTo>
                  <a:pt x="0" y="169335"/>
                </a:lnTo>
                <a:lnTo>
                  <a:pt x="0" y="1"/>
                </a:lnTo>
                <a:lnTo>
                  <a:pt x="745066" y="1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696155B-D307-46DA-90EE-10672AAB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94214"/>
            <a:ext cx="4237057" cy="230832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p[2];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pipe(p);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write(p[1], str1,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read(p[0], str2,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(str2));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close(p[0]);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close(p[1]);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6B4475-0939-440F-8EDB-62C0725A0E8E}"/>
              </a:ext>
            </a:extLst>
          </p:cNvPr>
          <p:cNvSpPr/>
          <p:nvPr/>
        </p:nvSpPr>
        <p:spPr>
          <a:xfrm>
            <a:off x="1481770" y="27747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write(p[1])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64C714-E8D0-4487-8664-FC3A5DEEB97D}"/>
              </a:ext>
            </a:extLst>
          </p:cNvPr>
          <p:cNvSpPr/>
          <p:nvPr/>
        </p:nvSpPr>
        <p:spPr>
          <a:xfrm>
            <a:off x="1513871" y="4093038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read(p[</a:t>
            </a:r>
            <a:r>
              <a:rPr lang="ru-RU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FEF1D5-9E53-4E2B-A2C7-9675931273CB}"/>
              </a:ext>
            </a:extLst>
          </p:cNvPr>
          <p:cNvCxnSpPr/>
          <p:nvPr/>
        </p:nvCxnSpPr>
        <p:spPr>
          <a:xfrm>
            <a:off x="2810932" y="2948226"/>
            <a:ext cx="6688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AC9119-DFCA-46A3-A59D-64CAF512825B}"/>
              </a:ext>
            </a:extLst>
          </p:cNvPr>
          <p:cNvCxnSpPr>
            <a:cxnSpLocks/>
          </p:cNvCxnSpPr>
          <p:nvPr/>
        </p:nvCxnSpPr>
        <p:spPr>
          <a:xfrm flipH="1">
            <a:off x="2789764" y="4309196"/>
            <a:ext cx="6688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F271CC-8215-4E40-8A16-D575F03A8FDF}"/>
              </a:ext>
            </a:extLst>
          </p:cNvPr>
          <p:cNvCxnSpPr>
            <a:cxnSpLocks/>
          </p:cNvCxnSpPr>
          <p:nvPr/>
        </p:nvCxnSpPr>
        <p:spPr>
          <a:xfrm>
            <a:off x="3522134" y="3043762"/>
            <a:ext cx="0" cy="1180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8331-568B-4CCD-9F6E-512559C3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дескрипторов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7EF0B8-EFF9-4B73-B41A-9005BC1C837E}"/>
              </a:ext>
            </a:extLst>
          </p:cNvPr>
          <p:cNvSpPr/>
          <p:nvPr/>
        </p:nvSpPr>
        <p:spPr>
          <a:xfrm>
            <a:off x="1517843" y="3998411"/>
            <a:ext cx="1888066" cy="118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3CF09F-6EE4-4876-A1D0-197DDDFD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711" y="5754211"/>
            <a:ext cx="286809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f1 = open(name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O_RDONLY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f2 = open(name</a:t>
            </a: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O_RDONLY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f3 = open(name</a:t>
            </a: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O_WRONLY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9C749-43AD-4F23-9EF4-A7E450178E32}"/>
              </a:ext>
            </a:extLst>
          </p:cNvPr>
          <p:cNvSpPr/>
          <p:nvPr/>
        </p:nvSpPr>
        <p:spPr>
          <a:xfrm>
            <a:off x="1932709" y="3405455"/>
            <a:ext cx="355600" cy="296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</a:t>
            </a:r>
            <a:r>
              <a:rPr lang="ru-RU" sz="1050" dirty="0"/>
              <a:t>1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23315-A28B-4941-B5E0-C3584801A11D}"/>
              </a:ext>
            </a:extLst>
          </p:cNvPr>
          <p:cNvSpPr/>
          <p:nvPr/>
        </p:nvSpPr>
        <p:spPr>
          <a:xfrm>
            <a:off x="2288309" y="3405455"/>
            <a:ext cx="355600" cy="296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26B80-7D3D-499A-BCA8-B07702468615}"/>
              </a:ext>
            </a:extLst>
          </p:cNvPr>
          <p:cNvSpPr/>
          <p:nvPr/>
        </p:nvSpPr>
        <p:spPr>
          <a:xfrm>
            <a:off x="2643909" y="3405455"/>
            <a:ext cx="355600" cy="296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79CC78B-7836-4120-B5A3-BB21AB8A66BE}"/>
              </a:ext>
            </a:extLst>
          </p:cNvPr>
          <p:cNvSpPr/>
          <p:nvPr/>
        </p:nvSpPr>
        <p:spPr>
          <a:xfrm>
            <a:off x="3812804" y="43487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fork()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4863D3-5BD1-4358-A17D-D731C7EBF268}"/>
              </a:ext>
            </a:extLst>
          </p:cNvPr>
          <p:cNvSpPr/>
          <p:nvPr/>
        </p:nvSpPr>
        <p:spPr>
          <a:xfrm>
            <a:off x="5198107" y="3998411"/>
            <a:ext cx="1888066" cy="118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9A72EE-F671-40C1-80B6-305EE41749EE}"/>
              </a:ext>
            </a:extLst>
          </p:cNvPr>
          <p:cNvSpPr/>
          <p:nvPr/>
        </p:nvSpPr>
        <p:spPr>
          <a:xfrm>
            <a:off x="5612973" y="3405455"/>
            <a:ext cx="355600" cy="296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</a:t>
            </a:r>
            <a:r>
              <a:rPr lang="ru-RU" sz="1050" dirty="0"/>
              <a:t>1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BEAA8-BD99-4CA8-BF09-5D4316A08EBF}"/>
              </a:ext>
            </a:extLst>
          </p:cNvPr>
          <p:cNvSpPr/>
          <p:nvPr/>
        </p:nvSpPr>
        <p:spPr>
          <a:xfrm>
            <a:off x="5968573" y="3405455"/>
            <a:ext cx="355600" cy="296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59FDB-8EB5-4D3D-AE97-60FEF39793F8}"/>
              </a:ext>
            </a:extLst>
          </p:cNvPr>
          <p:cNvSpPr/>
          <p:nvPr/>
        </p:nvSpPr>
        <p:spPr>
          <a:xfrm>
            <a:off x="6324173" y="3405455"/>
            <a:ext cx="355600" cy="296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F3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B5F961D-DFD4-464E-924E-0EE4B99C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876" y="5901921"/>
            <a:ext cx="117852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close(f2);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59674F-F60E-40A9-AF05-1CFA4BAA967D}"/>
              </a:ext>
            </a:extLst>
          </p:cNvPr>
          <p:cNvSpPr/>
          <p:nvPr/>
        </p:nvSpPr>
        <p:spPr>
          <a:xfrm>
            <a:off x="7493068" y="43487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exec()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7530E-DD63-4BF4-A13F-B72DF34D4D8A}"/>
              </a:ext>
            </a:extLst>
          </p:cNvPr>
          <p:cNvSpPr/>
          <p:nvPr/>
        </p:nvSpPr>
        <p:spPr>
          <a:xfrm>
            <a:off x="8878371" y="3998411"/>
            <a:ext cx="1888066" cy="1185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B1A41F-31B4-4B00-87AD-0F28349EF06E}"/>
              </a:ext>
            </a:extLst>
          </p:cNvPr>
          <p:cNvSpPr/>
          <p:nvPr/>
        </p:nvSpPr>
        <p:spPr>
          <a:xfrm>
            <a:off x="9293237" y="3405455"/>
            <a:ext cx="355600" cy="296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</a:t>
            </a:r>
            <a:r>
              <a:rPr lang="ru-RU" sz="1050" dirty="0"/>
              <a:t>1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C0795B-1080-4909-A868-6502BEE47044}"/>
              </a:ext>
            </a:extLst>
          </p:cNvPr>
          <p:cNvSpPr/>
          <p:nvPr/>
        </p:nvSpPr>
        <p:spPr>
          <a:xfrm>
            <a:off x="10004437" y="3405455"/>
            <a:ext cx="355600" cy="296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F3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9E875685-2EF5-4926-9EC5-F23401E23CAD}"/>
              </a:ext>
            </a:extLst>
          </p:cNvPr>
          <p:cNvSpPr/>
          <p:nvPr/>
        </p:nvSpPr>
        <p:spPr>
          <a:xfrm>
            <a:off x="4440726" y="1588654"/>
            <a:ext cx="914400" cy="9144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name1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97FCF02C-3337-4511-A04F-EF8D9A016942}"/>
              </a:ext>
            </a:extLst>
          </p:cNvPr>
          <p:cNvSpPr/>
          <p:nvPr/>
        </p:nvSpPr>
        <p:spPr>
          <a:xfrm>
            <a:off x="5696872" y="1588654"/>
            <a:ext cx="914400" cy="9144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name2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DEE9B309-4E32-4EF5-95C4-22BB165969B2}"/>
              </a:ext>
            </a:extLst>
          </p:cNvPr>
          <p:cNvSpPr/>
          <p:nvPr/>
        </p:nvSpPr>
        <p:spPr>
          <a:xfrm>
            <a:off x="6953018" y="1569122"/>
            <a:ext cx="914400" cy="91440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2A727A-71B8-4DDA-9C5F-B3C04991B56A}"/>
              </a:ext>
            </a:extLst>
          </p:cNvPr>
          <p:cNvCxnSpPr>
            <a:stCxn id="5" idx="0"/>
            <a:endCxn id="21" idx="2"/>
          </p:cNvCxnSpPr>
          <p:nvPr/>
        </p:nvCxnSpPr>
        <p:spPr>
          <a:xfrm flipV="1">
            <a:off x="2110509" y="2503054"/>
            <a:ext cx="2787417" cy="9024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C3F25E-8BA9-4749-8158-65B13A76AF88}"/>
              </a:ext>
            </a:extLst>
          </p:cNvPr>
          <p:cNvCxnSpPr>
            <a:stCxn id="6" idx="0"/>
            <a:endCxn id="22" idx="2"/>
          </p:cNvCxnSpPr>
          <p:nvPr/>
        </p:nvCxnSpPr>
        <p:spPr>
          <a:xfrm flipV="1">
            <a:off x="2466109" y="2503054"/>
            <a:ext cx="3687963" cy="9024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D88F26-6225-4C47-BC73-67EE1A12DCF4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V="1">
            <a:off x="2821709" y="2483522"/>
            <a:ext cx="4588509" cy="92193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D64271-4158-4AB4-830C-61435E6DC847}"/>
              </a:ext>
            </a:extLst>
          </p:cNvPr>
          <p:cNvCxnSpPr>
            <a:stCxn id="11" idx="0"/>
            <a:endCxn id="21" idx="2"/>
          </p:cNvCxnSpPr>
          <p:nvPr/>
        </p:nvCxnSpPr>
        <p:spPr>
          <a:xfrm flipH="1" flipV="1">
            <a:off x="4897926" y="2503054"/>
            <a:ext cx="892847" cy="9024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90D23-F89E-468E-B960-C8B3E18811CC}"/>
              </a:ext>
            </a:extLst>
          </p:cNvPr>
          <p:cNvCxnSpPr>
            <a:stCxn id="12" idx="0"/>
            <a:endCxn id="22" idx="2"/>
          </p:cNvCxnSpPr>
          <p:nvPr/>
        </p:nvCxnSpPr>
        <p:spPr>
          <a:xfrm flipV="1">
            <a:off x="6146373" y="2503054"/>
            <a:ext cx="7699" cy="9024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6E144E-EE2D-497D-96C0-A9B59BB52267}"/>
              </a:ext>
            </a:extLst>
          </p:cNvPr>
          <p:cNvCxnSpPr>
            <a:stCxn id="13" idx="0"/>
            <a:endCxn id="23" idx="2"/>
          </p:cNvCxnSpPr>
          <p:nvPr/>
        </p:nvCxnSpPr>
        <p:spPr>
          <a:xfrm flipV="1">
            <a:off x="6501973" y="2483522"/>
            <a:ext cx="908245" cy="92193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3F456B-9B3A-47ED-B32C-06EE3B0AAE64}"/>
              </a:ext>
            </a:extLst>
          </p:cNvPr>
          <p:cNvCxnSpPr>
            <a:cxnSpLocks/>
            <a:stCxn id="17" idx="0"/>
            <a:endCxn id="21" idx="2"/>
          </p:cNvCxnSpPr>
          <p:nvPr/>
        </p:nvCxnSpPr>
        <p:spPr>
          <a:xfrm flipH="1" flipV="1">
            <a:off x="4897926" y="2503054"/>
            <a:ext cx="4573111" cy="9024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2F2D0C-35C3-46B7-991E-AAB2689E3D20}"/>
              </a:ext>
            </a:extLst>
          </p:cNvPr>
          <p:cNvCxnSpPr>
            <a:stCxn id="19" idx="0"/>
            <a:endCxn id="23" idx="2"/>
          </p:cNvCxnSpPr>
          <p:nvPr/>
        </p:nvCxnSpPr>
        <p:spPr>
          <a:xfrm flipH="1" flipV="1">
            <a:off x="7410218" y="2483522"/>
            <a:ext cx="2772019" cy="92193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32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uiExpand="1" build="p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D2C429F9-1892-49AB-89F1-21977CFEC90C}"/>
              </a:ext>
            </a:extLst>
          </p:cNvPr>
          <p:cNvGrpSpPr/>
          <p:nvPr/>
        </p:nvGrpSpPr>
        <p:grpSpPr>
          <a:xfrm>
            <a:off x="4835099" y="2873236"/>
            <a:ext cx="1114472" cy="1545697"/>
            <a:chOff x="2241018" y="3031784"/>
            <a:chExt cx="914400" cy="1545697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F4085E5-2DAC-4180-8370-79D255685F51}"/>
                </a:ext>
              </a:extLst>
            </p:cNvPr>
            <p:cNvSpPr/>
            <p:nvPr/>
          </p:nvSpPr>
          <p:spPr>
            <a:xfrm>
              <a:off x="2241018" y="3031784"/>
              <a:ext cx="914400" cy="1545697"/>
            </a:xfrm>
            <a:custGeom>
              <a:avLst/>
              <a:gdLst>
                <a:gd name="connsiteX0" fmla="*/ 745066 w 914400"/>
                <a:gd name="connsiteY0" fmla="*/ 0 h 1325565"/>
                <a:gd name="connsiteX1" fmla="*/ 914400 w 914400"/>
                <a:gd name="connsiteY1" fmla="*/ 0 h 1325565"/>
                <a:gd name="connsiteX2" fmla="*/ 914400 w 914400"/>
                <a:gd name="connsiteY2" fmla="*/ 1 h 1325565"/>
                <a:gd name="connsiteX3" fmla="*/ 914400 w 914400"/>
                <a:gd name="connsiteY3" fmla="*/ 1 h 1325565"/>
                <a:gd name="connsiteX4" fmla="*/ 914400 w 914400"/>
                <a:gd name="connsiteY4" fmla="*/ 169335 h 1325565"/>
                <a:gd name="connsiteX5" fmla="*/ 914400 w 914400"/>
                <a:gd name="connsiteY5" fmla="*/ 169335 h 1325565"/>
                <a:gd name="connsiteX6" fmla="*/ 914400 w 914400"/>
                <a:gd name="connsiteY6" fmla="*/ 1156231 h 1325565"/>
                <a:gd name="connsiteX7" fmla="*/ 914400 w 914400"/>
                <a:gd name="connsiteY7" fmla="*/ 1156231 h 1325565"/>
                <a:gd name="connsiteX8" fmla="*/ 914400 w 914400"/>
                <a:gd name="connsiteY8" fmla="*/ 1325565 h 1325565"/>
                <a:gd name="connsiteX9" fmla="*/ 0 w 914400"/>
                <a:gd name="connsiteY9" fmla="*/ 1325565 h 1325565"/>
                <a:gd name="connsiteX10" fmla="*/ 0 w 914400"/>
                <a:gd name="connsiteY10" fmla="*/ 1156231 h 1325565"/>
                <a:gd name="connsiteX11" fmla="*/ 745066 w 914400"/>
                <a:gd name="connsiteY11" fmla="*/ 1156231 h 1325565"/>
                <a:gd name="connsiteX12" fmla="*/ 745066 w 914400"/>
                <a:gd name="connsiteY12" fmla="*/ 169335 h 1325565"/>
                <a:gd name="connsiteX13" fmla="*/ 0 w 914400"/>
                <a:gd name="connsiteY13" fmla="*/ 169335 h 1325565"/>
                <a:gd name="connsiteX14" fmla="*/ 0 w 914400"/>
                <a:gd name="connsiteY14" fmla="*/ 1 h 1325565"/>
                <a:gd name="connsiteX15" fmla="*/ 745066 w 914400"/>
                <a:gd name="connsiteY15" fmla="*/ 1 h 132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4400" h="1325565">
                  <a:moveTo>
                    <a:pt x="745066" y="0"/>
                  </a:moveTo>
                  <a:lnTo>
                    <a:pt x="914400" y="0"/>
                  </a:lnTo>
                  <a:lnTo>
                    <a:pt x="914400" y="1"/>
                  </a:lnTo>
                  <a:lnTo>
                    <a:pt x="914400" y="1"/>
                  </a:lnTo>
                  <a:lnTo>
                    <a:pt x="914400" y="169335"/>
                  </a:lnTo>
                  <a:lnTo>
                    <a:pt x="914400" y="169335"/>
                  </a:lnTo>
                  <a:lnTo>
                    <a:pt x="914400" y="1156231"/>
                  </a:lnTo>
                  <a:lnTo>
                    <a:pt x="914400" y="1156231"/>
                  </a:lnTo>
                  <a:lnTo>
                    <a:pt x="914400" y="1325565"/>
                  </a:lnTo>
                  <a:lnTo>
                    <a:pt x="0" y="1325565"/>
                  </a:lnTo>
                  <a:lnTo>
                    <a:pt x="0" y="1156231"/>
                  </a:lnTo>
                  <a:lnTo>
                    <a:pt x="745066" y="1156231"/>
                  </a:lnTo>
                  <a:lnTo>
                    <a:pt x="745066" y="169335"/>
                  </a:lnTo>
                  <a:lnTo>
                    <a:pt x="0" y="169335"/>
                  </a:lnTo>
                  <a:lnTo>
                    <a:pt x="0" y="1"/>
                  </a:lnTo>
                  <a:lnTo>
                    <a:pt x="745066" y="1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9CBA8F3-8926-4AF2-8C75-4069DBD36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59551" y="3124892"/>
              <a:ext cx="668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E726CB1-B5CE-4A9B-95CC-72A630D09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8383" y="4485862"/>
              <a:ext cx="668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0008108-B633-4811-B4B5-D1D29B1FD4C2}"/>
                </a:ext>
              </a:extLst>
            </p:cNvPr>
            <p:cNvCxnSpPr>
              <a:cxnSpLocks/>
            </p:cNvCxnSpPr>
            <p:nvPr/>
          </p:nvCxnSpPr>
          <p:spPr>
            <a:xfrm>
              <a:off x="3070753" y="3220428"/>
              <a:ext cx="0" cy="11807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21F9EE-9053-4F37-A584-C18714C9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Каналы и наследование дескрипторов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1EBF40-6F84-4677-9191-2DBF8214F22C}"/>
              </a:ext>
            </a:extLst>
          </p:cNvPr>
          <p:cNvSpPr/>
          <p:nvPr/>
        </p:nvSpPr>
        <p:spPr>
          <a:xfrm>
            <a:off x="3477391" y="2363944"/>
            <a:ext cx="1358158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48064-4D66-432C-B09C-B875DD3AA989}"/>
              </a:ext>
            </a:extLst>
          </p:cNvPr>
          <p:cNvSpPr/>
          <p:nvPr/>
        </p:nvSpPr>
        <p:spPr>
          <a:xfrm>
            <a:off x="6859029" y="2412435"/>
            <a:ext cx="1358158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6F8F965-0CC1-454D-848B-560AF259EFF0}"/>
              </a:ext>
            </a:extLst>
          </p:cNvPr>
          <p:cNvGrpSpPr/>
          <p:nvPr/>
        </p:nvGrpSpPr>
        <p:grpSpPr>
          <a:xfrm>
            <a:off x="4828103" y="2873235"/>
            <a:ext cx="2023479" cy="1545698"/>
            <a:chOff x="8294583" y="2384762"/>
            <a:chExt cx="2023479" cy="154569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F98D2D0-1775-4A53-930E-EAEC2EFC5BAC}"/>
                </a:ext>
              </a:extLst>
            </p:cNvPr>
            <p:cNvSpPr/>
            <p:nvPr/>
          </p:nvSpPr>
          <p:spPr>
            <a:xfrm>
              <a:off x="8294583" y="2384762"/>
              <a:ext cx="2023479" cy="1545698"/>
            </a:xfrm>
            <a:custGeom>
              <a:avLst/>
              <a:gdLst>
                <a:gd name="connsiteX0" fmla="*/ 740253 w 1654653"/>
                <a:gd name="connsiteY0" fmla="*/ 0 h 1545698"/>
                <a:gd name="connsiteX1" fmla="*/ 909587 w 1654653"/>
                <a:gd name="connsiteY1" fmla="*/ 0 h 1545698"/>
                <a:gd name="connsiteX2" fmla="*/ 909587 w 1654653"/>
                <a:gd name="connsiteY2" fmla="*/ 1 h 1545698"/>
                <a:gd name="connsiteX3" fmla="*/ 914400 w 1654653"/>
                <a:gd name="connsiteY3" fmla="*/ 1 h 1545698"/>
                <a:gd name="connsiteX4" fmla="*/ 914400 w 1654653"/>
                <a:gd name="connsiteY4" fmla="*/ 1 h 1545698"/>
                <a:gd name="connsiteX5" fmla="*/ 1654653 w 1654653"/>
                <a:gd name="connsiteY5" fmla="*/ 1 h 1545698"/>
                <a:gd name="connsiteX6" fmla="*/ 1654653 w 1654653"/>
                <a:gd name="connsiteY6" fmla="*/ 197456 h 1545698"/>
                <a:gd name="connsiteX7" fmla="*/ 914400 w 1654653"/>
                <a:gd name="connsiteY7" fmla="*/ 197456 h 1545698"/>
                <a:gd name="connsiteX8" fmla="*/ 914400 w 1654653"/>
                <a:gd name="connsiteY8" fmla="*/ 197457 h 1545698"/>
                <a:gd name="connsiteX9" fmla="*/ 914400 w 1654653"/>
                <a:gd name="connsiteY9" fmla="*/ 1348242 h 1545698"/>
                <a:gd name="connsiteX10" fmla="*/ 1654653 w 1654653"/>
                <a:gd name="connsiteY10" fmla="*/ 1348242 h 1545698"/>
                <a:gd name="connsiteX11" fmla="*/ 1654653 w 1654653"/>
                <a:gd name="connsiteY11" fmla="*/ 1545697 h 1545698"/>
                <a:gd name="connsiteX12" fmla="*/ 914400 w 1654653"/>
                <a:gd name="connsiteY12" fmla="*/ 1545697 h 1545698"/>
                <a:gd name="connsiteX13" fmla="*/ 914400 w 1654653"/>
                <a:gd name="connsiteY13" fmla="*/ 1545698 h 1545698"/>
                <a:gd name="connsiteX14" fmla="*/ 0 w 1654653"/>
                <a:gd name="connsiteY14" fmla="*/ 1545698 h 1545698"/>
                <a:gd name="connsiteX15" fmla="*/ 0 w 1654653"/>
                <a:gd name="connsiteY15" fmla="*/ 1348243 h 1545698"/>
                <a:gd name="connsiteX16" fmla="*/ 740253 w 1654653"/>
                <a:gd name="connsiteY16" fmla="*/ 1348243 h 1545698"/>
                <a:gd name="connsiteX17" fmla="*/ 740253 w 1654653"/>
                <a:gd name="connsiteY17" fmla="*/ 1348242 h 1545698"/>
                <a:gd name="connsiteX18" fmla="*/ 740253 w 1654653"/>
                <a:gd name="connsiteY18" fmla="*/ 197457 h 1545698"/>
                <a:gd name="connsiteX19" fmla="*/ 0 w 1654653"/>
                <a:gd name="connsiteY19" fmla="*/ 197457 h 1545698"/>
                <a:gd name="connsiteX20" fmla="*/ 0 w 1654653"/>
                <a:gd name="connsiteY20" fmla="*/ 2 h 1545698"/>
                <a:gd name="connsiteX21" fmla="*/ 740253 w 1654653"/>
                <a:gd name="connsiteY21" fmla="*/ 2 h 1545698"/>
                <a:gd name="connsiteX22" fmla="*/ 740253 w 1654653"/>
                <a:gd name="connsiteY22" fmla="*/ 1 h 154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54653" h="1545698">
                  <a:moveTo>
                    <a:pt x="740253" y="0"/>
                  </a:moveTo>
                  <a:lnTo>
                    <a:pt x="909587" y="0"/>
                  </a:lnTo>
                  <a:lnTo>
                    <a:pt x="909587" y="1"/>
                  </a:lnTo>
                  <a:lnTo>
                    <a:pt x="914400" y="1"/>
                  </a:lnTo>
                  <a:lnTo>
                    <a:pt x="914400" y="1"/>
                  </a:lnTo>
                  <a:lnTo>
                    <a:pt x="1654653" y="1"/>
                  </a:lnTo>
                  <a:lnTo>
                    <a:pt x="1654653" y="197456"/>
                  </a:lnTo>
                  <a:lnTo>
                    <a:pt x="914400" y="197456"/>
                  </a:lnTo>
                  <a:lnTo>
                    <a:pt x="914400" y="197457"/>
                  </a:lnTo>
                  <a:lnTo>
                    <a:pt x="914400" y="1348242"/>
                  </a:lnTo>
                  <a:lnTo>
                    <a:pt x="1654653" y="1348242"/>
                  </a:lnTo>
                  <a:lnTo>
                    <a:pt x="1654653" y="1545697"/>
                  </a:lnTo>
                  <a:lnTo>
                    <a:pt x="914400" y="1545697"/>
                  </a:lnTo>
                  <a:lnTo>
                    <a:pt x="914400" y="1545698"/>
                  </a:lnTo>
                  <a:lnTo>
                    <a:pt x="0" y="1545698"/>
                  </a:lnTo>
                  <a:lnTo>
                    <a:pt x="0" y="1348243"/>
                  </a:lnTo>
                  <a:lnTo>
                    <a:pt x="740253" y="1348243"/>
                  </a:lnTo>
                  <a:lnTo>
                    <a:pt x="740253" y="1348242"/>
                  </a:lnTo>
                  <a:lnTo>
                    <a:pt x="740253" y="197457"/>
                  </a:lnTo>
                  <a:lnTo>
                    <a:pt x="0" y="197457"/>
                  </a:lnTo>
                  <a:lnTo>
                    <a:pt x="0" y="2"/>
                  </a:lnTo>
                  <a:lnTo>
                    <a:pt x="740253" y="2"/>
                  </a:lnTo>
                  <a:lnTo>
                    <a:pt x="740253" y="1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5CD45C-1B11-4D8F-A597-ACD7F4C3F327}"/>
                </a:ext>
              </a:extLst>
            </p:cNvPr>
            <p:cNvCxnSpPr>
              <a:cxnSpLocks/>
            </p:cNvCxnSpPr>
            <p:nvPr/>
          </p:nvCxnSpPr>
          <p:spPr>
            <a:xfrm>
              <a:off x="8379469" y="2476621"/>
              <a:ext cx="8899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192114A-7A89-4405-9E2C-021E41B5B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1081" y="3837591"/>
              <a:ext cx="879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94B921-F733-4E29-A7B5-F0DCB5D0C3B0}"/>
                </a:ext>
              </a:extLst>
            </p:cNvPr>
            <p:cNvCxnSpPr>
              <a:cxnSpLocks/>
            </p:cNvCxnSpPr>
            <p:nvPr/>
          </p:nvCxnSpPr>
          <p:spPr>
            <a:xfrm>
              <a:off x="9306323" y="2572157"/>
              <a:ext cx="0" cy="11807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591457-ED0A-40C2-944D-60DF8FEC2486}"/>
                </a:ext>
              </a:extLst>
            </p:cNvPr>
            <p:cNvCxnSpPr>
              <a:cxnSpLocks/>
            </p:cNvCxnSpPr>
            <p:nvPr/>
          </p:nvCxnSpPr>
          <p:spPr>
            <a:xfrm>
              <a:off x="9348766" y="3836047"/>
              <a:ext cx="8899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68FFB6-28D9-47F1-AB52-0DD60E847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8831" y="2489657"/>
              <a:ext cx="879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374C9C0-900C-4DA8-86F3-844F1648784E}"/>
              </a:ext>
            </a:extLst>
          </p:cNvPr>
          <p:cNvSpPr/>
          <p:nvPr/>
        </p:nvSpPr>
        <p:spPr>
          <a:xfrm>
            <a:off x="3632367" y="27928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write(p[1])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DAF244-84CD-4157-87D4-3C7F8133BA42}"/>
              </a:ext>
            </a:extLst>
          </p:cNvPr>
          <p:cNvSpPr/>
          <p:nvPr/>
        </p:nvSpPr>
        <p:spPr>
          <a:xfrm>
            <a:off x="3664468" y="4111156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read(p[</a:t>
            </a:r>
            <a:r>
              <a:rPr lang="ru-RU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480887-8933-4F74-8921-CE70032C26CA}"/>
              </a:ext>
            </a:extLst>
          </p:cNvPr>
          <p:cNvSpPr/>
          <p:nvPr/>
        </p:nvSpPr>
        <p:spPr>
          <a:xfrm>
            <a:off x="6869182" y="27928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write(p[1])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758954-263E-42A1-86DC-238C0AA02870}"/>
              </a:ext>
            </a:extLst>
          </p:cNvPr>
          <p:cNvSpPr/>
          <p:nvPr/>
        </p:nvSpPr>
        <p:spPr>
          <a:xfrm>
            <a:off x="6873724" y="4111156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read(p[</a:t>
            </a:r>
            <a:r>
              <a:rPr lang="ru-RU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8E6717-367F-4914-B658-5604BB3AEEFC}"/>
              </a:ext>
            </a:extLst>
          </p:cNvPr>
          <p:cNvSpPr/>
          <p:nvPr/>
        </p:nvSpPr>
        <p:spPr>
          <a:xfrm>
            <a:off x="9777120" y="4321079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read(p[</a:t>
            </a:r>
            <a:r>
              <a:rPr lang="ru-RU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Rectangle 1">
            <a:extLst>
              <a:ext uri="{FF2B5EF4-FFF2-40B4-BE49-F238E27FC236}">
                <a16:creationId xmlns:a16="http://schemas.microsoft.com/office/drawing/2014/main" id="{C0E22E75-E918-410F-8144-A031BB87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249" y="5339545"/>
            <a:ext cx="13773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close(p[0]);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5" name="Rectangle 1">
            <a:extLst>
              <a:ext uri="{FF2B5EF4-FFF2-40B4-BE49-F238E27FC236}">
                <a16:creationId xmlns:a16="http://schemas.microsoft.com/office/drawing/2014/main" id="{B8F793A1-9F1B-4F11-99FF-03AA6BF89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182" y="5339545"/>
            <a:ext cx="13773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close(p[1]);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9" name="Rectangle 1">
            <a:extLst>
              <a:ext uri="{FF2B5EF4-FFF2-40B4-BE49-F238E27FC236}">
                <a16:creationId xmlns:a16="http://schemas.microsoft.com/office/drawing/2014/main" id="{DF0BFF5E-2332-4C3F-BC74-85BAB5244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386" y="1882074"/>
            <a:ext cx="88036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fork();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ABE13A-1B9C-411E-8927-A28C106B3D28}"/>
              </a:ext>
            </a:extLst>
          </p:cNvPr>
          <p:cNvGrpSpPr/>
          <p:nvPr/>
        </p:nvGrpSpPr>
        <p:grpSpPr>
          <a:xfrm>
            <a:off x="4834073" y="2873235"/>
            <a:ext cx="2023479" cy="1545698"/>
            <a:chOff x="7753641" y="3053336"/>
            <a:chExt cx="2023479" cy="154569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C34303-4AFB-450A-993C-6B46A809DEA3}"/>
                </a:ext>
              </a:extLst>
            </p:cNvPr>
            <p:cNvSpPr/>
            <p:nvPr/>
          </p:nvSpPr>
          <p:spPr>
            <a:xfrm>
              <a:off x="7753641" y="3053336"/>
              <a:ext cx="2023479" cy="1545698"/>
            </a:xfrm>
            <a:custGeom>
              <a:avLst/>
              <a:gdLst>
                <a:gd name="connsiteX0" fmla="*/ 905257 w 2023479"/>
                <a:gd name="connsiteY0" fmla="*/ 0 h 1545698"/>
                <a:gd name="connsiteX1" fmla="*/ 1112336 w 2023479"/>
                <a:gd name="connsiteY1" fmla="*/ 0 h 1545698"/>
                <a:gd name="connsiteX2" fmla="*/ 1112336 w 2023479"/>
                <a:gd name="connsiteY2" fmla="*/ 1 h 1545698"/>
                <a:gd name="connsiteX3" fmla="*/ 1118222 w 2023479"/>
                <a:gd name="connsiteY3" fmla="*/ 1 h 1545698"/>
                <a:gd name="connsiteX4" fmla="*/ 1119588 w 2023479"/>
                <a:gd name="connsiteY4" fmla="*/ 1 h 1545698"/>
                <a:gd name="connsiteX5" fmla="*/ 1119588 w 2023479"/>
                <a:gd name="connsiteY5" fmla="*/ 197456 h 1545698"/>
                <a:gd name="connsiteX6" fmla="*/ 1118222 w 2023479"/>
                <a:gd name="connsiteY6" fmla="*/ 197456 h 1545698"/>
                <a:gd name="connsiteX7" fmla="*/ 1118222 w 2023479"/>
                <a:gd name="connsiteY7" fmla="*/ 197457 h 1545698"/>
                <a:gd name="connsiteX8" fmla="*/ 1118222 w 2023479"/>
                <a:gd name="connsiteY8" fmla="*/ 1348242 h 1545698"/>
                <a:gd name="connsiteX9" fmla="*/ 2023479 w 2023479"/>
                <a:gd name="connsiteY9" fmla="*/ 1348242 h 1545698"/>
                <a:gd name="connsiteX10" fmla="*/ 2023479 w 2023479"/>
                <a:gd name="connsiteY10" fmla="*/ 1545697 h 1545698"/>
                <a:gd name="connsiteX11" fmla="*/ 1118222 w 2023479"/>
                <a:gd name="connsiteY11" fmla="*/ 1545697 h 1545698"/>
                <a:gd name="connsiteX12" fmla="*/ 1118222 w 2023479"/>
                <a:gd name="connsiteY12" fmla="*/ 1545698 h 1545698"/>
                <a:gd name="connsiteX13" fmla="*/ 903891 w 2023479"/>
                <a:gd name="connsiteY13" fmla="*/ 1545698 h 1545698"/>
                <a:gd name="connsiteX14" fmla="*/ 903891 w 2023479"/>
                <a:gd name="connsiteY14" fmla="*/ 1348243 h 1545698"/>
                <a:gd name="connsiteX15" fmla="*/ 905257 w 2023479"/>
                <a:gd name="connsiteY15" fmla="*/ 1348243 h 1545698"/>
                <a:gd name="connsiteX16" fmla="*/ 905257 w 2023479"/>
                <a:gd name="connsiteY16" fmla="*/ 1348242 h 1545698"/>
                <a:gd name="connsiteX17" fmla="*/ 905257 w 2023479"/>
                <a:gd name="connsiteY17" fmla="*/ 197457 h 1545698"/>
                <a:gd name="connsiteX18" fmla="*/ 0 w 2023479"/>
                <a:gd name="connsiteY18" fmla="*/ 197457 h 1545698"/>
                <a:gd name="connsiteX19" fmla="*/ 0 w 2023479"/>
                <a:gd name="connsiteY19" fmla="*/ 2 h 1545698"/>
                <a:gd name="connsiteX20" fmla="*/ 905257 w 2023479"/>
                <a:gd name="connsiteY20" fmla="*/ 2 h 1545698"/>
                <a:gd name="connsiteX21" fmla="*/ 905257 w 2023479"/>
                <a:gd name="connsiteY21" fmla="*/ 1 h 154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23479" h="1545698">
                  <a:moveTo>
                    <a:pt x="905257" y="0"/>
                  </a:moveTo>
                  <a:lnTo>
                    <a:pt x="1112336" y="0"/>
                  </a:lnTo>
                  <a:lnTo>
                    <a:pt x="1112336" y="1"/>
                  </a:lnTo>
                  <a:lnTo>
                    <a:pt x="1118222" y="1"/>
                  </a:lnTo>
                  <a:lnTo>
                    <a:pt x="1119588" y="1"/>
                  </a:lnTo>
                  <a:lnTo>
                    <a:pt x="1119588" y="197456"/>
                  </a:lnTo>
                  <a:lnTo>
                    <a:pt x="1118222" y="197456"/>
                  </a:lnTo>
                  <a:lnTo>
                    <a:pt x="1118222" y="197457"/>
                  </a:lnTo>
                  <a:lnTo>
                    <a:pt x="1118222" y="1348242"/>
                  </a:lnTo>
                  <a:lnTo>
                    <a:pt x="2023479" y="1348242"/>
                  </a:lnTo>
                  <a:lnTo>
                    <a:pt x="2023479" y="1545697"/>
                  </a:lnTo>
                  <a:lnTo>
                    <a:pt x="1118222" y="1545697"/>
                  </a:lnTo>
                  <a:lnTo>
                    <a:pt x="1118222" y="1545698"/>
                  </a:lnTo>
                  <a:lnTo>
                    <a:pt x="903891" y="1545698"/>
                  </a:lnTo>
                  <a:lnTo>
                    <a:pt x="903891" y="1348243"/>
                  </a:lnTo>
                  <a:lnTo>
                    <a:pt x="905257" y="1348243"/>
                  </a:lnTo>
                  <a:lnTo>
                    <a:pt x="905257" y="1348242"/>
                  </a:lnTo>
                  <a:lnTo>
                    <a:pt x="905257" y="197457"/>
                  </a:lnTo>
                  <a:lnTo>
                    <a:pt x="0" y="197457"/>
                  </a:lnTo>
                  <a:lnTo>
                    <a:pt x="0" y="2"/>
                  </a:lnTo>
                  <a:lnTo>
                    <a:pt x="905257" y="2"/>
                  </a:lnTo>
                  <a:lnTo>
                    <a:pt x="905257" y="1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BE75E3F-E98D-4883-BF51-AB5FF1E8DC22}"/>
                </a:ext>
              </a:extLst>
            </p:cNvPr>
            <p:cNvCxnSpPr>
              <a:cxnSpLocks/>
            </p:cNvCxnSpPr>
            <p:nvPr/>
          </p:nvCxnSpPr>
          <p:spPr>
            <a:xfrm>
              <a:off x="7823831" y="3150175"/>
              <a:ext cx="8899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9D8D706-ED98-4CF0-8562-395409B60676}"/>
                </a:ext>
              </a:extLst>
            </p:cNvPr>
            <p:cNvCxnSpPr>
              <a:cxnSpLocks/>
            </p:cNvCxnSpPr>
            <p:nvPr/>
          </p:nvCxnSpPr>
          <p:spPr>
            <a:xfrm>
              <a:off x="8750685" y="3245711"/>
              <a:ext cx="0" cy="11807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1CDA18D-36E6-467A-AB6D-369DB1D2B810}"/>
                </a:ext>
              </a:extLst>
            </p:cNvPr>
            <p:cNvCxnSpPr>
              <a:cxnSpLocks/>
            </p:cNvCxnSpPr>
            <p:nvPr/>
          </p:nvCxnSpPr>
          <p:spPr>
            <a:xfrm>
              <a:off x="8793128" y="4509601"/>
              <a:ext cx="8899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2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50" grpId="0"/>
      <p:bldP spid="51" grpId="0"/>
      <p:bldP spid="51" grpId="1"/>
      <p:bldP spid="63" grpId="0"/>
      <p:bldP spid="63" grpId="1"/>
      <p:bldP spid="64" grpId="0"/>
      <p:bldP spid="84" grpId="0" animBg="1"/>
      <p:bldP spid="85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8A31-204B-4734-83E7-CD816B28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E8A0-90B6-4307-A73B-322FD473B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Анонимные каналы в </a:t>
            </a:r>
            <a:r>
              <a:rPr lang="en-US" dirty="0"/>
              <a:t>Linux</a:t>
            </a:r>
            <a:r>
              <a:rPr lang="ru-RU" dirty="0"/>
              <a:t> – родительский и дочерний процессы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8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73215-CDA2-4874-BFE6-779CCFBD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каналы в </a:t>
            </a:r>
            <a:r>
              <a:rPr lang="en-US" dirty="0"/>
              <a:t>Windows: </a:t>
            </a:r>
            <a:r>
              <a:rPr lang="ru-RU" dirty="0"/>
              <a:t>создание канала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938B1B-3DA5-4B2F-AD64-2412C666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0525" cy="4351338"/>
          </a:xfrm>
        </p:spPr>
        <p:txBody>
          <a:bodyPr/>
          <a:lstStyle/>
          <a:p>
            <a:r>
              <a:rPr lang="en-US" dirty="0" err="1"/>
              <a:t>CreatePipe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необходимо указать, что дескрипторы наследуемы</a:t>
            </a:r>
          </a:p>
          <a:p>
            <a:pPr lvl="1"/>
            <a:r>
              <a:rPr lang="ru-RU" dirty="0"/>
              <a:t>разделяет дескрипторы для чтения и для записи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7C71CA-5CA8-4C19-9259-3C91A916D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725" y="2231579"/>
            <a:ext cx="5083443" cy="353943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SECURITY_ATTRIBUTES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sa.nLength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sa.bInheritHandle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sa.lpSecurityDescriptor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CreatePipe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0));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buffer,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(buffer), &amp;written,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CloseHandle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CloseHandle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73215-CDA2-4874-BFE6-779CCFBD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каналы в </a:t>
            </a:r>
            <a:r>
              <a:rPr lang="en-US" dirty="0"/>
              <a:t>Windows</a:t>
            </a:r>
            <a:r>
              <a:rPr lang="ru-RU" dirty="0"/>
              <a:t>: передача дочернему процессу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938B1B-3DA5-4B2F-AD64-2412C666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0525" cy="4351338"/>
          </a:xfrm>
        </p:spPr>
        <p:txBody>
          <a:bodyPr/>
          <a:lstStyle/>
          <a:p>
            <a:r>
              <a:rPr lang="ru-RU" dirty="0"/>
              <a:t>Указать:</a:t>
            </a:r>
          </a:p>
          <a:p>
            <a:pPr lvl="1"/>
            <a:r>
              <a:rPr lang="ru-RU" dirty="0"/>
              <a:t>что дескрипторы наследуются (</a:t>
            </a:r>
            <a:r>
              <a:rPr lang="en-US" dirty="0" err="1"/>
              <a:t>CreateProcess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какие не наследуются (</a:t>
            </a:r>
            <a:r>
              <a:rPr lang="en-US" dirty="0" err="1"/>
              <a:t>SetHandleInformation</a:t>
            </a:r>
            <a:r>
              <a:rPr lang="ru-RU" dirty="0"/>
              <a:t>)</a:t>
            </a:r>
          </a:p>
          <a:p>
            <a:pPr lvl="1"/>
            <a:endParaRPr lang="ru-RU" dirty="0"/>
          </a:p>
          <a:p>
            <a:r>
              <a:rPr lang="ru-RU" dirty="0"/>
              <a:t>Передать значение через командную строку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7C71CA-5CA8-4C19-9259-3C91A916D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52303"/>
            <a:ext cx="5452134" cy="273921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SetHandleInformation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hWrite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HANDLE_FLAG_INHERIT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0);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sprintf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cmdLine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"client.exe %d"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STARTUPINFOA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stInfo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ZeroMemory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stInfo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stInfo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stInfo.cb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stInfo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PROCESS_INFORMATION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pi;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CreateProcessA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cmdLine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0, </a:t>
            </a:r>
            <a:r>
              <a:rPr lang="en-US" alt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stInfo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&amp;pi);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5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419</Words>
  <Application>Microsoft Office PowerPoint</Application>
  <PresentationFormat>Widescreen</PresentationFormat>
  <Paragraphs>111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Basic IPC</vt:lpstr>
      <vt:lpstr>Базовые механизмы IPC</vt:lpstr>
      <vt:lpstr>Анонимные каналы</vt:lpstr>
      <vt:lpstr>Общая идея</vt:lpstr>
      <vt:lpstr>Наследование дескрипторов</vt:lpstr>
      <vt:lpstr>Каналы и наследование дескрипторов</vt:lpstr>
      <vt:lpstr>Demo</vt:lpstr>
      <vt:lpstr>Анонимные каналы в Windows: создание канала</vt:lpstr>
      <vt:lpstr>Анонимные каналы в Windows: передача дочернему процессу</vt:lpstr>
      <vt:lpstr>Анонимные каналы в Windows: дочерний процесс</vt:lpstr>
      <vt:lpstr>Demo</vt:lpstr>
      <vt:lpstr>Именованные каналы (FIFO)</vt:lpstr>
      <vt:lpstr>FIFO (Unix)</vt:lpstr>
      <vt:lpstr>Demo</vt:lpstr>
      <vt:lpstr>Работа с Named Pipe (Windows)</vt:lpstr>
      <vt:lpstr>Demo</vt:lpstr>
      <vt:lpstr>Очереди сообщений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IPC</dc:title>
  <dc:creator>Mihail Romanov</dc:creator>
  <cp:lastModifiedBy>Mihail Romanov</cp:lastModifiedBy>
  <cp:revision>22</cp:revision>
  <dcterms:created xsi:type="dcterms:W3CDTF">2018-10-06T09:37:05Z</dcterms:created>
  <dcterms:modified xsi:type="dcterms:W3CDTF">2018-10-08T15:25:26Z</dcterms:modified>
</cp:coreProperties>
</file>